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Quattrocento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fntdata"/><Relationship Id="rId11" Type="http://schemas.openxmlformats.org/officeDocument/2006/relationships/slide" Target="slides/slide6.xml"/><Relationship Id="rId22" Type="http://schemas.openxmlformats.org/officeDocument/2006/relationships/font" Target="fonts/QuattrocentoSans-boldItalic.fntdata"/><Relationship Id="rId10" Type="http://schemas.openxmlformats.org/officeDocument/2006/relationships/slide" Target="slides/slide5.xml"/><Relationship Id="rId21" Type="http://schemas.openxmlformats.org/officeDocument/2006/relationships/font" Target="fonts/Quattrocento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QuattrocentoSans-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cbce67110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cbce67110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bce67110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cbce67110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bce67110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bce67110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cbce67110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cbce67110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 We've constructed a neural network model . Our goal is simple: optimize meeting times to boost employee satisfaction."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Now, to ensure our model learns effectively, we utilize what’s known as the Adam optimizer.the lowest error possible. For our model, that error is measured by the mean squared error, which tells us how close our AI's predictions are to the actual satisfaction scores."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As we train our model over 20 rounds, which we call epochs, it’s learning from our synthetic data — composed of hours and days when meetings occur and the corresponding satisfaction ratings. With each epoch, it's as if our model is practicing and getting better, adjusting its internal parameters to predict satisfaction more accurately."</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cc2608d8b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cc2608d8b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cbce67110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cbce67110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cc2608d8b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cc2608d8b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cc2608d8b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cc2608d8b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p:nvPr/>
        </p:nvSpPr>
        <p:spPr>
          <a:xfrm>
            <a:off x="0" y="0"/>
            <a:ext cx="9144000" cy="5143500"/>
          </a:xfrm>
          <a:prstGeom prst="rect">
            <a:avLst/>
          </a:prstGeom>
          <a:solidFill>
            <a:srgbClr val="183028"/>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3" name="Google Shape;13;p2"/>
          <p:cNvPicPr preferRelativeResize="0"/>
          <p:nvPr/>
        </p:nvPicPr>
        <p:blipFill rotWithShape="1">
          <a:blip r:embed="rId2">
            <a:alphaModFix/>
          </a:blip>
          <a:srcRect b="38315" l="43815" r="1" t="0"/>
          <a:stretch/>
        </p:blipFill>
        <p:spPr>
          <a:xfrm>
            <a:off x="0" y="2662151"/>
            <a:ext cx="6491619" cy="2481349"/>
          </a:xfrm>
          <a:prstGeom prst="rect">
            <a:avLst/>
          </a:prstGeom>
          <a:noFill/>
          <a:ln>
            <a:noFill/>
          </a:ln>
        </p:spPr>
      </p:pic>
      <p:sp>
        <p:nvSpPr>
          <p:cNvPr id="14" name="Google Shape;14;p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lt1"/>
              </a:buClr>
              <a:buSzPts val="3800"/>
              <a:buFont typeface="Quattrocento Sans"/>
              <a:buNone/>
              <a:defRPr sz="3800">
                <a:solidFill>
                  <a:schemeClr val="l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5" name="Google Shape;15;p2"/>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lt1"/>
              </a:buClr>
              <a:buSzPts val="2100"/>
              <a:buNone/>
              <a:defRPr sz="2100">
                <a:solidFill>
                  <a:schemeClr val="lt1"/>
                </a:solidFill>
              </a:defRPr>
            </a:lvl1pPr>
            <a:lvl2pPr lvl="1" algn="ctr">
              <a:lnSpc>
                <a:spcPct val="90000"/>
              </a:lnSpc>
              <a:spcBef>
                <a:spcPts val="400"/>
              </a:spcBef>
              <a:spcAft>
                <a:spcPts val="0"/>
              </a:spcAft>
              <a:buSzPts val="1500"/>
              <a:buNone/>
              <a:defRPr sz="1500"/>
            </a:lvl2pPr>
            <a:lvl3pPr lvl="2" algn="ctr">
              <a:lnSpc>
                <a:spcPct val="90000"/>
              </a:lnSpc>
              <a:spcBef>
                <a:spcPts val="400"/>
              </a:spcBef>
              <a:spcAft>
                <a:spcPts val="0"/>
              </a:spcAft>
              <a:buSzPts val="1400"/>
              <a:buNone/>
              <a:defRPr sz="1400"/>
            </a:lvl3pPr>
            <a:lvl4pPr lvl="3" algn="ctr">
              <a:lnSpc>
                <a:spcPct val="90000"/>
              </a:lnSpc>
              <a:spcBef>
                <a:spcPts val="400"/>
              </a:spcBef>
              <a:spcAft>
                <a:spcPts val="0"/>
              </a:spcAft>
              <a:buSzPts val="1200"/>
              <a:buNone/>
              <a:defRPr sz="1200"/>
            </a:lvl4pPr>
            <a:lvl5pPr lvl="4" algn="ctr">
              <a:lnSpc>
                <a:spcPct val="90000"/>
              </a:lnSpc>
              <a:spcBef>
                <a:spcPts val="4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pic>
        <p:nvPicPr>
          <p:cNvPr id="16" name="Google Shape;16;p2"/>
          <p:cNvPicPr preferRelativeResize="0"/>
          <p:nvPr/>
        </p:nvPicPr>
        <p:blipFill rotWithShape="1">
          <a:blip r:embed="rId3">
            <a:alphaModFix/>
          </a:blip>
          <a:srcRect b="0" l="0" r="0" t="0"/>
          <a:stretch/>
        </p:blipFill>
        <p:spPr>
          <a:xfrm>
            <a:off x="3914450" y="42420"/>
            <a:ext cx="1315100" cy="756933"/>
          </a:xfrm>
          <a:prstGeom prst="rect">
            <a:avLst/>
          </a:prstGeom>
          <a:noFill/>
          <a:ln>
            <a:noFill/>
          </a:ln>
        </p:spPr>
      </p:pic>
      <p:sp>
        <p:nvSpPr>
          <p:cNvPr id="17" name="Google Shape;17;p2"/>
          <p:cNvSpPr txBox="1"/>
          <p:nvPr>
            <p:ph idx="12" type="sldNum"/>
          </p:nvPr>
        </p:nvSpPr>
        <p:spPr>
          <a:xfrm>
            <a:off x="8556784" y="4749851"/>
            <a:ext cx="548700" cy="393600"/>
          </a:xfrm>
          <a:prstGeom prst="rect">
            <a:avLst/>
          </a:prstGeom>
        </p:spPr>
        <p:txBody>
          <a:bodyPr anchorCtr="0" anchor="t" bIns="68575" lIns="68575" spcFirstLastPara="1" rIns="68575" wrap="square" tIns="685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5" name="Shape 75"/>
        <p:cNvGrpSpPr/>
        <p:nvPr/>
      </p:nvGrpSpPr>
      <p:grpSpPr>
        <a:xfrm>
          <a:off x="0" y="0"/>
          <a:ext cx="0" cy="0"/>
          <a:chOff x="0" y="0"/>
          <a:chExt cx="0" cy="0"/>
        </a:xfrm>
      </p:grpSpPr>
      <p:sp>
        <p:nvSpPr>
          <p:cNvPr id="76" name="Google Shape;76;p11"/>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lvl1pPr lvl="0" rtl="0">
              <a:spcBef>
                <a:spcPts val="0"/>
              </a:spcBef>
              <a:spcAft>
                <a:spcPts val="0"/>
              </a:spcAft>
              <a:buSzPts val="33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7" name="Google Shape;77;p11"/>
          <p:cNvSpPr txBox="1"/>
          <p:nvPr>
            <p:ph idx="1" type="body"/>
          </p:nvPr>
        </p:nvSpPr>
        <p:spPr>
          <a:xfrm>
            <a:off x="311700" y="1152475"/>
            <a:ext cx="8520600" cy="3416400"/>
          </a:xfrm>
          <a:prstGeom prst="rect">
            <a:avLst/>
          </a:prstGeom>
        </p:spPr>
        <p:txBody>
          <a:bodyPr anchorCtr="0" anchor="t" bIns="34275" lIns="68575" spcFirstLastPara="1" rIns="68575" wrap="square" tIns="34275">
            <a:normAutofit/>
          </a:bodyPr>
          <a:lstStyle>
            <a:lvl1pPr indent="-228600" lvl="0" marL="457200" rtl="0">
              <a:spcBef>
                <a:spcPts val="800"/>
              </a:spcBef>
              <a:spcAft>
                <a:spcPts val="0"/>
              </a:spcAft>
              <a:buSzPts val="2100"/>
              <a:buNone/>
              <a:defRPr/>
            </a:lvl1pPr>
            <a:lvl2pPr indent="-342900" lvl="1" marL="914400" rtl="0">
              <a:spcBef>
                <a:spcPts val="400"/>
              </a:spcBef>
              <a:spcAft>
                <a:spcPts val="0"/>
              </a:spcAft>
              <a:buSzPts val="1800"/>
              <a:buChar char="•"/>
              <a:defRPr/>
            </a:lvl2pPr>
            <a:lvl3pPr indent="-323850" lvl="2" marL="1371600" rtl="0">
              <a:spcBef>
                <a:spcPts val="400"/>
              </a:spcBef>
              <a:spcAft>
                <a:spcPts val="0"/>
              </a:spcAft>
              <a:buSzPts val="1500"/>
              <a:buChar char="o"/>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78" name="Google Shape;78;p11"/>
          <p:cNvSpPr txBox="1"/>
          <p:nvPr>
            <p:ph idx="12" type="sldNum"/>
          </p:nvPr>
        </p:nvSpPr>
        <p:spPr>
          <a:xfrm>
            <a:off x="8472458" y="4663217"/>
            <a:ext cx="548700" cy="393600"/>
          </a:xfrm>
          <a:prstGeom prst="rect">
            <a:avLst/>
          </a:prstGeom>
        </p:spPr>
        <p:txBody>
          <a:bodyPr anchorCtr="0" anchor="t" bIns="68575" lIns="68575" spcFirstLastPara="1" rIns="68575" wrap="square" tIns="685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9" name="Shape 79"/>
        <p:cNvGrpSpPr/>
        <p:nvPr/>
      </p:nvGrpSpPr>
      <p:grpSpPr>
        <a:xfrm>
          <a:off x="0" y="0"/>
          <a:ext cx="0" cy="0"/>
          <a:chOff x="0" y="0"/>
          <a:chExt cx="0" cy="0"/>
        </a:xfrm>
      </p:grpSpPr>
      <p:sp>
        <p:nvSpPr>
          <p:cNvPr id="80" name="Google Shape;80;p1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2"/>
          <p:cNvSpPr txBox="1"/>
          <p:nvPr>
            <p:ph type="title"/>
          </p:nvPr>
        </p:nvSpPr>
        <p:spPr>
          <a:xfrm>
            <a:off x="265500" y="1233175"/>
            <a:ext cx="4045200" cy="1482300"/>
          </a:xfrm>
          <a:prstGeom prst="rect">
            <a:avLst/>
          </a:prstGeom>
        </p:spPr>
        <p:txBody>
          <a:bodyPr anchorCtr="0" anchor="b" bIns="34275" lIns="68575" spcFirstLastPara="1" rIns="68575" wrap="square" tIns="3427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2" name="Google Shape;82;p12"/>
          <p:cNvSpPr txBox="1"/>
          <p:nvPr>
            <p:ph idx="1" type="subTitle"/>
          </p:nvPr>
        </p:nvSpPr>
        <p:spPr>
          <a:xfrm>
            <a:off x="265500" y="2803075"/>
            <a:ext cx="4045200" cy="1235100"/>
          </a:xfrm>
          <a:prstGeom prst="rect">
            <a:avLst/>
          </a:prstGeom>
        </p:spPr>
        <p:txBody>
          <a:bodyPr anchorCtr="0" anchor="t" bIns="34275" lIns="68575" spcFirstLastPara="1" rIns="68575" wrap="square" tIns="34275">
            <a:normAutofit/>
          </a:bodyPr>
          <a:lstStyle>
            <a:lvl1pPr lvl="0" rtl="0" algn="ctr">
              <a:lnSpc>
                <a:spcPct val="100000"/>
              </a:lnSpc>
              <a:spcBef>
                <a:spcPts val="800"/>
              </a:spcBef>
              <a:spcAft>
                <a:spcPts val="0"/>
              </a:spcAft>
              <a:buSzPts val="2100"/>
              <a:buNone/>
              <a:defRPr sz="2100"/>
            </a:lvl1pPr>
            <a:lvl2pPr lvl="1" rtl="0" algn="ctr">
              <a:lnSpc>
                <a:spcPct val="100000"/>
              </a:lnSpc>
              <a:spcBef>
                <a:spcPts val="400"/>
              </a:spcBef>
              <a:spcAft>
                <a:spcPts val="0"/>
              </a:spcAft>
              <a:buSzPts val="2100"/>
              <a:buNone/>
              <a:defRPr sz="2100"/>
            </a:lvl2pPr>
            <a:lvl3pPr lvl="2" rtl="0" algn="ctr">
              <a:lnSpc>
                <a:spcPct val="100000"/>
              </a:lnSpc>
              <a:spcBef>
                <a:spcPts val="400"/>
              </a:spcBef>
              <a:spcAft>
                <a:spcPts val="0"/>
              </a:spcAft>
              <a:buSzPts val="2100"/>
              <a:buNone/>
              <a:defRPr sz="2100"/>
            </a:lvl3pPr>
            <a:lvl4pPr lvl="3" rtl="0" algn="ctr">
              <a:lnSpc>
                <a:spcPct val="100000"/>
              </a:lnSpc>
              <a:spcBef>
                <a:spcPts val="400"/>
              </a:spcBef>
              <a:spcAft>
                <a:spcPts val="0"/>
              </a:spcAft>
              <a:buSzPts val="2100"/>
              <a:buNone/>
              <a:defRPr sz="2100"/>
            </a:lvl4pPr>
            <a:lvl5pPr lvl="4" rtl="0" algn="ctr">
              <a:lnSpc>
                <a:spcPct val="100000"/>
              </a:lnSpc>
              <a:spcBef>
                <a:spcPts val="400"/>
              </a:spcBef>
              <a:spcAft>
                <a:spcPts val="0"/>
              </a:spcAft>
              <a:buSzPts val="2100"/>
              <a:buNone/>
              <a:defRPr sz="2100"/>
            </a:lvl5pPr>
            <a:lvl6pPr lvl="5" rtl="0" algn="ctr">
              <a:lnSpc>
                <a:spcPct val="100000"/>
              </a:lnSpc>
              <a:spcBef>
                <a:spcPts val="400"/>
              </a:spcBef>
              <a:spcAft>
                <a:spcPts val="0"/>
              </a:spcAft>
              <a:buSzPts val="2100"/>
              <a:buNone/>
              <a:defRPr sz="2100"/>
            </a:lvl6pPr>
            <a:lvl7pPr lvl="6" rtl="0" algn="ctr">
              <a:lnSpc>
                <a:spcPct val="100000"/>
              </a:lnSpc>
              <a:spcBef>
                <a:spcPts val="400"/>
              </a:spcBef>
              <a:spcAft>
                <a:spcPts val="0"/>
              </a:spcAft>
              <a:buSzPts val="2100"/>
              <a:buNone/>
              <a:defRPr sz="2100"/>
            </a:lvl7pPr>
            <a:lvl8pPr lvl="7" rtl="0" algn="ctr">
              <a:lnSpc>
                <a:spcPct val="100000"/>
              </a:lnSpc>
              <a:spcBef>
                <a:spcPts val="400"/>
              </a:spcBef>
              <a:spcAft>
                <a:spcPts val="0"/>
              </a:spcAft>
              <a:buSzPts val="2100"/>
              <a:buNone/>
              <a:defRPr sz="2100"/>
            </a:lvl8pPr>
            <a:lvl9pPr lvl="8" rtl="0" algn="ctr">
              <a:lnSpc>
                <a:spcPct val="100000"/>
              </a:lnSpc>
              <a:spcBef>
                <a:spcPts val="400"/>
              </a:spcBef>
              <a:spcAft>
                <a:spcPts val="0"/>
              </a:spcAft>
              <a:buSzPts val="2100"/>
              <a:buNone/>
              <a:defRPr sz="2100"/>
            </a:lvl9pPr>
          </a:lstStyle>
          <a:p/>
        </p:txBody>
      </p:sp>
      <p:sp>
        <p:nvSpPr>
          <p:cNvPr id="83" name="Google Shape;83;p12"/>
          <p:cNvSpPr txBox="1"/>
          <p:nvPr>
            <p:ph idx="2" type="body"/>
          </p:nvPr>
        </p:nvSpPr>
        <p:spPr>
          <a:xfrm>
            <a:off x="4939500" y="724075"/>
            <a:ext cx="3837000" cy="3695100"/>
          </a:xfrm>
          <a:prstGeom prst="rect">
            <a:avLst/>
          </a:prstGeom>
        </p:spPr>
        <p:txBody>
          <a:bodyPr anchorCtr="0" anchor="ctr" bIns="34275" lIns="68575" spcFirstLastPara="1" rIns="68575" wrap="square" tIns="34275">
            <a:normAutofit/>
          </a:bodyPr>
          <a:lstStyle>
            <a:lvl1pPr indent="-228600" lvl="0" marL="457200" rtl="0">
              <a:spcBef>
                <a:spcPts val="800"/>
              </a:spcBef>
              <a:spcAft>
                <a:spcPts val="0"/>
              </a:spcAft>
              <a:buSzPts val="2100"/>
              <a:buNone/>
              <a:defRPr/>
            </a:lvl1pPr>
            <a:lvl2pPr indent="-342900" lvl="1" marL="914400" rtl="0">
              <a:spcBef>
                <a:spcPts val="400"/>
              </a:spcBef>
              <a:spcAft>
                <a:spcPts val="0"/>
              </a:spcAft>
              <a:buSzPts val="1800"/>
              <a:buChar char="•"/>
              <a:defRPr/>
            </a:lvl2pPr>
            <a:lvl3pPr indent="-323850" lvl="2" marL="1371600" rtl="0">
              <a:spcBef>
                <a:spcPts val="400"/>
              </a:spcBef>
              <a:spcAft>
                <a:spcPts val="0"/>
              </a:spcAft>
              <a:buSzPts val="1500"/>
              <a:buChar char="o"/>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0"/>
              </a:spcAft>
              <a:buSzPts val="1400"/>
              <a:buChar char="•"/>
              <a:defRPr/>
            </a:lvl9pPr>
          </a:lstStyle>
          <a:p/>
        </p:txBody>
      </p:sp>
      <p:sp>
        <p:nvSpPr>
          <p:cNvPr id="84" name="Google Shape;84;p12"/>
          <p:cNvSpPr txBox="1"/>
          <p:nvPr>
            <p:ph idx="12" type="sldNum"/>
          </p:nvPr>
        </p:nvSpPr>
        <p:spPr>
          <a:xfrm>
            <a:off x="8472458" y="4663217"/>
            <a:ext cx="548700" cy="393600"/>
          </a:xfrm>
          <a:prstGeom prst="rect">
            <a:avLst/>
          </a:prstGeom>
        </p:spPr>
        <p:txBody>
          <a:bodyPr anchorCtr="0" anchor="t" bIns="68575" lIns="68575" spcFirstLastPara="1" rIns="68575" wrap="square" tIns="6857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8"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b="38315" l="43815" r="1" t="0"/>
          <a:stretch/>
        </p:blipFill>
        <p:spPr>
          <a:xfrm>
            <a:off x="0" y="2662151"/>
            <a:ext cx="6491619" cy="2481349"/>
          </a:xfrm>
          <a:prstGeom prst="rect">
            <a:avLst/>
          </a:prstGeom>
          <a:noFill/>
          <a:ln>
            <a:noFill/>
          </a:ln>
        </p:spPr>
      </p:pic>
      <p:sp>
        <p:nvSpPr>
          <p:cNvPr id="20" name="Google Shape;20;p3"/>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rgbClr val="183028"/>
              </a:buClr>
              <a:buSzPts val="3800"/>
              <a:buFont typeface="Quattrocento Sans"/>
              <a:buNone/>
              <a:defRPr sz="3800">
                <a:solidFill>
                  <a:srgbClr val="183028"/>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1" name="Google Shape;21;p3"/>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rgbClr val="789D4A"/>
              </a:buClr>
              <a:buSzPts val="2100"/>
              <a:buNone/>
              <a:defRPr sz="2100">
                <a:solidFill>
                  <a:srgbClr val="789D4A"/>
                </a:solidFill>
              </a:defRPr>
            </a:lvl1pPr>
            <a:lvl2pPr lvl="1" algn="ctr">
              <a:lnSpc>
                <a:spcPct val="90000"/>
              </a:lnSpc>
              <a:spcBef>
                <a:spcPts val="400"/>
              </a:spcBef>
              <a:spcAft>
                <a:spcPts val="0"/>
              </a:spcAft>
              <a:buSzPts val="1500"/>
              <a:buNone/>
              <a:defRPr sz="1500"/>
            </a:lvl2pPr>
            <a:lvl3pPr lvl="2" algn="ctr">
              <a:lnSpc>
                <a:spcPct val="90000"/>
              </a:lnSpc>
              <a:spcBef>
                <a:spcPts val="400"/>
              </a:spcBef>
              <a:spcAft>
                <a:spcPts val="0"/>
              </a:spcAft>
              <a:buSzPts val="1400"/>
              <a:buNone/>
              <a:defRPr sz="1400"/>
            </a:lvl3pPr>
            <a:lvl4pPr lvl="3" algn="ctr">
              <a:lnSpc>
                <a:spcPct val="90000"/>
              </a:lnSpc>
              <a:spcBef>
                <a:spcPts val="400"/>
              </a:spcBef>
              <a:spcAft>
                <a:spcPts val="0"/>
              </a:spcAft>
              <a:buSzPts val="1200"/>
              <a:buNone/>
              <a:defRPr sz="1200"/>
            </a:lvl4pPr>
            <a:lvl5pPr lvl="4" algn="ctr">
              <a:lnSpc>
                <a:spcPct val="90000"/>
              </a:lnSpc>
              <a:spcBef>
                <a:spcPts val="4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pic>
        <p:nvPicPr>
          <p:cNvPr id="22" name="Google Shape;22;p3"/>
          <p:cNvPicPr preferRelativeResize="0"/>
          <p:nvPr/>
        </p:nvPicPr>
        <p:blipFill rotWithShape="1">
          <a:blip r:embed="rId3">
            <a:alphaModFix/>
          </a:blip>
          <a:srcRect b="0" l="0" r="0" t="0"/>
          <a:stretch/>
        </p:blipFill>
        <p:spPr>
          <a:xfrm>
            <a:off x="3914450" y="44722"/>
            <a:ext cx="1311098" cy="754630"/>
          </a:xfrm>
          <a:prstGeom prst="rect">
            <a:avLst/>
          </a:prstGeom>
          <a:noFill/>
          <a:ln>
            <a:noFill/>
          </a:ln>
        </p:spPr>
      </p:pic>
      <p:sp>
        <p:nvSpPr>
          <p:cNvPr id="23" name="Google Shape;23;p3"/>
          <p:cNvSpPr/>
          <p:nvPr/>
        </p:nvSpPr>
        <p:spPr>
          <a:xfrm>
            <a:off x="7743577" y="4663440"/>
            <a:ext cx="1400400" cy="4593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 name="Google Shape;24;p3"/>
          <p:cNvSpPr txBox="1"/>
          <p:nvPr>
            <p:ph idx="12" type="sldNum"/>
          </p:nvPr>
        </p:nvSpPr>
        <p:spPr>
          <a:xfrm>
            <a:off x="8556784" y="4749851"/>
            <a:ext cx="548700" cy="393600"/>
          </a:xfrm>
          <a:prstGeom prst="rect">
            <a:avLst/>
          </a:prstGeom>
        </p:spPr>
        <p:txBody>
          <a:bodyPr anchorCtr="0" anchor="t" bIns="68575" lIns="68575" spcFirstLastPara="1" rIns="68575" wrap="square" tIns="685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5" name="Shape 25"/>
        <p:cNvGrpSpPr/>
        <p:nvPr/>
      </p:nvGrpSpPr>
      <p:grpSpPr>
        <a:xfrm>
          <a:off x="0" y="0"/>
          <a:ext cx="0" cy="0"/>
          <a:chOff x="0" y="0"/>
          <a:chExt cx="0" cy="0"/>
        </a:xfrm>
      </p:grpSpPr>
      <p:sp>
        <p:nvSpPr>
          <p:cNvPr id="26" name="Google Shape;26;p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183028"/>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27" name="Google Shape;27;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8" name="Google Shape;28;p4"/>
          <p:cNvSpPr/>
          <p:nvPr/>
        </p:nvSpPr>
        <p:spPr>
          <a:xfrm>
            <a:off x="588122" y="381118"/>
            <a:ext cx="34200" cy="779700"/>
          </a:xfrm>
          <a:prstGeom prst="rect">
            <a:avLst/>
          </a:prstGeom>
          <a:solidFill>
            <a:srgbClr val="789D4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9" name="Google Shape;29;p4"/>
          <p:cNvPicPr preferRelativeResize="0"/>
          <p:nvPr/>
        </p:nvPicPr>
        <p:blipFill rotWithShape="1">
          <a:blip r:embed="rId2">
            <a:alphaModFix/>
          </a:blip>
          <a:srcRect b="38580" l="46782" r="-30" t="0"/>
          <a:stretch/>
        </p:blipFill>
        <p:spPr>
          <a:xfrm>
            <a:off x="-1" y="3188200"/>
            <a:ext cx="4869181" cy="1955301"/>
          </a:xfrm>
          <a:prstGeom prst="rect">
            <a:avLst/>
          </a:prstGeom>
          <a:noFill/>
          <a:ln>
            <a:noFill/>
          </a:ln>
        </p:spPr>
      </p:pic>
      <p:sp>
        <p:nvSpPr>
          <p:cNvPr id="30" name="Google Shape;30;p4"/>
          <p:cNvSpPr txBox="1"/>
          <p:nvPr>
            <p:ph idx="1" type="body"/>
          </p:nvPr>
        </p:nvSpPr>
        <p:spPr>
          <a:xfrm>
            <a:off x="622411" y="1362671"/>
            <a:ext cx="7893000" cy="3276600"/>
          </a:xfrm>
          <a:prstGeom prst="rect">
            <a:avLst/>
          </a:prstGeom>
          <a:solidFill>
            <a:schemeClr val="lt1">
              <a:alpha val="49803"/>
            </a:schemeClr>
          </a:solid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183028"/>
              </a:buClr>
              <a:buSzPts val="1400"/>
              <a:buNone/>
              <a:defRPr/>
            </a:lvl1pPr>
            <a:lvl2pPr indent="-342900" lvl="1" marL="914400" algn="l">
              <a:lnSpc>
                <a:spcPct val="90000"/>
              </a:lnSpc>
              <a:spcBef>
                <a:spcPts val="400"/>
              </a:spcBef>
              <a:spcAft>
                <a:spcPts val="0"/>
              </a:spcAft>
              <a:buSzPts val="1800"/>
              <a:buFont typeface="Arial"/>
              <a:buChar char="•"/>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1" name="Google Shape;31;p4"/>
          <p:cNvSpPr txBox="1"/>
          <p:nvPr>
            <p:ph idx="12" type="sldNum"/>
          </p:nvPr>
        </p:nvSpPr>
        <p:spPr>
          <a:xfrm>
            <a:off x="8556784" y="4749851"/>
            <a:ext cx="548700" cy="393600"/>
          </a:xfrm>
          <a:prstGeom prst="rect">
            <a:avLst/>
          </a:prstGeom>
        </p:spPr>
        <p:txBody>
          <a:bodyPr anchorCtr="0" anchor="t" bIns="68575" lIns="68575" spcFirstLastPara="1" rIns="68575" wrap="square" tIns="685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2" name="Shape 32"/>
        <p:cNvGrpSpPr/>
        <p:nvPr/>
      </p:nvGrpSpPr>
      <p:grpSpPr>
        <a:xfrm>
          <a:off x="0" y="0"/>
          <a:ext cx="0" cy="0"/>
          <a:chOff x="0" y="0"/>
          <a:chExt cx="0" cy="0"/>
        </a:xfrm>
      </p:grpSpPr>
      <p:sp>
        <p:nvSpPr>
          <p:cNvPr id="33" name="Google Shape;33;p5"/>
          <p:cNvSpPr/>
          <p:nvPr>
            <p:ph idx="2" type="pic"/>
          </p:nvPr>
        </p:nvSpPr>
        <p:spPr>
          <a:xfrm>
            <a:off x="4746784" y="0"/>
            <a:ext cx="4397100" cy="5143500"/>
          </a:xfrm>
          <a:prstGeom prst="rect">
            <a:avLst/>
          </a:prstGeom>
          <a:solidFill>
            <a:schemeClr val="lt1"/>
          </a:solidFill>
          <a:ln>
            <a:noFill/>
          </a:ln>
        </p:spPr>
      </p:sp>
      <p:pic>
        <p:nvPicPr>
          <p:cNvPr id="34" name="Google Shape;34;p5"/>
          <p:cNvPicPr preferRelativeResize="0"/>
          <p:nvPr/>
        </p:nvPicPr>
        <p:blipFill rotWithShape="1">
          <a:blip r:embed="rId2">
            <a:alphaModFix/>
          </a:blip>
          <a:srcRect b="38580" l="46782" r="-30" t="0"/>
          <a:stretch/>
        </p:blipFill>
        <p:spPr>
          <a:xfrm>
            <a:off x="-1" y="3188200"/>
            <a:ext cx="4869181" cy="1955301"/>
          </a:xfrm>
          <a:prstGeom prst="rect">
            <a:avLst/>
          </a:prstGeom>
          <a:noFill/>
          <a:ln>
            <a:noFill/>
          </a:ln>
        </p:spPr>
      </p:pic>
      <p:sp>
        <p:nvSpPr>
          <p:cNvPr id="35" name="Google Shape;35;p5"/>
          <p:cNvSpPr txBox="1"/>
          <p:nvPr>
            <p:ph type="title"/>
          </p:nvPr>
        </p:nvSpPr>
        <p:spPr>
          <a:xfrm>
            <a:off x="629841" y="342900"/>
            <a:ext cx="3942300" cy="12003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183028"/>
              </a:buClr>
              <a:buSzPts val="2400"/>
              <a:buFont typeface="Quattrocento Sans"/>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6" name="Google Shape;36;p5"/>
          <p:cNvSpPr txBox="1"/>
          <p:nvPr>
            <p:ph idx="1" type="body"/>
          </p:nvPr>
        </p:nvSpPr>
        <p:spPr>
          <a:xfrm>
            <a:off x="629841" y="1543050"/>
            <a:ext cx="3942300" cy="3151500"/>
          </a:xfrm>
          <a:prstGeom prst="rect">
            <a:avLst/>
          </a:prstGeom>
          <a:solidFill>
            <a:schemeClr val="lt1">
              <a:alpha val="49803"/>
            </a:schemeClr>
          </a:solidFill>
          <a:ln>
            <a:noFill/>
          </a:ln>
        </p:spPr>
        <p:txBody>
          <a:bodyPr anchorCtr="0" anchor="t" bIns="34275" lIns="68575" spcFirstLastPara="1" rIns="68575" wrap="square" tIns="34275">
            <a:normAutofit/>
          </a:bodyPr>
          <a:lstStyle>
            <a:lvl1pPr indent="-228600" lvl="0" marL="457200" marR="0" algn="l">
              <a:lnSpc>
                <a:spcPct val="90000"/>
              </a:lnSpc>
              <a:spcBef>
                <a:spcPts val="800"/>
              </a:spcBef>
              <a:spcAft>
                <a:spcPts val="0"/>
              </a:spcAft>
              <a:buClr>
                <a:srgbClr val="183028"/>
              </a:buClr>
              <a:buSzPts val="1200"/>
              <a:buFont typeface="Arial"/>
              <a:buNone/>
              <a:defRPr sz="1200"/>
            </a:lvl1pPr>
            <a:lvl2pPr indent="-298450" lvl="1" marL="914400" marR="0" algn="l">
              <a:lnSpc>
                <a:spcPct val="90000"/>
              </a:lnSpc>
              <a:spcBef>
                <a:spcPts val="400"/>
              </a:spcBef>
              <a:spcAft>
                <a:spcPts val="0"/>
              </a:spcAft>
              <a:buClr>
                <a:srgbClr val="789D4A"/>
              </a:buClr>
              <a:buSzPts val="1100"/>
              <a:buFont typeface="Arial"/>
              <a:buChar char="•"/>
              <a:defRPr sz="1100"/>
            </a:lvl2pPr>
            <a:lvl3pPr indent="-285750" lvl="2" marL="1371600" marR="0" algn="l">
              <a:lnSpc>
                <a:spcPct val="90000"/>
              </a:lnSpc>
              <a:spcBef>
                <a:spcPts val="400"/>
              </a:spcBef>
              <a:spcAft>
                <a:spcPts val="0"/>
              </a:spcAft>
              <a:buClr>
                <a:srgbClr val="789D4A"/>
              </a:buClr>
              <a:buSzPts val="900"/>
              <a:buFont typeface="Courier New"/>
              <a:buChar char="o"/>
              <a:defRPr sz="900"/>
            </a:lvl3pPr>
            <a:lvl4pPr indent="-279400" lvl="3" marL="1828800" marR="0" algn="l">
              <a:lnSpc>
                <a:spcPct val="90000"/>
              </a:lnSpc>
              <a:spcBef>
                <a:spcPts val="400"/>
              </a:spcBef>
              <a:spcAft>
                <a:spcPts val="0"/>
              </a:spcAft>
              <a:buClr>
                <a:srgbClr val="789D4A"/>
              </a:buClr>
              <a:buSzPts val="800"/>
              <a:buFont typeface="Calibri"/>
              <a:buChar char="−"/>
              <a:defRPr sz="800"/>
            </a:lvl4pPr>
            <a:lvl5pPr indent="-279400" lvl="4" marL="2286000" marR="0" algn="l">
              <a:lnSpc>
                <a:spcPct val="90000"/>
              </a:lnSpc>
              <a:spcBef>
                <a:spcPts val="400"/>
              </a:spcBef>
              <a:spcAft>
                <a:spcPts val="0"/>
              </a:spcAft>
              <a:buClr>
                <a:srgbClr val="789D4A"/>
              </a:buClr>
              <a:buSzPts val="800"/>
              <a:buFont typeface="Noto Sans Symbols"/>
              <a:buChar char="▪"/>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37" name="Google Shape;37;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38" name="Google Shape;38;p5"/>
          <p:cNvSpPr/>
          <p:nvPr/>
        </p:nvSpPr>
        <p:spPr>
          <a:xfrm>
            <a:off x="595552" y="553165"/>
            <a:ext cx="34200" cy="779700"/>
          </a:xfrm>
          <a:prstGeom prst="rect">
            <a:avLst/>
          </a:prstGeom>
          <a:solidFill>
            <a:srgbClr val="789D4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9" name="Google Shape;39;p5"/>
          <p:cNvSpPr txBox="1"/>
          <p:nvPr>
            <p:ph idx="12" type="sldNum"/>
          </p:nvPr>
        </p:nvSpPr>
        <p:spPr>
          <a:xfrm>
            <a:off x="8556784" y="4749851"/>
            <a:ext cx="548700" cy="393600"/>
          </a:xfrm>
          <a:prstGeom prst="rect">
            <a:avLst/>
          </a:prstGeom>
        </p:spPr>
        <p:txBody>
          <a:bodyPr anchorCtr="0" anchor="t" bIns="68575" lIns="68575" spcFirstLastPara="1" rIns="68575" wrap="square" tIns="685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pic>
        <p:nvPicPr>
          <p:cNvPr id="41" name="Google Shape;41;p6"/>
          <p:cNvPicPr preferRelativeResize="0"/>
          <p:nvPr/>
        </p:nvPicPr>
        <p:blipFill rotWithShape="1">
          <a:blip r:embed="rId2">
            <a:alphaModFix/>
          </a:blip>
          <a:srcRect b="38580" l="46782" r="-30" t="0"/>
          <a:stretch/>
        </p:blipFill>
        <p:spPr>
          <a:xfrm>
            <a:off x="-1" y="3188200"/>
            <a:ext cx="4869181" cy="1955301"/>
          </a:xfrm>
          <a:prstGeom prst="rect">
            <a:avLst/>
          </a:prstGeom>
          <a:noFill/>
          <a:ln>
            <a:noFill/>
          </a:ln>
        </p:spPr>
      </p:pic>
      <p:sp>
        <p:nvSpPr>
          <p:cNvPr id="42" name="Google Shape;42;p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183028"/>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43" name="Google Shape;43;p6"/>
          <p:cNvSpPr txBox="1"/>
          <p:nvPr>
            <p:ph idx="1" type="body"/>
          </p:nvPr>
        </p:nvSpPr>
        <p:spPr>
          <a:xfrm>
            <a:off x="628650" y="1369219"/>
            <a:ext cx="3886200" cy="3263400"/>
          </a:xfrm>
          <a:prstGeom prst="rect">
            <a:avLst/>
          </a:prstGeom>
          <a:solidFill>
            <a:schemeClr val="lt1">
              <a:alpha val="49803"/>
            </a:schemeClr>
          </a:solid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183028"/>
              </a:buClr>
              <a:buSzPts val="1400"/>
              <a:buNone/>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4" name="Google Shape;44;p6"/>
          <p:cNvSpPr txBox="1"/>
          <p:nvPr>
            <p:ph idx="2" type="body"/>
          </p:nvPr>
        </p:nvSpPr>
        <p:spPr>
          <a:xfrm>
            <a:off x="4629150" y="1369219"/>
            <a:ext cx="3886200" cy="3263400"/>
          </a:xfrm>
          <a:prstGeom prst="rect">
            <a:avLst/>
          </a:prstGeom>
          <a:solidFill>
            <a:schemeClr val="lt1"/>
          </a:solid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183028"/>
              </a:buClr>
              <a:buSzPts val="1400"/>
              <a:buNone/>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5" name="Google Shape;45;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46" name="Google Shape;46;p6"/>
          <p:cNvSpPr/>
          <p:nvPr/>
        </p:nvSpPr>
        <p:spPr>
          <a:xfrm>
            <a:off x="588122" y="381118"/>
            <a:ext cx="34200" cy="779700"/>
          </a:xfrm>
          <a:prstGeom prst="rect">
            <a:avLst/>
          </a:prstGeom>
          <a:solidFill>
            <a:srgbClr val="789D4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47" name="Google Shape;47;p6"/>
          <p:cNvSpPr txBox="1"/>
          <p:nvPr>
            <p:ph idx="12" type="sldNum"/>
          </p:nvPr>
        </p:nvSpPr>
        <p:spPr>
          <a:xfrm>
            <a:off x="8556784" y="4749851"/>
            <a:ext cx="548700" cy="393600"/>
          </a:xfrm>
          <a:prstGeom prst="rect">
            <a:avLst/>
          </a:prstGeom>
        </p:spPr>
        <p:txBody>
          <a:bodyPr anchorCtr="0" anchor="t" bIns="68575" lIns="68575" spcFirstLastPara="1" rIns="68575" wrap="square" tIns="685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pic>
        <p:nvPicPr>
          <p:cNvPr id="49" name="Google Shape;49;p7"/>
          <p:cNvPicPr preferRelativeResize="0"/>
          <p:nvPr/>
        </p:nvPicPr>
        <p:blipFill rotWithShape="1">
          <a:blip r:embed="rId2">
            <a:alphaModFix/>
          </a:blip>
          <a:srcRect b="38580" l="46782" r="-30" t="0"/>
          <a:stretch/>
        </p:blipFill>
        <p:spPr>
          <a:xfrm>
            <a:off x="-1" y="3188200"/>
            <a:ext cx="4869181" cy="1955301"/>
          </a:xfrm>
          <a:prstGeom prst="rect">
            <a:avLst/>
          </a:prstGeom>
          <a:noFill/>
          <a:ln>
            <a:noFill/>
          </a:ln>
        </p:spPr>
      </p:pic>
      <p:sp>
        <p:nvSpPr>
          <p:cNvPr id="50" name="Google Shape;50;p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183028"/>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1" name="Google Shape;51;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2" name="Google Shape;52;p7"/>
          <p:cNvSpPr/>
          <p:nvPr/>
        </p:nvSpPr>
        <p:spPr>
          <a:xfrm>
            <a:off x="588122" y="381118"/>
            <a:ext cx="34200" cy="779700"/>
          </a:xfrm>
          <a:prstGeom prst="rect">
            <a:avLst/>
          </a:prstGeom>
          <a:solidFill>
            <a:srgbClr val="789D4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53" name="Google Shape;53;p7"/>
          <p:cNvSpPr txBox="1"/>
          <p:nvPr>
            <p:ph idx="12" type="sldNum"/>
          </p:nvPr>
        </p:nvSpPr>
        <p:spPr>
          <a:xfrm>
            <a:off x="8556784" y="4749851"/>
            <a:ext cx="548700" cy="393600"/>
          </a:xfrm>
          <a:prstGeom prst="rect">
            <a:avLst/>
          </a:prstGeom>
        </p:spPr>
        <p:txBody>
          <a:bodyPr anchorCtr="0" anchor="t" bIns="68575" lIns="68575" spcFirstLastPara="1" rIns="68575" wrap="square" tIns="685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pic>
        <p:nvPicPr>
          <p:cNvPr id="55" name="Google Shape;55;p8"/>
          <p:cNvPicPr preferRelativeResize="0"/>
          <p:nvPr/>
        </p:nvPicPr>
        <p:blipFill rotWithShape="1">
          <a:blip r:embed="rId2">
            <a:alphaModFix/>
          </a:blip>
          <a:srcRect b="38580" l="46782" r="-30" t="0"/>
          <a:stretch/>
        </p:blipFill>
        <p:spPr>
          <a:xfrm>
            <a:off x="-1" y="3188200"/>
            <a:ext cx="4869181" cy="1955301"/>
          </a:xfrm>
          <a:prstGeom prst="rect">
            <a:avLst/>
          </a:prstGeom>
          <a:noFill/>
          <a:ln>
            <a:noFill/>
          </a:ln>
        </p:spPr>
      </p:pic>
      <p:sp>
        <p:nvSpPr>
          <p:cNvPr id="56" name="Google Shape;56;p8"/>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183028"/>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7" name="Google Shape;57;p8"/>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rgbClr val="183028"/>
              </a:buClr>
              <a:buSzPts val="1800"/>
              <a:buNone/>
              <a:defRPr b="1" sz="1800"/>
            </a:lvl1pPr>
            <a:lvl2pPr indent="-228600" lvl="1" marL="914400" algn="l">
              <a:lnSpc>
                <a:spcPct val="90000"/>
              </a:lnSpc>
              <a:spcBef>
                <a:spcPts val="400"/>
              </a:spcBef>
              <a:spcAft>
                <a:spcPts val="0"/>
              </a:spcAft>
              <a:buSzPts val="1500"/>
              <a:buNone/>
              <a:defRPr b="1" sz="1500"/>
            </a:lvl2pPr>
            <a:lvl3pPr indent="-228600" lvl="2" marL="1371600" algn="l">
              <a:lnSpc>
                <a:spcPct val="90000"/>
              </a:lnSpc>
              <a:spcBef>
                <a:spcPts val="400"/>
              </a:spcBef>
              <a:spcAft>
                <a:spcPts val="0"/>
              </a:spcAft>
              <a:buSzPts val="1400"/>
              <a:buNone/>
              <a:defRPr b="1" sz="1400"/>
            </a:lvl3pPr>
            <a:lvl4pPr indent="-228600" lvl="3" marL="1828800" algn="l">
              <a:lnSpc>
                <a:spcPct val="90000"/>
              </a:lnSpc>
              <a:spcBef>
                <a:spcPts val="400"/>
              </a:spcBef>
              <a:spcAft>
                <a:spcPts val="0"/>
              </a:spcAft>
              <a:buSzPts val="1200"/>
              <a:buNone/>
              <a:defRPr b="1" sz="1200"/>
            </a:lvl4pPr>
            <a:lvl5pPr indent="-228600" lvl="4" marL="2286000" algn="l">
              <a:lnSpc>
                <a:spcPct val="90000"/>
              </a:lnSpc>
              <a:spcBef>
                <a:spcPts val="400"/>
              </a:spcBef>
              <a:spcAft>
                <a:spcPts val="0"/>
              </a:spcAft>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58" name="Google Shape;58;p8"/>
          <p:cNvSpPr txBox="1"/>
          <p:nvPr>
            <p:ph idx="2" type="body"/>
          </p:nvPr>
        </p:nvSpPr>
        <p:spPr>
          <a:xfrm>
            <a:off x="629841" y="1878806"/>
            <a:ext cx="3868200" cy="2763300"/>
          </a:xfrm>
          <a:prstGeom prst="rect">
            <a:avLst/>
          </a:prstGeom>
          <a:solidFill>
            <a:schemeClr val="lt1">
              <a:alpha val="49803"/>
            </a:schemeClr>
          </a:solid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183028"/>
              </a:buClr>
              <a:buSzPts val="1400"/>
              <a:buNone/>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9" name="Google Shape;59;p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rgbClr val="183028"/>
              </a:buClr>
              <a:buSzPts val="1800"/>
              <a:buNone/>
              <a:defRPr b="1" sz="1800"/>
            </a:lvl1pPr>
            <a:lvl2pPr indent="-228600" lvl="1" marL="914400" algn="l">
              <a:lnSpc>
                <a:spcPct val="90000"/>
              </a:lnSpc>
              <a:spcBef>
                <a:spcPts val="400"/>
              </a:spcBef>
              <a:spcAft>
                <a:spcPts val="0"/>
              </a:spcAft>
              <a:buSzPts val="1500"/>
              <a:buNone/>
              <a:defRPr b="1" sz="1500"/>
            </a:lvl2pPr>
            <a:lvl3pPr indent="-228600" lvl="2" marL="1371600" algn="l">
              <a:lnSpc>
                <a:spcPct val="90000"/>
              </a:lnSpc>
              <a:spcBef>
                <a:spcPts val="400"/>
              </a:spcBef>
              <a:spcAft>
                <a:spcPts val="0"/>
              </a:spcAft>
              <a:buSzPts val="1400"/>
              <a:buNone/>
              <a:defRPr b="1" sz="1400"/>
            </a:lvl3pPr>
            <a:lvl4pPr indent="-228600" lvl="3" marL="1828800" algn="l">
              <a:lnSpc>
                <a:spcPct val="90000"/>
              </a:lnSpc>
              <a:spcBef>
                <a:spcPts val="400"/>
              </a:spcBef>
              <a:spcAft>
                <a:spcPts val="0"/>
              </a:spcAft>
              <a:buSzPts val="1200"/>
              <a:buNone/>
              <a:defRPr b="1" sz="1200"/>
            </a:lvl4pPr>
            <a:lvl5pPr indent="-228600" lvl="4" marL="2286000" algn="l">
              <a:lnSpc>
                <a:spcPct val="90000"/>
              </a:lnSpc>
              <a:spcBef>
                <a:spcPts val="400"/>
              </a:spcBef>
              <a:spcAft>
                <a:spcPts val="0"/>
              </a:spcAft>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60" name="Google Shape;60;p8"/>
          <p:cNvSpPr txBox="1"/>
          <p:nvPr>
            <p:ph idx="4" type="body"/>
          </p:nvPr>
        </p:nvSpPr>
        <p:spPr>
          <a:xfrm>
            <a:off x="4629150" y="1878806"/>
            <a:ext cx="3887400" cy="2763300"/>
          </a:xfrm>
          <a:prstGeom prst="rect">
            <a:avLst/>
          </a:prstGeom>
          <a:solidFill>
            <a:schemeClr val="lt1"/>
          </a:solid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183028"/>
              </a:buClr>
              <a:buSzPts val="1400"/>
              <a:buNone/>
              <a:defRPr/>
            </a:lvl1pPr>
            <a:lvl2pPr indent="-317500" lvl="1" marL="914400" algn="l">
              <a:lnSpc>
                <a:spcPct val="90000"/>
              </a:lnSpc>
              <a:spcBef>
                <a:spcPts val="400"/>
              </a:spcBef>
              <a:spcAft>
                <a:spcPts val="0"/>
              </a:spcAft>
              <a:buSzPts val="1400"/>
              <a:buChar char="•"/>
              <a:defRPr/>
            </a:lvl2pPr>
            <a:lvl3pPr indent="-317500" lvl="2" marL="1371600" algn="l">
              <a:lnSpc>
                <a:spcPct val="90000"/>
              </a:lnSpc>
              <a:spcBef>
                <a:spcPts val="400"/>
              </a:spcBef>
              <a:spcAft>
                <a:spcPts val="0"/>
              </a:spcAft>
              <a:buSzPts val="1400"/>
              <a:buChar char="o"/>
              <a:defRPr/>
            </a:lvl3pPr>
            <a:lvl4pPr indent="-317500" lvl="3" marL="1828800" algn="l">
              <a:lnSpc>
                <a:spcPct val="90000"/>
              </a:lnSpc>
              <a:spcBef>
                <a:spcPts val="400"/>
              </a:spcBef>
              <a:spcAft>
                <a:spcPts val="0"/>
              </a:spcAft>
              <a:buSzPts val="1400"/>
              <a:buChar char="−"/>
              <a:defRPr/>
            </a:lvl4pPr>
            <a:lvl5pPr indent="-317500" lvl="4" marL="2286000" algn="l">
              <a:lnSpc>
                <a:spcPct val="9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1" name="Google Shape;61;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8"/>
          <p:cNvSpPr/>
          <p:nvPr/>
        </p:nvSpPr>
        <p:spPr>
          <a:xfrm>
            <a:off x="588122" y="381118"/>
            <a:ext cx="34200" cy="779700"/>
          </a:xfrm>
          <a:prstGeom prst="rect">
            <a:avLst/>
          </a:prstGeom>
          <a:solidFill>
            <a:srgbClr val="789D4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3" name="Google Shape;63;p8"/>
          <p:cNvSpPr txBox="1"/>
          <p:nvPr>
            <p:ph idx="12" type="sldNum"/>
          </p:nvPr>
        </p:nvSpPr>
        <p:spPr>
          <a:xfrm>
            <a:off x="8556784" y="4749851"/>
            <a:ext cx="548700" cy="393600"/>
          </a:xfrm>
          <a:prstGeom prst="rect">
            <a:avLst/>
          </a:prstGeom>
        </p:spPr>
        <p:txBody>
          <a:bodyPr anchorCtr="0" anchor="t" bIns="68575" lIns="68575" spcFirstLastPara="1" rIns="68575" wrap="square" tIns="685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9"/>
          <p:cNvSpPr txBox="1"/>
          <p:nvPr>
            <p:ph idx="12" type="sldNum"/>
          </p:nvPr>
        </p:nvSpPr>
        <p:spPr>
          <a:xfrm>
            <a:off x="8556784" y="4749851"/>
            <a:ext cx="548700" cy="393600"/>
          </a:xfrm>
          <a:prstGeom prst="rect">
            <a:avLst/>
          </a:prstGeom>
        </p:spPr>
        <p:txBody>
          <a:bodyPr anchorCtr="0" anchor="t" bIns="68575" lIns="68575" spcFirstLastPara="1" rIns="68575" wrap="square" tIns="685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7" name="Shape 67"/>
        <p:cNvGrpSpPr/>
        <p:nvPr/>
      </p:nvGrpSpPr>
      <p:grpSpPr>
        <a:xfrm>
          <a:off x="0" y="0"/>
          <a:ext cx="0" cy="0"/>
          <a:chOff x="0" y="0"/>
          <a:chExt cx="0" cy="0"/>
        </a:xfrm>
      </p:grpSpPr>
      <p:pic>
        <p:nvPicPr>
          <p:cNvPr id="68" name="Google Shape;68;p10"/>
          <p:cNvPicPr preferRelativeResize="0"/>
          <p:nvPr/>
        </p:nvPicPr>
        <p:blipFill rotWithShape="1">
          <a:blip r:embed="rId2">
            <a:alphaModFix/>
          </a:blip>
          <a:srcRect b="38580" l="46782" r="-30" t="0"/>
          <a:stretch/>
        </p:blipFill>
        <p:spPr>
          <a:xfrm>
            <a:off x="-1" y="3188200"/>
            <a:ext cx="4869181" cy="1955301"/>
          </a:xfrm>
          <a:prstGeom prst="rect">
            <a:avLst/>
          </a:prstGeom>
          <a:noFill/>
          <a:ln>
            <a:noFill/>
          </a:ln>
        </p:spPr>
      </p:pic>
      <p:sp>
        <p:nvSpPr>
          <p:cNvPr id="69" name="Google Shape;69;p10"/>
          <p:cNvSpPr txBox="1"/>
          <p:nvPr>
            <p:ph type="title"/>
          </p:nvPr>
        </p:nvSpPr>
        <p:spPr>
          <a:xfrm>
            <a:off x="629841" y="342900"/>
            <a:ext cx="2949300" cy="12003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rgbClr val="183028"/>
              </a:buClr>
              <a:buSzPts val="2400"/>
              <a:buFont typeface="Quattrocento Sans"/>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0"/>
          <p:cNvSpPr txBox="1"/>
          <p:nvPr>
            <p:ph idx="1" type="body"/>
          </p:nvPr>
        </p:nvSpPr>
        <p:spPr>
          <a:xfrm>
            <a:off x="3887391" y="740569"/>
            <a:ext cx="4629300" cy="3655200"/>
          </a:xfrm>
          <a:prstGeom prst="rect">
            <a:avLst/>
          </a:prstGeom>
          <a:solidFill>
            <a:schemeClr val="lt1"/>
          </a:solid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183028"/>
              </a:buClr>
              <a:buSzPts val="2400"/>
              <a:buNone/>
              <a:defRPr sz="2400"/>
            </a:lvl1pPr>
            <a:lvl2pPr indent="-361950" lvl="1" marL="914400" algn="l">
              <a:lnSpc>
                <a:spcPct val="90000"/>
              </a:lnSpc>
              <a:spcBef>
                <a:spcPts val="400"/>
              </a:spcBef>
              <a:spcAft>
                <a:spcPts val="0"/>
              </a:spcAft>
              <a:buSzPts val="2100"/>
              <a:buChar char="•"/>
              <a:defRPr sz="2100"/>
            </a:lvl2pPr>
            <a:lvl3pPr indent="-342900" lvl="2" marL="1371600" algn="l">
              <a:lnSpc>
                <a:spcPct val="90000"/>
              </a:lnSpc>
              <a:spcBef>
                <a:spcPts val="400"/>
              </a:spcBef>
              <a:spcAft>
                <a:spcPts val="0"/>
              </a:spcAft>
              <a:buSzPts val="1800"/>
              <a:buChar char="o"/>
              <a:defRPr sz="1800"/>
            </a:lvl3pPr>
            <a:lvl4pPr indent="-323850" lvl="3" marL="1828800" algn="l">
              <a:lnSpc>
                <a:spcPct val="90000"/>
              </a:lnSpc>
              <a:spcBef>
                <a:spcPts val="400"/>
              </a:spcBef>
              <a:spcAft>
                <a:spcPts val="0"/>
              </a:spcAft>
              <a:buSzPts val="1500"/>
              <a:buChar char="−"/>
              <a:defRPr sz="1500"/>
            </a:lvl4pPr>
            <a:lvl5pPr indent="-323850" lvl="4" marL="2286000" algn="l">
              <a:lnSpc>
                <a:spcPct val="90000"/>
              </a:lnSpc>
              <a:spcBef>
                <a:spcPts val="400"/>
              </a:spcBef>
              <a:spcAft>
                <a:spcPts val="0"/>
              </a:spcAft>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71" name="Google Shape;71;p10"/>
          <p:cNvSpPr txBox="1"/>
          <p:nvPr>
            <p:ph idx="2" type="body"/>
          </p:nvPr>
        </p:nvSpPr>
        <p:spPr>
          <a:xfrm>
            <a:off x="629841" y="1543050"/>
            <a:ext cx="2949300" cy="2858700"/>
          </a:xfrm>
          <a:prstGeom prst="rect">
            <a:avLst/>
          </a:prstGeom>
          <a:solidFill>
            <a:schemeClr val="lt1">
              <a:alpha val="49803"/>
            </a:schemeClr>
          </a:solid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183028"/>
              </a:buClr>
              <a:buSzPts val="1200"/>
              <a:buNone/>
              <a:defRPr sz="1200"/>
            </a:lvl1pPr>
            <a:lvl2pPr indent="-228600" lvl="1" marL="914400" algn="l">
              <a:lnSpc>
                <a:spcPct val="90000"/>
              </a:lnSpc>
              <a:spcBef>
                <a:spcPts val="400"/>
              </a:spcBef>
              <a:spcAft>
                <a:spcPts val="0"/>
              </a:spcAft>
              <a:buSzPts val="1100"/>
              <a:buNone/>
              <a:defRPr sz="1100"/>
            </a:lvl2pPr>
            <a:lvl3pPr indent="-228600" lvl="2" marL="1371600" algn="l">
              <a:lnSpc>
                <a:spcPct val="90000"/>
              </a:lnSpc>
              <a:spcBef>
                <a:spcPts val="400"/>
              </a:spcBef>
              <a:spcAft>
                <a:spcPts val="0"/>
              </a:spcAft>
              <a:buSzPts val="900"/>
              <a:buNone/>
              <a:defRPr sz="900"/>
            </a:lvl3pPr>
            <a:lvl4pPr indent="-228600" lvl="3" marL="1828800" algn="l">
              <a:lnSpc>
                <a:spcPct val="90000"/>
              </a:lnSpc>
              <a:spcBef>
                <a:spcPts val="400"/>
              </a:spcBef>
              <a:spcAft>
                <a:spcPts val="0"/>
              </a:spcAft>
              <a:buSzPts val="800"/>
              <a:buNone/>
              <a:defRPr sz="800"/>
            </a:lvl4pPr>
            <a:lvl5pPr indent="-228600" lvl="4" marL="2286000" algn="l">
              <a:lnSpc>
                <a:spcPct val="90000"/>
              </a:lnSpc>
              <a:spcBef>
                <a:spcPts val="400"/>
              </a:spcBef>
              <a:spcAft>
                <a:spcPts val="0"/>
              </a:spcAft>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72" name="Google Shape;72;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0"/>
          <p:cNvSpPr/>
          <p:nvPr/>
        </p:nvSpPr>
        <p:spPr>
          <a:xfrm>
            <a:off x="588122" y="586858"/>
            <a:ext cx="34200" cy="779700"/>
          </a:xfrm>
          <a:prstGeom prst="rect">
            <a:avLst/>
          </a:prstGeom>
          <a:solidFill>
            <a:srgbClr val="789D4A"/>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4" name="Google Shape;74;p10"/>
          <p:cNvSpPr txBox="1"/>
          <p:nvPr>
            <p:ph idx="12" type="sldNum"/>
          </p:nvPr>
        </p:nvSpPr>
        <p:spPr>
          <a:xfrm>
            <a:off x="8556784" y="4749851"/>
            <a:ext cx="548700" cy="393600"/>
          </a:xfrm>
          <a:prstGeom prst="rect">
            <a:avLst/>
          </a:prstGeom>
        </p:spPr>
        <p:txBody>
          <a:bodyPr anchorCtr="0" anchor="t" bIns="68575" lIns="68575" spcFirstLastPara="1" rIns="68575" wrap="square" tIns="685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rgbClr val="183028"/>
              </a:buClr>
              <a:buSzPts val="3300"/>
              <a:buFont typeface="Quattrocento Sans"/>
              <a:buNone/>
              <a:defRPr b="0" i="0" sz="3300" u="none" cap="none" strike="noStrike">
                <a:solidFill>
                  <a:srgbClr val="183028"/>
                </a:solidFill>
                <a:latin typeface="Quattrocento Sans"/>
                <a:ea typeface="Quattrocento Sans"/>
                <a:cs typeface="Quattrocento Sans"/>
                <a:sym typeface="Quattrocento Sans"/>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228600" lvl="0" marL="457200" marR="0" rtl="0" algn="l">
              <a:lnSpc>
                <a:spcPct val="90000"/>
              </a:lnSpc>
              <a:spcBef>
                <a:spcPts val="800"/>
              </a:spcBef>
              <a:spcAft>
                <a:spcPts val="0"/>
              </a:spcAft>
              <a:buClr>
                <a:srgbClr val="183028"/>
              </a:buClr>
              <a:buSzPts val="2100"/>
              <a:buFont typeface="Arial"/>
              <a:buNone/>
              <a:defRPr b="0" i="0" sz="2100" u="none" cap="none" strike="noStrike">
                <a:solidFill>
                  <a:srgbClr val="183028"/>
                </a:solidFill>
                <a:latin typeface="Quattrocento Sans"/>
                <a:ea typeface="Quattrocento Sans"/>
                <a:cs typeface="Quattrocento Sans"/>
                <a:sym typeface="Quattrocento Sans"/>
              </a:defRPr>
            </a:lvl1pPr>
            <a:lvl2pPr indent="-342900" lvl="1" marL="914400" marR="0" rtl="0" algn="l">
              <a:lnSpc>
                <a:spcPct val="90000"/>
              </a:lnSpc>
              <a:spcBef>
                <a:spcPts val="400"/>
              </a:spcBef>
              <a:spcAft>
                <a:spcPts val="0"/>
              </a:spcAft>
              <a:buClr>
                <a:srgbClr val="789D4A"/>
              </a:buClr>
              <a:buSzPts val="1800"/>
              <a:buFont typeface="Arial"/>
              <a:buChar char="•"/>
              <a:defRPr b="0" i="0" sz="1800" u="none" cap="none" strike="noStrike">
                <a:solidFill>
                  <a:srgbClr val="183028"/>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rgbClr val="789D4A"/>
              </a:buClr>
              <a:buSzPts val="1500"/>
              <a:buFont typeface="Courier New"/>
              <a:buChar char="o"/>
              <a:defRPr b="0" i="0" sz="1500" u="none" cap="none" strike="noStrike">
                <a:solidFill>
                  <a:srgbClr val="183028"/>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rgbClr val="789D4A"/>
              </a:buClr>
              <a:buSzPts val="1400"/>
              <a:buFont typeface="Calibri"/>
              <a:buChar char="−"/>
              <a:defRPr b="0" i="0" sz="1400" u="none" cap="none" strike="noStrike">
                <a:solidFill>
                  <a:srgbClr val="183028"/>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rgbClr val="789D4A"/>
              </a:buClr>
              <a:buSzPts val="1400"/>
              <a:buFont typeface="Noto Sans Symbols"/>
              <a:buChar char="▪"/>
              <a:defRPr b="0" i="0" sz="1400" u="none" cap="none" strike="noStrike">
                <a:solidFill>
                  <a:srgbClr val="183028"/>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 name="Google Shape;8;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18302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pic>
        <p:nvPicPr>
          <p:cNvPr id="9" name="Google Shape;9;p1"/>
          <p:cNvPicPr preferRelativeResize="0"/>
          <p:nvPr/>
        </p:nvPicPr>
        <p:blipFill rotWithShape="1">
          <a:blip r:embed="rId1">
            <a:alphaModFix/>
          </a:blip>
          <a:srcRect b="0" l="0" r="0" t="0"/>
          <a:stretch/>
        </p:blipFill>
        <p:spPr>
          <a:xfrm>
            <a:off x="7833276" y="4733925"/>
            <a:ext cx="1228229" cy="339792"/>
          </a:xfrm>
          <a:prstGeom prst="rect">
            <a:avLst/>
          </a:prstGeom>
          <a:noFill/>
          <a:ln>
            <a:noFill/>
          </a:ln>
        </p:spPr>
      </p:pic>
      <p:sp>
        <p:nvSpPr>
          <p:cNvPr id="10" name="Google Shape;10;p1"/>
          <p:cNvSpPr txBox="1"/>
          <p:nvPr>
            <p:ph idx="12" type="sldNum"/>
          </p:nvPr>
        </p:nvSpPr>
        <p:spPr>
          <a:xfrm>
            <a:off x="8556784" y="4749851"/>
            <a:ext cx="548700" cy="393600"/>
          </a:xfrm>
          <a:prstGeom prst="rect">
            <a:avLst/>
          </a:prstGeom>
          <a:noFill/>
          <a:ln>
            <a:noFill/>
          </a:ln>
        </p:spPr>
        <p:txBody>
          <a:bodyPr anchorCtr="0" anchor="t" bIns="68575" lIns="68575" spcFirstLastPara="1" rIns="68575" wrap="square" tIns="68575">
            <a:noAutofit/>
          </a:bodyPr>
          <a:lstStyle>
            <a:lvl1pPr lvl="0" algn="r">
              <a:buNone/>
              <a:defRPr sz="1000">
                <a:solidFill>
                  <a:srgbClr val="183028"/>
                </a:solidFill>
                <a:latin typeface="Quattrocento Sans"/>
                <a:ea typeface="Quattrocento Sans"/>
                <a:cs typeface="Quattrocento Sans"/>
                <a:sym typeface="Quattrocento Sans"/>
              </a:defRPr>
            </a:lvl1pPr>
            <a:lvl2pPr lvl="1" algn="r">
              <a:buNone/>
              <a:defRPr sz="1000">
                <a:solidFill>
                  <a:srgbClr val="183028"/>
                </a:solidFill>
                <a:latin typeface="Quattrocento Sans"/>
                <a:ea typeface="Quattrocento Sans"/>
                <a:cs typeface="Quattrocento Sans"/>
                <a:sym typeface="Quattrocento Sans"/>
              </a:defRPr>
            </a:lvl2pPr>
            <a:lvl3pPr lvl="2" algn="r">
              <a:buNone/>
              <a:defRPr sz="1000">
                <a:solidFill>
                  <a:srgbClr val="183028"/>
                </a:solidFill>
                <a:latin typeface="Quattrocento Sans"/>
                <a:ea typeface="Quattrocento Sans"/>
                <a:cs typeface="Quattrocento Sans"/>
                <a:sym typeface="Quattrocento Sans"/>
              </a:defRPr>
            </a:lvl3pPr>
            <a:lvl4pPr lvl="3" algn="r">
              <a:buNone/>
              <a:defRPr sz="1000">
                <a:solidFill>
                  <a:srgbClr val="183028"/>
                </a:solidFill>
                <a:latin typeface="Quattrocento Sans"/>
                <a:ea typeface="Quattrocento Sans"/>
                <a:cs typeface="Quattrocento Sans"/>
                <a:sym typeface="Quattrocento Sans"/>
              </a:defRPr>
            </a:lvl4pPr>
            <a:lvl5pPr lvl="4" algn="r">
              <a:buNone/>
              <a:defRPr sz="1000">
                <a:solidFill>
                  <a:srgbClr val="183028"/>
                </a:solidFill>
                <a:latin typeface="Quattrocento Sans"/>
                <a:ea typeface="Quattrocento Sans"/>
                <a:cs typeface="Quattrocento Sans"/>
                <a:sym typeface="Quattrocento Sans"/>
              </a:defRPr>
            </a:lvl5pPr>
            <a:lvl6pPr lvl="5" algn="r">
              <a:buNone/>
              <a:defRPr sz="1000">
                <a:solidFill>
                  <a:srgbClr val="183028"/>
                </a:solidFill>
                <a:latin typeface="Quattrocento Sans"/>
                <a:ea typeface="Quattrocento Sans"/>
                <a:cs typeface="Quattrocento Sans"/>
                <a:sym typeface="Quattrocento Sans"/>
              </a:defRPr>
            </a:lvl6pPr>
            <a:lvl7pPr lvl="6" algn="r">
              <a:buNone/>
              <a:defRPr sz="1000">
                <a:solidFill>
                  <a:srgbClr val="183028"/>
                </a:solidFill>
                <a:latin typeface="Quattrocento Sans"/>
                <a:ea typeface="Quattrocento Sans"/>
                <a:cs typeface="Quattrocento Sans"/>
                <a:sym typeface="Quattrocento Sans"/>
              </a:defRPr>
            </a:lvl7pPr>
            <a:lvl8pPr lvl="7" algn="r">
              <a:buNone/>
              <a:defRPr sz="1000">
                <a:solidFill>
                  <a:srgbClr val="183028"/>
                </a:solidFill>
                <a:latin typeface="Quattrocento Sans"/>
                <a:ea typeface="Quattrocento Sans"/>
                <a:cs typeface="Quattrocento Sans"/>
                <a:sym typeface="Quattrocento Sans"/>
              </a:defRPr>
            </a:lvl8pPr>
            <a:lvl9pPr lvl="8" algn="r">
              <a:buNone/>
              <a:defRPr sz="1000">
                <a:solidFill>
                  <a:srgbClr val="18302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hyperlink" Target="http://arxiv.org/abs/2402.17191" TargetMode="External"/><Relationship Id="rId4" Type="http://schemas.openxmlformats.org/officeDocument/2006/relationships/hyperlink" Target="https://www.ncbi.nlm.nih.gov/pmc/articles/PMC10879008/" TargetMode="External"/><Relationship Id="rId5" Type="http://schemas.openxmlformats.org/officeDocument/2006/relationships/hyperlink" Target="https://www.captechu.edu/blog/ethical-considerations-of-artificial-intelligence" TargetMode="External"/><Relationship Id="rId6" Type="http://schemas.openxmlformats.org/officeDocument/2006/relationships/hyperlink" Target="https://www.ncbi.nlm.nih.gov/pmc/articles/PMC10744168/" TargetMode="External"/><Relationship Id="rId7" Type="http://schemas.openxmlformats.org/officeDocument/2006/relationships/hyperlink" Target="http://www.smartdev.com/ai-powered-virtual-assistants-enhancing-efficiency-in-the-workplac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txBox="1"/>
          <p:nvPr>
            <p:ph type="ctrTitle"/>
          </p:nvPr>
        </p:nvSpPr>
        <p:spPr>
          <a:xfrm>
            <a:off x="567300" y="378825"/>
            <a:ext cx="8009400" cy="1790700"/>
          </a:xfrm>
          <a:prstGeom prst="rect">
            <a:avLst/>
          </a:prstGeom>
          <a:noFill/>
        </p:spPr>
        <p:txBody>
          <a:bodyPr anchorCtr="0" anchor="b" bIns="34275" lIns="68575" spcFirstLastPara="1" rIns="68575" wrap="square" tIns="34275">
            <a:normAutofit/>
          </a:bodyPr>
          <a:lstStyle/>
          <a:p>
            <a:pPr indent="0" lvl="0" marL="0" rtl="0" algn="ctr">
              <a:spcBef>
                <a:spcPts val="0"/>
              </a:spcBef>
              <a:spcAft>
                <a:spcPts val="0"/>
              </a:spcAft>
              <a:buNone/>
            </a:pPr>
            <a:r>
              <a:rPr lang="en" sz="2100"/>
              <a:t>AI in Everyday Life: Enhancing Efficiency and Addressing Challenges</a:t>
            </a:r>
            <a:endParaRPr sz="6100"/>
          </a:p>
        </p:txBody>
      </p:sp>
      <p:sp>
        <p:nvSpPr>
          <p:cNvPr id="90" name="Google Shape;90;p13"/>
          <p:cNvSpPr txBox="1"/>
          <p:nvPr>
            <p:ph idx="1" type="subTitle"/>
          </p:nvPr>
        </p:nvSpPr>
        <p:spPr>
          <a:xfrm>
            <a:off x="1143000" y="2571753"/>
            <a:ext cx="6858000" cy="12417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lang="en" sz="1700"/>
              <a:t>Team 6</a:t>
            </a:r>
            <a:endParaRPr sz="1700"/>
          </a:p>
          <a:p>
            <a:pPr indent="0" lvl="0" marL="0" rtl="0" algn="ctr">
              <a:spcBef>
                <a:spcPts val="800"/>
              </a:spcBef>
              <a:spcAft>
                <a:spcPts val="0"/>
              </a:spcAft>
              <a:buNone/>
            </a:pPr>
            <a:r>
              <a:rPr lang="en" sz="1700"/>
              <a:t>Konstantinos Raptis, Satchel Benn, Casey Green, Alex </a:t>
            </a:r>
            <a:r>
              <a:rPr lang="en" sz="1700"/>
              <a:t>Washington</a:t>
            </a:r>
            <a:r>
              <a:rPr lang="en" sz="1700"/>
              <a:t> </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lnSpc>
                <a:spcPct val="160000"/>
              </a:lnSpc>
              <a:spcBef>
                <a:spcPts val="1400"/>
              </a:spcBef>
              <a:spcAft>
                <a:spcPts val="400"/>
              </a:spcAft>
              <a:buClr>
                <a:schemeClr val="dk1"/>
              </a:buClr>
              <a:buSzPts val="1100"/>
              <a:buFont typeface="Arial"/>
              <a:buNone/>
            </a:pPr>
            <a:r>
              <a:rPr b="1" lang="en" sz="1650">
                <a:solidFill>
                  <a:srgbClr val="0D0D0D"/>
                </a:solidFill>
                <a:highlight>
                  <a:srgbClr val="FFFFFF"/>
                </a:highlight>
              </a:rPr>
              <a:t>I</a:t>
            </a:r>
            <a:r>
              <a:rPr b="1" lang="en" sz="1650">
                <a:solidFill>
                  <a:srgbClr val="0D0D0D"/>
                </a:solidFill>
                <a:highlight>
                  <a:srgbClr val="FFFFFF"/>
                </a:highlight>
              </a:rPr>
              <a:t>ntroduction</a:t>
            </a:r>
            <a:endParaRPr/>
          </a:p>
        </p:txBody>
      </p:sp>
      <p:sp>
        <p:nvSpPr>
          <p:cNvPr id="96" name="Google Shape;96;p14"/>
          <p:cNvSpPr txBox="1"/>
          <p:nvPr>
            <p:ph idx="1" type="body"/>
          </p:nvPr>
        </p:nvSpPr>
        <p:spPr>
          <a:xfrm>
            <a:off x="311700" y="1152475"/>
            <a:ext cx="8520600" cy="3416400"/>
          </a:xfrm>
          <a:prstGeom prst="rect">
            <a:avLst/>
          </a:prstGeom>
        </p:spPr>
        <p:txBody>
          <a:bodyPr anchorCtr="0" anchor="t" bIns="34275" lIns="68575" spcFirstLastPara="1" rIns="68575" wrap="square" tIns="34275">
            <a:normAutofit lnSpcReduction="20000"/>
          </a:bodyPr>
          <a:lstStyle/>
          <a:p>
            <a:pPr indent="0" lvl="0" marL="0" rtl="0" algn="l">
              <a:lnSpc>
                <a:spcPct val="150000"/>
              </a:lnSpc>
              <a:spcBef>
                <a:spcPts val="1400"/>
              </a:spcBef>
              <a:spcAft>
                <a:spcPts val="0"/>
              </a:spcAft>
              <a:buClr>
                <a:schemeClr val="dk1"/>
              </a:buClr>
              <a:buSzPts val="1100"/>
              <a:buFont typeface="Arial"/>
              <a:buNone/>
            </a:pPr>
            <a:r>
              <a:t/>
            </a:r>
            <a:endParaRPr b="1" sz="1650">
              <a:solidFill>
                <a:srgbClr val="0D0D0D"/>
              </a:solidFill>
              <a:highlight>
                <a:srgbClr val="FFFFFF"/>
              </a:highlight>
              <a:latin typeface="Roboto"/>
              <a:ea typeface="Roboto"/>
              <a:cs typeface="Roboto"/>
              <a:sym typeface="Roboto"/>
            </a:endParaRPr>
          </a:p>
          <a:p>
            <a:pPr indent="-228600" lvl="0" marL="457200" rtl="0" algn="l">
              <a:lnSpc>
                <a:spcPct val="150000"/>
              </a:lnSpc>
              <a:spcBef>
                <a:spcPts val="800"/>
              </a:spcBef>
              <a:spcAft>
                <a:spcPts val="0"/>
              </a:spcAft>
              <a:buClr>
                <a:srgbClr val="0D0D0D"/>
              </a:buClr>
              <a:buSzPts val="1200"/>
              <a:buFont typeface="Arial"/>
              <a:buNone/>
            </a:pPr>
            <a:r>
              <a:rPr lang="en" sz="1200">
                <a:solidFill>
                  <a:srgbClr val="0D0D0D"/>
                </a:solidFill>
                <a:highlight>
                  <a:srgbClr val="FFFFFF"/>
                </a:highlight>
              </a:rPr>
              <a:t>Agenda Overview</a:t>
            </a:r>
            <a:endParaRPr sz="1200">
              <a:solidFill>
                <a:srgbClr val="0D0D0D"/>
              </a:solidFill>
              <a:highlight>
                <a:srgbClr val="FFFFFF"/>
              </a:highlight>
            </a:endParaRPr>
          </a:p>
          <a:p>
            <a:pPr indent="-304800" lvl="1" marL="914400" rtl="0" algn="l">
              <a:lnSpc>
                <a:spcPct val="150000"/>
              </a:lnSpc>
              <a:spcBef>
                <a:spcPts val="1500"/>
              </a:spcBef>
              <a:spcAft>
                <a:spcPts val="0"/>
              </a:spcAft>
              <a:buClr>
                <a:srgbClr val="0D0D0D"/>
              </a:buClr>
              <a:buSzPts val="1200"/>
              <a:buFont typeface="Arial"/>
              <a:buChar char="●"/>
            </a:pPr>
            <a:r>
              <a:rPr lang="en" sz="1200">
                <a:solidFill>
                  <a:srgbClr val="0D0D0D"/>
                </a:solidFill>
                <a:highlight>
                  <a:srgbClr val="FFFFFF"/>
                </a:highlight>
              </a:rPr>
              <a:t>Problem Statement</a:t>
            </a:r>
            <a:endParaRPr sz="1200">
              <a:solidFill>
                <a:srgbClr val="0D0D0D"/>
              </a:solidFill>
              <a:highlight>
                <a:srgbClr val="FFFFFF"/>
              </a:highlight>
            </a:endParaRPr>
          </a:p>
          <a:p>
            <a:pPr indent="-304800" lvl="1" marL="914400" rtl="0" algn="l">
              <a:lnSpc>
                <a:spcPct val="150000"/>
              </a:lnSpc>
              <a:spcBef>
                <a:spcPts val="1500"/>
              </a:spcBef>
              <a:spcAft>
                <a:spcPts val="0"/>
              </a:spcAft>
              <a:buClr>
                <a:srgbClr val="0D0D0D"/>
              </a:buClr>
              <a:buSzPts val="1200"/>
              <a:buFont typeface="Arial"/>
              <a:buChar char="●"/>
            </a:pPr>
            <a:r>
              <a:rPr lang="en" sz="1200">
                <a:solidFill>
                  <a:srgbClr val="0D0D0D"/>
                </a:solidFill>
                <a:highlight>
                  <a:srgbClr val="FFFFFF"/>
                </a:highlight>
              </a:rPr>
              <a:t>Discussion of Relevant Research</a:t>
            </a:r>
            <a:endParaRPr sz="1200">
              <a:solidFill>
                <a:srgbClr val="0D0D0D"/>
              </a:solidFill>
              <a:highlight>
                <a:srgbClr val="FFFFFF"/>
              </a:highlight>
            </a:endParaRPr>
          </a:p>
          <a:p>
            <a:pPr indent="-304800" lvl="1" marL="914400" rtl="0" algn="l">
              <a:lnSpc>
                <a:spcPct val="150000"/>
              </a:lnSpc>
              <a:spcBef>
                <a:spcPts val="1500"/>
              </a:spcBef>
              <a:spcAft>
                <a:spcPts val="0"/>
              </a:spcAft>
              <a:buClr>
                <a:srgbClr val="0D0D0D"/>
              </a:buClr>
              <a:buSzPts val="1200"/>
              <a:buFont typeface="Arial"/>
              <a:buChar char="●"/>
            </a:pPr>
            <a:r>
              <a:rPr lang="en" sz="1200">
                <a:solidFill>
                  <a:srgbClr val="0D0D0D"/>
                </a:solidFill>
                <a:highlight>
                  <a:srgbClr val="FFFFFF"/>
                </a:highlight>
              </a:rPr>
              <a:t>Technical Coding Demo</a:t>
            </a:r>
            <a:endParaRPr sz="1200">
              <a:solidFill>
                <a:srgbClr val="0D0D0D"/>
              </a:solidFill>
              <a:highlight>
                <a:srgbClr val="FFFFFF"/>
              </a:highlight>
            </a:endParaRPr>
          </a:p>
          <a:p>
            <a:pPr indent="-304800" lvl="1" marL="914400" rtl="0" algn="l">
              <a:lnSpc>
                <a:spcPct val="150000"/>
              </a:lnSpc>
              <a:spcBef>
                <a:spcPts val="1500"/>
              </a:spcBef>
              <a:spcAft>
                <a:spcPts val="0"/>
              </a:spcAft>
              <a:buClr>
                <a:srgbClr val="0D0D0D"/>
              </a:buClr>
              <a:buSzPts val="1200"/>
              <a:buFont typeface="Arial"/>
              <a:buChar char="●"/>
            </a:pPr>
            <a:r>
              <a:rPr lang="en" sz="1200">
                <a:solidFill>
                  <a:srgbClr val="0D0D0D"/>
                </a:solidFill>
                <a:highlight>
                  <a:srgbClr val="FFFFFF"/>
                </a:highlight>
              </a:rPr>
              <a:t>Ethical Concerns</a:t>
            </a:r>
            <a:endParaRPr sz="1200">
              <a:solidFill>
                <a:srgbClr val="0D0D0D"/>
              </a:solidFill>
              <a:highlight>
                <a:srgbClr val="FFFFFF"/>
              </a:highlight>
            </a:endParaRPr>
          </a:p>
          <a:p>
            <a:pPr indent="-304800" lvl="1" marL="914400" rtl="0" algn="l">
              <a:lnSpc>
                <a:spcPct val="150000"/>
              </a:lnSpc>
              <a:spcBef>
                <a:spcPts val="1500"/>
              </a:spcBef>
              <a:spcAft>
                <a:spcPts val="0"/>
              </a:spcAft>
              <a:buClr>
                <a:srgbClr val="0D0D0D"/>
              </a:buClr>
              <a:buSzPts val="1200"/>
              <a:buFont typeface="Arial"/>
              <a:buChar char="●"/>
            </a:pPr>
            <a:r>
              <a:rPr lang="en" sz="1200">
                <a:solidFill>
                  <a:srgbClr val="0D0D0D"/>
                </a:solidFill>
                <a:highlight>
                  <a:srgbClr val="FFFFFF"/>
                </a:highlight>
              </a:rPr>
              <a:t>Future Developments</a:t>
            </a:r>
            <a:endParaRPr sz="1200">
              <a:solidFill>
                <a:srgbClr val="0D0D0D"/>
              </a:solidFill>
              <a:highlight>
                <a:srgbClr val="FFFFFF"/>
              </a:highlight>
            </a:endParaRPr>
          </a:p>
          <a:p>
            <a:pPr indent="0" lvl="0" marL="0" rtl="0" algn="l">
              <a:spcBef>
                <a:spcPts val="15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lnSpc>
                <a:spcPct val="160000"/>
              </a:lnSpc>
              <a:spcBef>
                <a:spcPts val="1400"/>
              </a:spcBef>
              <a:spcAft>
                <a:spcPts val="400"/>
              </a:spcAft>
              <a:buClr>
                <a:schemeClr val="dk1"/>
              </a:buClr>
              <a:buSzPts val="1100"/>
              <a:buFont typeface="Arial"/>
              <a:buNone/>
            </a:pPr>
            <a:r>
              <a:rPr b="1" lang="en" sz="1650">
                <a:solidFill>
                  <a:srgbClr val="0D0D0D"/>
                </a:solidFill>
                <a:highlight>
                  <a:srgbClr val="FFFFFF"/>
                </a:highlight>
              </a:rPr>
              <a:t>Problem Statement</a:t>
            </a:r>
            <a:endParaRPr/>
          </a:p>
        </p:txBody>
      </p:sp>
      <p:sp>
        <p:nvSpPr>
          <p:cNvPr id="102" name="Google Shape;102;p15"/>
          <p:cNvSpPr txBox="1"/>
          <p:nvPr>
            <p:ph idx="1" type="body"/>
          </p:nvPr>
        </p:nvSpPr>
        <p:spPr>
          <a:xfrm>
            <a:off x="311700" y="1544775"/>
            <a:ext cx="8520600" cy="3416400"/>
          </a:xfrm>
          <a:prstGeom prst="rect">
            <a:avLst/>
          </a:prstGeom>
        </p:spPr>
        <p:txBody>
          <a:bodyPr anchorCtr="0" anchor="t" bIns="34275" lIns="68575" spcFirstLastPara="1" rIns="68575" wrap="square" tIns="34275">
            <a:normAutofit fontScale="25000" lnSpcReduction="20000"/>
          </a:bodyPr>
          <a:lstStyle/>
          <a:p>
            <a:pPr indent="0" lvl="0" marL="0" rtl="0" algn="l">
              <a:lnSpc>
                <a:spcPct val="160000"/>
              </a:lnSpc>
              <a:spcBef>
                <a:spcPts val="1400"/>
              </a:spcBef>
              <a:spcAft>
                <a:spcPts val="0"/>
              </a:spcAft>
              <a:buClr>
                <a:schemeClr val="dk1"/>
              </a:buClr>
              <a:buSzPct val="27740"/>
              <a:buFont typeface="Arial"/>
              <a:buNone/>
            </a:pPr>
            <a:r>
              <a:t/>
            </a:r>
            <a:endParaRPr b="1" sz="3965">
              <a:solidFill>
                <a:srgbClr val="0D0D0D"/>
              </a:solidFill>
              <a:highlight>
                <a:srgbClr val="FFFFFF"/>
              </a:highlight>
            </a:endParaRPr>
          </a:p>
          <a:p>
            <a:pPr indent="-228600" lvl="0" marL="457200" rtl="0" algn="l">
              <a:spcBef>
                <a:spcPts val="800"/>
              </a:spcBef>
              <a:spcAft>
                <a:spcPts val="0"/>
              </a:spcAft>
              <a:buClr>
                <a:srgbClr val="0D0D0D"/>
              </a:buClr>
              <a:buSzPct val="100000"/>
              <a:buFont typeface="Arial"/>
              <a:buNone/>
            </a:pPr>
            <a:r>
              <a:rPr b="1" lang="en" sz="5165">
                <a:solidFill>
                  <a:srgbClr val="0D0D0D"/>
                </a:solidFill>
                <a:highlight>
                  <a:srgbClr val="FFFFFF"/>
                </a:highlight>
              </a:rPr>
              <a:t>Problem</a:t>
            </a:r>
            <a:r>
              <a:rPr lang="en" sz="5165">
                <a:solidFill>
                  <a:srgbClr val="0D0D0D"/>
                </a:solidFill>
                <a:highlight>
                  <a:srgbClr val="FFFFFF"/>
                </a:highlight>
              </a:rPr>
              <a:t>: AI assistants can help those with limited accessibility and efficiency in personal scheduling. Provides management for individuals with high-demand lifestyles. AI addresses the personalization of customer experiences in various sectors, which involves leveraging AI technologies to analyze vast amounts of data for more accurate predictions and personalized recommendations, which significantly improves user interaction and satisfaction</a:t>
            </a:r>
            <a:endParaRPr sz="5165">
              <a:solidFill>
                <a:srgbClr val="0D0D0D"/>
              </a:solidFill>
              <a:highlight>
                <a:srgbClr val="FFFFFF"/>
              </a:highlight>
            </a:endParaRPr>
          </a:p>
          <a:p>
            <a:pPr indent="0" lvl="0" marL="0" rtl="0" algn="l">
              <a:spcBef>
                <a:spcPts val="1500"/>
              </a:spcBef>
              <a:spcAft>
                <a:spcPts val="0"/>
              </a:spcAft>
              <a:buNone/>
            </a:pPr>
            <a:r>
              <a:t/>
            </a:r>
            <a:endParaRPr sz="5165">
              <a:solidFill>
                <a:srgbClr val="0D0D0D"/>
              </a:solidFill>
              <a:highlight>
                <a:srgbClr val="FFFFFF"/>
              </a:highlight>
            </a:endParaRPr>
          </a:p>
          <a:p>
            <a:pPr indent="-228600" lvl="0" marL="457200" rtl="0" algn="l">
              <a:spcBef>
                <a:spcPts val="1500"/>
              </a:spcBef>
              <a:spcAft>
                <a:spcPts val="0"/>
              </a:spcAft>
              <a:buClr>
                <a:srgbClr val="0D0D0D"/>
              </a:buClr>
              <a:buSzPct val="100000"/>
              <a:buFont typeface="Arial"/>
              <a:buNone/>
            </a:pPr>
            <a:r>
              <a:rPr b="1" lang="en" sz="5165">
                <a:solidFill>
                  <a:srgbClr val="0D0D0D"/>
                </a:solidFill>
                <a:highlight>
                  <a:srgbClr val="FFFFFF"/>
                </a:highlight>
              </a:rPr>
              <a:t>Relevance</a:t>
            </a:r>
            <a:r>
              <a:rPr lang="en" sz="5165">
                <a:solidFill>
                  <a:srgbClr val="0D0D0D"/>
                </a:solidFill>
                <a:highlight>
                  <a:srgbClr val="FFFFFF"/>
                </a:highlight>
              </a:rPr>
              <a:t>: This issue is particularly relevant in today's discussions on AI, as it reflects ongoing advances in AI technologies and their integration into everyday business practices, emphasizing the transformational impact AI has on daily operations and consumer interactions.</a:t>
            </a:r>
            <a:endParaRPr sz="5165">
              <a:solidFill>
                <a:srgbClr val="0D0D0D"/>
              </a:solidFill>
              <a:highlight>
                <a:srgbClr val="FFFFFF"/>
              </a:highlight>
            </a:endParaRPr>
          </a:p>
          <a:p>
            <a:pPr indent="0" lvl="0" marL="0" rtl="0" algn="l">
              <a:spcBef>
                <a:spcPts val="1500"/>
              </a:spcBef>
              <a:spcAft>
                <a:spcPts val="0"/>
              </a:spcAft>
              <a:buNone/>
            </a:pPr>
            <a:r>
              <a:t/>
            </a:r>
            <a:endParaRPr sz="3965">
              <a:solidFill>
                <a:srgbClr val="0D0D0D"/>
              </a:solidFill>
              <a:highlight>
                <a:srgbClr val="FFFFFF"/>
              </a:highlight>
            </a:endParaRPr>
          </a:p>
          <a:p>
            <a:pPr indent="0" lvl="0" marL="0" rtl="0" algn="l">
              <a:spcBef>
                <a:spcPts val="1500"/>
              </a:spcBef>
              <a:spcAft>
                <a:spcPts val="0"/>
              </a:spcAft>
              <a:buClr>
                <a:schemeClr val="dk1"/>
              </a:buClr>
              <a:buSzPct val="27740"/>
              <a:buFont typeface="Arial"/>
              <a:buNone/>
            </a:pPr>
            <a:r>
              <a:t/>
            </a:r>
            <a:endParaRPr sz="3965">
              <a:solidFill>
                <a:srgbClr val="0D0D0D"/>
              </a:solidFill>
              <a:highlight>
                <a:srgbClr val="FFFFFF"/>
              </a:highlight>
            </a:endParaRPr>
          </a:p>
          <a:p>
            <a:pPr indent="0" lvl="0" marL="0" rtl="0" algn="l">
              <a:spcBef>
                <a:spcPts val="1500"/>
              </a:spcBef>
              <a:spcAft>
                <a:spcPts val="0"/>
              </a:spcAft>
              <a:buNone/>
            </a:pPr>
            <a:r>
              <a:t/>
            </a:r>
            <a:endParaRPr sz="1200">
              <a:solidFill>
                <a:srgbClr val="0D0D0D"/>
              </a:solidFill>
              <a:highlight>
                <a:srgbClr val="FFFFFF"/>
              </a:highlight>
            </a:endParaRPr>
          </a:p>
          <a:p>
            <a:pPr indent="0" lvl="0" marL="0" rtl="0" algn="l">
              <a:spcBef>
                <a:spcPts val="15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311700" y="445025"/>
            <a:ext cx="8520600" cy="572700"/>
          </a:xfrm>
          <a:prstGeom prst="rect">
            <a:avLst/>
          </a:prstGeom>
        </p:spPr>
        <p:txBody>
          <a:bodyPr anchorCtr="0" anchor="ctr" bIns="34275" lIns="68575" spcFirstLastPara="1" rIns="68575" wrap="square" tIns="34275">
            <a:normAutofit fontScale="90000"/>
          </a:bodyPr>
          <a:lstStyle/>
          <a:p>
            <a:pPr indent="0" lvl="0" marL="0" rtl="0" algn="l">
              <a:lnSpc>
                <a:spcPct val="160000"/>
              </a:lnSpc>
              <a:spcBef>
                <a:spcPts val="1400"/>
              </a:spcBef>
              <a:spcAft>
                <a:spcPts val="0"/>
              </a:spcAft>
              <a:buClr>
                <a:schemeClr val="dk1"/>
              </a:buClr>
              <a:buSzPct val="66666"/>
              <a:buFont typeface="Arial"/>
              <a:buNone/>
            </a:pPr>
            <a:r>
              <a:rPr b="1" lang="en" sz="1650">
                <a:solidFill>
                  <a:srgbClr val="0D0D0D"/>
                </a:solidFill>
                <a:highlight>
                  <a:srgbClr val="FFFFFF"/>
                </a:highlight>
              </a:rPr>
              <a:t>Relevant Research</a:t>
            </a:r>
            <a:endParaRPr b="1" sz="1650">
              <a:solidFill>
                <a:srgbClr val="0D0D0D"/>
              </a:solidFill>
              <a:highlight>
                <a:srgbClr val="FFFFFF"/>
              </a:highlight>
            </a:endParaRPr>
          </a:p>
          <a:p>
            <a:pPr indent="0" lvl="0" marL="0" rtl="0" algn="l">
              <a:spcBef>
                <a:spcPts val="400"/>
              </a:spcBef>
              <a:spcAft>
                <a:spcPts val="0"/>
              </a:spcAft>
              <a:buNone/>
            </a:pPr>
            <a:r>
              <a:t/>
            </a:r>
            <a:endParaRPr/>
          </a:p>
        </p:txBody>
      </p:sp>
      <p:sp>
        <p:nvSpPr>
          <p:cNvPr id="108" name="Google Shape;108;p16"/>
          <p:cNvSpPr txBox="1"/>
          <p:nvPr>
            <p:ph idx="1" type="body"/>
          </p:nvPr>
        </p:nvSpPr>
        <p:spPr>
          <a:xfrm>
            <a:off x="311700" y="794925"/>
            <a:ext cx="8520600" cy="3416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Clr>
                <a:schemeClr val="dk1"/>
              </a:buClr>
              <a:buSzPts val="1100"/>
              <a:buFont typeface="Arial"/>
              <a:buNone/>
            </a:pPr>
            <a:r>
              <a:rPr lang="en" sz="1100">
                <a:solidFill>
                  <a:srgbClr val="0D0D0D"/>
                </a:solidFill>
                <a:highlight>
                  <a:srgbClr val="FFFFFF"/>
                </a:highlight>
              </a:rPr>
              <a:t>For our project on AI in everyday life, focusing on the advanced algorithms in AI-driven personal assistants, we can examine the research outlined in the paper titled "AI-Driven Anonymization(Data Masking): Protecting Personal Data Privacy" by L. Yang (2024). This paper is particularly relevant to the efficiency of AI and its data privacy concerns, an increasingly critical area in the use of personal assistants.</a:t>
            </a:r>
            <a:endParaRPr sz="1100">
              <a:solidFill>
                <a:srgbClr val="0D0D0D"/>
              </a:solidFill>
              <a:highlight>
                <a:srgbClr val="FFFFFF"/>
              </a:highlight>
            </a:endParaRPr>
          </a:p>
          <a:p>
            <a:pPr indent="0" lvl="0" marL="0" rtl="0" algn="l">
              <a:lnSpc>
                <a:spcPct val="160000"/>
              </a:lnSpc>
              <a:spcBef>
                <a:spcPts val="1500"/>
              </a:spcBef>
              <a:spcAft>
                <a:spcPts val="0"/>
              </a:spcAft>
              <a:buClr>
                <a:schemeClr val="dk1"/>
              </a:buClr>
              <a:buSzPts val="1100"/>
              <a:buFont typeface="Arial"/>
              <a:buNone/>
            </a:pPr>
            <a:r>
              <a:rPr b="1" lang="en" sz="1100">
                <a:solidFill>
                  <a:srgbClr val="0D0D0D"/>
                </a:solidFill>
                <a:highlight>
                  <a:srgbClr val="FFFFFF"/>
                </a:highlight>
              </a:rPr>
              <a:t>Methodology</a:t>
            </a:r>
            <a:endParaRPr b="1" sz="1100">
              <a:solidFill>
                <a:srgbClr val="0D0D0D"/>
              </a:solidFill>
              <a:highlight>
                <a:srgbClr val="FFFFFF"/>
              </a:highlight>
            </a:endParaRPr>
          </a:p>
          <a:p>
            <a:pPr indent="0" lvl="0" marL="0" rtl="0" algn="l">
              <a:spcBef>
                <a:spcPts val="800"/>
              </a:spcBef>
              <a:spcAft>
                <a:spcPts val="0"/>
              </a:spcAft>
              <a:buClr>
                <a:schemeClr val="dk1"/>
              </a:buClr>
              <a:buSzPts val="1100"/>
              <a:buFont typeface="Arial"/>
              <a:buNone/>
            </a:pPr>
            <a:r>
              <a:rPr lang="en" sz="1100">
                <a:solidFill>
                  <a:srgbClr val="0D0D0D"/>
                </a:solidFill>
                <a:highlight>
                  <a:srgbClr val="FFFFFF"/>
                </a:highlight>
              </a:rPr>
              <a:t>Yang’s study employs a combination of machine learning techniques to enhance data anonymization processes. By integrating these advanced algorithms, the paper evaluates the effectiveness of AI-driven models in </a:t>
            </a:r>
            <a:r>
              <a:rPr lang="en" sz="1100">
                <a:solidFill>
                  <a:srgbClr val="0D0D0D"/>
                </a:solidFill>
                <a:highlight>
                  <a:srgbClr val="FFFFFF"/>
                </a:highlight>
              </a:rPr>
              <a:t>efficiency of daily task and</a:t>
            </a:r>
            <a:r>
              <a:rPr lang="en" sz="1100">
                <a:solidFill>
                  <a:srgbClr val="0D0D0D"/>
                </a:solidFill>
                <a:highlight>
                  <a:srgbClr val="FFFFFF"/>
                </a:highlight>
              </a:rPr>
              <a:t> protecting personal information against various types of data breaches and unauthorized access.</a:t>
            </a:r>
            <a:endParaRPr sz="1100">
              <a:solidFill>
                <a:srgbClr val="0D0D0D"/>
              </a:solidFill>
              <a:highlight>
                <a:srgbClr val="FFFFFF"/>
              </a:highlight>
            </a:endParaRPr>
          </a:p>
          <a:p>
            <a:pPr indent="0" lvl="0" marL="0" rtl="0" algn="l">
              <a:lnSpc>
                <a:spcPct val="160000"/>
              </a:lnSpc>
              <a:spcBef>
                <a:spcPts val="1500"/>
              </a:spcBef>
              <a:spcAft>
                <a:spcPts val="0"/>
              </a:spcAft>
              <a:buClr>
                <a:schemeClr val="dk1"/>
              </a:buClr>
              <a:buSzPts val="1100"/>
              <a:buFont typeface="Arial"/>
              <a:buNone/>
            </a:pPr>
            <a:r>
              <a:rPr b="1" lang="en" sz="1100">
                <a:solidFill>
                  <a:srgbClr val="0D0D0D"/>
                </a:solidFill>
                <a:highlight>
                  <a:srgbClr val="FFFFFF"/>
                </a:highlight>
              </a:rPr>
              <a:t>Findings</a:t>
            </a:r>
            <a:endParaRPr b="1" sz="1100">
              <a:solidFill>
                <a:srgbClr val="0D0D0D"/>
              </a:solidFill>
              <a:highlight>
                <a:srgbClr val="FFFFFF"/>
              </a:highlight>
            </a:endParaRPr>
          </a:p>
          <a:p>
            <a:pPr indent="0" lvl="0" marL="0" rtl="0" algn="l">
              <a:spcBef>
                <a:spcPts val="800"/>
              </a:spcBef>
              <a:spcAft>
                <a:spcPts val="0"/>
              </a:spcAft>
              <a:buClr>
                <a:schemeClr val="dk1"/>
              </a:buClr>
              <a:buSzPts val="1100"/>
              <a:buFont typeface="Arial"/>
              <a:buNone/>
            </a:pPr>
            <a:r>
              <a:rPr lang="en" sz="1100">
                <a:solidFill>
                  <a:srgbClr val="0D0D0D"/>
                </a:solidFill>
                <a:highlight>
                  <a:srgbClr val="FFFFFF"/>
                </a:highlight>
              </a:rPr>
              <a:t>The paper reports that AI-driven anonymization significantly enhances the security of personal data while maintaining the utility of the data for analysis and personalization services. It establishes benchmarks showing improvements over traditional data anonymization techniques, which often compromise data usefulness.</a:t>
            </a:r>
            <a:endParaRPr sz="1100">
              <a:solidFill>
                <a:srgbClr val="0D0D0D"/>
              </a:solidFill>
              <a:highlight>
                <a:srgbClr val="FFFFFF"/>
              </a:highlight>
            </a:endParaRPr>
          </a:p>
          <a:p>
            <a:pPr indent="0" lvl="0" marL="0" rtl="0" algn="l">
              <a:lnSpc>
                <a:spcPct val="160000"/>
              </a:lnSpc>
              <a:spcBef>
                <a:spcPts val="1500"/>
              </a:spcBef>
              <a:spcAft>
                <a:spcPts val="0"/>
              </a:spcAft>
              <a:buClr>
                <a:schemeClr val="dk1"/>
              </a:buClr>
              <a:buSzPts val="1100"/>
              <a:buFont typeface="Arial"/>
              <a:buNone/>
            </a:pPr>
            <a:r>
              <a:rPr b="1" lang="en" sz="1100">
                <a:solidFill>
                  <a:srgbClr val="0D0D0D"/>
                </a:solidFill>
                <a:highlight>
                  <a:srgbClr val="FFFFFF"/>
                </a:highlight>
              </a:rPr>
              <a:t>Relevance</a:t>
            </a:r>
            <a:endParaRPr b="1" sz="1100">
              <a:solidFill>
                <a:srgbClr val="0D0D0D"/>
              </a:solidFill>
              <a:highlight>
                <a:srgbClr val="FFFFFF"/>
              </a:highlight>
            </a:endParaRPr>
          </a:p>
          <a:p>
            <a:pPr indent="0" lvl="0" marL="0" rtl="0" algn="l">
              <a:spcBef>
                <a:spcPts val="800"/>
              </a:spcBef>
              <a:spcAft>
                <a:spcPts val="0"/>
              </a:spcAft>
              <a:buClr>
                <a:schemeClr val="dk1"/>
              </a:buClr>
              <a:buSzPts val="1100"/>
              <a:buFont typeface="Arial"/>
              <a:buNone/>
            </a:pPr>
            <a:r>
              <a:rPr lang="en" sz="1100">
                <a:solidFill>
                  <a:srgbClr val="0D0D0D"/>
                </a:solidFill>
                <a:highlight>
                  <a:srgbClr val="FFFFFF"/>
                </a:highlight>
              </a:rPr>
              <a:t>This research is crucial for our problem statement as it addresses a significant concern with AI-driven personal assistants—ensuring user privacy while providing an </a:t>
            </a:r>
            <a:r>
              <a:rPr lang="en" sz="1100">
                <a:solidFill>
                  <a:srgbClr val="0D0D0D"/>
                </a:solidFill>
                <a:highlight>
                  <a:srgbClr val="FFFFFF"/>
                </a:highlight>
              </a:rPr>
              <a:t>efficient</a:t>
            </a:r>
            <a:r>
              <a:rPr lang="en" sz="1100">
                <a:solidFill>
                  <a:srgbClr val="0D0D0D"/>
                </a:solidFill>
                <a:highlight>
                  <a:srgbClr val="FFFFFF"/>
                </a:highlight>
              </a:rPr>
              <a:t> personalized experience. As personal assistants become more involved in our daily lives, ensuring the privacy and security of the data they process is paramount. This paper's findings contribute to developing more secure AI systems that can still deliver highly personalized user interactions, aligning with the goal of our project to explore efficient and safe uses of AI in daily life.</a:t>
            </a:r>
            <a:endParaRPr sz="1100">
              <a:solidFill>
                <a:srgbClr val="0D0D0D"/>
              </a:solidFill>
              <a:highlight>
                <a:srgbClr val="FFFFFF"/>
              </a:highlight>
            </a:endParaRPr>
          </a:p>
          <a:p>
            <a:pPr indent="0" lvl="0" marL="0" rtl="0" algn="l">
              <a:spcBef>
                <a:spcPts val="15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265500" y="1233175"/>
            <a:ext cx="4045200" cy="1482300"/>
          </a:xfrm>
          <a:prstGeom prst="rect">
            <a:avLst/>
          </a:prstGeom>
        </p:spPr>
        <p:txBody>
          <a:bodyPr anchorCtr="0" anchor="b" bIns="34275" lIns="68575" spcFirstLastPara="1" rIns="68575" wrap="square" tIns="34275">
            <a:normAutofit/>
          </a:bodyPr>
          <a:lstStyle/>
          <a:p>
            <a:pPr indent="0" lvl="0" marL="0" rtl="0" algn="ctr">
              <a:lnSpc>
                <a:spcPct val="160000"/>
              </a:lnSpc>
              <a:spcBef>
                <a:spcPts val="1400"/>
              </a:spcBef>
              <a:spcAft>
                <a:spcPts val="0"/>
              </a:spcAft>
              <a:buClr>
                <a:schemeClr val="dk1"/>
              </a:buClr>
              <a:buSzPts val="1100"/>
              <a:buFont typeface="Arial"/>
              <a:buNone/>
            </a:pPr>
            <a:r>
              <a:rPr b="1" lang="en" sz="1650">
                <a:solidFill>
                  <a:srgbClr val="0D0D0D"/>
                </a:solidFill>
                <a:highlight>
                  <a:srgbClr val="FFFFFF"/>
                </a:highlight>
              </a:rPr>
              <a:t>Technical Coding Demo</a:t>
            </a:r>
            <a:endParaRPr b="1" sz="1650">
              <a:solidFill>
                <a:srgbClr val="0D0D0D"/>
              </a:solidFill>
              <a:highlight>
                <a:srgbClr val="FFFFFF"/>
              </a:highlight>
            </a:endParaRPr>
          </a:p>
          <a:p>
            <a:pPr indent="0" lvl="0" marL="0" rtl="0" algn="ctr">
              <a:spcBef>
                <a:spcPts val="400"/>
              </a:spcBef>
              <a:spcAft>
                <a:spcPts val="0"/>
              </a:spcAft>
              <a:buNone/>
            </a:pPr>
            <a:r>
              <a:t/>
            </a:r>
            <a:endParaRPr/>
          </a:p>
        </p:txBody>
      </p:sp>
      <p:sp>
        <p:nvSpPr>
          <p:cNvPr id="114" name="Google Shape;114;p17"/>
          <p:cNvSpPr txBox="1"/>
          <p:nvPr>
            <p:ph idx="2" type="body"/>
          </p:nvPr>
        </p:nvSpPr>
        <p:spPr>
          <a:xfrm>
            <a:off x="4939500" y="724075"/>
            <a:ext cx="3837000" cy="3695100"/>
          </a:xfrm>
          <a:prstGeom prst="rect">
            <a:avLst/>
          </a:prstGeom>
        </p:spPr>
        <p:txBody>
          <a:bodyPr anchorCtr="0" anchor="ctr" bIns="34275" lIns="68575" spcFirstLastPara="1" rIns="68575" wrap="square" tIns="34275">
            <a:normAutofit/>
          </a:bodyPr>
          <a:lstStyle/>
          <a:p>
            <a:pPr indent="0" lvl="0" marL="0" rtl="0" algn="l">
              <a:spcBef>
                <a:spcPts val="800"/>
              </a:spcBef>
              <a:spcAft>
                <a:spcPts val="0"/>
              </a:spcAft>
              <a:buNone/>
            </a:pPr>
            <a:r>
              <a:t/>
            </a:r>
            <a:endParaRPr/>
          </a:p>
        </p:txBody>
      </p:sp>
      <p:pic>
        <p:nvPicPr>
          <p:cNvPr id="115" name="Google Shape;115;p17"/>
          <p:cNvPicPr preferRelativeResize="0"/>
          <p:nvPr/>
        </p:nvPicPr>
        <p:blipFill>
          <a:blip r:embed="rId3">
            <a:alphaModFix/>
          </a:blip>
          <a:stretch>
            <a:fillRect/>
          </a:stretch>
        </p:blipFill>
        <p:spPr>
          <a:xfrm>
            <a:off x="4572000" y="38950"/>
            <a:ext cx="4655500" cy="5143501"/>
          </a:xfrm>
          <a:prstGeom prst="rect">
            <a:avLst/>
          </a:prstGeom>
          <a:noFill/>
          <a:ln>
            <a:noFill/>
          </a:ln>
        </p:spPr>
      </p:pic>
      <p:sp>
        <p:nvSpPr>
          <p:cNvPr id="116" name="Google Shape;116;p17"/>
          <p:cNvSpPr txBox="1"/>
          <p:nvPr>
            <p:ph idx="1" type="subTitle"/>
          </p:nvPr>
        </p:nvSpPr>
        <p:spPr>
          <a:xfrm>
            <a:off x="265500" y="2803075"/>
            <a:ext cx="4045200" cy="1235100"/>
          </a:xfrm>
          <a:prstGeom prst="rect">
            <a:avLst/>
          </a:prstGeom>
        </p:spPr>
        <p:txBody>
          <a:bodyPr anchorCtr="0" anchor="t" bIns="34275" lIns="68575" spcFirstLastPara="1" rIns="68575" wrap="square" tIns="34275">
            <a:normAutofit/>
          </a:bodyPr>
          <a:lstStyle/>
          <a:p>
            <a:pPr indent="0" lvl="0" marL="0" rtl="0" algn="ctr">
              <a:spcBef>
                <a:spcPts val="800"/>
              </a:spcBef>
              <a:spcAft>
                <a:spcPts val="0"/>
              </a:spcAft>
              <a:buNone/>
            </a:pPr>
            <a:r>
              <a:rPr lang="en" sz="1200">
                <a:solidFill>
                  <a:srgbClr val="0D0D0D"/>
                </a:solidFill>
                <a:highlight>
                  <a:srgbClr val="FFFFFF"/>
                </a:highlight>
                <a:latin typeface="Roboto"/>
                <a:ea typeface="Roboto"/>
                <a:cs typeface="Roboto"/>
                <a:sym typeface="Roboto"/>
              </a:rPr>
              <a:t>Develop a model that predicts optimal meeting times to enhance scheduling efficiency.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151950" y="90425"/>
            <a:ext cx="4045200" cy="326100"/>
          </a:xfrm>
          <a:prstGeom prst="rect">
            <a:avLst/>
          </a:prstGeom>
        </p:spPr>
        <p:txBody>
          <a:bodyPr anchorCtr="0" anchor="b" bIns="34275" lIns="68575" spcFirstLastPara="1" rIns="68575" wrap="square" tIns="34275">
            <a:normAutofit fontScale="90000"/>
          </a:bodyPr>
          <a:lstStyle/>
          <a:p>
            <a:pPr indent="0" lvl="0" marL="0" rtl="0" algn="l">
              <a:lnSpc>
                <a:spcPct val="160000"/>
              </a:lnSpc>
              <a:spcBef>
                <a:spcPts val="1400"/>
              </a:spcBef>
              <a:spcAft>
                <a:spcPts val="0"/>
              </a:spcAft>
              <a:buClr>
                <a:schemeClr val="dk1"/>
              </a:buClr>
              <a:buSzPct val="66666"/>
              <a:buFont typeface="Arial"/>
              <a:buNone/>
            </a:pPr>
            <a:r>
              <a:t/>
            </a:r>
            <a:endParaRPr b="1" sz="1650">
              <a:solidFill>
                <a:srgbClr val="0D0D0D"/>
              </a:solidFill>
              <a:highlight>
                <a:srgbClr val="FFFFFF"/>
              </a:highlight>
              <a:latin typeface="Roboto"/>
              <a:ea typeface="Roboto"/>
              <a:cs typeface="Roboto"/>
              <a:sym typeface="Roboto"/>
            </a:endParaRPr>
          </a:p>
          <a:p>
            <a:pPr indent="0" lvl="0" marL="0" rtl="0" algn="l">
              <a:lnSpc>
                <a:spcPct val="160000"/>
              </a:lnSpc>
              <a:spcBef>
                <a:spcPts val="1400"/>
              </a:spcBef>
              <a:spcAft>
                <a:spcPts val="400"/>
              </a:spcAft>
              <a:buClr>
                <a:schemeClr val="dk1"/>
              </a:buClr>
              <a:buSzPct val="66666"/>
              <a:buFont typeface="Arial"/>
              <a:buNone/>
            </a:pPr>
            <a:r>
              <a:rPr b="1" lang="en" sz="1650">
                <a:solidFill>
                  <a:srgbClr val="0D0D0D"/>
                </a:solidFill>
                <a:highlight>
                  <a:srgbClr val="FFFFFF"/>
                </a:highlight>
                <a:latin typeface="Roboto"/>
                <a:ea typeface="Roboto"/>
                <a:cs typeface="Roboto"/>
                <a:sym typeface="Roboto"/>
              </a:rPr>
              <a:t>Model Insights and Business Applications</a:t>
            </a:r>
            <a:endParaRPr/>
          </a:p>
        </p:txBody>
      </p:sp>
      <p:sp>
        <p:nvSpPr>
          <p:cNvPr id="122" name="Google Shape;122;p18"/>
          <p:cNvSpPr txBox="1"/>
          <p:nvPr>
            <p:ph idx="1" type="subTitle"/>
          </p:nvPr>
        </p:nvSpPr>
        <p:spPr>
          <a:xfrm>
            <a:off x="0" y="528400"/>
            <a:ext cx="4591200" cy="2965500"/>
          </a:xfrm>
          <a:prstGeom prst="rect">
            <a:avLst/>
          </a:prstGeom>
        </p:spPr>
        <p:txBody>
          <a:bodyPr anchorCtr="0" anchor="t" bIns="34275" lIns="68575" spcFirstLastPara="1" rIns="68575" wrap="square" tIns="34275">
            <a:normAutofit fontScale="25000" lnSpcReduction="20000"/>
          </a:bodyPr>
          <a:lstStyle/>
          <a:p>
            <a:pPr indent="-290634" lvl="0" marL="457200" rtl="0" algn="l">
              <a:lnSpc>
                <a:spcPct val="115000"/>
              </a:lnSpc>
              <a:spcBef>
                <a:spcPts val="800"/>
              </a:spcBef>
              <a:spcAft>
                <a:spcPts val="0"/>
              </a:spcAft>
              <a:buClr>
                <a:srgbClr val="0D0D0D"/>
              </a:buClr>
              <a:buSzPct val="100000"/>
              <a:buFont typeface="Roboto"/>
              <a:buChar char="●"/>
            </a:pPr>
            <a:r>
              <a:rPr lang="en" sz="3907">
                <a:solidFill>
                  <a:srgbClr val="0D0D0D"/>
                </a:solidFill>
                <a:highlight>
                  <a:srgbClr val="FFFFFF"/>
                </a:highlight>
                <a:latin typeface="Roboto"/>
                <a:ea typeface="Roboto"/>
                <a:cs typeface="Roboto"/>
                <a:sym typeface="Roboto"/>
              </a:rPr>
              <a:t>Model Training Results:</a:t>
            </a:r>
            <a:endParaRPr sz="3907">
              <a:solidFill>
                <a:srgbClr val="0D0D0D"/>
              </a:solidFill>
              <a:highlight>
                <a:srgbClr val="FFFFFF"/>
              </a:highlight>
              <a:latin typeface="Roboto"/>
              <a:ea typeface="Roboto"/>
              <a:cs typeface="Roboto"/>
              <a:sym typeface="Roboto"/>
            </a:endParaRPr>
          </a:p>
          <a:p>
            <a:pPr indent="-290634" lvl="1" marL="914400" rtl="0" algn="l">
              <a:lnSpc>
                <a:spcPct val="115000"/>
              </a:lnSpc>
              <a:spcBef>
                <a:spcPts val="1500"/>
              </a:spcBef>
              <a:spcAft>
                <a:spcPts val="0"/>
              </a:spcAft>
              <a:buClr>
                <a:srgbClr val="0D0D0D"/>
              </a:buClr>
              <a:buSzPct val="100000"/>
              <a:buFont typeface="Roboto"/>
              <a:buChar char="●"/>
            </a:pPr>
            <a:r>
              <a:rPr lang="en" sz="3907">
                <a:solidFill>
                  <a:srgbClr val="0D0D0D"/>
                </a:solidFill>
                <a:highlight>
                  <a:srgbClr val="FFFFFF"/>
                </a:highlight>
                <a:latin typeface="Roboto"/>
                <a:ea typeface="Roboto"/>
                <a:cs typeface="Roboto"/>
                <a:sym typeface="Roboto"/>
              </a:rPr>
              <a:t>Successfully trained over 20 epochs, showing convergence with a final model loss of 2.24, indicating a moderate level of prediction error.</a:t>
            </a:r>
            <a:endParaRPr sz="3907">
              <a:solidFill>
                <a:srgbClr val="0D0D0D"/>
              </a:solidFill>
              <a:highlight>
                <a:srgbClr val="FFFFFF"/>
              </a:highlight>
              <a:latin typeface="Roboto"/>
              <a:ea typeface="Roboto"/>
              <a:cs typeface="Roboto"/>
              <a:sym typeface="Roboto"/>
            </a:endParaRPr>
          </a:p>
          <a:p>
            <a:pPr indent="-290634" lvl="0" marL="457200" rtl="0" algn="l">
              <a:lnSpc>
                <a:spcPct val="115000"/>
              </a:lnSpc>
              <a:spcBef>
                <a:spcPts val="1500"/>
              </a:spcBef>
              <a:spcAft>
                <a:spcPts val="0"/>
              </a:spcAft>
              <a:buClr>
                <a:srgbClr val="0D0D0D"/>
              </a:buClr>
              <a:buSzPct val="100000"/>
              <a:buFont typeface="Roboto"/>
              <a:buChar char="●"/>
            </a:pPr>
            <a:r>
              <a:rPr lang="en" sz="3907">
                <a:solidFill>
                  <a:srgbClr val="0D0D0D"/>
                </a:solidFill>
                <a:highlight>
                  <a:srgbClr val="FFFFFF"/>
                </a:highlight>
                <a:latin typeface="Roboto"/>
                <a:ea typeface="Roboto"/>
                <a:cs typeface="Roboto"/>
                <a:sym typeface="Roboto"/>
              </a:rPr>
              <a:t>Optimal Scheduling Windows Identified:</a:t>
            </a:r>
            <a:endParaRPr sz="3907">
              <a:solidFill>
                <a:srgbClr val="0D0D0D"/>
              </a:solidFill>
              <a:highlight>
                <a:srgbClr val="FFFFFF"/>
              </a:highlight>
              <a:latin typeface="Roboto"/>
              <a:ea typeface="Roboto"/>
              <a:cs typeface="Roboto"/>
              <a:sym typeface="Roboto"/>
            </a:endParaRPr>
          </a:p>
          <a:p>
            <a:pPr indent="-290634" lvl="1" marL="914400" rtl="0" algn="l">
              <a:lnSpc>
                <a:spcPct val="115000"/>
              </a:lnSpc>
              <a:spcBef>
                <a:spcPts val="1500"/>
              </a:spcBef>
              <a:spcAft>
                <a:spcPts val="0"/>
              </a:spcAft>
              <a:buClr>
                <a:srgbClr val="0D0D0D"/>
              </a:buClr>
              <a:buSzPct val="100000"/>
              <a:buFont typeface="Roboto"/>
              <a:buChar char="●"/>
            </a:pPr>
            <a:r>
              <a:rPr lang="en" sz="3907">
                <a:solidFill>
                  <a:srgbClr val="0D0D0D"/>
                </a:solidFill>
                <a:highlight>
                  <a:srgbClr val="FFFFFF"/>
                </a:highlight>
                <a:latin typeface="Roboto"/>
                <a:ea typeface="Roboto"/>
                <a:cs typeface="Roboto"/>
                <a:sym typeface="Roboto"/>
              </a:rPr>
              <a:t>Top times for appointments were consistently in the later hours of the workday, suggesting a preference for meetings towards the end of the typical 9-to-5 schedule.</a:t>
            </a:r>
            <a:endParaRPr sz="3907">
              <a:solidFill>
                <a:srgbClr val="0D0D0D"/>
              </a:solidFill>
              <a:highlight>
                <a:srgbClr val="FFFFFF"/>
              </a:highlight>
              <a:latin typeface="Roboto"/>
              <a:ea typeface="Roboto"/>
              <a:cs typeface="Roboto"/>
              <a:sym typeface="Roboto"/>
            </a:endParaRPr>
          </a:p>
          <a:p>
            <a:pPr indent="-290634" lvl="0" marL="457200" rtl="0" algn="l">
              <a:lnSpc>
                <a:spcPct val="115000"/>
              </a:lnSpc>
              <a:spcBef>
                <a:spcPts val="1500"/>
              </a:spcBef>
              <a:spcAft>
                <a:spcPts val="0"/>
              </a:spcAft>
              <a:buClr>
                <a:srgbClr val="0D0D0D"/>
              </a:buClr>
              <a:buSzPct val="100000"/>
              <a:buFont typeface="Roboto"/>
              <a:buChar char="●"/>
            </a:pPr>
            <a:r>
              <a:rPr lang="en" sz="3907">
                <a:solidFill>
                  <a:srgbClr val="0D0D0D"/>
                </a:solidFill>
                <a:highlight>
                  <a:srgbClr val="FFFFFF"/>
                </a:highlight>
                <a:latin typeface="Roboto"/>
                <a:ea typeface="Roboto"/>
                <a:cs typeface="Roboto"/>
                <a:sym typeface="Roboto"/>
              </a:rPr>
              <a:t>Post-Break Satisfaction Increase:</a:t>
            </a:r>
            <a:endParaRPr sz="3907">
              <a:solidFill>
                <a:srgbClr val="0D0D0D"/>
              </a:solidFill>
              <a:highlight>
                <a:srgbClr val="FFFFFF"/>
              </a:highlight>
              <a:latin typeface="Roboto"/>
              <a:ea typeface="Roboto"/>
              <a:cs typeface="Roboto"/>
              <a:sym typeface="Roboto"/>
            </a:endParaRPr>
          </a:p>
          <a:p>
            <a:pPr indent="-290634" lvl="1" marL="914400" rtl="0" algn="l">
              <a:lnSpc>
                <a:spcPct val="115000"/>
              </a:lnSpc>
              <a:spcBef>
                <a:spcPts val="1500"/>
              </a:spcBef>
              <a:spcAft>
                <a:spcPts val="0"/>
              </a:spcAft>
              <a:buClr>
                <a:srgbClr val="0D0D0D"/>
              </a:buClr>
              <a:buSzPct val="100000"/>
              <a:buFont typeface="Roboto"/>
              <a:buChar char="●"/>
            </a:pPr>
            <a:r>
              <a:rPr lang="en" sz="3907">
                <a:solidFill>
                  <a:srgbClr val="0D0D0D"/>
                </a:solidFill>
                <a:highlight>
                  <a:srgbClr val="FFFFFF"/>
                </a:highlight>
                <a:latin typeface="Roboto"/>
                <a:ea typeface="Roboto"/>
                <a:cs typeface="Roboto"/>
                <a:sym typeface="Roboto"/>
              </a:rPr>
              <a:t>Noticeable improvements in predicted satisfaction scores post-lunch hours, hinting at better meeting receptiveness after breaks.</a:t>
            </a:r>
            <a:endParaRPr sz="3907">
              <a:solidFill>
                <a:srgbClr val="0D0D0D"/>
              </a:solidFill>
              <a:highlight>
                <a:srgbClr val="FFFFFF"/>
              </a:highlight>
              <a:latin typeface="Roboto"/>
              <a:ea typeface="Roboto"/>
              <a:cs typeface="Roboto"/>
              <a:sym typeface="Roboto"/>
            </a:endParaRPr>
          </a:p>
          <a:p>
            <a:pPr indent="-290634" lvl="0" marL="457200" rtl="0" algn="l">
              <a:lnSpc>
                <a:spcPct val="115000"/>
              </a:lnSpc>
              <a:spcBef>
                <a:spcPts val="1500"/>
              </a:spcBef>
              <a:spcAft>
                <a:spcPts val="0"/>
              </a:spcAft>
              <a:buClr>
                <a:srgbClr val="0D0D0D"/>
              </a:buClr>
              <a:buSzPct val="100000"/>
              <a:buFont typeface="Roboto"/>
              <a:buChar char="●"/>
            </a:pPr>
            <a:r>
              <a:rPr lang="en" sz="3907">
                <a:solidFill>
                  <a:srgbClr val="0D0D0D"/>
                </a:solidFill>
                <a:highlight>
                  <a:srgbClr val="FFFFFF"/>
                </a:highlight>
                <a:latin typeface="Roboto"/>
                <a:ea typeface="Roboto"/>
                <a:cs typeface="Roboto"/>
                <a:sym typeface="Roboto"/>
              </a:rPr>
              <a:t>Business Application:</a:t>
            </a:r>
            <a:endParaRPr sz="3907">
              <a:solidFill>
                <a:srgbClr val="0D0D0D"/>
              </a:solidFill>
              <a:highlight>
                <a:srgbClr val="FFFFFF"/>
              </a:highlight>
              <a:latin typeface="Roboto"/>
              <a:ea typeface="Roboto"/>
              <a:cs typeface="Roboto"/>
              <a:sym typeface="Roboto"/>
            </a:endParaRPr>
          </a:p>
          <a:p>
            <a:pPr indent="-290634" lvl="1" marL="914400" rtl="0" algn="l">
              <a:lnSpc>
                <a:spcPct val="115000"/>
              </a:lnSpc>
              <a:spcBef>
                <a:spcPts val="1500"/>
              </a:spcBef>
              <a:spcAft>
                <a:spcPts val="0"/>
              </a:spcAft>
              <a:buClr>
                <a:srgbClr val="0D0D0D"/>
              </a:buClr>
              <a:buSzPct val="100000"/>
              <a:buFont typeface="Roboto"/>
              <a:buChar char="●"/>
            </a:pPr>
            <a:r>
              <a:rPr lang="en" sz="3907">
                <a:solidFill>
                  <a:srgbClr val="0D0D0D"/>
                </a:solidFill>
                <a:highlight>
                  <a:srgbClr val="FFFFFF"/>
                </a:highlight>
                <a:latin typeface="Roboto"/>
                <a:ea typeface="Roboto"/>
                <a:cs typeface="Roboto"/>
                <a:sym typeface="Roboto"/>
              </a:rPr>
              <a:t>The model can be integrated into scheduling systems to suggest times that may lead to higher employee satisfaction and efficiency.</a:t>
            </a:r>
            <a:endParaRPr sz="3907">
              <a:solidFill>
                <a:srgbClr val="0D0D0D"/>
              </a:solidFill>
              <a:highlight>
                <a:srgbClr val="FFFFFF"/>
              </a:highlight>
              <a:latin typeface="Roboto"/>
              <a:ea typeface="Roboto"/>
              <a:cs typeface="Roboto"/>
              <a:sym typeface="Roboto"/>
            </a:endParaRPr>
          </a:p>
          <a:p>
            <a:pPr indent="-290634" lvl="0" marL="457200" rtl="0" algn="l">
              <a:lnSpc>
                <a:spcPct val="115000"/>
              </a:lnSpc>
              <a:spcBef>
                <a:spcPts val="1500"/>
              </a:spcBef>
              <a:spcAft>
                <a:spcPts val="0"/>
              </a:spcAft>
              <a:buClr>
                <a:srgbClr val="0D0D0D"/>
              </a:buClr>
              <a:buSzPct val="100000"/>
              <a:buFont typeface="Roboto"/>
              <a:buChar char="●"/>
            </a:pPr>
            <a:r>
              <a:rPr lang="en" sz="3907">
                <a:solidFill>
                  <a:srgbClr val="0D0D0D"/>
                </a:solidFill>
                <a:highlight>
                  <a:srgbClr val="FFFFFF"/>
                </a:highlight>
                <a:latin typeface="Roboto"/>
                <a:ea typeface="Roboto"/>
                <a:cs typeface="Roboto"/>
                <a:sym typeface="Roboto"/>
              </a:rPr>
              <a:t>Conclusion:</a:t>
            </a:r>
            <a:endParaRPr sz="3907">
              <a:solidFill>
                <a:srgbClr val="0D0D0D"/>
              </a:solidFill>
              <a:highlight>
                <a:srgbClr val="FFFFFF"/>
              </a:highlight>
              <a:latin typeface="Roboto"/>
              <a:ea typeface="Roboto"/>
              <a:cs typeface="Roboto"/>
              <a:sym typeface="Roboto"/>
            </a:endParaRPr>
          </a:p>
          <a:p>
            <a:pPr indent="-290634" lvl="1" marL="914400" rtl="0" algn="l">
              <a:lnSpc>
                <a:spcPct val="115000"/>
              </a:lnSpc>
              <a:spcBef>
                <a:spcPts val="1500"/>
              </a:spcBef>
              <a:spcAft>
                <a:spcPts val="0"/>
              </a:spcAft>
              <a:buClr>
                <a:srgbClr val="0D0D0D"/>
              </a:buClr>
              <a:buSzPct val="100000"/>
              <a:buFont typeface="Roboto"/>
              <a:buChar char="●"/>
            </a:pPr>
            <a:r>
              <a:rPr lang="en" sz="3907">
                <a:solidFill>
                  <a:srgbClr val="0D0D0D"/>
                </a:solidFill>
                <a:highlight>
                  <a:srgbClr val="FFFFFF"/>
                </a:highlight>
                <a:latin typeface="Roboto"/>
                <a:ea typeface="Roboto"/>
                <a:cs typeface="Roboto"/>
                <a:sym typeface="Roboto"/>
              </a:rPr>
              <a:t>AI models can provide valuable insights for workplace schedule optimization, potentially enhancing employee contentment and productivity.</a:t>
            </a:r>
            <a:endParaRPr sz="3907">
              <a:solidFill>
                <a:srgbClr val="0D0D0D"/>
              </a:solidFill>
              <a:highlight>
                <a:srgbClr val="FFFFFF"/>
              </a:highlight>
              <a:latin typeface="Roboto"/>
              <a:ea typeface="Roboto"/>
              <a:cs typeface="Roboto"/>
              <a:sym typeface="Roboto"/>
            </a:endParaRPr>
          </a:p>
          <a:p>
            <a:pPr indent="0" lvl="0" marL="0" rtl="0" algn="ctr">
              <a:lnSpc>
                <a:spcPct val="115000"/>
              </a:lnSpc>
              <a:spcBef>
                <a:spcPts val="1500"/>
              </a:spcBef>
              <a:spcAft>
                <a:spcPts val="0"/>
              </a:spcAft>
              <a:buNone/>
            </a:pPr>
            <a:r>
              <a:t/>
            </a:r>
            <a:endParaRPr sz="6100"/>
          </a:p>
        </p:txBody>
      </p:sp>
      <p:sp>
        <p:nvSpPr>
          <p:cNvPr id="123" name="Google Shape;123;p18"/>
          <p:cNvSpPr txBox="1"/>
          <p:nvPr>
            <p:ph idx="2" type="body"/>
          </p:nvPr>
        </p:nvSpPr>
        <p:spPr>
          <a:xfrm>
            <a:off x="4939500" y="724075"/>
            <a:ext cx="3837000" cy="3695100"/>
          </a:xfrm>
          <a:prstGeom prst="rect">
            <a:avLst/>
          </a:prstGeom>
        </p:spPr>
        <p:txBody>
          <a:bodyPr anchorCtr="0" anchor="ctr" bIns="34275" lIns="68575" spcFirstLastPara="1" rIns="68575" wrap="square" tIns="34275">
            <a:normAutofit/>
          </a:bodyPr>
          <a:lstStyle/>
          <a:p>
            <a:pPr indent="0" lvl="0" marL="0" rtl="0" algn="l">
              <a:spcBef>
                <a:spcPts val="800"/>
              </a:spcBef>
              <a:spcAft>
                <a:spcPts val="0"/>
              </a:spcAft>
              <a:buNone/>
            </a:pPr>
            <a:r>
              <a:t/>
            </a:r>
            <a:endParaRPr/>
          </a:p>
        </p:txBody>
      </p:sp>
      <p:pic>
        <p:nvPicPr>
          <p:cNvPr id="124" name="Google Shape;124;p18"/>
          <p:cNvPicPr preferRelativeResize="0"/>
          <p:nvPr/>
        </p:nvPicPr>
        <p:blipFill>
          <a:blip r:embed="rId3">
            <a:alphaModFix/>
          </a:blip>
          <a:stretch>
            <a:fillRect/>
          </a:stretch>
        </p:blipFill>
        <p:spPr>
          <a:xfrm>
            <a:off x="4675857" y="90437"/>
            <a:ext cx="4364281" cy="4962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311700" y="445025"/>
            <a:ext cx="8520600" cy="572700"/>
          </a:xfrm>
          <a:prstGeom prst="rect">
            <a:avLst/>
          </a:prstGeom>
        </p:spPr>
        <p:txBody>
          <a:bodyPr anchorCtr="0" anchor="ctr" bIns="34275" lIns="68575" spcFirstLastPara="1" rIns="68575" wrap="square" tIns="34275">
            <a:normAutofit fontScale="90000"/>
          </a:bodyPr>
          <a:lstStyle/>
          <a:p>
            <a:pPr indent="0" lvl="0" marL="0" rtl="0" algn="l">
              <a:lnSpc>
                <a:spcPct val="160000"/>
              </a:lnSpc>
              <a:spcBef>
                <a:spcPts val="1400"/>
              </a:spcBef>
              <a:spcAft>
                <a:spcPts val="0"/>
              </a:spcAft>
              <a:buClr>
                <a:schemeClr val="dk1"/>
              </a:buClr>
              <a:buSzPct val="66666"/>
              <a:buFont typeface="Arial"/>
              <a:buNone/>
            </a:pPr>
            <a:r>
              <a:rPr b="1" lang="en" sz="1650">
                <a:solidFill>
                  <a:srgbClr val="0D0D0D"/>
                </a:solidFill>
                <a:highlight>
                  <a:srgbClr val="FFFFFF"/>
                </a:highlight>
              </a:rPr>
              <a:t>Ethical Concerns</a:t>
            </a:r>
            <a:endParaRPr b="1" sz="1650">
              <a:solidFill>
                <a:srgbClr val="0D0D0D"/>
              </a:solidFill>
              <a:highlight>
                <a:srgbClr val="FFFFFF"/>
              </a:highlight>
            </a:endParaRPr>
          </a:p>
          <a:p>
            <a:pPr indent="0" lvl="0" marL="0" rtl="0" algn="l">
              <a:spcBef>
                <a:spcPts val="400"/>
              </a:spcBef>
              <a:spcAft>
                <a:spcPts val="0"/>
              </a:spcAft>
              <a:buNone/>
            </a:pPr>
            <a:r>
              <a:t/>
            </a:r>
            <a:endParaRPr/>
          </a:p>
        </p:txBody>
      </p:sp>
      <p:sp>
        <p:nvSpPr>
          <p:cNvPr id="130" name="Google Shape;130;p19"/>
          <p:cNvSpPr txBox="1"/>
          <p:nvPr>
            <p:ph idx="1" type="body"/>
          </p:nvPr>
        </p:nvSpPr>
        <p:spPr>
          <a:xfrm>
            <a:off x="311700" y="1152475"/>
            <a:ext cx="8520600" cy="3416400"/>
          </a:xfrm>
          <a:prstGeom prst="rect">
            <a:avLst/>
          </a:prstGeom>
        </p:spPr>
        <p:txBody>
          <a:bodyPr anchorCtr="0" anchor="t" bIns="34275" lIns="68575" spcFirstLastPara="1" rIns="68575" wrap="square" tIns="34275">
            <a:normAutofit fontScale="25000" lnSpcReduction="10000"/>
          </a:bodyPr>
          <a:lstStyle/>
          <a:p>
            <a:pPr indent="0" lvl="0" marL="0" rtl="0" algn="l">
              <a:spcBef>
                <a:spcPts val="800"/>
              </a:spcBef>
              <a:spcAft>
                <a:spcPts val="0"/>
              </a:spcAft>
              <a:buNone/>
            </a:pPr>
            <a:r>
              <a:rPr lang="en" sz="4107">
                <a:solidFill>
                  <a:srgbClr val="0D0D0D"/>
                </a:solidFill>
                <a:highlight>
                  <a:srgbClr val="FFFFFF"/>
                </a:highlight>
              </a:rPr>
              <a:t>When discussing the ethical concerns associated with AI applications, particularly in AI-driven personal assistants, several critical issues emerge:</a:t>
            </a:r>
            <a:endParaRPr sz="4107">
              <a:solidFill>
                <a:srgbClr val="0D0D0D"/>
              </a:solidFill>
              <a:highlight>
                <a:srgbClr val="FFFFFF"/>
              </a:highlight>
            </a:endParaRPr>
          </a:p>
          <a:p>
            <a:pPr indent="-228600" lvl="0" marL="457200" rtl="0" algn="l">
              <a:spcBef>
                <a:spcPts val="1500"/>
              </a:spcBef>
              <a:spcAft>
                <a:spcPts val="0"/>
              </a:spcAft>
              <a:buClr>
                <a:srgbClr val="0D0D0D"/>
              </a:buClr>
              <a:buSzPct val="100000"/>
              <a:buFont typeface="Roboto"/>
              <a:buNone/>
            </a:pPr>
            <a:r>
              <a:rPr b="1" lang="en" sz="4107">
                <a:solidFill>
                  <a:srgbClr val="0D0D0D"/>
                </a:solidFill>
                <a:highlight>
                  <a:srgbClr val="FFFFFF"/>
                </a:highlight>
              </a:rPr>
              <a:t>Privacy</a:t>
            </a:r>
            <a:r>
              <a:rPr lang="en" sz="4107">
                <a:solidFill>
                  <a:srgbClr val="0D0D0D"/>
                </a:solidFill>
                <a:highlight>
                  <a:srgbClr val="FFFFFF"/>
                </a:highlight>
              </a:rPr>
              <a:t>: AI's role in daily activities, such as through smart home devices and online services, calls for careful handling of user data. There is an increased risk of personal data exposure without consent due to the seamless integration of AI into everyday appliances and services.</a:t>
            </a:r>
            <a:endParaRPr sz="4107">
              <a:solidFill>
                <a:srgbClr val="0D0D0D"/>
              </a:solidFill>
              <a:highlight>
                <a:srgbClr val="FFFFFF"/>
              </a:highlight>
            </a:endParaRPr>
          </a:p>
          <a:p>
            <a:pPr indent="-228600" lvl="0" marL="457200" rtl="0" algn="l">
              <a:spcBef>
                <a:spcPts val="1500"/>
              </a:spcBef>
              <a:spcAft>
                <a:spcPts val="0"/>
              </a:spcAft>
              <a:buClr>
                <a:srgbClr val="0D0D0D"/>
              </a:buClr>
              <a:buSzPct val="100000"/>
              <a:buFont typeface="Arial"/>
              <a:buNone/>
            </a:pPr>
            <a:r>
              <a:t/>
            </a:r>
            <a:endParaRPr sz="4107">
              <a:solidFill>
                <a:srgbClr val="0D0D0D"/>
              </a:solidFill>
              <a:highlight>
                <a:srgbClr val="FFFFFF"/>
              </a:highlight>
            </a:endParaRPr>
          </a:p>
          <a:p>
            <a:pPr indent="-228600" lvl="0" marL="457200" rtl="0" algn="l">
              <a:spcBef>
                <a:spcPts val="1500"/>
              </a:spcBef>
              <a:spcAft>
                <a:spcPts val="0"/>
              </a:spcAft>
              <a:buClr>
                <a:srgbClr val="0D0D0D"/>
              </a:buClr>
              <a:buSzPct val="100000"/>
              <a:buFont typeface="Roboto"/>
              <a:buNone/>
            </a:pPr>
            <a:r>
              <a:rPr b="1" lang="en" sz="4107">
                <a:solidFill>
                  <a:srgbClr val="0D0D0D"/>
                </a:solidFill>
                <a:highlight>
                  <a:srgbClr val="FFFFFF"/>
                </a:highlight>
              </a:rPr>
              <a:t>Bias in AI Algorithms</a:t>
            </a:r>
            <a:r>
              <a:rPr lang="en" sz="4107">
                <a:solidFill>
                  <a:srgbClr val="0D0D0D"/>
                </a:solidFill>
                <a:highlight>
                  <a:srgbClr val="FFFFFF"/>
                </a:highlight>
              </a:rPr>
              <a:t>: The AI tools we interact with daily, from search engines to social media algorithms, reflect the biases in their programming. These biases can influence the information we receive and the personalization of services, often reinforcing existing prejudices and affecting decision-making in areas such as news feeds and product recommendations.</a:t>
            </a:r>
            <a:endParaRPr sz="4107">
              <a:solidFill>
                <a:srgbClr val="0D0D0D"/>
              </a:solidFill>
              <a:highlight>
                <a:srgbClr val="FFFFFF"/>
              </a:highlight>
            </a:endParaRPr>
          </a:p>
          <a:p>
            <a:pPr indent="0" lvl="0" marL="0" rtl="0" algn="l">
              <a:spcBef>
                <a:spcPts val="1500"/>
              </a:spcBef>
              <a:spcAft>
                <a:spcPts val="0"/>
              </a:spcAft>
              <a:buNone/>
            </a:pPr>
            <a:r>
              <a:t/>
            </a:r>
            <a:endParaRPr sz="4107">
              <a:solidFill>
                <a:srgbClr val="0D0D0D"/>
              </a:solidFill>
              <a:highlight>
                <a:srgbClr val="FFFFFF"/>
              </a:highlight>
            </a:endParaRPr>
          </a:p>
          <a:p>
            <a:pPr indent="-228600" lvl="0" marL="457200" rtl="0" algn="l">
              <a:spcBef>
                <a:spcPts val="1500"/>
              </a:spcBef>
              <a:spcAft>
                <a:spcPts val="0"/>
              </a:spcAft>
              <a:buClr>
                <a:srgbClr val="0D0D0D"/>
              </a:buClr>
              <a:buSzPct val="100000"/>
              <a:buFont typeface="Roboto"/>
              <a:buNone/>
            </a:pPr>
            <a:r>
              <a:rPr b="1" lang="en" sz="4107">
                <a:solidFill>
                  <a:srgbClr val="0D0D0D"/>
                </a:solidFill>
                <a:highlight>
                  <a:srgbClr val="FFFFFF"/>
                </a:highlight>
              </a:rPr>
              <a:t>Impact on Employment</a:t>
            </a:r>
            <a:r>
              <a:rPr lang="en" sz="4107">
                <a:solidFill>
                  <a:srgbClr val="0D0D0D"/>
                </a:solidFill>
                <a:highlight>
                  <a:srgbClr val="FFFFFF"/>
                </a:highlight>
              </a:rPr>
              <a:t>: As AI automates routine tasks, from customer service to order processing, the nature of work is shifting, affecting job security in sectors vulnerable to automation. This transition impacts the workforce in sectors such as retail and transportation, highlighting the need for reskilling programs and new job creation strategies.</a:t>
            </a:r>
            <a:endParaRPr sz="4107">
              <a:solidFill>
                <a:srgbClr val="0D0D0D"/>
              </a:solidFill>
              <a:highlight>
                <a:srgbClr val="FFFFFF"/>
              </a:highlight>
            </a:endParaRPr>
          </a:p>
          <a:p>
            <a:pPr indent="0" lvl="0" marL="0" rtl="0" algn="l">
              <a:spcBef>
                <a:spcPts val="1500"/>
              </a:spcBef>
              <a:spcAft>
                <a:spcPts val="0"/>
              </a:spcAft>
              <a:buNone/>
            </a:pPr>
            <a:r>
              <a:rPr lang="en" sz="4107">
                <a:solidFill>
                  <a:srgbClr val="0D0D0D"/>
                </a:solidFill>
                <a:highlight>
                  <a:srgbClr val="FFFFFF"/>
                </a:highlight>
              </a:rPr>
              <a:t>Addressing these ethical concerns requires a comprehensive approach, including the development of more transparent AI systems, strong measures to reduce bias in AI, and policies that protect privacy and manage the economic impact of automation.</a:t>
            </a:r>
            <a:endParaRPr sz="4107">
              <a:solidFill>
                <a:schemeClr val="dk1"/>
              </a:solidFill>
            </a:endParaRPr>
          </a:p>
          <a:p>
            <a:pPr indent="0" lvl="0" marL="0" rtl="0" algn="l">
              <a:spcBef>
                <a:spcPts val="1500"/>
              </a:spcBef>
              <a:spcAft>
                <a:spcPts val="0"/>
              </a:spcAft>
              <a:buNone/>
            </a:pPr>
            <a:r>
              <a:t/>
            </a:r>
            <a:endParaRPr sz="1200">
              <a:solidFill>
                <a:schemeClr val="dk1"/>
              </a:solidFill>
            </a:endParaRPr>
          </a:p>
          <a:p>
            <a:pPr indent="0" lvl="0" marL="0" rtl="0" algn="l">
              <a:spcBef>
                <a:spcPts val="800"/>
              </a:spcBef>
              <a:spcAft>
                <a:spcPts val="0"/>
              </a:spcAft>
              <a:buNone/>
            </a:pPr>
            <a:r>
              <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311700" y="266250"/>
            <a:ext cx="8520600" cy="572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SzPts val="990"/>
              <a:buNone/>
            </a:pPr>
            <a:r>
              <a:rPr b="1" lang="en" sz="1488"/>
              <a:t>The Future</a:t>
            </a:r>
            <a:endParaRPr b="1" sz="1488"/>
          </a:p>
        </p:txBody>
      </p:sp>
      <p:sp>
        <p:nvSpPr>
          <p:cNvPr id="136" name="Google Shape;136;p20"/>
          <p:cNvSpPr txBox="1"/>
          <p:nvPr>
            <p:ph idx="1" type="body"/>
          </p:nvPr>
        </p:nvSpPr>
        <p:spPr>
          <a:xfrm>
            <a:off x="311700" y="1152475"/>
            <a:ext cx="8520600" cy="3416400"/>
          </a:xfrm>
          <a:prstGeom prst="rect">
            <a:avLst/>
          </a:prstGeom>
        </p:spPr>
        <p:txBody>
          <a:bodyPr anchorCtr="0" anchor="t" bIns="34275" lIns="68575" spcFirstLastPara="1" rIns="68575" wrap="square" tIns="34275">
            <a:normAutofit fontScale="25000"/>
          </a:bodyPr>
          <a:lstStyle/>
          <a:p>
            <a:pPr indent="0" lvl="0" marL="0" rtl="0" algn="l">
              <a:spcBef>
                <a:spcPts val="1500"/>
              </a:spcBef>
              <a:spcAft>
                <a:spcPts val="0"/>
              </a:spcAft>
              <a:buClr>
                <a:schemeClr val="dk1"/>
              </a:buClr>
              <a:buSzPct val="27552"/>
              <a:buFont typeface="Arial"/>
              <a:buNone/>
            </a:pPr>
            <a:r>
              <a:rPr lang="en" sz="3992">
                <a:solidFill>
                  <a:srgbClr val="0D0D0D"/>
                </a:solidFill>
                <a:highlight>
                  <a:srgbClr val="FFFFFF"/>
                </a:highlight>
              </a:rPr>
              <a:t>As AI technology continues to advance, its impact on everyday life is expected to grow significantly across various sectors. Here are some key developments anticipated in the near future:</a:t>
            </a:r>
            <a:endParaRPr sz="3992">
              <a:solidFill>
                <a:srgbClr val="0D0D0D"/>
              </a:solidFill>
              <a:highlight>
                <a:srgbClr val="FFFFFF"/>
              </a:highlight>
            </a:endParaRPr>
          </a:p>
          <a:p>
            <a:pPr indent="0" lvl="0" marL="457200" rtl="0" algn="l">
              <a:spcBef>
                <a:spcPts val="1500"/>
              </a:spcBef>
              <a:spcAft>
                <a:spcPts val="0"/>
              </a:spcAft>
              <a:buNone/>
            </a:pPr>
            <a:r>
              <a:rPr b="1" lang="en" sz="3992">
                <a:solidFill>
                  <a:srgbClr val="0D0D0D"/>
                </a:solidFill>
                <a:highlight>
                  <a:srgbClr val="FFFFFF"/>
                </a:highlight>
              </a:rPr>
              <a:t>Increased Efficiency and Personalization</a:t>
            </a:r>
            <a:r>
              <a:rPr lang="en" sz="3992">
                <a:solidFill>
                  <a:srgbClr val="0D0D0D"/>
                </a:solidFill>
                <a:highlight>
                  <a:srgbClr val="FFFFFF"/>
                </a:highlight>
              </a:rPr>
              <a:t>: AI is set to enhance the efficiency and personalization of daily activities, from how we manage our homes with smart devices to how we shop online. AI-powered systems will learn from individual behaviors to tailor experiences, making them more user-friendly and efficient.</a:t>
            </a:r>
            <a:endParaRPr sz="3992">
              <a:solidFill>
                <a:srgbClr val="0D0D0D"/>
              </a:solidFill>
              <a:highlight>
                <a:srgbClr val="FFFFFF"/>
              </a:highlight>
            </a:endParaRPr>
          </a:p>
          <a:p>
            <a:pPr indent="0" lvl="0" marL="457200" rtl="0" algn="l">
              <a:spcBef>
                <a:spcPts val="1500"/>
              </a:spcBef>
              <a:spcAft>
                <a:spcPts val="0"/>
              </a:spcAft>
              <a:buNone/>
            </a:pPr>
            <a:r>
              <a:rPr b="1" lang="en" sz="3992">
                <a:solidFill>
                  <a:srgbClr val="0D0D0D"/>
                </a:solidFill>
                <a:highlight>
                  <a:srgbClr val="FFFFFF"/>
                </a:highlight>
              </a:rPr>
              <a:t>Transportation and Mobility</a:t>
            </a:r>
            <a:r>
              <a:rPr lang="en" sz="3992">
                <a:solidFill>
                  <a:srgbClr val="0D0D0D"/>
                </a:solidFill>
                <a:highlight>
                  <a:srgbClr val="FFFFFF"/>
                </a:highlight>
              </a:rPr>
              <a:t>: AI will further revolutionize transportation through autonomous vehicles and smarter traffic management systems, reducing accidents, optimizing traffic flow, and improving overall transportation safety and efficiency.</a:t>
            </a:r>
            <a:endParaRPr sz="3992">
              <a:solidFill>
                <a:srgbClr val="0D0D0D"/>
              </a:solidFill>
              <a:highlight>
                <a:srgbClr val="FFFFFF"/>
              </a:highlight>
            </a:endParaRPr>
          </a:p>
          <a:p>
            <a:pPr indent="0" lvl="0" marL="457200" rtl="0" algn="l">
              <a:spcBef>
                <a:spcPts val="1500"/>
              </a:spcBef>
              <a:spcAft>
                <a:spcPts val="0"/>
              </a:spcAft>
              <a:buNone/>
            </a:pPr>
            <a:r>
              <a:rPr b="1" lang="en" sz="3992">
                <a:solidFill>
                  <a:srgbClr val="0D0D0D"/>
                </a:solidFill>
                <a:highlight>
                  <a:srgbClr val="FFFFFF"/>
                </a:highlight>
              </a:rPr>
              <a:t>Enhanced Home and Work Environments</a:t>
            </a:r>
            <a:r>
              <a:rPr lang="en" sz="3992">
                <a:solidFill>
                  <a:srgbClr val="0D0D0D"/>
                </a:solidFill>
                <a:highlight>
                  <a:srgbClr val="FFFFFF"/>
                </a:highlight>
              </a:rPr>
              <a:t>: In both the home and workplace, AI is expected to automate routine tasks, freeing up individuals for creative and strategic activities. This could lead to a better balance between work and life and enhance productivity and job satisfaction.</a:t>
            </a:r>
            <a:endParaRPr sz="3992">
              <a:solidFill>
                <a:srgbClr val="0D0D0D"/>
              </a:solidFill>
              <a:highlight>
                <a:srgbClr val="FFFFFF"/>
              </a:highlight>
            </a:endParaRPr>
          </a:p>
          <a:p>
            <a:pPr indent="0" lvl="0" marL="457200" rtl="0" algn="l">
              <a:spcBef>
                <a:spcPts val="1500"/>
              </a:spcBef>
              <a:spcAft>
                <a:spcPts val="0"/>
              </a:spcAft>
              <a:buNone/>
            </a:pPr>
            <a:r>
              <a:t/>
            </a:r>
            <a:endParaRPr sz="3992">
              <a:solidFill>
                <a:srgbClr val="0D0D0D"/>
              </a:solidFill>
              <a:highlight>
                <a:srgbClr val="FFFFFF"/>
              </a:highlight>
            </a:endParaRPr>
          </a:p>
          <a:p>
            <a:pPr indent="0" lvl="0" marL="0" rtl="0" algn="l">
              <a:spcBef>
                <a:spcPts val="1500"/>
              </a:spcBef>
              <a:spcAft>
                <a:spcPts val="0"/>
              </a:spcAft>
              <a:buClr>
                <a:schemeClr val="dk1"/>
              </a:buClr>
              <a:buSzPct val="27552"/>
              <a:buFont typeface="Arial"/>
              <a:buNone/>
            </a:pPr>
            <a:r>
              <a:rPr lang="en" sz="3992">
                <a:solidFill>
                  <a:srgbClr val="0D0D0D"/>
                </a:solidFill>
                <a:highlight>
                  <a:srgbClr val="FFFFFF"/>
                </a:highlight>
              </a:rPr>
              <a:t>As these technologies evolve, ethical and regulatory challenges will need to be addressed, particularly concerning privacy, bias, and impact on employment, ensuring that AI's benefits are distributed equitably across society.</a:t>
            </a:r>
            <a:endParaRPr sz="3992">
              <a:solidFill>
                <a:srgbClr val="0D0D0D"/>
              </a:solidFill>
              <a:highlight>
                <a:srgbClr val="FFFFFF"/>
              </a:highlight>
            </a:endParaRPr>
          </a:p>
          <a:p>
            <a:pPr indent="0" lvl="0" marL="0" rtl="0" algn="l">
              <a:spcBef>
                <a:spcPts val="15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11700" y="445025"/>
            <a:ext cx="8520600" cy="5727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b="1" lang="en" sz="1450"/>
              <a:t>Sources</a:t>
            </a:r>
            <a:endParaRPr b="1" sz="1450"/>
          </a:p>
        </p:txBody>
      </p:sp>
      <p:sp>
        <p:nvSpPr>
          <p:cNvPr id="142" name="Google Shape;142;p21"/>
          <p:cNvSpPr txBox="1"/>
          <p:nvPr>
            <p:ph idx="1" type="body"/>
          </p:nvPr>
        </p:nvSpPr>
        <p:spPr>
          <a:xfrm>
            <a:off x="311700" y="1152475"/>
            <a:ext cx="8520600" cy="3416400"/>
          </a:xfrm>
          <a:prstGeom prst="rect">
            <a:avLst/>
          </a:prstGeom>
        </p:spPr>
        <p:txBody>
          <a:bodyPr anchorCtr="0" anchor="t" bIns="34275" lIns="68575" spcFirstLastPara="1" rIns="68575" wrap="square" tIns="34275">
            <a:normAutofit fontScale="32500" lnSpcReduction="20000"/>
          </a:bodyPr>
          <a:lstStyle/>
          <a:p>
            <a:pPr indent="-302895" lvl="0" marL="457200" rtl="0" algn="l">
              <a:spcBef>
                <a:spcPts val="800"/>
              </a:spcBef>
              <a:spcAft>
                <a:spcPts val="0"/>
              </a:spcAft>
              <a:buClr>
                <a:schemeClr val="dk1"/>
              </a:buClr>
              <a:buSzPct val="100000"/>
              <a:buChar char="-"/>
            </a:pPr>
            <a:r>
              <a:rPr lang="en" sz="3600">
                <a:solidFill>
                  <a:schemeClr val="dk1"/>
                </a:solidFill>
              </a:rPr>
              <a:t>"AI-Driven Anonymization: Protecting Personal Data Privacy While Leveraging Machine Learning." arXiv.org, arXiv, 24 Feb. 2022, </a:t>
            </a:r>
            <a:r>
              <a:rPr lang="en" sz="3600" u="sng">
                <a:solidFill>
                  <a:schemeClr val="hlink"/>
                </a:solidFill>
                <a:hlinkClick r:id="rId3"/>
              </a:rPr>
              <a:t>arxiv.org/abs/2402.17191</a:t>
            </a:r>
            <a:r>
              <a:rPr lang="en" sz="3600">
                <a:solidFill>
                  <a:schemeClr val="dk1"/>
                </a:solidFill>
              </a:rPr>
              <a:t>.</a:t>
            </a:r>
            <a:endParaRPr sz="3600">
              <a:solidFill>
                <a:schemeClr val="dk1"/>
              </a:solidFill>
            </a:endParaRPr>
          </a:p>
          <a:p>
            <a:pPr indent="0" lvl="0" marL="457200" rtl="0" algn="l">
              <a:spcBef>
                <a:spcPts val="800"/>
              </a:spcBef>
              <a:spcAft>
                <a:spcPts val="0"/>
              </a:spcAft>
              <a:buNone/>
            </a:pPr>
            <a:r>
              <a:t/>
            </a:r>
            <a:endParaRPr sz="3600">
              <a:solidFill>
                <a:schemeClr val="dk1"/>
              </a:solidFill>
            </a:endParaRPr>
          </a:p>
          <a:p>
            <a:pPr indent="-302895" lvl="0" marL="457200" rtl="0" algn="l">
              <a:spcBef>
                <a:spcPts val="800"/>
              </a:spcBef>
              <a:spcAft>
                <a:spcPts val="0"/>
              </a:spcAft>
              <a:buClr>
                <a:schemeClr val="dk1"/>
              </a:buClr>
              <a:buSzPct val="100000"/>
              <a:buChar char="-"/>
            </a:pPr>
            <a:r>
              <a:rPr lang="en" sz="3600">
                <a:solidFill>
                  <a:schemeClr val="dk1"/>
                </a:solidFill>
              </a:rPr>
              <a:t>Mennella, Ciro, et al. "Ethical and Regulatory Challenges of AI Technologies in Healthcare: A Narrative Review." Author Information Article Notes Copyright and License Information PMC Disclaimer,  PubMed Central, </a:t>
            </a:r>
            <a:r>
              <a:rPr lang="en" sz="3600" u="sng">
                <a:solidFill>
                  <a:schemeClr val="hlink"/>
                </a:solidFill>
                <a:hlinkClick r:id="rId4"/>
              </a:rPr>
              <a:t>https://www.ncbi.nlm.nih.gov/pmc/articles/PMC10879008/</a:t>
            </a:r>
            <a:r>
              <a:rPr lang="en" sz="3600">
                <a:solidFill>
                  <a:schemeClr val="dk1"/>
                </a:solidFill>
              </a:rPr>
              <a:t>.</a:t>
            </a:r>
            <a:endParaRPr sz="3600">
              <a:solidFill>
                <a:schemeClr val="dk1"/>
              </a:solidFill>
            </a:endParaRPr>
          </a:p>
          <a:p>
            <a:pPr indent="0" lvl="0" marL="457200" rtl="0" algn="l">
              <a:spcBef>
                <a:spcPts val="800"/>
              </a:spcBef>
              <a:spcAft>
                <a:spcPts val="0"/>
              </a:spcAft>
              <a:buNone/>
            </a:pPr>
            <a:r>
              <a:t/>
            </a:r>
            <a:endParaRPr sz="3600">
              <a:solidFill>
                <a:schemeClr val="dk1"/>
              </a:solidFill>
            </a:endParaRPr>
          </a:p>
          <a:p>
            <a:pPr indent="-302895" lvl="0" marL="457200" rtl="0" algn="l">
              <a:spcBef>
                <a:spcPts val="800"/>
              </a:spcBef>
              <a:spcAft>
                <a:spcPts val="0"/>
              </a:spcAft>
              <a:buClr>
                <a:schemeClr val="dk1"/>
              </a:buClr>
              <a:buSzPct val="100000"/>
              <a:buChar char="-"/>
            </a:pPr>
            <a:r>
              <a:rPr lang="en" sz="3600">
                <a:solidFill>
                  <a:schemeClr val="dk1"/>
                </a:solidFill>
              </a:rPr>
              <a:t>"Ethical Considerations of Artificial Intelligence." CapTech University Blog, CapTech University, n.d., </a:t>
            </a:r>
            <a:r>
              <a:rPr lang="en" sz="3600" u="sng">
                <a:solidFill>
                  <a:schemeClr val="hlink"/>
                </a:solidFill>
                <a:hlinkClick r:id="rId5"/>
              </a:rPr>
              <a:t>https://www.captechu.edu/blog/ethical-considerations-of-artificial-intelligence</a:t>
            </a:r>
            <a:r>
              <a:rPr lang="en" sz="3600">
                <a:solidFill>
                  <a:schemeClr val="dk1"/>
                </a:solidFill>
              </a:rPr>
              <a:t>.</a:t>
            </a:r>
            <a:endParaRPr sz="3600">
              <a:solidFill>
                <a:schemeClr val="dk1"/>
              </a:solidFill>
            </a:endParaRPr>
          </a:p>
          <a:p>
            <a:pPr indent="0" lvl="0" marL="457200" rtl="0" algn="l">
              <a:spcBef>
                <a:spcPts val="800"/>
              </a:spcBef>
              <a:spcAft>
                <a:spcPts val="0"/>
              </a:spcAft>
              <a:buNone/>
            </a:pPr>
            <a:r>
              <a:t/>
            </a:r>
            <a:endParaRPr sz="3600">
              <a:solidFill>
                <a:schemeClr val="dk1"/>
              </a:solidFill>
            </a:endParaRPr>
          </a:p>
          <a:p>
            <a:pPr indent="-302895" lvl="0" marL="457200" rtl="0" algn="l">
              <a:spcBef>
                <a:spcPts val="800"/>
              </a:spcBef>
              <a:spcAft>
                <a:spcPts val="0"/>
              </a:spcAft>
              <a:buClr>
                <a:schemeClr val="dk1"/>
              </a:buClr>
              <a:buSzPct val="100000"/>
              <a:buChar char="-"/>
            </a:pPr>
            <a:r>
              <a:rPr lang="en" sz="3600">
                <a:solidFill>
                  <a:schemeClr val="dk1"/>
                </a:solidFill>
              </a:rPr>
              <a:t>Yelne, Seema, et al. "Harnessing the Power of AI: A Comprehensive Review of Its Impact and Challenges in Nursing Science and Healthcare." Journal of Nursing Science, vol. 35, no. 1, 2022, PubMed Central, </a:t>
            </a:r>
            <a:r>
              <a:rPr lang="en" sz="3600" u="sng">
                <a:solidFill>
                  <a:schemeClr val="hlink"/>
                </a:solidFill>
                <a:hlinkClick r:id="rId6"/>
              </a:rPr>
              <a:t>https://www.ncbi.nlm.nih.gov/pmc/articles/PMC10744168/</a:t>
            </a:r>
            <a:r>
              <a:rPr lang="en" sz="3600">
                <a:solidFill>
                  <a:schemeClr val="dk1"/>
                </a:solidFill>
              </a:rPr>
              <a:t>.</a:t>
            </a:r>
            <a:endParaRPr sz="3600">
              <a:solidFill>
                <a:schemeClr val="dk1"/>
              </a:solidFill>
            </a:endParaRPr>
          </a:p>
          <a:p>
            <a:pPr indent="0" lvl="0" marL="457200" rtl="0" algn="l">
              <a:spcBef>
                <a:spcPts val="800"/>
              </a:spcBef>
              <a:spcAft>
                <a:spcPts val="0"/>
              </a:spcAft>
              <a:buNone/>
            </a:pPr>
            <a:r>
              <a:t/>
            </a:r>
            <a:endParaRPr sz="3600">
              <a:solidFill>
                <a:schemeClr val="dk1"/>
              </a:solidFill>
            </a:endParaRPr>
          </a:p>
          <a:p>
            <a:pPr indent="-302895" lvl="0" marL="457200" rtl="0" algn="l">
              <a:spcBef>
                <a:spcPts val="800"/>
              </a:spcBef>
              <a:spcAft>
                <a:spcPts val="0"/>
              </a:spcAft>
              <a:buClr>
                <a:schemeClr val="dk1"/>
              </a:buClr>
              <a:buSzPct val="102857"/>
              <a:buChar char="-"/>
            </a:pPr>
            <a:r>
              <a:rPr lang="en" sz="3500">
                <a:solidFill>
                  <a:schemeClr val="dk1"/>
                </a:solidFill>
              </a:rPr>
              <a:t>Nguyen, Chi. "AI-Powered Virtual Assistants Enhancing Efficiency in the Workplace." SmartDev, 25 Mar. 2024, </a:t>
            </a:r>
            <a:r>
              <a:rPr lang="en" sz="3500" u="sng">
                <a:solidFill>
                  <a:schemeClr val="hlink"/>
                </a:solidFill>
                <a:hlinkClick r:id="rId7"/>
              </a:rPr>
              <a:t>www.smartdev.com/ai-powered-virtual-assistants-enhancing-efficiency-in-the-workplace/</a:t>
            </a:r>
            <a:r>
              <a:rPr lang="en" sz="3500">
                <a:solidFill>
                  <a:schemeClr val="dk1"/>
                </a:solidFill>
              </a:rPr>
              <a:t>.</a:t>
            </a:r>
            <a:endParaRPr sz="3500">
              <a:solidFill>
                <a:schemeClr val="dk1"/>
              </a:solidFill>
            </a:endParaRPr>
          </a:p>
          <a:p>
            <a:pPr indent="-251301" lvl="0" marL="457200" rtl="0" algn="l">
              <a:spcBef>
                <a:spcPts val="800"/>
              </a:spcBef>
              <a:spcAft>
                <a:spcPts val="0"/>
              </a:spcAft>
              <a:buClr>
                <a:schemeClr val="dk1"/>
              </a:buClr>
              <a:buSzPct val="100000"/>
              <a:buChar char="-"/>
            </a:pPr>
            <a:r>
              <a:t/>
            </a:r>
            <a:endParaRPr sz="1100">
              <a:solidFill>
                <a:schemeClr val="dk1"/>
              </a:solidFill>
            </a:endParaRPr>
          </a:p>
          <a:p>
            <a:pPr indent="0" lvl="0" marL="0" rtl="0" algn="l">
              <a:spcBef>
                <a:spcPts val="8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2019 MSOB Brand">
      <a:dk1>
        <a:srgbClr val="183028"/>
      </a:dk1>
      <a:lt1>
        <a:srgbClr val="FFFFFF"/>
      </a:lt1>
      <a:dk2>
        <a:srgbClr val="183028"/>
      </a:dk2>
      <a:lt2>
        <a:srgbClr val="FFFFFF"/>
      </a:lt2>
      <a:accent1>
        <a:srgbClr val="183028"/>
      </a:accent1>
      <a:accent2>
        <a:srgbClr val="789D4A"/>
      </a:accent2>
      <a:accent3>
        <a:srgbClr val="D0D3D4"/>
      </a:accent3>
      <a:accent4>
        <a:srgbClr val="F0B323"/>
      </a:accent4>
      <a:accent5>
        <a:srgbClr val="115740"/>
      </a:accent5>
      <a:accent6>
        <a:srgbClr val="B9975B"/>
      </a:accent6>
      <a:hlink>
        <a:srgbClr val="789D4A"/>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