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349" r:id="rId4"/>
    <p:sldId id="365" r:id="rId5"/>
    <p:sldId id="388" r:id="rId6"/>
    <p:sldId id="335" r:id="rId7"/>
    <p:sldId id="336" r:id="rId9"/>
    <p:sldId id="337" r:id="rId10"/>
    <p:sldId id="338" r:id="rId11"/>
    <p:sldId id="339" r:id="rId12"/>
    <p:sldId id="367" r:id="rId13"/>
    <p:sldId id="370" r:id="rId14"/>
    <p:sldId id="369" r:id="rId15"/>
    <p:sldId id="371" r:id="rId16"/>
    <p:sldId id="340" r:id="rId17"/>
    <p:sldId id="341" r:id="rId18"/>
    <p:sldId id="374" r:id="rId19"/>
    <p:sldId id="379" r:id="rId20"/>
    <p:sldId id="380" r:id="rId21"/>
    <p:sldId id="377" r:id="rId22"/>
    <p:sldId id="378" r:id="rId23"/>
    <p:sldId id="381" r:id="rId24"/>
    <p:sldId id="382" r:id="rId25"/>
    <p:sldId id="386" r:id="rId26"/>
    <p:sldId id="385" r:id="rId27"/>
    <p:sldId id="294" r:id="rId28"/>
    <p:sldId id="383" r:id="rId29"/>
    <p:sldId id="348" r:id="rId30"/>
    <p:sldId id="372" r:id="rId31"/>
    <p:sldId id="387" r:id="rId32"/>
    <p:sldId id="373" r:id="rId33"/>
    <p:sldId id="389" r:id="rId34"/>
    <p:sldId id="390" r:id="rId35"/>
    <p:sldId id="391" r:id="rId36"/>
    <p:sldId id="392" r:id="rId37"/>
    <p:sldId id="393" r:id="rId38"/>
    <p:sldId id="422" r:id="rId39"/>
    <p:sldId id="394" r:id="rId40"/>
    <p:sldId id="395" r:id="rId41"/>
  </p:sldIdLst>
  <p:sldSz cx="12192000" cy="6858000"/>
  <p:notesSz cx="7103745" cy="10234295"/>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ovs-vsctl list interface ovn-k8s-mp0 | grep external_ids</a:t>
            </a:r>
            <a:endParaRPr lang="zh-CN" altLang="en-US"/>
          </a:p>
          <a:p>
            <a:r>
              <a:rPr lang="zh-CN" altLang="en-US"/>
              <a:t>  external_ids        : {iface-id=k8s-cn-beijing.i-2zefa0nvt6ve8ej8i5ph}</a:t>
            </a:r>
            <a:endParaRPr lang="zh-CN" altLang="en-US"/>
          </a:p>
          <a:p>
            <a:endParaRPr lang="zh-CN" altLang="en-US"/>
          </a:p>
          <a:p>
            <a:r>
              <a:rPr lang="zh-CN" altLang="en-US"/>
              <a:t>ovs-vsctl set Open_vSwitch . external-ids:ovn-bridge-mappings=dataNet:br-local</a:t>
            </a:r>
            <a:endParaRPr lang="zh-CN" altLang="en-US"/>
          </a:p>
          <a:p>
            <a:r>
              <a:rPr lang="zh-CN" altLang="en-US"/>
              <a:t>通过命令可以确认：</a:t>
            </a:r>
            <a:endParaRPr lang="zh-CN" altLang="en-US"/>
          </a:p>
          <a:p>
            <a:r>
              <a:rPr lang="zh-CN" altLang="en-US"/>
              <a:t>ovs-vsctl get Open_vSwitch . external-ids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ovs-vsctl list interface ovn-k8s-mp0 | grep external_ids</a:t>
            </a:r>
            <a:endParaRPr lang="zh-CN" altLang="en-US"/>
          </a:p>
          <a:p>
            <a:r>
              <a:rPr lang="zh-CN" altLang="en-US"/>
              <a:t>  external_ids        : {iface-id=k8s-cn-beijing.i-2zefa0nvt6ve8ej8i5ph}</a:t>
            </a:r>
            <a:endParaRPr lang="zh-CN" altLang="en-US"/>
          </a:p>
          <a:p>
            <a:endParaRPr lang="zh-CN" altLang="en-US"/>
          </a:p>
          <a:p>
            <a:r>
              <a:rPr lang="zh-CN" altLang="en-US"/>
              <a:t>ovs-vsctl set Open_vSwitch . external-ids:ovn-bridge-mappings=dataNet:br-local</a:t>
            </a:r>
            <a:endParaRPr lang="zh-CN" altLang="en-US"/>
          </a:p>
          <a:p>
            <a:r>
              <a:rPr lang="zh-CN" altLang="en-US"/>
              <a:t>通过命令可以确认：</a:t>
            </a:r>
            <a:endParaRPr lang="zh-CN" altLang="en-US"/>
          </a:p>
          <a:p>
            <a:r>
              <a:rPr lang="zh-CN" altLang="en-US"/>
              <a:t>ovs-vsctl get Open_vSwitch . external-ids</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不想画图了，此图的</a:t>
            </a:r>
            <a:r>
              <a:rPr lang="en-US" altLang="zh-CN"/>
              <a:t>worker</a:t>
            </a:r>
            <a:r>
              <a:rPr lang="zh-CN" altLang="en-US"/>
              <a:t>理解成</a:t>
            </a:r>
            <a:r>
              <a:rPr lang="en-US" altLang="zh-CN"/>
              <a:t>master</a:t>
            </a:r>
            <a:r>
              <a:rPr lang="zh-CN" altLang="en-US"/>
              <a:t>，</a:t>
            </a:r>
            <a:endParaRPr lang="zh-CN" altLang="en-US"/>
          </a:p>
          <a:p>
            <a:r>
              <a:rPr lang="zh-CN" altLang="en-US"/>
              <a:t>主机网络的</a:t>
            </a:r>
            <a:r>
              <a:rPr lang="en-US" altLang="zh-CN"/>
              <a:t>pod</a:t>
            </a:r>
            <a:r>
              <a:rPr lang="zh-CN" altLang="en-US"/>
              <a:t>访问</a:t>
            </a:r>
            <a:r>
              <a:rPr lang="en-US" altLang="zh-CN"/>
              <a:t>service </a:t>
            </a:r>
            <a:r>
              <a:rPr lang="zh-CN" altLang="en-US"/>
              <a:t>， </a:t>
            </a:r>
            <a:r>
              <a:rPr lang="en-US" altLang="zh-CN"/>
              <a:t>dnat</a:t>
            </a:r>
            <a:r>
              <a:rPr lang="zh-CN" altLang="en-US"/>
              <a:t>后的</a:t>
            </a:r>
            <a:r>
              <a:rPr lang="en-US" altLang="zh-CN"/>
              <a:t>RS</a:t>
            </a:r>
            <a:r>
              <a:rPr lang="zh-CN" altLang="en-US"/>
              <a:t>是本机主网卡</a:t>
            </a:r>
            <a:r>
              <a:rPr lang="en-US" altLang="zh-CN"/>
              <a:t>ip</a:t>
            </a:r>
            <a:r>
              <a:rPr lang="zh-CN" altLang="en-US"/>
              <a:t>，则经</a:t>
            </a:r>
            <a:r>
              <a:rPr lang="en-US" altLang="zh-CN"/>
              <a:t>1</a:t>
            </a:r>
            <a:r>
              <a:rPr lang="zh-CN" altLang="en-US"/>
              <a:t>次</a:t>
            </a:r>
            <a:r>
              <a:rPr lang="en-US" altLang="zh-CN"/>
              <a:t>dnat 1</a:t>
            </a:r>
            <a:r>
              <a:rPr lang="zh-CN" altLang="en-US"/>
              <a:t>次</a:t>
            </a:r>
            <a:r>
              <a:rPr lang="en-US" altLang="zh-CN"/>
              <a:t>snat</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主机网络的</a:t>
            </a:r>
            <a:r>
              <a:rPr lang="en-US" altLang="zh-CN"/>
              <a:t>pod</a:t>
            </a:r>
            <a:r>
              <a:rPr lang="zh-CN" altLang="en-US"/>
              <a:t>访问</a:t>
            </a:r>
            <a:r>
              <a:rPr lang="en-US" altLang="zh-CN"/>
              <a:t>service </a:t>
            </a:r>
            <a:r>
              <a:rPr lang="zh-CN" altLang="en-US"/>
              <a:t>， </a:t>
            </a:r>
            <a:r>
              <a:rPr lang="en-US" altLang="zh-CN"/>
              <a:t>dnat</a:t>
            </a:r>
            <a:r>
              <a:rPr lang="zh-CN" altLang="en-US"/>
              <a:t>后的</a:t>
            </a:r>
            <a:r>
              <a:rPr lang="en-US" altLang="zh-CN"/>
              <a:t>RS</a:t>
            </a:r>
            <a:r>
              <a:rPr lang="zh-CN" altLang="en-US"/>
              <a:t>是本机主网卡</a:t>
            </a:r>
            <a:r>
              <a:rPr lang="en-US" altLang="zh-CN"/>
              <a:t>ip</a:t>
            </a:r>
            <a:r>
              <a:rPr lang="zh-CN" altLang="en-US"/>
              <a:t>，则经过</a:t>
            </a:r>
            <a:r>
              <a:rPr lang="en-US" altLang="zh-CN"/>
              <a:t>2</a:t>
            </a:r>
            <a:r>
              <a:rPr lang="zh-CN" altLang="en-US"/>
              <a:t>次</a:t>
            </a:r>
            <a:r>
              <a:rPr lang="en-US" altLang="zh-CN"/>
              <a:t>snat</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只针对</a:t>
            </a:r>
            <a:r>
              <a:rPr lang="en-US" altLang="zh-CN"/>
              <a:t>.2</a:t>
            </a:r>
            <a:r>
              <a:rPr lang="zh-CN" altLang="en-US"/>
              <a:t>的</a:t>
            </a:r>
            <a:r>
              <a:rPr lang="en-US" altLang="zh-CN"/>
              <a:t>ip</a:t>
            </a:r>
            <a:r>
              <a:rPr lang="zh-CN" altLang="en-US"/>
              <a:t>做</a:t>
            </a:r>
            <a:r>
              <a:rPr lang="en-US" altLang="zh-CN"/>
              <a:t>snat</a:t>
            </a:r>
            <a:r>
              <a:rPr lang="zh-CN" altLang="en-US"/>
              <a:t>，会由于</a:t>
            </a:r>
            <a:r>
              <a:rPr lang="en-US" altLang="zh-CN"/>
              <a:t>localnet</a:t>
            </a:r>
            <a:r>
              <a:rPr lang="zh-CN" altLang="en-US"/>
              <a:t>被封装交到</a:t>
            </a:r>
            <a:r>
              <a:rPr lang="en-US" altLang="zh-CN"/>
              <a:t>master-1</a:t>
            </a:r>
            <a:r>
              <a:rPr lang="zh-CN" altLang="en-US"/>
              <a:t>的</a:t>
            </a:r>
            <a:r>
              <a:rPr lang="en-US" altLang="zh-CN"/>
              <a:t>HV</a:t>
            </a:r>
            <a:r>
              <a:rPr lang="zh-CN" altLang="en-US"/>
              <a:t>上</a:t>
            </a:r>
            <a:endParaRPr lang="zh-CN" altLang="en-US"/>
          </a:p>
          <a:p>
            <a:r>
              <a:rPr lang="zh-CN" altLang="en-US"/>
              <a:t>在</a:t>
            </a:r>
            <a:r>
              <a:rPr lang="en-US" altLang="zh-CN"/>
              <a:t>worker</a:t>
            </a:r>
            <a:r>
              <a:rPr lang="zh-CN" altLang="en-US"/>
              <a:t>上抓包，</a:t>
            </a:r>
            <a:r>
              <a:rPr lang="en-US" altLang="zh-CN"/>
              <a:t>Out</a:t>
            </a:r>
            <a:r>
              <a:rPr lang="zh-CN" altLang="en-US"/>
              <a:t>的包并不是</a:t>
            </a:r>
            <a:r>
              <a:rPr lang="en-US" altLang="zh-CN"/>
              <a:t>gw0</a:t>
            </a:r>
            <a:r>
              <a:rPr lang="zh-CN" altLang="en-US"/>
              <a:t>网卡，而是</a:t>
            </a:r>
            <a:r>
              <a:rPr lang="en-US" altLang="zh-CN"/>
              <a:t>genev_sys_6081</a:t>
            </a:r>
            <a:r>
              <a:rPr lang="zh-CN" altLang="en-US"/>
              <a:t>网卡</a:t>
            </a:r>
            <a:endParaRPr lang="zh-CN" altLang="en-US"/>
          </a:p>
          <a:p>
            <a:r>
              <a:rPr lang="zh-CN" altLang="en-US"/>
              <a:t>07:43:16.277261   P 0a:58:ac:1d:11:04 ethertype IPv4 (0x0800), length 100: 172.29.17.4 &gt; 172.17.33.250: ICMP echo request, id 924, seq 1, length 64</a:t>
            </a:r>
            <a:endParaRPr lang="zh-CN" altLang="en-US"/>
          </a:p>
          <a:p>
            <a:r>
              <a:rPr lang="zh-CN" altLang="en-US"/>
              <a:t>07:43:16.277642 Out 0a:58:a9:fe:00:02 ethertype IPv4 (0x0800), length 100: 172.29.17.4 &gt; 172.17.33.250: ICMP echo request, id 924, seq 1, length 64</a:t>
            </a:r>
            <a:endParaRPr lang="zh-CN" altLang="en-US"/>
          </a:p>
          <a:p>
            <a:r>
              <a:rPr lang="zh-CN" altLang="en-US"/>
              <a:t>在</a:t>
            </a:r>
            <a:r>
              <a:rPr lang="en-US" altLang="zh-CN"/>
              <a:t>master</a:t>
            </a:r>
            <a:r>
              <a:rPr lang="zh-CN" altLang="en-US"/>
              <a:t>上的抓包结果</a:t>
            </a:r>
            <a:endParaRPr lang="zh-CN" altLang="en-US"/>
          </a:p>
          <a:p>
            <a:r>
              <a:rPr lang="zh-CN" altLang="en-US"/>
              <a:t>07:43:16.277860   P 0a:58:a9:fe:00:02 ethertype IPv4 (0x0800), length 100: 172.29.17.4 &gt; 172.17.33.250: ICMP echo request, id 924, seq 1, length 64</a:t>
            </a:r>
            <a:endParaRPr lang="zh-CN" altLang="en-US"/>
          </a:p>
          <a:p>
            <a:r>
              <a:rPr lang="zh-CN" altLang="en-US"/>
              <a:t>07:43:16.278093   P 0a:58:a9:fe:00:02 ethertype IPv4 (0x0800), length 100: 172.29.17.4 &gt; 172.17.33.250: ICMP echo request, id 924, seq 1, length 64</a:t>
            </a:r>
            <a:endParaRPr lang="zh-CN" altLang="en-US"/>
          </a:p>
          <a:p>
            <a:r>
              <a:rPr lang="zh-CN" altLang="en-US"/>
              <a:t>07:43:16.278094  In 0a:58:a9:fe:00:02 ethertype IPv4 (0x0800), length 100: 172.29.17.4 &gt; 172.17.33.250: ICMP echo request, id 924, seq 1, length 64</a:t>
            </a:r>
            <a:endParaRPr lang="zh-CN" altLang="en-US"/>
          </a:p>
          <a:p>
            <a:r>
              <a:rPr lang="zh-CN" altLang="en-US"/>
              <a:t>07:43:16.278119 Out da:02:c9:a3:20:55 ethertype IPv4 (0x0800), length 100: 172.17.33.250 &gt; 172.29.17.4: ICMP echo reply, id 924, seq 1, length 64</a:t>
            </a:r>
            <a:endParaRPr lang="zh-CN" altLang="en-US"/>
          </a:p>
          <a:p>
            <a:endParaRPr lang="zh-CN" altLang="en-US"/>
          </a:p>
          <a:p>
            <a:r>
              <a:rPr lang="zh-CN" altLang="en-US"/>
              <a:t>在</a:t>
            </a:r>
            <a:r>
              <a:rPr lang="en-US" altLang="zh-CN"/>
              <a:t>worker</a:t>
            </a:r>
            <a:r>
              <a:rPr lang="zh-CN" altLang="en-US"/>
              <a:t>上的</a:t>
            </a:r>
            <a:r>
              <a:rPr lang="en-US" altLang="zh-CN"/>
              <a:t>geneve</a:t>
            </a:r>
            <a:r>
              <a:rPr lang="zh-CN" altLang="en-US"/>
              <a:t>网卡抓包</a:t>
            </a:r>
            <a:endParaRPr lang="zh-CN" altLang="en-US"/>
          </a:p>
          <a:p>
            <a:r>
              <a:rPr lang="zh-CN" altLang="en-US"/>
              <a:t>07:44:46.171928 0a:58:a9:fe:00:02 &gt; 0a:58:a9:fe:00:01, ethertype IPv4 (0x0800), length 98: 172.29.17.4 &gt; 172.17.33.250: ICMP echo request, id 926, seq 1, length 64</a:t>
            </a:r>
            <a:endParaRPr lang="zh-CN" altLang="en-US"/>
          </a:p>
          <a:p>
            <a:r>
              <a:rPr lang="zh-CN" altLang="en-US"/>
              <a:t>在</a:t>
            </a:r>
            <a:r>
              <a:rPr lang="en-US" altLang="zh-CN"/>
              <a:t>master</a:t>
            </a:r>
            <a:r>
              <a:rPr lang="zh-CN" altLang="en-US"/>
              <a:t>上个</a:t>
            </a:r>
            <a:r>
              <a:rPr lang="en-US" altLang="zh-CN"/>
              <a:t>geneve</a:t>
            </a:r>
            <a:r>
              <a:rPr lang="zh-CN" altLang="en-US"/>
              <a:t>网卡抓包</a:t>
            </a:r>
            <a:endParaRPr lang="zh-CN" altLang="en-US"/>
          </a:p>
          <a:p>
            <a:r>
              <a:rPr lang="zh-CN" altLang="en-US"/>
              <a:t>07:44:46.172116 0a:58:a9:fe:00:02 &gt; 0a:58:a9:fe:00:01, ethertype IPv4 (0x0800), length 98: 172.29.17.4 &gt; 172.17.33.250: ICMP echo request, id 926, seq 1, length 64</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ovn-kubenets</a:t>
            </a:r>
            <a:r>
              <a:rPr lang="zh-CN" altLang="en-US"/>
              <a:t>网络原理</a:t>
            </a:r>
            <a:endParaRPr lang="zh-CN" altLang="en-US"/>
          </a:p>
        </p:txBody>
      </p:sp>
      <p:sp>
        <p:nvSpPr>
          <p:cNvPr id="3" name="副标题 2"/>
          <p:cNvSpPr>
            <a:spLocks noGrp="1"/>
          </p:cNvSpPr>
          <p:nvPr>
            <p:ph type="subTitle" idx="1"/>
          </p:nvPr>
        </p:nvSpPr>
        <p:spPr/>
        <p:txBody>
          <a:bodyPr/>
          <a:p>
            <a:r>
              <a:rPr lang="en-US" altLang="zh-CN"/>
              <a:t>by </a:t>
            </a:r>
            <a:r>
              <a:rPr lang="zh-CN" altLang="en-US"/>
              <a:t>志和</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安装后的一些默认信息</a:t>
            </a:r>
            <a:r>
              <a:rPr lang="en-US" altLang="zh-CN"/>
              <a:t>----</a:t>
            </a:r>
            <a:r>
              <a:rPr lang="zh-CN" altLang="en-US"/>
              <a:t>策略路由</a:t>
            </a:r>
            <a:r>
              <a:rPr lang="en-US" altLang="zh-CN"/>
              <a:t>1005</a:t>
            </a:r>
            <a:endParaRPr lang="en-US" altLang="zh-CN"/>
          </a:p>
        </p:txBody>
      </p:sp>
      <p:sp>
        <p:nvSpPr>
          <p:cNvPr id="3" name="内容占位符 2"/>
          <p:cNvSpPr>
            <a:spLocks noGrp="1"/>
          </p:cNvSpPr>
          <p:nvPr>
            <p:ph idx="1"/>
          </p:nvPr>
        </p:nvSpPr>
        <p:spPr/>
        <p:txBody>
          <a:bodyPr>
            <a:normAutofit/>
          </a:bodyPr>
          <a:p>
            <a:pPr lvl="0"/>
            <a:r>
              <a:rPr lang="en-US" altLang="zh-CN" sz="1435">
                <a:solidFill>
                  <a:srgbClr val="FF0000"/>
                </a:solidFill>
                <a:sym typeface="+mn-ea"/>
              </a:rPr>
              <a:t>1005</a:t>
            </a:r>
            <a:r>
              <a:rPr lang="zh-CN" altLang="en-US" sz="1435">
                <a:solidFill>
                  <a:srgbClr val="FF0000"/>
                </a:solidFill>
                <a:sym typeface="+mn-ea"/>
              </a:rPr>
              <a:t>优先级的规则</a:t>
            </a:r>
            <a:endParaRPr lang="zh-CN" altLang="en-US" sz="1435">
              <a:solidFill>
                <a:srgbClr val="FF0000"/>
              </a:solidFill>
              <a:sym typeface="+mn-ea"/>
            </a:endParaRPr>
          </a:p>
          <a:p>
            <a:pPr marL="457200" lvl="3"/>
            <a:r>
              <a:rPr lang="zh-CN" altLang="en-US" sz="1600">
                <a:sym typeface="+mn-ea"/>
              </a:rPr>
              <a:t>示例</a:t>
            </a:r>
            <a:endParaRPr lang="zh-CN" altLang="en-US" sz="1290">
              <a:sym typeface="+mn-ea"/>
            </a:endParaRPr>
          </a:p>
          <a:p>
            <a:pPr marL="914400" lvl="4"/>
            <a:r>
              <a:rPr lang="zh-CN" altLang="en-US" sz="1290">
                <a:sym typeface="+mn-ea"/>
              </a:rPr>
              <a:t>1005 ip4.src == 172.29.16.2 &amp;&amp; ip4.dst == 172.17.33.250 /* k8stest2-master-1.dev.kl.aly */         reroute               169.254.0.1</a:t>
            </a:r>
            <a:endParaRPr lang="zh-CN" altLang="en-US" sz="1290">
              <a:sym typeface="+mn-ea"/>
            </a:endParaRPr>
          </a:p>
          <a:p>
            <a:pPr marL="914400" lvl="4"/>
            <a:r>
              <a:rPr lang="zh-CN" altLang="en-US" sz="1290">
                <a:sym typeface="+mn-ea"/>
              </a:rPr>
              <a:t>1005 ip4.src == 172.29.17.2 &amp;&amp; ip4.dst == 172.17.33.251 /* k8stest2-worker-1.dev.kl.aly */         reroute               169.254.0.1</a:t>
            </a:r>
            <a:endParaRPr lang="zh-CN" altLang="en-US" sz="1290">
              <a:sym typeface="+mn-ea"/>
            </a:endParaRPr>
          </a:p>
          <a:p>
            <a:pPr marL="457200" lvl="3"/>
            <a:r>
              <a:rPr lang="zh-CN" altLang="en-US" sz="1600">
                <a:solidFill>
                  <a:srgbClr val="FF0000"/>
                </a:solidFill>
                <a:sym typeface="+mn-ea"/>
              </a:rPr>
              <a:t>意思：</a:t>
            </a:r>
            <a:endParaRPr lang="zh-CN" altLang="en-US" sz="1290">
              <a:solidFill>
                <a:srgbClr val="FF0000"/>
              </a:solidFill>
              <a:sym typeface="+mn-ea"/>
            </a:endParaRPr>
          </a:p>
          <a:p>
            <a:pPr marL="914400" lvl="3"/>
            <a:r>
              <a:rPr lang="zh-CN" altLang="en-US" sz="1160">
                <a:sym typeface="+mn-ea"/>
              </a:rPr>
              <a:t>ip4.src == 172.29.16.2 &amp;&amp; ip4.dst == 172.17.33.250  表示源</a:t>
            </a:r>
            <a:r>
              <a:rPr lang="en-US" altLang="zh-CN" sz="1160">
                <a:sym typeface="+mn-ea"/>
              </a:rPr>
              <a:t>ip</a:t>
            </a:r>
            <a:r>
              <a:rPr lang="zh-CN" altLang="en-US" sz="1160">
                <a:sym typeface="+mn-ea"/>
              </a:rPr>
              <a:t>是</a:t>
            </a:r>
            <a:r>
              <a:rPr lang="en-US" altLang="zh-CN" sz="1160">
                <a:sym typeface="+mn-ea"/>
              </a:rPr>
              <a:t>172.29.16.2</a:t>
            </a:r>
            <a:r>
              <a:rPr lang="zh-CN" altLang="en-US" sz="1160">
                <a:sym typeface="+mn-ea"/>
              </a:rPr>
              <a:t>，目的</a:t>
            </a:r>
            <a:r>
              <a:rPr lang="en-US" altLang="zh-CN" sz="1160">
                <a:sym typeface="+mn-ea"/>
              </a:rPr>
              <a:t>ip</a:t>
            </a:r>
            <a:r>
              <a:rPr lang="zh-CN" altLang="en-US" sz="1160">
                <a:sym typeface="+mn-ea"/>
              </a:rPr>
              <a:t>是</a:t>
            </a:r>
            <a:r>
              <a:rPr lang="en-US" altLang="zh-CN" sz="1160">
                <a:sym typeface="+mn-ea"/>
              </a:rPr>
              <a:t>172.17.33.250</a:t>
            </a:r>
            <a:r>
              <a:rPr lang="zh-CN" altLang="en-US" sz="1160">
                <a:sym typeface="+mn-ea"/>
              </a:rPr>
              <a:t>（本机的</a:t>
            </a:r>
            <a:r>
              <a:rPr lang="en-US" altLang="zh-CN" sz="1160">
                <a:sym typeface="+mn-ea"/>
              </a:rPr>
              <a:t>node ip</a:t>
            </a:r>
            <a:r>
              <a:rPr lang="zh-CN" altLang="en-US" sz="1160">
                <a:sym typeface="+mn-ea"/>
              </a:rPr>
              <a:t>，即</a:t>
            </a:r>
            <a:r>
              <a:rPr lang="en-US" altLang="zh-CN" sz="1160">
                <a:sym typeface="+mn-ea"/>
              </a:rPr>
              <a:t>ens5/eth0</a:t>
            </a:r>
            <a:r>
              <a:rPr lang="zh-CN" altLang="en-US" sz="1160">
                <a:sym typeface="+mn-ea"/>
              </a:rPr>
              <a:t>的</a:t>
            </a:r>
            <a:r>
              <a:rPr lang="en-US" altLang="zh-CN" sz="1160">
                <a:sym typeface="+mn-ea"/>
              </a:rPr>
              <a:t>ip</a:t>
            </a:r>
            <a:r>
              <a:rPr lang="zh-CN" altLang="en-US" sz="1160">
                <a:sym typeface="+mn-ea"/>
              </a:rPr>
              <a:t>）</a:t>
            </a:r>
            <a:endParaRPr lang="zh-CN" altLang="en-US" sz="1160">
              <a:sym typeface="+mn-ea"/>
            </a:endParaRPr>
          </a:p>
          <a:p>
            <a:pPr marL="914400" lvl="3"/>
            <a:r>
              <a:rPr lang="en-US" altLang="zh-CN" sz="1160">
                <a:sym typeface="+mn-ea"/>
              </a:rPr>
              <a:t>reroute </a:t>
            </a:r>
            <a:r>
              <a:rPr lang="zh-CN" altLang="en-US" sz="1160">
                <a:sym typeface="+mn-ea"/>
              </a:rPr>
              <a:t>是</a:t>
            </a:r>
            <a:r>
              <a:rPr lang="en-US" altLang="zh-CN" sz="1160">
                <a:sym typeface="+mn-ea"/>
              </a:rPr>
              <a:t>action</a:t>
            </a:r>
            <a:r>
              <a:rPr lang="zh-CN" altLang="en-US" sz="1160">
                <a:sym typeface="+mn-ea"/>
              </a:rPr>
              <a:t>， 使用这个动作</a:t>
            </a:r>
            <a:endParaRPr lang="zh-CN" altLang="en-US" sz="1160">
              <a:sym typeface="+mn-ea"/>
            </a:endParaRPr>
          </a:p>
          <a:p>
            <a:pPr marL="914400" lvl="3"/>
            <a:r>
              <a:rPr lang="en-US" altLang="zh-CN" sz="1160">
                <a:sym typeface="+mn-ea"/>
              </a:rPr>
              <a:t>169.254.0.1 </a:t>
            </a:r>
            <a:r>
              <a:rPr lang="zh-CN" altLang="en-US" sz="1160">
                <a:sym typeface="+mn-ea"/>
              </a:rPr>
              <a:t>表示下一跳</a:t>
            </a:r>
            <a:r>
              <a:rPr lang="en-US" altLang="zh-CN" sz="1160">
                <a:sym typeface="+mn-ea"/>
              </a:rPr>
              <a:t>ip</a:t>
            </a:r>
            <a:r>
              <a:rPr lang="zh-CN" altLang="en-US" sz="1160">
                <a:sym typeface="+mn-ea"/>
              </a:rPr>
              <a:t>，即</a:t>
            </a:r>
            <a:r>
              <a:rPr lang="en-US" altLang="zh-CN" sz="1160">
                <a:sym typeface="+mn-ea"/>
              </a:rPr>
              <a:t>ovn-k8s-gw0</a:t>
            </a:r>
            <a:r>
              <a:rPr lang="zh-CN" altLang="en-US" sz="1160">
                <a:sym typeface="+mn-ea"/>
              </a:rPr>
              <a:t>的网卡</a:t>
            </a:r>
            <a:r>
              <a:rPr lang="en-US" altLang="zh-CN" sz="1160">
                <a:sym typeface="+mn-ea"/>
              </a:rPr>
              <a:t>ip</a:t>
            </a:r>
            <a:r>
              <a:rPr lang="zh-CN" altLang="en-US" sz="1160">
                <a:sym typeface="+mn-ea"/>
              </a:rPr>
              <a:t>，</a:t>
            </a:r>
            <a:r>
              <a:rPr lang="en-US" altLang="zh-CN" sz="1160">
                <a:sym typeface="+mn-ea"/>
              </a:rPr>
              <a:t>internal</a:t>
            </a:r>
            <a:r>
              <a:rPr lang="zh-CN" altLang="en-US" sz="1160">
                <a:sym typeface="+mn-ea"/>
              </a:rPr>
              <a:t>类型的</a:t>
            </a:r>
            <a:r>
              <a:rPr lang="en-US" altLang="zh-CN" sz="1160">
                <a:sym typeface="+mn-ea"/>
              </a:rPr>
              <a:t>ovs port</a:t>
            </a:r>
            <a:endParaRPr lang="en-US" altLang="zh-CN" sz="1160">
              <a:sym typeface="+mn-ea"/>
            </a:endParaRPr>
          </a:p>
          <a:p>
            <a:pPr marL="914400" lvl="4"/>
            <a:r>
              <a:rPr lang="zh-CN" altLang="en-US" sz="1290">
                <a:solidFill>
                  <a:srgbClr val="FF0000"/>
                </a:solidFill>
                <a:sym typeface="+mn-ea"/>
              </a:rPr>
              <a:t>表示源</a:t>
            </a:r>
            <a:r>
              <a:rPr lang="en-US" altLang="zh-CN" sz="1290">
                <a:solidFill>
                  <a:srgbClr val="FF0000"/>
                </a:solidFill>
                <a:sym typeface="+mn-ea"/>
              </a:rPr>
              <a:t>ip</a:t>
            </a:r>
            <a:r>
              <a:rPr lang="zh-CN" altLang="en-US" sz="1290">
                <a:solidFill>
                  <a:srgbClr val="FF0000"/>
                </a:solidFill>
                <a:sym typeface="+mn-ea"/>
              </a:rPr>
              <a:t>是</a:t>
            </a:r>
            <a:r>
              <a:rPr lang="en-US" altLang="zh-CN" sz="1290">
                <a:solidFill>
                  <a:srgbClr val="FF0000"/>
                </a:solidFill>
                <a:sym typeface="+mn-ea"/>
              </a:rPr>
              <a:t>172.29.16.2</a:t>
            </a:r>
            <a:r>
              <a:rPr lang="zh-CN" altLang="en-US" sz="1290">
                <a:solidFill>
                  <a:srgbClr val="FF0000"/>
                </a:solidFill>
                <a:sym typeface="+mn-ea"/>
              </a:rPr>
              <a:t>，目的</a:t>
            </a:r>
            <a:r>
              <a:rPr lang="en-US" altLang="zh-CN" sz="1290">
                <a:solidFill>
                  <a:srgbClr val="FF0000"/>
                </a:solidFill>
                <a:sym typeface="+mn-ea"/>
              </a:rPr>
              <a:t>ip</a:t>
            </a:r>
            <a:r>
              <a:rPr lang="zh-CN" altLang="en-US" sz="1290">
                <a:solidFill>
                  <a:srgbClr val="FF0000"/>
                </a:solidFill>
                <a:sym typeface="+mn-ea"/>
              </a:rPr>
              <a:t>是</a:t>
            </a:r>
            <a:r>
              <a:rPr lang="en-US" altLang="zh-CN" sz="1290">
                <a:solidFill>
                  <a:srgbClr val="FF0000"/>
                </a:solidFill>
                <a:sym typeface="+mn-ea"/>
              </a:rPr>
              <a:t>172.17.33.250</a:t>
            </a:r>
            <a:r>
              <a:rPr lang="zh-CN" altLang="en-US" sz="1290">
                <a:solidFill>
                  <a:srgbClr val="FF0000"/>
                </a:solidFill>
                <a:sym typeface="+mn-ea"/>
              </a:rPr>
              <a:t>（本机的</a:t>
            </a:r>
            <a:r>
              <a:rPr lang="en-US" altLang="zh-CN" sz="1290">
                <a:solidFill>
                  <a:srgbClr val="FF0000"/>
                </a:solidFill>
                <a:sym typeface="+mn-ea"/>
              </a:rPr>
              <a:t>node ip</a:t>
            </a:r>
            <a:r>
              <a:rPr lang="zh-CN" altLang="en-US" sz="1290">
                <a:solidFill>
                  <a:srgbClr val="FF0000"/>
                </a:solidFill>
                <a:sym typeface="+mn-ea"/>
              </a:rPr>
              <a:t>，即</a:t>
            </a:r>
            <a:r>
              <a:rPr lang="en-US" altLang="zh-CN" sz="1290">
                <a:solidFill>
                  <a:srgbClr val="FF0000"/>
                </a:solidFill>
                <a:sym typeface="+mn-ea"/>
              </a:rPr>
              <a:t>ens5/eth0</a:t>
            </a:r>
            <a:r>
              <a:rPr lang="zh-CN" altLang="en-US" sz="1290">
                <a:solidFill>
                  <a:srgbClr val="FF0000"/>
                </a:solidFill>
                <a:sym typeface="+mn-ea"/>
              </a:rPr>
              <a:t>的</a:t>
            </a:r>
            <a:r>
              <a:rPr lang="en-US" altLang="zh-CN" sz="1290">
                <a:solidFill>
                  <a:srgbClr val="FF0000"/>
                </a:solidFill>
                <a:sym typeface="+mn-ea"/>
              </a:rPr>
              <a:t>ip</a:t>
            </a:r>
            <a:r>
              <a:rPr lang="zh-CN" altLang="en-US" sz="1290">
                <a:solidFill>
                  <a:srgbClr val="FF0000"/>
                </a:solidFill>
                <a:sym typeface="+mn-ea"/>
              </a:rPr>
              <a:t>），路由到</a:t>
            </a:r>
            <a:r>
              <a:rPr lang="en-US" altLang="zh-CN" sz="1290">
                <a:solidFill>
                  <a:srgbClr val="FF0000"/>
                </a:solidFill>
                <a:sym typeface="+mn-ea"/>
              </a:rPr>
              <a:t>169.254.0.1</a:t>
            </a:r>
            <a:r>
              <a:rPr lang="zh-CN" altLang="en-US" sz="1290">
                <a:solidFill>
                  <a:srgbClr val="FF0000"/>
                </a:solidFill>
                <a:sym typeface="+mn-ea"/>
              </a:rPr>
              <a:t>，在</a:t>
            </a:r>
            <a:r>
              <a:rPr lang="en-US" altLang="zh-CN" sz="1290">
                <a:solidFill>
                  <a:srgbClr val="FF0000"/>
                </a:solidFill>
                <a:sym typeface="+mn-ea"/>
              </a:rPr>
              <a:t>ovn</a:t>
            </a:r>
            <a:r>
              <a:rPr lang="zh-CN" altLang="en-US" sz="1290">
                <a:solidFill>
                  <a:srgbClr val="FF0000"/>
                </a:solidFill>
                <a:sym typeface="+mn-ea"/>
              </a:rPr>
              <a:t>路由器上线做一次</a:t>
            </a:r>
            <a:r>
              <a:rPr lang="en-US" altLang="zh-CN" sz="1290">
                <a:solidFill>
                  <a:srgbClr val="FF0000"/>
                </a:solidFill>
                <a:sym typeface="+mn-ea"/>
              </a:rPr>
              <a:t>snat</a:t>
            </a:r>
            <a:r>
              <a:rPr lang="zh-CN" altLang="en-US" sz="1290">
                <a:solidFill>
                  <a:srgbClr val="FF0000"/>
                </a:solidFill>
                <a:sym typeface="+mn-ea"/>
              </a:rPr>
              <a:t>（一对一）</a:t>
            </a:r>
            <a:endParaRPr lang="zh-CN" altLang="en-US" sz="1290">
              <a:sym typeface="+mn-ea"/>
            </a:endParaRPr>
          </a:p>
          <a:p>
            <a:pPr marL="457200" lvl="4"/>
            <a:r>
              <a:rPr lang="zh-CN" altLang="en-US" sz="1600">
                <a:sym typeface="+mn-ea"/>
              </a:rPr>
              <a:t>适用场景</a:t>
            </a:r>
            <a:endParaRPr lang="zh-CN" altLang="en-US" sz="1600">
              <a:sym typeface="+mn-ea"/>
            </a:endParaRPr>
          </a:p>
          <a:p>
            <a:pPr marL="914400" lvl="5"/>
            <a:r>
              <a:rPr lang="zh-CN" altLang="en-US" sz="1600">
                <a:sym typeface="+mn-ea"/>
              </a:rPr>
              <a:t>本机访问的</a:t>
            </a:r>
            <a:r>
              <a:rPr lang="en-US" altLang="zh-CN" sz="1600">
                <a:sym typeface="+mn-ea"/>
              </a:rPr>
              <a:t>service ip</a:t>
            </a:r>
            <a:r>
              <a:rPr lang="zh-CN" altLang="en-US" sz="1600">
                <a:sym typeface="+mn-ea"/>
              </a:rPr>
              <a:t>对应的后端刚好是自己</a:t>
            </a:r>
            <a:endParaRPr lang="zh-CN" altLang="en-US" sz="1600">
              <a:sym typeface="+mn-ea"/>
            </a:endParaRPr>
          </a:p>
          <a:p>
            <a:pPr marL="914400" lvl="5"/>
            <a:r>
              <a:rPr lang="zh-CN" altLang="en-US" sz="1600">
                <a:sym typeface="+mn-ea"/>
              </a:rPr>
              <a:t>如</a:t>
            </a:r>
            <a:r>
              <a:rPr lang="en-US" altLang="zh-CN" sz="1600">
                <a:sym typeface="+mn-ea"/>
              </a:rPr>
              <a:t>master node </a:t>
            </a:r>
            <a:r>
              <a:rPr lang="zh-CN" altLang="en-US" sz="1600">
                <a:sym typeface="+mn-ea"/>
              </a:rPr>
              <a:t>访问集群的</a:t>
            </a:r>
            <a:r>
              <a:rPr lang="en-US" altLang="zh-CN" sz="1600">
                <a:sym typeface="+mn-ea"/>
              </a:rPr>
              <a:t>apiserver service ip</a:t>
            </a:r>
            <a:endParaRPr lang="en-US" altLang="zh-CN" sz="1600">
              <a:sym typeface="+mn-ea"/>
            </a:endParaRPr>
          </a:p>
          <a:p>
            <a:pPr marL="1371600" lvl="5"/>
            <a:r>
              <a:rPr lang="en-US" altLang="zh-CN" sz="1600">
                <a:sym typeface="+mn-ea"/>
              </a:rPr>
              <a:t>nc -vz 172.30.16.1 443</a:t>
            </a:r>
            <a:endParaRPr lang="en-US" altLang="zh-CN" sz="1600">
              <a:solidFill>
                <a:schemeClr val="tx1"/>
              </a:solidFill>
              <a:sym typeface="+mn-ea"/>
            </a:endParaRPr>
          </a:p>
          <a:p>
            <a:pPr marL="1371600" lvl="5"/>
            <a:r>
              <a:rPr lang="en-US" altLang="zh-CN" sz="1600">
                <a:sym typeface="+mn-ea"/>
              </a:rPr>
              <a:t>tcpdump -nni ovn-k8s-gw0</a:t>
            </a:r>
            <a:endParaRPr lang="en-US" altLang="zh-CN" sz="1600">
              <a:sym typeface="+mn-ea"/>
            </a:endParaRPr>
          </a:p>
          <a:p>
            <a:pPr marL="914400" lvl="5"/>
            <a:endParaRPr lang="zh-CN" altLang="en-US" sz="1600">
              <a:solidFill>
                <a:srgbClr val="FF0000"/>
              </a:solidFill>
              <a:sym typeface="+mn-ea"/>
            </a:endParaRPr>
          </a:p>
        </p:txBody>
      </p:sp>
      <p:pic>
        <p:nvPicPr>
          <p:cNvPr id="7" name="图片 6"/>
          <p:cNvPicPr>
            <a:picLocks noChangeAspect="1"/>
          </p:cNvPicPr>
          <p:nvPr/>
        </p:nvPicPr>
        <p:blipFill>
          <a:blip r:embed="rId1"/>
          <a:stretch>
            <a:fillRect/>
          </a:stretch>
        </p:blipFill>
        <p:spPr>
          <a:xfrm>
            <a:off x="1384300" y="5728970"/>
            <a:ext cx="7496810" cy="13068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安装后的一些默认信息</a:t>
            </a:r>
            <a:r>
              <a:rPr lang="en-US" altLang="zh-CN"/>
              <a:t>----</a:t>
            </a:r>
            <a:r>
              <a:rPr lang="zh-CN" altLang="en-US"/>
              <a:t>策略路由</a:t>
            </a:r>
            <a:r>
              <a:rPr lang="en-US" altLang="zh-CN"/>
              <a:t>1004</a:t>
            </a:r>
            <a:endParaRPr lang="en-US" altLang="zh-CN"/>
          </a:p>
        </p:txBody>
      </p:sp>
      <p:sp>
        <p:nvSpPr>
          <p:cNvPr id="3" name="内容占位符 2"/>
          <p:cNvSpPr>
            <a:spLocks noGrp="1"/>
          </p:cNvSpPr>
          <p:nvPr>
            <p:ph idx="1"/>
          </p:nvPr>
        </p:nvSpPr>
        <p:spPr/>
        <p:txBody>
          <a:bodyPr>
            <a:normAutofit/>
          </a:bodyPr>
          <a:p>
            <a:pPr lvl="0"/>
            <a:r>
              <a:rPr lang="en-US" altLang="zh-CN" sz="1435">
                <a:solidFill>
                  <a:srgbClr val="FF0000"/>
                </a:solidFill>
                <a:sym typeface="+mn-ea"/>
              </a:rPr>
              <a:t>1004</a:t>
            </a:r>
            <a:r>
              <a:rPr lang="zh-CN" altLang="en-US" sz="1435">
                <a:solidFill>
                  <a:srgbClr val="FF0000"/>
                </a:solidFill>
                <a:sym typeface="+mn-ea"/>
              </a:rPr>
              <a:t>优先级的规则</a:t>
            </a:r>
            <a:endParaRPr lang="zh-CN" altLang="en-US" sz="1435">
              <a:solidFill>
                <a:srgbClr val="FF0000"/>
              </a:solidFill>
              <a:sym typeface="+mn-ea"/>
            </a:endParaRPr>
          </a:p>
          <a:p>
            <a:pPr marL="457200" lvl="3"/>
            <a:r>
              <a:rPr lang="zh-CN" altLang="en-US" sz="1600">
                <a:sym typeface="+mn-ea"/>
              </a:rPr>
              <a:t>示例</a:t>
            </a:r>
            <a:endParaRPr lang="zh-CN" altLang="en-US" sz="1290">
              <a:sym typeface="+mn-ea"/>
            </a:endParaRPr>
          </a:p>
          <a:p>
            <a:pPr marL="914400" lvl="4"/>
            <a:r>
              <a:rPr lang="zh-CN" altLang="en-US" sz="1200">
                <a:sym typeface="+mn-ea"/>
              </a:rPr>
              <a:t>1004 inport == "rtos-k8stest2-master-1.dev.kl.aly" &amp;&amp; ip4.dst == 172.17.33.250 /* k8stest2-master-1.dev.kl.aly */ reroute   172.29.16.2</a:t>
            </a:r>
            <a:endParaRPr lang="zh-CN" altLang="en-US" sz="1200">
              <a:sym typeface="+mn-ea"/>
            </a:endParaRPr>
          </a:p>
          <a:p>
            <a:pPr marL="914400" lvl="4"/>
            <a:r>
              <a:rPr lang="zh-CN" altLang="en-US" sz="1200">
                <a:sym typeface="+mn-ea"/>
              </a:rPr>
              <a:t>1004 inport == "rtos-k8stest2-worker-1.dev.kl.aly" &amp;&amp; ip4.dst == 172.17.33.251 /* k8stest2-worker-1.dev.kl.aly */ reroute   172.29.17.2</a:t>
            </a:r>
            <a:endParaRPr lang="zh-CN" altLang="en-US" sz="1290">
              <a:sym typeface="+mn-ea"/>
            </a:endParaRPr>
          </a:p>
          <a:p>
            <a:pPr marL="457200" lvl="3"/>
            <a:r>
              <a:rPr lang="zh-CN" altLang="en-US" sz="1600">
                <a:solidFill>
                  <a:srgbClr val="FF0000"/>
                </a:solidFill>
                <a:sym typeface="+mn-ea"/>
              </a:rPr>
              <a:t>意思：</a:t>
            </a:r>
            <a:endParaRPr lang="zh-CN" altLang="en-US" sz="1290">
              <a:solidFill>
                <a:srgbClr val="FF0000"/>
              </a:solidFill>
              <a:sym typeface="+mn-ea"/>
            </a:endParaRPr>
          </a:p>
          <a:p>
            <a:pPr marL="914400" lvl="4"/>
            <a:r>
              <a:rPr lang="zh-CN" altLang="en-US" sz="1290">
                <a:solidFill>
                  <a:srgbClr val="FF0000"/>
                </a:solidFill>
                <a:sym typeface="+mn-ea"/>
              </a:rPr>
              <a:t>表示本机</a:t>
            </a:r>
            <a:r>
              <a:rPr lang="en-US" altLang="zh-CN" sz="1290">
                <a:solidFill>
                  <a:srgbClr val="FF0000"/>
                </a:solidFill>
                <a:sym typeface="+mn-ea"/>
              </a:rPr>
              <a:t>pod</a:t>
            </a:r>
            <a:r>
              <a:rPr lang="zh-CN" altLang="en-US" sz="1290">
                <a:solidFill>
                  <a:srgbClr val="FF0000"/>
                </a:solidFill>
                <a:sym typeface="+mn-ea"/>
              </a:rPr>
              <a:t>发出的（</a:t>
            </a:r>
            <a:r>
              <a:rPr lang="zh-CN" altLang="en-US" sz="1290">
                <a:sym typeface="+mn-ea"/>
              </a:rPr>
              <a:t>inport == "rtos-k8stest2-master-1.dev.kl.aly"</a:t>
            </a:r>
            <a:r>
              <a:rPr lang="zh-CN" altLang="en-US" sz="1290">
                <a:solidFill>
                  <a:srgbClr val="FF0000"/>
                </a:solidFill>
                <a:sym typeface="+mn-ea"/>
              </a:rPr>
              <a:t>）</a:t>
            </a:r>
            <a:endParaRPr lang="zh-CN" altLang="en-US" sz="1290">
              <a:solidFill>
                <a:srgbClr val="FF0000"/>
              </a:solidFill>
              <a:sym typeface="+mn-ea"/>
            </a:endParaRPr>
          </a:p>
          <a:p>
            <a:pPr marL="914400" lvl="4"/>
            <a:r>
              <a:rPr lang="zh-CN" altLang="en-US" sz="1290">
                <a:sym typeface="+mn-ea"/>
              </a:rPr>
              <a:t>目的</a:t>
            </a:r>
            <a:r>
              <a:rPr lang="en-US" altLang="zh-CN" sz="1290">
                <a:sym typeface="+mn-ea"/>
              </a:rPr>
              <a:t>ip</a:t>
            </a:r>
            <a:r>
              <a:rPr lang="zh-CN" altLang="en-US" sz="1290">
                <a:sym typeface="+mn-ea"/>
              </a:rPr>
              <a:t>是本机</a:t>
            </a:r>
            <a:r>
              <a:rPr lang="en-US" altLang="zh-CN" sz="1290">
                <a:sym typeface="+mn-ea"/>
              </a:rPr>
              <a:t>node eth0/ens3 </a:t>
            </a:r>
            <a:r>
              <a:rPr lang="zh-CN" altLang="en-US" sz="1290">
                <a:sym typeface="+mn-ea"/>
              </a:rPr>
              <a:t>网卡的</a:t>
            </a:r>
            <a:r>
              <a:rPr lang="en-US" altLang="zh-CN" sz="1290">
                <a:sym typeface="+mn-ea"/>
              </a:rPr>
              <a:t>ip</a:t>
            </a:r>
            <a:r>
              <a:rPr lang="zh-CN" altLang="en-US" sz="1290">
                <a:sym typeface="+mn-ea"/>
              </a:rPr>
              <a:t>（ip4.dst == 172.17.33.250）</a:t>
            </a:r>
            <a:endParaRPr lang="en-US" altLang="zh-CN" sz="1290">
              <a:sym typeface="+mn-ea"/>
            </a:endParaRPr>
          </a:p>
          <a:p>
            <a:pPr marL="914400" lvl="5"/>
            <a:r>
              <a:rPr lang="zh-CN" altLang="en-US" sz="1290">
                <a:sym typeface="+mn-ea"/>
              </a:rPr>
              <a:t>重定向到</a:t>
            </a:r>
            <a:r>
              <a:rPr lang="en-US" altLang="zh-CN" sz="1290">
                <a:sym typeface="+mn-ea"/>
              </a:rPr>
              <a:t>ovn-k8s-mp0</a:t>
            </a:r>
            <a:r>
              <a:rPr lang="zh-CN" altLang="en-US" sz="1290">
                <a:sym typeface="+mn-ea"/>
              </a:rPr>
              <a:t>网卡 reroute   172.29.16.2</a:t>
            </a:r>
            <a:endParaRPr lang="zh-CN" altLang="en-US" sz="1290">
              <a:sym typeface="+mn-ea"/>
            </a:endParaRPr>
          </a:p>
          <a:p>
            <a:pPr marL="457200" lvl="4"/>
            <a:r>
              <a:rPr lang="zh-CN" altLang="en-US" sz="1600">
                <a:sym typeface="+mn-ea"/>
              </a:rPr>
              <a:t>适用场景</a:t>
            </a:r>
            <a:endParaRPr lang="zh-CN" altLang="en-US" sz="1600">
              <a:sym typeface="+mn-ea"/>
            </a:endParaRPr>
          </a:p>
          <a:p>
            <a:pPr marL="914400" lvl="5"/>
            <a:r>
              <a:rPr lang="zh-CN" altLang="en-US" sz="1600">
                <a:sym typeface="+mn-ea"/>
              </a:rPr>
              <a:t>本机</a:t>
            </a:r>
            <a:r>
              <a:rPr lang="en-US" altLang="zh-CN" sz="1600">
                <a:sym typeface="+mn-ea"/>
              </a:rPr>
              <a:t>pod</a:t>
            </a:r>
            <a:r>
              <a:rPr lang="zh-CN" altLang="en-US" sz="1600">
                <a:sym typeface="+mn-ea"/>
              </a:rPr>
              <a:t>发出，请求</a:t>
            </a:r>
            <a:r>
              <a:rPr lang="en-US" altLang="zh-CN" sz="1600">
                <a:sym typeface="+mn-ea"/>
              </a:rPr>
              <a:t>pod</a:t>
            </a:r>
            <a:r>
              <a:rPr lang="zh-CN" altLang="en-US" sz="1600">
                <a:sym typeface="+mn-ea"/>
              </a:rPr>
              <a:t>所在</a:t>
            </a:r>
            <a:r>
              <a:rPr lang="en-US" altLang="zh-CN" sz="1600">
                <a:sym typeface="+mn-ea"/>
              </a:rPr>
              <a:t>node</a:t>
            </a:r>
            <a:r>
              <a:rPr lang="zh-CN" altLang="en-US" sz="1600">
                <a:sym typeface="+mn-ea"/>
              </a:rPr>
              <a:t>的主网卡</a:t>
            </a:r>
            <a:r>
              <a:rPr lang="en-US" altLang="zh-CN" sz="1600">
                <a:sym typeface="+mn-ea"/>
              </a:rPr>
              <a:t>ip</a:t>
            </a:r>
            <a:r>
              <a:rPr lang="zh-CN" altLang="en-US" sz="1600">
                <a:sym typeface="+mn-ea"/>
              </a:rPr>
              <a:t>，交给</a:t>
            </a:r>
            <a:r>
              <a:rPr lang="en-US" altLang="zh-CN" sz="1600">
                <a:sym typeface="+mn-ea"/>
              </a:rPr>
              <a:t>ovn-k8s-mp0</a:t>
            </a:r>
            <a:r>
              <a:rPr lang="zh-CN" altLang="en-US" sz="1600">
                <a:sym typeface="+mn-ea"/>
              </a:rPr>
              <a:t>对应的</a:t>
            </a:r>
            <a:r>
              <a:rPr lang="en-US" altLang="zh-CN" sz="1600">
                <a:sym typeface="+mn-ea"/>
              </a:rPr>
              <a:t>logicPort</a:t>
            </a:r>
            <a:endParaRPr lang="en-US" altLang="zh-CN" sz="1600">
              <a:sym typeface="+mn-ea"/>
            </a:endParaRPr>
          </a:p>
          <a:p>
            <a:pPr marL="914400" lvl="5"/>
            <a:r>
              <a:rPr lang="zh-CN" altLang="en-US" sz="1600">
                <a:solidFill>
                  <a:schemeClr val="tx1"/>
                </a:solidFill>
                <a:sym typeface="+mn-ea"/>
              </a:rPr>
              <a:t>路由表已经干了这个规则，</a:t>
            </a:r>
            <a:r>
              <a:rPr lang="zh-CN" altLang="en-US" sz="1600">
                <a:solidFill>
                  <a:srgbClr val="FF0000"/>
                </a:solidFill>
                <a:sym typeface="+mn-ea"/>
              </a:rPr>
              <a:t>多余</a:t>
            </a:r>
            <a:endParaRPr lang="zh-CN" altLang="en-US" sz="1600">
              <a:solidFill>
                <a:srgbClr val="FF0000"/>
              </a:solidFill>
              <a:sym typeface="+mn-ea"/>
            </a:endParaRPr>
          </a:p>
          <a:p>
            <a:pPr marL="914400" lvl="5"/>
            <a:endParaRPr lang="zh-CN" altLang="en-US" sz="1600">
              <a:solidFill>
                <a:srgbClr val="FF0000"/>
              </a:solidFill>
              <a:sym typeface="+mn-ea"/>
            </a:endParaRPr>
          </a:p>
        </p:txBody>
      </p:sp>
      <p:pic>
        <p:nvPicPr>
          <p:cNvPr id="5" name="图片 4"/>
          <p:cNvPicPr>
            <a:picLocks noChangeAspect="1"/>
          </p:cNvPicPr>
          <p:nvPr/>
        </p:nvPicPr>
        <p:blipFill>
          <a:blip r:embed="rId1"/>
          <a:stretch>
            <a:fillRect/>
          </a:stretch>
        </p:blipFill>
        <p:spPr>
          <a:xfrm>
            <a:off x="1856105" y="5071110"/>
            <a:ext cx="4631690" cy="17316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安装后的一些默认信息</a:t>
            </a:r>
            <a:r>
              <a:rPr lang="en-US" altLang="zh-CN"/>
              <a:t>----</a:t>
            </a:r>
            <a:r>
              <a:rPr lang="zh-CN" altLang="en-US"/>
              <a:t>策略路由</a:t>
            </a:r>
            <a:r>
              <a:rPr lang="en-US" altLang="zh-CN"/>
              <a:t>1003</a:t>
            </a:r>
            <a:endParaRPr lang="en-US" altLang="zh-CN"/>
          </a:p>
        </p:txBody>
      </p:sp>
      <p:sp>
        <p:nvSpPr>
          <p:cNvPr id="3" name="内容占位符 2"/>
          <p:cNvSpPr>
            <a:spLocks noGrp="1"/>
          </p:cNvSpPr>
          <p:nvPr>
            <p:ph idx="1"/>
          </p:nvPr>
        </p:nvSpPr>
        <p:spPr/>
        <p:txBody>
          <a:bodyPr>
            <a:normAutofit fontScale="90000"/>
          </a:bodyPr>
          <a:p>
            <a:pPr lvl="0"/>
            <a:r>
              <a:rPr lang="en-US" altLang="zh-CN" sz="2000">
                <a:solidFill>
                  <a:srgbClr val="FF0000"/>
                </a:solidFill>
                <a:sym typeface="+mn-ea"/>
              </a:rPr>
              <a:t>1003</a:t>
            </a:r>
            <a:r>
              <a:rPr lang="zh-CN" altLang="en-US" sz="2000">
                <a:solidFill>
                  <a:srgbClr val="FF0000"/>
                </a:solidFill>
                <a:sym typeface="+mn-ea"/>
              </a:rPr>
              <a:t>优先级的规则，这条规则和</a:t>
            </a:r>
            <a:r>
              <a:rPr lang="en-US" altLang="zh-CN" sz="2000">
                <a:solidFill>
                  <a:srgbClr val="FF0000"/>
                </a:solidFill>
                <a:sym typeface="+mn-ea"/>
              </a:rPr>
              <a:t>1005</a:t>
            </a:r>
            <a:r>
              <a:rPr lang="zh-CN" altLang="en-US" sz="2000">
                <a:solidFill>
                  <a:srgbClr val="FF0000"/>
                </a:solidFill>
                <a:sym typeface="+mn-ea"/>
              </a:rPr>
              <a:t>类似：</a:t>
            </a:r>
            <a:endParaRPr lang="zh-CN" altLang="en-US" sz="1435">
              <a:solidFill>
                <a:srgbClr val="FF0000"/>
              </a:solidFill>
              <a:sym typeface="+mn-ea"/>
            </a:endParaRPr>
          </a:p>
          <a:p>
            <a:pPr lvl="1"/>
            <a:r>
              <a:rPr lang="zh-CN" altLang="en-US" sz="1600">
                <a:solidFill>
                  <a:srgbClr val="FF0000"/>
                </a:solidFill>
                <a:sym typeface="+mn-ea"/>
              </a:rPr>
              <a:t>区别：</a:t>
            </a:r>
            <a:r>
              <a:rPr lang="en-US" altLang="zh-CN" sz="1600">
                <a:solidFill>
                  <a:srgbClr val="FF0000"/>
                </a:solidFill>
                <a:sym typeface="+mn-ea"/>
              </a:rPr>
              <a:t>dnat</a:t>
            </a:r>
            <a:r>
              <a:rPr lang="zh-CN" altLang="en-US" sz="1600">
                <a:solidFill>
                  <a:srgbClr val="FF0000"/>
                </a:solidFill>
                <a:sym typeface="+mn-ea"/>
              </a:rPr>
              <a:t>后是不是</a:t>
            </a:r>
            <a:r>
              <a:rPr lang="en-US" altLang="zh-CN" sz="1600">
                <a:solidFill>
                  <a:srgbClr val="FF0000"/>
                </a:solidFill>
                <a:sym typeface="+mn-ea"/>
              </a:rPr>
              <a:t>node</a:t>
            </a:r>
            <a:r>
              <a:rPr lang="zh-CN" altLang="en-US" sz="1600">
                <a:solidFill>
                  <a:srgbClr val="FF0000"/>
                </a:solidFill>
                <a:sym typeface="+mn-ea"/>
              </a:rPr>
              <a:t>自己的</a:t>
            </a:r>
            <a:r>
              <a:rPr lang="en-US" altLang="zh-CN" sz="1600">
                <a:solidFill>
                  <a:srgbClr val="FF0000"/>
                </a:solidFill>
                <a:sym typeface="+mn-ea"/>
              </a:rPr>
              <a:t>ip</a:t>
            </a:r>
            <a:endParaRPr lang="en-US" altLang="zh-CN" sz="1600">
              <a:solidFill>
                <a:srgbClr val="FF0000"/>
              </a:solidFill>
              <a:sym typeface="+mn-ea"/>
            </a:endParaRPr>
          </a:p>
          <a:p>
            <a:pPr lvl="1"/>
            <a:r>
              <a:rPr lang="zh-CN" altLang="en-US" sz="1600">
                <a:solidFill>
                  <a:srgbClr val="FF0000"/>
                </a:solidFill>
                <a:sym typeface="+mn-ea"/>
              </a:rPr>
              <a:t>相同：都必须是主机发起的访问</a:t>
            </a:r>
            <a:r>
              <a:rPr lang="en-US" altLang="zh-CN" sz="1600">
                <a:solidFill>
                  <a:srgbClr val="FF0000"/>
                </a:solidFill>
                <a:sym typeface="+mn-ea"/>
              </a:rPr>
              <a:t>cluster ip</a:t>
            </a:r>
            <a:r>
              <a:rPr lang="zh-CN" altLang="en-US" sz="1600">
                <a:solidFill>
                  <a:srgbClr val="FF0000"/>
                </a:solidFill>
                <a:sym typeface="+mn-ea"/>
              </a:rPr>
              <a:t>，并且其后端是</a:t>
            </a:r>
            <a:r>
              <a:rPr lang="en-US" altLang="zh-CN" sz="1600">
                <a:solidFill>
                  <a:srgbClr val="FF0000"/>
                </a:solidFill>
                <a:sym typeface="+mn-ea"/>
              </a:rPr>
              <a:t>node ip</a:t>
            </a:r>
            <a:r>
              <a:rPr lang="zh-CN" altLang="en-US" sz="1600">
                <a:solidFill>
                  <a:srgbClr val="FF0000"/>
                </a:solidFill>
                <a:sym typeface="+mn-ea"/>
              </a:rPr>
              <a:t>（一个是本机，一个不是本机）</a:t>
            </a:r>
            <a:endParaRPr lang="zh-CN" altLang="en-US" sz="1230">
              <a:solidFill>
                <a:srgbClr val="FF0000"/>
              </a:solidFill>
              <a:sym typeface="+mn-ea"/>
            </a:endParaRPr>
          </a:p>
          <a:p>
            <a:pPr marL="457200" lvl="3"/>
            <a:r>
              <a:rPr lang="zh-CN" altLang="en-US" sz="1600">
                <a:sym typeface="+mn-ea"/>
              </a:rPr>
              <a:t>示例</a:t>
            </a:r>
            <a:endParaRPr lang="zh-CN" altLang="en-US" sz="1290">
              <a:sym typeface="+mn-ea"/>
            </a:endParaRPr>
          </a:p>
          <a:p>
            <a:pPr marL="914400" lvl="4"/>
            <a:r>
              <a:rPr lang="zh-CN" altLang="en-US" sz="1290">
                <a:sym typeface="+mn-ea"/>
              </a:rPr>
              <a:t>1003 ip4.src == 172.29.16.2  &amp;&amp; ip4.dst != 172.29.16.0/20 /* inter-k8stest2-master-1.dev.kl.aly */  reroute </a:t>
            </a:r>
            <a:r>
              <a:rPr lang="en-US" altLang="zh-CN" sz="1290">
                <a:sym typeface="+mn-ea"/>
              </a:rPr>
              <a:t>	</a:t>
            </a:r>
            <a:r>
              <a:rPr lang="zh-CN" altLang="en-US" sz="1290">
                <a:sym typeface="+mn-ea"/>
              </a:rPr>
              <a:t>169.254.0.1</a:t>
            </a:r>
            <a:endParaRPr lang="zh-CN" altLang="en-US" sz="1290">
              <a:sym typeface="+mn-ea"/>
            </a:endParaRPr>
          </a:p>
          <a:p>
            <a:pPr marL="914400" lvl="4"/>
            <a:r>
              <a:rPr lang="zh-CN" altLang="en-US" sz="1290">
                <a:sym typeface="+mn-ea"/>
              </a:rPr>
              <a:t>1003 ip4.src == 172.29.17.2  &amp;&amp; ip4.dst != 172.29.16.0/20 /* inter-k8stest2-worker-1.dev.kl.aly */  reroute </a:t>
            </a:r>
            <a:r>
              <a:rPr lang="en-US" altLang="zh-CN" sz="1290">
                <a:sym typeface="+mn-ea"/>
              </a:rPr>
              <a:t>	</a:t>
            </a:r>
            <a:r>
              <a:rPr lang="zh-CN" altLang="en-US" sz="1290">
                <a:sym typeface="+mn-ea"/>
              </a:rPr>
              <a:t>169.254.0.1</a:t>
            </a:r>
            <a:endParaRPr lang="zh-CN" altLang="en-US" sz="1290">
              <a:sym typeface="+mn-ea"/>
            </a:endParaRPr>
          </a:p>
          <a:p>
            <a:pPr marL="457200" lvl="3"/>
            <a:r>
              <a:rPr lang="zh-CN" altLang="en-US" sz="1600">
                <a:solidFill>
                  <a:srgbClr val="FF0000"/>
                </a:solidFill>
                <a:sym typeface="+mn-ea"/>
              </a:rPr>
              <a:t>意思：</a:t>
            </a:r>
            <a:endParaRPr lang="zh-CN" altLang="en-US" sz="1290">
              <a:solidFill>
                <a:srgbClr val="FF0000"/>
              </a:solidFill>
              <a:sym typeface="+mn-ea"/>
            </a:endParaRPr>
          </a:p>
          <a:p>
            <a:pPr marL="914400" lvl="4"/>
            <a:r>
              <a:rPr lang="zh-CN" altLang="en-US" sz="1290">
                <a:solidFill>
                  <a:srgbClr val="FF0000"/>
                </a:solidFill>
                <a:sym typeface="+mn-ea"/>
              </a:rPr>
              <a:t>表示以主机</a:t>
            </a:r>
            <a:r>
              <a:rPr lang="en-US" altLang="zh-CN" sz="1290">
                <a:solidFill>
                  <a:srgbClr val="FF0000"/>
                </a:solidFill>
                <a:sym typeface="+mn-ea"/>
              </a:rPr>
              <a:t>pod</a:t>
            </a:r>
            <a:r>
              <a:rPr lang="zh-CN" altLang="en-US" sz="1290">
                <a:solidFill>
                  <a:srgbClr val="FF0000"/>
                </a:solidFill>
                <a:sym typeface="+mn-ea"/>
              </a:rPr>
              <a:t>发出的（</a:t>
            </a:r>
            <a:r>
              <a:rPr lang="zh-CN" altLang="en-US" sz="1290">
                <a:sym typeface="+mn-ea"/>
              </a:rPr>
              <a:t>ip4.src == 172.29.16.2 </a:t>
            </a:r>
            <a:r>
              <a:rPr lang="zh-CN" altLang="en-US" sz="1290">
                <a:solidFill>
                  <a:srgbClr val="FF0000"/>
                </a:solidFill>
                <a:sym typeface="+mn-ea"/>
              </a:rPr>
              <a:t>）</a:t>
            </a:r>
            <a:endParaRPr lang="zh-CN" altLang="en-US" sz="1290">
              <a:solidFill>
                <a:srgbClr val="FF0000"/>
              </a:solidFill>
              <a:sym typeface="+mn-ea"/>
            </a:endParaRPr>
          </a:p>
          <a:p>
            <a:pPr marL="914400" lvl="4"/>
            <a:r>
              <a:rPr lang="zh-CN" altLang="en-US" sz="1290">
                <a:sym typeface="+mn-ea"/>
              </a:rPr>
              <a:t>目的</a:t>
            </a:r>
            <a:r>
              <a:rPr lang="en-US" altLang="zh-CN" sz="1290">
                <a:sym typeface="+mn-ea"/>
              </a:rPr>
              <a:t>ip</a:t>
            </a:r>
            <a:r>
              <a:rPr lang="zh-CN" altLang="en-US" sz="1290">
                <a:sym typeface="+mn-ea"/>
              </a:rPr>
              <a:t>为 非集群</a:t>
            </a:r>
            <a:r>
              <a:rPr lang="en-US" altLang="zh-CN" sz="1290">
                <a:sym typeface="+mn-ea"/>
              </a:rPr>
              <a:t>pod</a:t>
            </a:r>
            <a:r>
              <a:rPr lang="zh-CN" altLang="en-US" sz="1290">
                <a:sym typeface="+mn-ea"/>
              </a:rPr>
              <a:t>网段</a:t>
            </a:r>
            <a:endParaRPr lang="en-US" altLang="zh-CN" sz="1290">
              <a:sym typeface="+mn-ea"/>
            </a:endParaRPr>
          </a:p>
          <a:p>
            <a:pPr marL="914400" lvl="5"/>
            <a:r>
              <a:rPr lang="zh-CN" altLang="en-US" sz="1290">
                <a:sym typeface="+mn-ea"/>
              </a:rPr>
              <a:t>重定向到</a:t>
            </a:r>
            <a:r>
              <a:rPr lang="en-US" altLang="zh-CN" sz="1290">
                <a:sym typeface="+mn-ea"/>
              </a:rPr>
              <a:t>ovn-k8s-gw0</a:t>
            </a:r>
            <a:r>
              <a:rPr lang="zh-CN" altLang="en-US" sz="1290">
                <a:sym typeface="+mn-ea"/>
              </a:rPr>
              <a:t>网卡 reroute   1</a:t>
            </a:r>
            <a:r>
              <a:rPr lang="en-US" altLang="zh-CN" sz="1290">
                <a:sym typeface="+mn-ea"/>
              </a:rPr>
              <a:t>69.254.0.1</a:t>
            </a:r>
            <a:endParaRPr lang="zh-CN" altLang="en-US" sz="1290">
              <a:sym typeface="+mn-ea"/>
            </a:endParaRPr>
          </a:p>
          <a:p>
            <a:pPr marL="457200" lvl="4"/>
            <a:r>
              <a:rPr lang="zh-CN" altLang="en-US" sz="1600">
                <a:sym typeface="+mn-ea"/>
              </a:rPr>
              <a:t>适用场景</a:t>
            </a:r>
            <a:endParaRPr lang="zh-CN" altLang="en-US" sz="1600">
              <a:sym typeface="+mn-ea"/>
            </a:endParaRPr>
          </a:p>
          <a:p>
            <a:pPr marL="914400" lvl="5">
              <a:lnSpc>
                <a:spcPct val="110000"/>
              </a:lnSpc>
            </a:pPr>
            <a:r>
              <a:rPr lang="zh-CN" altLang="en-US" sz="1600">
                <a:sym typeface="+mn-ea"/>
              </a:rPr>
              <a:t>只有</a:t>
            </a:r>
            <a:r>
              <a:rPr lang="en-US" altLang="zh-CN" sz="1600">
                <a:sym typeface="+mn-ea"/>
              </a:rPr>
              <a:t>node</a:t>
            </a:r>
            <a:r>
              <a:rPr lang="zh-CN" altLang="en-US" sz="1600">
                <a:sym typeface="+mn-ea"/>
              </a:rPr>
              <a:t>访问集群的</a:t>
            </a:r>
            <a:r>
              <a:rPr lang="en-US" altLang="zh-CN" sz="1600">
                <a:sym typeface="+mn-ea"/>
              </a:rPr>
              <a:t>service ip</a:t>
            </a:r>
            <a:r>
              <a:rPr lang="zh-CN" altLang="en-US" sz="1600">
                <a:sym typeface="+mn-ea"/>
              </a:rPr>
              <a:t>，主机才会将请求转到</a:t>
            </a:r>
            <a:r>
              <a:rPr lang="en-US" altLang="zh-CN" sz="1600">
                <a:sym typeface="+mn-ea"/>
              </a:rPr>
              <a:t>ovn_cluster_router</a:t>
            </a:r>
            <a:r>
              <a:rPr lang="zh-CN" altLang="en-US" sz="1600">
                <a:sym typeface="+mn-ea"/>
              </a:rPr>
              <a:t>，途经</a:t>
            </a:r>
            <a:r>
              <a:rPr lang="en-US" altLang="zh-CN" sz="1600">
                <a:sym typeface="+mn-ea"/>
              </a:rPr>
              <a:t>switch</a:t>
            </a:r>
            <a:r>
              <a:rPr lang="zh-CN" altLang="en-US" sz="1600">
                <a:sym typeface="+mn-ea"/>
              </a:rPr>
              <a:t>的时候会做</a:t>
            </a:r>
            <a:r>
              <a:rPr lang="en-US" altLang="zh-CN" sz="1600">
                <a:sym typeface="+mn-ea"/>
              </a:rPr>
              <a:t>DNAT</a:t>
            </a:r>
            <a:r>
              <a:rPr lang="zh-CN" altLang="en-US" sz="1600">
                <a:sym typeface="+mn-ea"/>
              </a:rPr>
              <a:t>，替换成集群其他</a:t>
            </a:r>
            <a:r>
              <a:rPr lang="en-US" altLang="zh-CN" sz="1600">
                <a:sym typeface="+mn-ea"/>
              </a:rPr>
              <a:t>node </a:t>
            </a:r>
            <a:r>
              <a:rPr lang="zh-CN" altLang="en-US" sz="1600">
                <a:sym typeface="+mn-ea"/>
              </a:rPr>
              <a:t>的</a:t>
            </a:r>
            <a:r>
              <a:rPr lang="en-US" altLang="zh-CN" sz="1600">
                <a:sym typeface="+mn-ea"/>
              </a:rPr>
              <a:t>ip</a:t>
            </a:r>
            <a:r>
              <a:rPr lang="zh-CN" altLang="en-US" sz="1600">
                <a:sym typeface="+mn-ea"/>
              </a:rPr>
              <a:t>，</a:t>
            </a:r>
            <a:r>
              <a:rPr lang="en-US" altLang="zh-CN" sz="1600">
                <a:sym typeface="+mn-ea"/>
              </a:rPr>
              <a:t>ovn</a:t>
            </a:r>
            <a:r>
              <a:rPr lang="zh-CN" altLang="en-US" sz="1600">
                <a:sym typeface="+mn-ea"/>
              </a:rPr>
              <a:t>路由器会根据原路由，又将请求弹到</a:t>
            </a:r>
            <a:r>
              <a:rPr lang="en-US" altLang="zh-CN" sz="1600">
                <a:sym typeface="+mn-ea"/>
              </a:rPr>
              <a:t>gw0</a:t>
            </a:r>
            <a:r>
              <a:rPr lang="zh-CN" altLang="en-US" sz="1600">
                <a:sym typeface="+mn-ea"/>
              </a:rPr>
              <a:t>网卡，弹回来的目的</a:t>
            </a:r>
            <a:r>
              <a:rPr lang="en-US" altLang="zh-CN" sz="1600">
                <a:sym typeface="+mn-ea"/>
              </a:rPr>
              <a:t>ip</a:t>
            </a:r>
            <a:r>
              <a:rPr lang="zh-CN" altLang="en-US" sz="1600">
                <a:sym typeface="+mn-ea"/>
              </a:rPr>
              <a:t>已经不是</a:t>
            </a:r>
            <a:r>
              <a:rPr lang="en-US" altLang="zh-CN" sz="1600">
                <a:sym typeface="+mn-ea"/>
              </a:rPr>
              <a:t>service ip</a:t>
            </a:r>
            <a:r>
              <a:rPr lang="zh-CN" altLang="en-US" sz="1600">
                <a:sym typeface="+mn-ea"/>
              </a:rPr>
              <a:t>，而是</a:t>
            </a:r>
            <a:r>
              <a:rPr lang="en-US" altLang="zh-CN" sz="1600">
                <a:sym typeface="+mn-ea"/>
              </a:rPr>
              <a:t>node ip</a:t>
            </a:r>
            <a:r>
              <a:rPr lang="zh-CN" altLang="en-US" sz="1600">
                <a:sym typeface="+mn-ea"/>
              </a:rPr>
              <a:t>。</a:t>
            </a:r>
            <a:endParaRPr lang="en-US" altLang="zh-CN" sz="1600">
              <a:sym typeface="+mn-ea"/>
            </a:endParaRPr>
          </a:p>
          <a:p>
            <a:pPr marL="914400" lvl="5"/>
            <a:r>
              <a:rPr lang="en-US" altLang="zh-CN" sz="1600">
                <a:sym typeface="+mn-ea"/>
              </a:rPr>
              <a:t>node</a:t>
            </a:r>
            <a:r>
              <a:rPr lang="zh-CN" altLang="en-US" sz="1600">
                <a:sym typeface="+mn-ea"/>
              </a:rPr>
              <a:t>节点本机访问的</a:t>
            </a:r>
            <a:r>
              <a:rPr lang="en-US" altLang="zh-CN" sz="1600">
                <a:sym typeface="+mn-ea"/>
              </a:rPr>
              <a:t>service ip</a:t>
            </a:r>
            <a:r>
              <a:rPr lang="zh-CN" altLang="en-US" sz="1600">
                <a:sym typeface="+mn-ea"/>
              </a:rPr>
              <a:t>对应的后端不是自己，是集群其他节点的</a:t>
            </a:r>
            <a:r>
              <a:rPr lang="en-US" altLang="zh-CN" sz="1600">
                <a:sym typeface="+mn-ea"/>
              </a:rPr>
              <a:t>ip</a:t>
            </a:r>
            <a:endParaRPr lang="en-US" altLang="zh-CN" sz="1600">
              <a:sym typeface="+mn-ea"/>
            </a:endParaRPr>
          </a:p>
          <a:p>
            <a:pPr marL="914400" lvl="5"/>
            <a:r>
              <a:rPr lang="zh-CN" altLang="en-US" sz="1600">
                <a:sym typeface="+mn-ea"/>
              </a:rPr>
              <a:t>如</a:t>
            </a:r>
            <a:r>
              <a:rPr lang="en-US" altLang="zh-CN" sz="1600">
                <a:sym typeface="+mn-ea"/>
              </a:rPr>
              <a:t>worker node </a:t>
            </a:r>
            <a:r>
              <a:rPr lang="zh-CN" altLang="en-US" sz="1600">
                <a:sym typeface="+mn-ea"/>
              </a:rPr>
              <a:t>访问集群的</a:t>
            </a:r>
            <a:r>
              <a:rPr lang="en-US" altLang="zh-CN" sz="1600">
                <a:sym typeface="+mn-ea"/>
              </a:rPr>
              <a:t>apiserver service ip(apiserver</a:t>
            </a:r>
            <a:r>
              <a:rPr lang="zh-CN" altLang="en-US" sz="1600">
                <a:sym typeface="+mn-ea"/>
              </a:rPr>
              <a:t>只部署在</a:t>
            </a:r>
            <a:r>
              <a:rPr lang="en-US" altLang="zh-CN" sz="1600">
                <a:sym typeface="+mn-ea"/>
              </a:rPr>
              <a:t>master</a:t>
            </a:r>
            <a:r>
              <a:rPr lang="zh-CN" altLang="en-US" sz="1600">
                <a:sym typeface="+mn-ea"/>
              </a:rPr>
              <a:t>上，并且以主机网络的形式启动）</a:t>
            </a:r>
            <a:endParaRPr lang="en-US" altLang="zh-CN" sz="1600">
              <a:sym typeface="+mn-ea"/>
            </a:endParaRPr>
          </a:p>
          <a:p>
            <a:pPr marL="1371600" lvl="5"/>
            <a:r>
              <a:rPr lang="en-US" altLang="zh-CN" sz="1600">
                <a:sym typeface="+mn-ea"/>
              </a:rPr>
              <a:t>node</a:t>
            </a:r>
            <a:r>
              <a:rPr lang="zh-CN" altLang="en-US" sz="1600">
                <a:sym typeface="+mn-ea"/>
              </a:rPr>
              <a:t>上执行</a:t>
            </a:r>
            <a:r>
              <a:rPr lang="en-US" altLang="zh-CN" sz="1600">
                <a:sym typeface="+mn-ea"/>
              </a:rPr>
              <a:t>nc -vz 172.30.16.1 443</a:t>
            </a:r>
            <a:endParaRPr lang="en-US" altLang="zh-CN" sz="1600">
              <a:solidFill>
                <a:schemeClr val="tx1"/>
              </a:solidFill>
              <a:sym typeface="+mn-ea"/>
            </a:endParaRPr>
          </a:p>
          <a:p>
            <a:pPr marL="1371600" lvl="5"/>
            <a:r>
              <a:rPr lang="en-US" altLang="zh-CN" sz="1600">
                <a:sym typeface="+mn-ea"/>
              </a:rPr>
              <a:t>tcpdump -nni ovn-k8s-gw0 port 8888</a:t>
            </a:r>
            <a:endParaRPr lang="en-US" altLang="zh-CN" sz="1600">
              <a:sym typeface="+mn-ea"/>
            </a:endParaRPr>
          </a:p>
          <a:p>
            <a:pPr marL="1371600" lvl="6"/>
            <a:endParaRPr lang="en-US" altLang="zh-CN" sz="1600">
              <a:solidFill>
                <a:srgbClr val="FF000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安装后的一些默认信息</a:t>
            </a:r>
            <a:r>
              <a:rPr lang="en-US" altLang="zh-CN"/>
              <a:t>----</a:t>
            </a:r>
            <a:r>
              <a:rPr lang="zh-CN" altLang="en-US"/>
              <a:t>策略路由</a:t>
            </a:r>
            <a:r>
              <a:rPr lang="en-US" altLang="zh-CN"/>
              <a:t>1003</a:t>
            </a:r>
            <a:endParaRPr lang="en-US" altLang="zh-CN"/>
          </a:p>
        </p:txBody>
      </p:sp>
      <p:sp>
        <p:nvSpPr>
          <p:cNvPr id="3" name="内容占位符 2"/>
          <p:cNvSpPr>
            <a:spLocks noGrp="1"/>
          </p:cNvSpPr>
          <p:nvPr>
            <p:ph idx="1"/>
          </p:nvPr>
        </p:nvSpPr>
        <p:spPr/>
        <p:txBody>
          <a:bodyPr>
            <a:normAutofit lnSpcReduction="10000"/>
          </a:bodyPr>
          <a:p>
            <a:pPr marL="-228600" lvl="3" indent="0">
              <a:buNone/>
            </a:pPr>
            <a:r>
              <a:rPr lang="en-US" altLang="zh-CN" sz="1600">
                <a:solidFill>
                  <a:srgbClr val="FF0000"/>
                </a:solidFill>
                <a:sym typeface="+mn-ea"/>
              </a:rPr>
              <a:t> </a:t>
            </a:r>
            <a:endParaRPr lang="en-US" altLang="zh-CN" sz="1600">
              <a:solidFill>
                <a:srgbClr val="FF0000"/>
              </a:solidFill>
              <a:sym typeface="+mn-ea"/>
            </a:endParaRPr>
          </a:p>
        </p:txBody>
      </p:sp>
      <p:pic>
        <p:nvPicPr>
          <p:cNvPr id="5" name="图片 4"/>
          <p:cNvPicPr>
            <a:picLocks noChangeAspect="1"/>
          </p:cNvPicPr>
          <p:nvPr/>
        </p:nvPicPr>
        <p:blipFill>
          <a:blip r:embed="rId1"/>
          <a:stretch>
            <a:fillRect/>
          </a:stretch>
        </p:blipFill>
        <p:spPr>
          <a:xfrm>
            <a:off x="838200" y="284480"/>
            <a:ext cx="8828405" cy="6560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安装后的一些默认信息</a:t>
            </a:r>
            <a:r>
              <a:rPr lang="en-US" altLang="zh-CN"/>
              <a:t>----nat</a:t>
            </a:r>
            <a:r>
              <a:rPr lang="zh-CN" altLang="en-US"/>
              <a:t>转换</a:t>
            </a:r>
            <a:endParaRPr lang="zh-CN" altLang="en-US"/>
          </a:p>
        </p:txBody>
      </p:sp>
      <p:sp>
        <p:nvSpPr>
          <p:cNvPr id="3" name="内容占位符 2"/>
          <p:cNvSpPr>
            <a:spLocks noGrp="1"/>
          </p:cNvSpPr>
          <p:nvPr>
            <p:ph idx="1"/>
          </p:nvPr>
        </p:nvSpPr>
        <p:spPr/>
        <p:txBody>
          <a:bodyPr>
            <a:normAutofit/>
          </a:bodyPr>
          <a:p>
            <a:r>
              <a:rPr lang="zh-CN" altLang="en-US"/>
              <a:t>只有核心路由</a:t>
            </a:r>
            <a:r>
              <a:rPr lang="en-US" altLang="zh-CN"/>
              <a:t>ovn_cluster_router</a:t>
            </a:r>
            <a:r>
              <a:rPr lang="zh-CN" altLang="en-US"/>
              <a:t>上面有</a:t>
            </a:r>
            <a:r>
              <a:rPr lang="en-US" altLang="zh-CN"/>
              <a:t>nat</a:t>
            </a:r>
            <a:r>
              <a:rPr lang="zh-CN" altLang="en-US"/>
              <a:t>转换</a:t>
            </a:r>
            <a:endParaRPr lang="zh-CN" altLang="en-US"/>
          </a:p>
          <a:p>
            <a:r>
              <a:rPr lang="en-US" altLang="zh-CN"/>
              <a:t>cluster service IP</a:t>
            </a:r>
            <a:r>
              <a:rPr lang="zh-CN" altLang="en-US"/>
              <a:t>转换是发生在</a:t>
            </a:r>
            <a:r>
              <a:rPr lang="en-US" altLang="zh-CN"/>
              <a:t>pod</a:t>
            </a:r>
            <a:r>
              <a:rPr lang="zh-CN" altLang="en-US"/>
              <a:t>交换机上</a:t>
            </a:r>
            <a:endParaRPr lang="zh-CN" altLang="en-US"/>
          </a:p>
          <a:p>
            <a:r>
              <a:rPr lang="zh-CN" altLang="en-US"/>
              <a:t>ovn-nbctl lr-policy-list ovn_cluster_router</a:t>
            </a:r>
            <a:endParaRPr lang="zh-CN" altLang="en-US"/>
          </a:p>
          <a:p>
            <a:pPr lvl="1"/>
            <a:r>
              <a:rPr lang="zh-CN" altLang="en-US"/>
              <a:t>Routing Policies</a:t>
            </a:r>
            <a:endParaRPr lang="zh-CN" altLang="en-US"/>
          </a:p>
          <a:p>
            <a:pPr lvl="2"/>
            <a:r>
              <a:rPr lang="zh-CN" altLang="en-US" sz="1200"/>
              <a:t>TYPE                 EXTERNAL_IP  EXTERNAL_PORT  LOGICAL_IP  EXTERNAL_MAC         LOGICAL_PORT</a:t>
            </a:r>
            <a:endParaRPr lang="zh-CN" altLang="en-US" sz="1200"/>
          </a:p>
          <a:p>
            <a:pPr lvl="2"/>
            <a:r>
              <a:rPr lang="zh-CN" altLang="en-US" sz="1200"/>
              <a:t>dnat_and_snat  169.254.5.129                                  172.29.17.2   d6:e6:c8:88:0f:ed    k8s-k8stest2-worker-1.dev.kl.aly</a:t>
            </a:r>
            <a:endParaRPr lang="zh-CN" altLang="en-US" sz="1200"/>
          </a:p>
          <a:p>
            <a:pPr lvl="2"/>
            <a:r>
              <a:rPr lang="zh-CN" altLang="en-US" sz="1200"/>
              <a:t>dnat_and_snat  169.254.9.56                        </a:t>
            </a:r>
            <a:r>
              <a:rPr lang="en-US" altLang="zh-CN" sz="1200"/>
              <a:t>	  </a:t>
            </a:r>
            <a:r>
              <a:rPr lang="zh-CN" altLang="en-US" sz="1200"/>
              <a:t>172.29.16.2   da:02:c9:a3:20:55    k8s-k8stest2-master-1.dev.kl.aly</a:t>
            </a:r>
            <a:endParaRPr lang="zh-CN"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service IP</a:t>
            </a:r>
            <a:r>
              <a:rPr lang="zh-CN" altLang="en-US">
                <a:sym typeface="+mn-ea"/>
              </a:rPr>
              <a:t>转换是在</a:t>
            </a:r>
            <a:r>
              <a:rPr lang="en-US" altLang="zh-CN">
                <a:sym typeface="+mn-ea"/>
              </a:rPr>
              <a:t>pod</a:t>
            </a:r>
            <a:r>
              <a:rPr lang="zh-CN" altLang="en-US">
                <a:sym typeface="+mn-ea"/>
              </a:rPr>
              <a:t>交换机处理的</a:t>
            </a:r>
            <a:endParaRPr lang="zh-CN" altLang="en-US">
              <a:sym typeface="+mn-ea"/>
            </a:endParaRPr>
          </a:p>
        </p:txBody>
      </p:sp>
      <p:sp>
        <p:nvSpPr>
          <p:cNvPr id="3" name="内容占位符 2"/>
          <p:cNvSpPr>
            <a:spLocks noGrp="1"/>
          </p:cNvSpPr>
          <p:nvPr>
            <p:ph idx="1"/>
          </p:nvPr>
        </p:nvSpPr>
        <p:spPr/>
        <p:txBody>
          <a:bodyPr>
            <a:normAutofit/>
          </a:bodyPr>
          <a:p>
            <a:r>
              <a:rPr lang="en-US" altLang="zh-CN"/>
              <a:t>ovn-nbctl ls-lb-list k8stest2-master-1.dev.kl.aly</a:t>
            </a:r>
            <a:endParaRPr lang="en-US" altLang="zh-CN"/>
          </a:p>
          <a:p>
            <a:r>
              <a:rPr lang="en-US" altLang="zh-CN" sz="1400"/>
              <a:t>UUID                                    LB                      PROTO      VIP                  IPs</a:t>
            </a:r>
            <a:endParaRPr lang="en-US" altLang="zh-CN" sz="1400"/>
          </a:p>
          <a:p>
            <a:r>
              <a:rPr lang="en-US" altLang="zh-CN" sz="1400"/>
              <a:t>7bc0dca2-a1e7-4c12-ab16-7de972380472   tcp          172.30.16.10:53       172.29.16.3:53,172.29.17.3:53    </a:t>
            </a:r>
            <a:r>
              <a:rPr lang="en-US" altLang="zh-CN" sz="1400">
                <a:sym typeface="+mn-ea"/>
              </a:rPr>
              <a:t># DNS TCP 53</a:t>
            </a:r>
            <a:endParaRPr lang="en-US" altLang="zh-CN" sz="1400"/>
          </a:p>
          <a:p>
            <a:r>
              <a:rPr lang="en-US" altLang="zh-CN" sz="1400"/>
              <a:t>                                                                       tcp          	172.30.16.10:9153   172.29.16.3:9153,172.29.17.3:9153 </a:t>
            </a:r>
            <a:r>
              <a:rPr lang="en-US" altLang="zh-CN" sz="1400">
                <a:sym typeface="+mn-ea"/>
              </a:rPr>
              <a:t>#DNS TCP</a:t>
            </a:r>
            <a:endParaRPr lang="en-US" altLang="zh-CN" sz="1400"/>
          </a:p>
          <a:p>
            <a:r>
              <a:rPr lang="en-US" altLang="zh-CN" sz="1400"/>
              <a:t>                                                           	  tcp       	 172.30.16.1:443       172.17.33.250:6443           # apiserver service IP</a:t>
            </a:r>
            <a:endParaRPr lang="en-US" altLang="zh-CN" sz="1400"/>
          </a:p>
          <a:p>
            <a:r>
              <a:rPr lang="en-US" altLang="zh-CN" sz="1400"/>
              <a:t>                                                            	   tcp       	 172.30.29.74:80       172.29.17.4:80                   # </a:t>
            </a:r>
            <a:r>
              <a:rPr lang="zh-CN" altLang="en-US" sz="1400"/>
              <a:t>测试创建的</a:t>
            </a:r>
            <a:endParaRPr lang="en-US" altLang="zh-CN" sz="1400"/>
          </a:p>
          <a:p>
            <a:r>
              <a:rPr lang="en-US" altLang="zh-CN" sz="1400"/>
              <a:t>a0dfed30-0597-43ac-b2de-914bfb46b34b    udp         172.30.16.10:53      172.29.16.3:53,172.29.17.3:53    # DNS UDP</a:t>
            </a:r>
            <a:endParaRPr lang="en-US" altLang="zh-CN"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service IP</a:t>
            </a:r>
            <a:r>
              <a:rPr lang="zh-CN" altLang="en-US">
                <a:sym typeface="+mn-ea"/>
              </a:rPr>
              <a:t>转换是在</a:t>
            </a:r>
            <a:r>
              <a:rPr lang="en-US" altLang="zh-CN">
                <a:sym typeface="+mn-ea"/>
              </a:rPr>
              <a:t>pod</a:t>
            </a:r>
            <a:r>
              <a:rPr lang="zh-CN" altLang="en-US">
                <a:sym typeface="+mn-ea"/>
              </a:rPr>
              <a:t>交换机处理的</a:t>
            </a:r>
            <a:endParaRPr lang="zh-CN" altLang="en-US">
              <a:sym typeface="+mn-ea"/>
            </a:endParaRPr>
          </a:p>
        </p:txBody>
      </p:sp>
      <p:sp>
        <p:nvSpPr>
          <p:cNvPr id="3" name="内容占位符 2"/>
          <p:cNvSpPr>
            <a:spLocks noGrp="1"/>
          </p:cNvSpPr>
          <p:nvPr>
            <p:ph idx="1"/>
          </p:nvPr>
        </p:nvSpPr>
        <p:spPr/>
        <p:txBody>
          <a:bodyPr>
            <a:normAutofit/>
          </a:bodyPr>
          <a:p>
            <a:r>
              <a:rPr lang="en-US" altLang="zh-CN"/>
              <a:t>ovn-nbctl ls-lb-list k8stest2-worker-1.dev.kl.aly</a:t>
            </a:r>
            <a:endParaRPr lang="en-US" altLang="zh-CN"/>
          </a:p>
          <a:p>
            <a:r>
              <a:rPr lang="en-US" altLang="zh-CN" sz="1400"/>
              <a:t>UUID                                    LB                      PROTO      VIP                  IPs</a:t>
            </a:r>
            <a:endParaRPr lang="en-US" altLang="zh-CN" sz="1400"/>
          </a:p>
          <a:p>
            <a:r>
              <a:rPr lang="en-US" altLang="zh-CN" sz="1400"/>
              <a:t>7bc0dca2-a1e7-4c12-ab16-7de972380472   tcp          172.30.16.10:53       172.29.16.3:53,172.29.17.3:53    </a:t>
            </a:r>
            <a:r>
              <a:rPr lang="en-US" altLang="zh-CN" sz="1400">
                <a:sym typeface="+mn-ea"/>
              </a:rPr>
              <a:t># DNS TCP 53</a:t>
            </a:r>
            <a:endParaRPr lang="en-US" altLang="zh-CN" sz="1400"/>
          </a:p>
          <a:p>
            <a:r>
              <a:rPr lang="en-US" altLang="zh-CN" sz="1400"/>
              <a:t>                                                                       tcp          	172.30.16.10:9153   172.29.16.3:9153,172.29.17.3:9153 </a:t>
            </a:r>
            <a:r>
              <a:rPr lang="en-US" altLang="zh-CN" sz="1400">
                <a:sym typeface="+mn-ea"/>
              </a:rPr>
              <a:t>#DNS TCP</a:t>
            </a:r>
            <a:endParaRPr lang="en-US" altLang="zh-CN" sz="1400"/>
          </a:p>
          <a:p>
            <a:r>
              <a:rPr lang="en-US" altLang="zh-CN" sz="1400"/>
              <a:t>                                                           	  tcp       	 172.30.16.1:443       172.17.33.250:6443           # apiserver service IP</a:t>
            </a:r>
            <a:endParaRPr lang="en-US" altLang="zh-CN" sz="1400"/>
          </a:p>
          <a:p>
            <a:r>
              <a:rPr lang="en-US" altLang="zh-CN" sz="1400"/>
              <a:t>                                                            	   tcp       	 172.30.29.74:80       172.29.17.4:80                   # </a:t>
            </a:r>
            <a:r>
              <a:rPr lang="zh-CN" altLang="en-US" sz="1400"/>
              <a:t>测试创建的</a:t>
            </a:r>
            <a:endParaRPr lang="en-US" altLang="zh-CN" sz="1400"/>
          </a:p>
          <a:p>
            <a:r>
              <a:rPr lang="en-US" altLang="zh-CN" sz="1400"/>
              <a:t>a0dfed30-0597-43ac-b2de-914bfb46b34b    udp         172.30.16.10:53      172.29.16.3:53,172.29.17.3:53    # DNS UDP</a:t>
            </a:r>
            <a:endParaRPr lang="en-US" altLang="zh-CN"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node</a:t>
            </a:r>
            <a:r>
              <a:rPr lang="zh-CN" altLang="en-US">
                <a:sym typeface="+mn-ea"/>
              </a:rPr>
              <a:t>上发起的访问类型</a:t>
            </a:r>
            <a:endParaRPr lang="zh-CN" altLang="en-US">
              <a:sym typeface="+mn-ea"/>
            </a:endParaRPr>
          </a:p>
        </p:txBody>
      </p:sp>
      <p:sp>
        <p:nvSpPr>
          <p:cNvPr id="3" name="内容占位符 2"/>
          <p:cNvSpPr>
            <a:spLocks noGrp="1"/>
          </p:cNvSpPr>
          <p:nvPr>
            <p:ph idx="1"/>
          </p:nvPr>
        </p:nvSpPr>
        <p:spPr/>
        <p:txBody>
          <a:bodyPr>
            <a:normAutofit/>
          </a:bodyPr>
          <a:p>
            <a:r>
              <a:rPr lang="zh-CN" altLang="en-US" sz="3200"/>
              <a:t>只有</a:t>
            </a:r>
            <a:r>
              <a:rPr lang="en-US" altLang="zh-CN" sz="3200"/>
              <a:t>2</a:t>
            </a:r>
            <a:r>
              <a:rPr lang="zh-CN" altLang="en-US" sz="3200"/>
              <a:t>种，根据目的可以细分为</a:t>
            </a:r>
            <a:r>
              <a:rPr lang="en-US" altLang="zh-CN" sz="3200"/>
              <a:t>3</a:t>
            </a:r>
            <a:r>
              <a:rPr lang="zh-CN" altLang="en-US" sz="3200"/>
              <a:t>种</a:t>
            </a:r>
            <a:endParaRPr lang="zh-CN" altLang="en-US" sz="2400"/>
          </a:p>
          <a:p>
            <a:pPr lvl="1"/>
            <a:r>
              <a:rPr lang="zh-CN" altLang="en-US" sz="2055"/>
              <a:t>集群内</a:t>
            </a:r>
            <a:endParaRPr lang="zh-CN" altLang="en-US" sz="2055"/>
          </a:p>
          <a:p>
            <a:pPr lvl="2"/>
            <a:r>
              <a:rPr lang="en-US" altLang="zh-CN" sz="1710"/>
              <a:t>node --&gt; pod IP</a:t>
            </a:r>
            <a:endParaRPr lang="en-US" altLang="zh-CN" sz="1710"/>
          </a:p>
          <a:p>
            <a:pPr lvl="2"/>
            <a:r>
              <a:rPr lang="en-US" altLang="zh-CN" sz="1710"/>
              <a:t>node --&gt; service IP</a:t>
            </a:r>
            <a:endParaRPr lang="en-US" altLang="zh-CN" sz="1710"/>
          </a:p>
          <a:p>
            <a:pPr lvl="1"/>
            <a:r>
              <a:rPr lang="zh-CN" altLang="en-US" sz="2055"/>
              <a:t>集群外</a:t>
            </a:r>
            <a:endParaRPr lang="zh-CN" altLang="en-US" sz="2055"/>
          </a:p>
          <a:p>
            <a:pPr lvl="2"/>
            <a:r>
              <a:rPr lang="en-US" altLang="zh-CN" sz="1710"/>
              <a:t>node --&gt; </a:t>
            </a:r>
            <a:r>
              <a:rPr lang="zh-CN" altLang="en-US" sz="1710"/>
              <a:t>非集群的访问，走的是默认路由，比如：</a:t>
            </a:r>
            <a:endParaRPr lang="zh-CN" altLang="en-US" sz="1710"/>
          </a:p>
          <a:p>
            <a:pPr lvl="3"/>
            <a:r>
              <a:rPr lang="zh-CN" altLang="en-US" sz="1535"/>
              <a:t>其他</a:t>
            </a:r>
            <a:r>
              <a:rPr lang="en-US" altLang="zh-CN" sz="1535"/>
              <a:t>vpc</a:t>
            </a:r>
            <a:r>
              <a:rPr lang="zh-CN" altLang="en-US" sz="1535"/>
              <a:t>的</a:t>
            </a:r>
            <a:r>
              <a:rPr lang="en-US" altLang="zh-CN" sz="1535"/>
              <a:t>ip</a:t>
            </a:r>
            <a:endParaRPr lang="zh-CN" altLang="en-US" sz="1535"/>
          </a:p>
          <a:p>
            <a:pPr lvl="3"/>
            <a:r>
              <a:rPr lang="zh-CN" altLang="en-US" sz="1535">
                <a:sym typeface="+mn-ea"/>
              </a:rPr>
              <a:t>同</a:t>
            </a:r>
            <a:r>
              <a:rPr lang="en-US" altLang="zh-CN" sz="1535">
                <a:sym typeface="+mn-ea"/>
              </a:rPr>
              <a:t>vpc</a:t>
            </a:r>
            <a:r>
              <a:rPr lang="zh-CN" altLang="en-US" sz="1535">
                <a:sym typeface="+mn-ea"/>
              </a:rPr>
              <a:t>，但</a:t>
            </a:r>
            <a:r>
              <a:rPr lang="zh-CN" altLang="en-US" sz="1535"/>
              <a:t>不在集群内的</a:t>
            </a:r>
            <a:r>
              <a:rPr lang="en-US" altLang="zh-CN" sz="1535"/>
              <a:t>ip</a:t>
            </a:r>
            <a:endParaRPr lang="en-US" altLang="zh-CN" sz="1535"/>
          </a:p>
          <a:p>
            <a:pPr lvl="3"/>
            <a:r>
              <a:rPr lang="zh-CN" altLang="en-US" sz="1535"/>
              <a:t>公网</a:t>
            </a:r>
            <a:r>
              <a:rPr lang="en-US" altLang="zh-CN" sz="1535"/>
              <a:t>ip</a:t>
            </a:r>
            <a:endParaRPr lang="en-US" altLang="zh-CN" sz="1535"/>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pod</a:t>
            </a:r>
            <a:r>
              <a:rPr lang="zh-CN" altLang="en-US">
                <a:sym typeface="+mn-ea"/>
              </a:rPr>
              <a:t>上发起的访问类型</a:t>
            </a:r>
            <a:endParaRPr lang="zh-CN" altLang="en-US">
              <a:sym typeface="+mn-ea"/>
            </a:endParaRPr>
          </a:p>
        </p:txBody>
      </p:sp>
      <p:sp>
        <p:nvSpPr>
          <p:cNvPr id="3" name="内容占位符 2"/>
          <p:cNvSpPr>
            <a:spLocks noGrp="1"/>
          </p:cNvSpPr>
          <p:nvPr>
            <p:ph idx="1"/>
          </p:nvPr>
        </p:nvSpPr>
        <p:spPr/>
        <p:txBody>
          <a:bodyPr>
            <a:normAutofit/>
          </a:bodyPr>
          <a:p>
            <a:r>
              <a:rPr lang="zh-CN" altLang="en-US" sz="3200"/>
              <a:t>只有</a:t>
            </a:r>
            <a:r>
              <a:rPr lang="en-US" altLang="zh-CN" sz="3200"/>
              <a:t>2</a:t>
            </a:r>
            <a:r>
              <a:rPr lang="zh-CN" altLang="en-US" sz="3200"/>
              <a:t>种，可以细分为</a:t>
            </a:r>
            <a:r>
              <a:rPr lang="en-US" altLang="zh-CN" sz="3200"/>
              <a:t>3</a:t>
            </a:r>
            <a:r>
              <a:rPr lang="zh-CN" altLang="en-US" sz="3200"/>
              <a:t>种</a:t>
            </a:r>
            <a:endParaRPr lang="zh-CN" altLang="en-US" sz="3200"/>
          </a:p>
          <a:p>
            <a:r>
              <a:rPr lang="zh-CN" altLang="en-US" sz="3200"/>
              <a:t>只有本网段走直连路由，其余全部走默认路由</a:t>
            </a:r>
            <a:endParaRPr lang="zh-CN" altLang="en-US" sz="2400"/>
          </a:p>
          <a:p>
            <a:pPr lvl="1"/>
            <a:r>
              <a:rPr lang="zh-CN" altLang="en-US" sz="2055"/>
              <a:t>集群内</a:t>
            </a:r>
            <a:endParaRPr lang="zh-CN" altLang="en-US" sz="2055"/>
          </a:p>
          <a:p>
            <a:pPr lvl="2"/>
            <a:r>
              <a:rPr lang="en-US" altLang="zh-CN" sz="1710"/>
              <a:t>pod --&gt; pod IP</a:t>
            </a:r>
            <a:endParaRPr lang="en-US" altLang="zh-CN" sz="1710"/>
          </a:p>
          <a:p>
            <a:pPr lvl="2"/>
            <a:r>
              <a:rPr lang="en-US" altLang="zh-CN" sz="1710"/>
              <a:t>pod --&gt; service IP</a:t>
            </a:r>
            <a:endParaRPr lang="en-US" altLang="zh-CN" sz="1710"/>
          </a:p>
          <a:p>
            <a:pPr lvl="1"/>
            <a:r>
              <a:rPr lang="zh-CN" altLang="en-US" sz="2055"/>
              <a:t>集群外</a:t>
            </a:r>
            <a:endParaRPr lang="zh-CN" altLang="en-US" sz="2055"/>
          </a:p>
          <a:p>
            <a:pPr lvl="2"/>
            <a:r>
              <a:rPr lang="en-US" altLang="zh-CN" sz="1710"/>
              <a:t>pod --&gt; </a:t>
            </a:r>
            <a:r>
              <a:rPr lang="zh-CN" altLang="en-US" sz="1710"/>
              <a:t>非集群内的访问</a:t>
            </a:r>
            <a:endParaRPr lang="zh-CN" altLang="en-US" sz="1710"/>
          </a:p>
          <a:p>
            <a:pPr lvl="3"/>
            <a:r>
              <a:rPr lang="zh-CN" altLang="en-US" sz="1535"/>
              <a:t>其他</a:t>
            </a:r>
            <a:r>
              <a:rPr lang="en-US" altLang="zh-CN" sz="1535"/>
              <a:t>vpc</a:t>
            </a:r>
            <a:r>
              <a:rPr lang="zh-CN" altLang="en-US" sz="1535"/>
              <a:t>的</a:t>
            </a:r>
            <a:r>
              <a:rPr lang="en-US" altLang="zh-CN" sz="1535"/>
              <a:t>ip</a:t>
            </a:r>
            <a:endParaRPr lang="zh-CN" altLang="en-US" sz="1535"/>
          </a:p>
          <a:p>
            <a:pPr lvl="3"/>
            <a:r>
              <a:rPr lang="zh-CN" altLang="en-US" sz="1535"/>
              <a:t>同</a:t>
            </a:r>
            <a:r>
              <a:rPr lang="en-US" altLang="zh-CN" sz="1535"/>
              <a:t>vpc</a:t>
            </a:r>
            <a:r>
              <a:rPr lang="zh-CN" altLang="en-US" sz="1535"/>
              <a:t>，但不在集群内的</a:t>
            </a:r>
            <a:r>
              <a:rPr lang="en-US" altLang="zh-CN" sz="1535"/>
              <a:t>ip</a:t>
            </a:r>
            <a:endParaRPr lang="en-US" altLang="zh-CN" sz="1535"/>
          </a:p>
          <a:p>
            <a:pPr lvl="3"/>
            <a:r>
              <a:rPr lang="zh-CN" altLang="en-US" sz="1535"/>
              <a:t>公网</a:t>
            </a:r>
            <a:r>
              <a:rPr lang="en-US" altLang="zh-CN" sz="1535"/>
              <a:t>ip</a:t>
            </a:r>
            <a:endParaRPr lang="en-US" altLang="zh-CN" sz="1535"/>
          </a:p>
          <a:p>
            <a:pPr lvl="0"/>
            <a:r>
              <a:rPr lang="zh-CN" altLang="en-US" sz="2385"/>
              <a:t>集群外的访问，不管哪种方式都依赖</a:t>
            </a:r>
            <a:r>
              <a:rPr lang="en-US" altLang="zh-CN" sz="2385"/>
              <a:t>ovn_cluseter_router</a:t>
            </a:r>
            <a:endParaRPr lang="en-US" altLang="zh-CN" sz="2385"/>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圆角矩形 15"/>
          <p:cNvSpPr/>
          <p:nvPr/>
        </p:nvSpPr>
        <p:spPr>
          <a:xfrm>
            <a:off x="4349750" y="3260725"/>
            <a:ext cx="1570990"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k8stest2-master-1.dev.kl.aly</a:t>
            </a:r>
            <a:endParaRPr lang="zh-CN" altLang="en-US" sz="1200">
              <a:sym typeface="+mn-ea"/>
            </a:endParaRPr>
          </a:p>
        </p:txBody>
      </p:sp>
      <p:sp>
        <p:nvSpPr>
          <p:cNvPr id="18" name="圆角矩形 17"/>
          <p:cNvSpPr/>
          <p:nvPr/>
        </p:nvSpPr>
        <p:spPr>
          <a:xfrm>
            <a:off x="6435090" y="3248660"/>
            <a:ext cx="1779905"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200">
                <a:sym typeface="+mn-ea"/>
              </a:rPr>
              <a:t>k8stest2-worker-1.dev.kl.aly</a:t>
            </a:r>
            <a:endParaRPr sz="1200">
              <a:sym typeface="+mn-ea"/>
            </a:endParaRPr>
          </a:p>
        </p:txBody>
      </p:sp>
      <p:sp>
        <p:nvSpPr>
          <p:cNvPr id="19" name="圆角矩形 18"/>
          <p:cNvSpPr/>
          <p:nvPr/>
        </p:nvSpPr>
        <p:spPr>
          <a:xfrm>
            <a:off x="5367655" y="170815"/>
            <a:ext cx="17621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join</a:t>
            </a:r>
            <a:endParaRPr lang="en-US" altLang="zh-CN" sz="1200">
              <a:sym typeface="+mn-ea"/>
            </a:endParaRPr>
          </a:p>
        </p:txBody>
      </p:sp>
      <p:cxnSp>
        <p:nvCxnSpPr>
          <p:cNvPr id="4" name="直接箭头连接符 3"/>
          <p:cNvCxnSpPr>
            <a:stCxn id="16" idx="0"/>
            <a:endCxn id="7" idx="3"/>
          </p:cNvCxnSpPr>
          <p:nvPr/>
        </p:nvCxnSpPr>
        <p:spPr>
          <a:xfrm flipV="1">
            <a:off x="5135245" y="2152650"/>
            <a:ext cx="382270" cy="1108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7" idx="5"/>
            <a:endCxn id="18" idx="0"/>
          </p:cNvCxnSpPr>
          <p:nvPr/>
        </p:nvCxnSpPr>
        <p:spPr>
          <a:xfrm>
            <a:off x="6991350" y="2152650"/>
            <a:ext cx="334010" cy="10960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 name="流程图: 联系 5"/>
          <p:cNvSpPr/>
          <p:nvPr/>
        </p:nvSpPr>
        <p:spPr>
          <a:xfrm>
            <a:off x="1005205" y="655955"/>
            <a:ext cx="2373630" cy="80391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GR_k8stest2-master-1.dev.kl.aly</a:t>
            </a:r>
            <a:endParaRPr lang="zh-CN" altLang="en-US" sz="1200"/>
          </a:p>
        </p:txBody>
      </p:sp>
      <p:sp>
        <p:nvSpPr>
          <p:cNvPr id="8" name="流程图: 联系 7"/>
          <p:cNvSpPr/>
          <p:nvPr/>
        </p:nvSpPr>
        <p:spPr>
          <a:xfrm>
            <a:off x="8966835" y="821055"/>
            <a:ext cx="2416810" cy="63881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GR_k8stest2-worker-1.dev.kl.aly</a:t>
            </a:r>
            <a:endParaRPr lang="zh-CN" altLang="en-US" sz="1200"/>
          </a:p>
        </p:txBody>
      </p:sp>
      <p:sp>
        <p:nvSpPr>
          <p:cNvPr id="69" name="文本框 68"/>
          <p:cNvSpPr txBox="1"/>
          <p:nvPr/>
        </p:nvSpPr>
        <p:spPr>
          <a:xfrm>
            <a:off x="8664575" y="2967355"/>
            <a:ext cx="1407160" cy="460375"/>
          </a:xfrm>
          <a:prstGeom prst="rect">
            <a:avLst/>
          </a:prstGeom>
          <a:noFill/>
        </p:spPr>
        <p:txBody>
          <a:bodyPr wrap="square" rtlCol="0" anchor="t">
            <a:spAutoFit/>
          </a:bodyPr>
          <a:p>
            <a:r>
              <a:rPr lang="en-US" altLang="zh-CN" sz="1200">
                <a:sym typeface="+mn-ea"/>
              </a:rPr>
              <a:t>node</a:t>
            </a:r>
            <a:r>
              <a:rPr lang="zh-CN" altLang="en-US" sz="1200">
                <a:sym typeface="+mn-ea"/>
              </a:rPr>
              <a:t>分配</a:t>
            </a:r>
            <a:r>
              <a:rPr lang="en-US" sz="1200">
                <a:sym typeface="+mn-ea"/>
              </a:rPr>
              <a:t>pod</a:t>
            </a:r>
            <a:r>
              <a:rPr lang="zh-CN" altLang="en-US" sz="1200">
                <a:sym typeface="+mn-ea"/>
              </a:rPr>
              <a:t>网段</a:t>
            </a:r>
            <a:endParaRPr lang="en-US" sz="1200"/>
          </a:p>
          <a:p>
            <a:r>
              <a:rPr lang="en-US" sz="1200">
                <a:sym typeface="+mn-ea"/>
              </a:rPr>
              <a:t>172.29.17.0/24</a:t>
            </a:r>
            <a:endParaRPr lang="en-US" altLang="en-US" sz="1200"/>
          </a:p>
        </p:txBody>
      </p:sp>
      <p:cxnSp>
        <p:nvCxnSpPr>
          <p:cNvPr id="64" name="直接箭头连接符 63"/>
          <p:cNvCxnSpPr>
            <a:stCxn id="40" idx="0"/>
            <a:endCxn id="82" idx="2"/>
          </p:cNvCxnSpPr>
          <p:nvPr/>
        </p:nvCxnSpPr>
        <p:spPr>
          <a:xfrm flipV="1">
            <a:off x="3215640" y="3694430"/>
            <a:ext cx="5080" cy="7397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837180" y="2932430"/>
            <a:ext cx="1512570" cy="460375"/>
          </a:xfrm>
          <a:prstGeom prst="rect">
            <a:avLst/>
          </a:prstGeom>
          <a:noFill/>
        </p:spPr>
        <p:txBody>
          <a:bodyPr wrap="square" rtlCol="0" anchor="t">
            <a:spAutoFit/>
          </a:bodyPr>
          <a:p>
            <a:r>
              <a:rPr lang="en-US" altLang="zh-CN" sz="1200"/>
              <a:t>node</a:t>
            </a:r>
            <a:r>
              <a:rPr lang="zh-CN" altLang="en-US" sz="1200"/>
              <a:t>分配</a:t>
            </a:r>
            <a:r>
              <a:rPr lang="en-US" sz="1200">
                <a:sym typeface="+mn-ea"/>
              </a:rPr>
              <a:t>pod</a:t>
            </a:r>
            <a:r>
              <a:rPr lang="zh-CN" altLang="en-US" sz="1200">
                <a:sym typeface="+mn-ea"/>
              </a:rPr>
              <a:t>网段</a:t>
            </a:r>
            <a:endParaRPr lang="en-US" sz="1200"/>
          </a:p>
          <a:p>
            <a:r>
              <a:rPr lang="en-US" sz="1200"/>
              <a:t>172.29.16.0/24</a:t>
            </a:r>
            <a:endParaRPr lang="en-US" altLang="en-US" sz="1200"/>
          </a:p>
        </p:txBody>
      </p:sp>
      <p:sp>
        <p:nvSpPr>
          <p:cNvPr id="82" name="矩形 81"/>
          <p:cNvSpPr/>
          <p:nvPr/>
        </p:nvSpPr>
        <p:spPr>
          <a:xfrm>
            <a:off x="2868295" y="3411220"/>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29" name="文本框 28"/>
          <p:cNvSpPr txBox="1"/>
          <p:nvPr/>
        </p:nvSpPr>
        <p:spPr>
          <a:xfrm>
            <a:off x="3141980" y="2033270"/>
            <a:ext cx="2502535" cy="645160"/>
          </a:xfrm>
          <a:prstGeom prst="rect">
            <a:avLst/>
          </a:prstGeom>
          <a:noFill/>
        </p:spPr>
        <p:txBody>
          <a:bodyPr wrap="square" rtlCol="0" anchor="t">
            <a:spAutoFit/>
          </a:bodyPr>
          <a:p>
            <a:pPr algn="l"/>
            <a:r>
              <a:rPr sz="1200"/>
              <a:t>rtos-k8stest2-master-1.dev.kl.aly</a:t>
            </a:r>
            <a:endParaRPr sz="1200"/>
          </a:p>
          <a:p>
            <a:pPr algn="l"/>
            <a:r>
              <a:rPr sz="1200"/>
              <a:t>172.2</a:t>
            </a:r>
            <a:r>
              <a:rPr lang="en-US" sz="1200"/>
              <a:t>9</a:t>
            </a:r>
            <a:r>
              <a:rPr sz="1200"/>
              <a:t>.</a:t>
            </a:r>
            <a:r>
              <a:rPr lang="en-US" sz="1200"/>
              <a:t>16</a:t>
            </a:r>
            <a:r>
              <a:rPr sz="1200"/>
              <a:t>.1/24</a:t>
            </a:r>
            <a:endParaRPr sz="1200"/>
          </a:p>
          <a:p>
            <a:pPr algn="l"/>
            <a:r>
              <a:rPr lang="zh-CN" altLang="en-US" sz="1200">
                <a:sym typeface="+mn-ea"/>
              </a:rPr>
              <a:t>0a:58:ac:1d:10:01</a:t>
            </a:r>
            <a:endParaRPr lang="zh-CN" altLang="en-US" sz="1200">
              <a:sym typeface="+mn-ea"/>
            </a:endParaRPr>
          </a:p>
        </p:txBody>
      </p:sp>
      <p:sp>
        <p:nvSpPr>
          <p:cNvPr id="7" name="流程图: 联系 6"/>
          <p:cNvSpPr/>
          <p:nvPr/>
        </p:nvSpPr>
        <p:spPr>
          <a:xfrm>
            <a:off x="5212715" y="1581150"/>
            <a:ext cx="2083435" cy="669925"/>
          </a:xfrm>
          <a:prstGeom prst="flowChartConnector">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ovn_cluster_router</a:t>
            </a:r>
            <a:endParaRPr lang="zh-CN" altLang="en-US" sz="1200"/>
          </a:p>
          <a:p>
            <a:pPr algn="ctr"/>
            <a:r>
              <a:rPr lang="en-US" altLang="zh-CN" sz="1200"/>
              <a:t>k8s pod</a:t>
            </a:r>
            <a:r>
              <a:rPr lang="zh-CN" altLang="en-US" sz="1200"/>
              <a:t>路由</a:t>
            </a:r>
            <a:endParaRPr lang="zh-CN" altLang="en-US" sz="1200"/>
          </a:p>
        </p:txBody>
      </p:sp>
      <p:sp>
        <p:nvSpPr>
          <p:cNvPr id="33" name="文本框 32"/>
          <p:cNvSpPr txBox="1"/>
          <p:nvPr/>
        </p:nvSpPr>
        <p:spPr>
          <a:xfrm>
            <a:off x="7067550" y="2019935"/>
            <a:ext cx="2473960" cy="645160"/>
          </a:xfrm>
          <a:prstGeom prst="rect">
            <a:avLst/>
          </a:prstGeom>
          <a:noFill/>
        </p:spPr>
        <p:txBody>
          <a:bodyPr wrap="square" rtlCol="0" anchor="t">
            <a:spAutoFit/>
          </a:bodyPr>
          <a:p>
            <a:r>
              <a:rPr lang="zh-CN" altLang="en-US" sz="1200"/>
              <a:t>rtos-k8stest2-worker-1.dev.kl.aly</a:t>
            </a:r>
            <a:endParaRPr lang="zh-CN" altLang="en-US" sz="1200"/>
          </a:p>
          <a:p>
            <a:r>
              <a:rPr lang="zh-CN" altLang="en-US" sz="1200"/>
              <a:t>172.</a:t>
            </a:r>
            <a:r>
              <a:rPr lang="en-US" altLang="zh-CN" sz="1200"/>
              <a:t>29</a:t>
            </a:r>
            <a:r>
              <a:rPr lang="zh-CN" altLang="en-US" sz="1200"/>
              <a:t>.</a:t>
            </a:r>
            <a:r>
              <a:rPr lang="en-US" altLang="zh-CN" sz="1200"/>
              <a:t>17</a:t>
            </a:r>
            <a:r>
              <a:rPr lang="zh-CN" altLang="en-US" sz="1200"/>
              <a:t>.1/24</a:t>
            </a:r>
            <a:endParaRPr lang="zh-CN" altLang="en-US" sz="1200"/>
          </a:p>
          <a:p>
            <a:r>
              <a:rPr lang="zh-CN" altLang="en-US" sz="1200"/>
              <a:t>0a:58:ac:1d:1</a:t>
            </a:r>
            <a:r>
              <a:rPr lang="en-US" altLang="zh-CN" sz="1200"/>
              <a:t>1</a:t>
            </a:r>
            <a:r>
              <a:rPr lang="zh-CN" altLang="en-US" sz="1200"/>
              <a:t>:01</a:t>
            </a:r>
            <a:endParaRPr lang="zh-CN" altLang="en-US" sz="1200"/>
          </a:p>
        </p:txBody>
      </p:sp>
      <p:sp>
        <p:nvSpPr>
          <p:cNvPr id="31" name="文本框 30"/>
          <p:cNvSpPr txBox="1"/>
          <p:nvPr/>
        </p:nvSpPr>
        <p:spPr>
          <a:xfrm>
            <a:off x="2734310" y="1055370"/>
            <a:ext cx="2700655" cy="645160"/>
          </a:xfrm>
          <a:prstGeom prst="rect">
            <a:avLst/>
          </a:prstGeom>
          <a:noFill/>
        </p:spPr>
        <p:txBody>
          <a:bodyPr wrap="square" rtlCol="0" anchor="t">
            <a:spAutoFit/>
          </a:bodyPr>
          <a:p>
            <a:r>
              <a:rPr lang="en-US" sz="1200">
                <a:sym typeface="+mn-ea"/>
              </a:rPr>
              <a:t>rtoj-GR_k8stest2-master-1.dev.kl.aly</a:t>
            </a:r>
            <a:endParaRPr lang="en-US" sz="1200">
              <a:sym typeface="+mn-ea"/>
            </a:endParaRPr>
          </a:p>
          <a:p>
            <a:r>
              <a:rPr lang="en-US" sz="1200">
                <a:sym typeface="+mn-ea"/>
              </a:rPr>
              <a:t>172.31.16.3</a:t>
            </a:r>
            <a:r>
              <a:rPr lang="zh-CN" altLang="en-US" sz="1200"/>
              <a:t>/</a:t>
            </a:r>
            <a:r>
              <a:rPr lang="en-US" altLang="zh-CN" sz="1200"/>
              <a:t>16</a:t>
            </a:r>
            <a:endParaRPr lang="zh-CN" altLang="en-US" sz="1200"/>
          </a:p>
          <a:p>
            <a:r>
              <a:rPr lang="zh-CN" altLang="en-US" sz="1200"/>
              <a:t>0a:58:ac:1f:10:03</a:t>
            </a:r>
            <a:endParaRPr lang="zh-CN" altLang="en-US" sz="1200"/>
          </a:p>
        </p:txBody>
      </p:sp>
      <p:cxnSp>
        <p:nvCxnSpPr>
          <p:cNvPr id="9" name="直接箭头连接符 8"/>
          <p:cNvCxnSpPr>
            <a:stCxn id="7" idx="0"/>
            <a:endCxn id="19" idx="2"/>
          </p:cNvCxnSpPr>
          <p:nvPr/>
        </p:nvCxnSpPr>
        <p:spPr>
          <a:xfrm flipH="1" flipV="1">
            <a:off x="6249035" y="706755"/>
            <a:ext cx="5715" cy="874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6"/>
            <a:endCxn id="19" idx="1"/>
          </p:cNvCxnSpPr>
          <p:nvPr/>
        </p:nvCxnSpPr>
        <p:spPr>
          <a:xfrm flipV="1">
            <a:off x="3378835" y="438785"/>
            <a:ext cx="1988820" cy="6191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9" idx="3"/>
            <a:endCxn id="8" idx="2"/>
          </p:cNvCxnSpPr>
          <p:nvPr/>
        </p:nvCxnSpPr>
        <p:spPr>
          <a:xfrm>
            <a:off x="7129780" y="438785"/>
            <a:ext cx="1837055" cy="7016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380345" y="5932170"/>
            <a:ext cx="1558290" cy="5759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en-US" sz="1200">
              <a:solidFill>
                <a:schemeClr val="tx1"/>
              </a:solidFill>
              <a:sym typeface="+mn-ea"/>
            </a:endParaRPr>
          </a:p>
          <a:p>
            <a:pPr algn="ctr"/>
            <a:r>
              <a:rPr sz="1200">
                <a:solidFill>
                  <a:schemeClr val="tx1"/>
                </a:solidFill>
                <a:sym typeface="+mn-ea"/>
              </a:rPr>
              <a:t>172.17.33.251</a:t>
            </a:r>
            <a:r>
              <a:rPr lang="en-US" sz="1200">
                <a:solidFill>
                  <a:schemeClr val="tx1"/>
                </a:solidFill>
                <a:sym typeface="+mn-ea"/>
              </a:rPr>
              <a:t>/23</a:t>
            </a:r>
            <a:endParaRPr sz="1200">
              <a:solidFill>
                <a:schemeClr val="tx1"/>
              </a:solidFill>
              <a:sym typeface="+mn-ea"/>
            </a:endParaRPr>
          </a:p>
          <a:p>
            <a:pPr algn="ctr"/>
            <a:r>
              <a:rPr lang="zh-CN" altLang="en-US" sz="1200">
                <a:solidFill>
                  <a:schemeClr val="tx1"/>
                </a:solidFill>
                <a:sym typeface="+mn-ea"/>
              </a:rPr>
              <a:t>00:16:3e:00:3c:58</a:t>
            </a:r>
            <a:endParaRPr lang="zh-CN" altLang="en-US" sz="1200">
              <a:solidFill>
                <a:schemeClr val="tx1"/>
              </a:solidFill>
              <a:sym typeface="+mn-ea"/>
            </a:endParaRPr>
          </a:p>
        </p:txBody>
      </p:sp>
      <p:sp>
        <p:nvSpPr>
          <p:cNvPr id="14" name="圆角矩形 13"/>
          <p:cNvSpPr/>
          <p:nvPr/>
        </p:nvSpPr>
        <p:spPr>
          <a:xfrm>
            <a:off x="257810" y="5805805"/>
            <a:ext cx="1584000" cy="576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zh-CN" altLang="en-US" sz="1200">
              <a:solidFill>
                <a:schemeClr val="tx1"/>
              </a:solidFill>
            </a:endParaRPr>
          </a:p>
          <a:p>
            <a:pPr algn="ctr"/>
            <a:r>
              <a:rPr sz="1200">
                <a:solidFill>
                  <a:schemeClr val="tx1"/>
                </a:solidFill>
                <a:sym typeface="+mn-ea"/>
              </a:rPr>
              <a:t>172.17.33.25</a:t>
            </a:r>
            <a:r>
              <a:rPr lang="en-US" sz="1200">
                <a:solidFill>
                  <a:schemeClr val="tx1"/>
                </a:solidFill>
                <a:sym typeface="+mn-ea"/>
              </a:rPr>
              <a:t>0/23</a:t>
            </a:r>
            <a:endParaRPr sz="1200">
              <a:solidFill>
                <a:schemeClr val="tx1"/>
              </a:solidFill>
              <a:sym typeface="+mn-ea"/>
            </a:endParaRPr>
          </a:p>
          <a:p>
            <a:pPr algn="ctr"/>
            <a:r>
              <a:rPr lang="zh-CN" altLang="en-US" sz="1200">
                <a:solidFill>
                  <a:schemeClr val="tx1"/>
                </a:solidFill>
                <a:sym typeface="+mn-ea"/>
              </a:rPr>
              <a:t>00:16:3e:00:3f:a1</a:t>
            </a:r>
            <a:endParaRPr lang="zh-CN" altLang="en-US" sz="1200">
              <a:solidFill>
                <a:schemeClr val="tx1"/>
              </a:solidFill>
              <a:sym typeface="+mn-ea"/>
            </a:endParaRPr>
          </a:p>
        </p:txBody>
      </p:sp>
      <p:sp>
        <p:nvSpPr>
          <p:cNvPr id="47" name="圆角矩形 46"/>
          <p:cNvSpPr/>
          <p:nvPr/>
        </p:nvSpPr>
        <p:spPr>
          <a:xfrm>
            <a:off x="2434590" y="5612130"/>
            <a:ext cx="1548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172.29.16.2/24</a:t>
            </a:r>
            <a:endParaRPr lang="en-US" sz="1200">
              <a:solidFill>
                <a:schemeClr val="accent2"/>
              </a:solidFill>
              <a:sym typeface="+mn-ea"/>
            </a:endParaRPr>
          </a:p>
          <a:p>
            <a:pPr algn="ctr"/>
            <a:r>
              <a:rPr lang="en-US" altLang="en-US" sz="1200">
                <a:solidFill>
                  <a:schemeClr val="accent2"/>
                </a:solidFill>
                <a:sym typeface="+mn-ea"/>
              </a:rPr>
              <a:t>da:02:c9:a3:20:55</a:t>
            </a:r>
            <a:endParaRPr lang="en-US" altLang="en-US" sz="1200">
              <a:solidFill>
                <a:schemeClr val="accent2"/>
              </a:solidFill>
              <a:sym typeface="+mn-ea"/>
            </a:endParaRPr>
          </a:p>
        </p:txBody>
      </p:sp>
      <p:sp>
        <p:nvSpPr>
          <p:cNvPr id="46" name="圆角矩形 45"/>
          <p:cNvSpPr/>
          <p:nvPr/>
        </p:nvSpPr>
        <p:spPr>
          <a:xfrm>
            <a:off x="8489950" y="561213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172.29.17.2/24</a:t>
            </a:r>
            <a:endParaRPr lang="en-US" sz="1200">
              <a:solidFill>
                <a:schemeClr val="accent2"/>
              </a:solidFill>
              <a:sym typeface="+mn-ea"/>
            </a:endParaRPr>
          </a:p>
          <a:p>
            <a:pPr algn="ctr"/>
            <a:r>
              <a:rPr lang="en-US" altLang="en-US" sz="1200">
                <a:solidFill>
                  <a:schemeClr val="accent2"/>
                </a:solidFill>
                <a:sym typeface="+mn-ea"/>
              </a:rPr>
              <a:t>d6:e6:c8:88:0f:ed</a:t>
            </a:r>
            <a:endParaRPr lang="en-US" altLang="en-US" sz="1200">
              <a:solidFill>
                <a:schemeClr val="accent2"/>
              </a:solidFill>
              <a:sym typeface="+mn-ea"/>
            </a:endParaRPr>
          </a:p>
        </p:txBody>
      </p:sp>
      <p:sp>
        <p:nvSpPr>
          <p:cNvPr id="40" name="圆角矩形 39"/>
          <p:cNvSpPr/>
          <p:nvPr/>
        </p:nvSpPr>
        <p:spPr>
          <a:xfrm>
            <a:off x="2837180" y="4434205"/>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sp>
        <p:nvSpPr>
          <p:cNvPr id="43" name="圆角矩形 42"/>
          <p:cNvSpPr/>
          <p:nvPr/>
        </p:nvSpPr>
        <p:spPr>
          <a:xfrm>
            <a:off x="8860790" y="4482465"/>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cxnSp>
        <p:nvCxnSpPr>
          <p:cNvPr id="12" name="直接箭头连接符 11"/>
          <p:cNvCxnSpPr>
            <a:stCxn id="40" idx="2"/>
            <a:endCxn id="47" idx="0"/>
          </p:cNvCxnSpPr>
          <p:nvPr/>
        </p:nvCxnSpPr>
        <p:spPr>
          <a:xfrm flipH="1">
            <a:off x="3208655" y="4830445"/>
            <a:ext cx="6985" cy="781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46" idx="0"/>
            <a:endCxn id="43" idx="2"/>
          </p:cNvCxnSpPr>
          <p:nvPr/>
        </p:nvCxnSpPr>
        <p:spPr>
          <a:xfrm flipH="1" flipV="1">
            <a:off x="9239250" y="4878705"/>
            <a:ext cx="6985" cy="7334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169400" y="5033010"/>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13" name="文本框 12"/>
          <p:cNvSpPr txBox="1"/>
          <p:nvPr/>
        </p:nvSpPr>
        <p:spPr>
          <a:xfrm>
            <a:off x="2291080" y="499554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cxnSp>
        <p:nvCxnSpPr>
          <p:cNvPr id="86" name="直接箭头连接符 85"/>
          <p:cNvCxnSpPr>
            <a:stCxn id="18" idx="3"/>
          </p:cNvCxnSpPr>
          <p:nvPr/>
        </p:nvCxnSpPr>
        <p:spPr>
          <a:xfrm>
            <a:off x="8214995" y="3535680"/>
            <a:ext cx="1033145" cy="13474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6" idx="1"/>
          </p:cNvCxnSpPr>
          <p:nvPr/>
        </p:nvCxnSpPr>
        <p:spPr>
          <a:xfrm flipH="1">
            <a:off x="3228340" y="3547745"/>
            <a:ext cx="1121410" cy="12973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628390" y="4387850"/>
            <a:ext cx="1584325" cy="553085"/>
          </a:xfrm>
          <a:prstGeom prst="rect">
            <a:avLst/>
          </a:prstGeom>
          <a:noFill/>
        </p:spPr>
        <p:txBody>
          <a:bodyPr wrap="square" rtlCol="0" anchor="t">
            <a:spAutoFit/>
          </a:bodyPr>
          <a:p>
            <a:r>
              <a:rPr lang="en-US" altLang="zh-CN" sz="1000">
                <a:sym typeface="+mn-ea"/>
              </a:rPr>
              <a:t>ovn-k8s-mp0</a:t>
            </a:r>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sp>
        <p:nvSpPr>
          <p:cNvPr id="20" name="文本框 19"/>
          <p:cNvSpPr txBox="1"/>
          <p:nvPr/>
        </p:nvSpPr>
        <p:spPr>
          <a:xfrm>
            <a:off x="7372985" y="4446905"/>
            <a:ext cx="1584325" cy="553085"/>
          </a:xfrm>
          <a:prstGeom prst="rect">
            <a:avLst/>
          </a:prstGeom>
          <a:noFill/>
        </p:spPr>
        <p:txBody>
          <a:bodyPr wrap="square" rtlCol="0" anchor="t">
            <a:spAutoFit/>
          </a:bodyPr>
          <a:p>
            <a:r>
              <a:rPr lang="en-US" altLang="zh-CN" sz="1000"/>
              <a:t>ovn-k8s-mp0</a:t>
            </a:r>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sp>
        <p:nvSpPr>
          <p:cNvPr id="22" name="圆角矩形 21"/>
          <p:cNvSpPr/>
          <p:nvPr/>
        </p:nvSpPr>
        <p:spPr>
          <a:xfrm>
            <a:off x="139065" y="2947670"/>
            <a:ext cx="184848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ext_k8stest2-master-1.dev.kl.aly</a:t>
            </a:r>
            <a:endParaRPr lang="zh-CN" altLang="en-US" sz="1200">
              <a:sym typeface="+mn-ea"/>
            </a:endParaRPr>
          </a:p>
        </p:txBody>
      </p:sp>
      <p:sp>
        <p:nvSpPr>
          <p:cNvPr id="23" name="圆角矩形 22"/>
          <p:cNvSpPr/>
          <p:nvPr/>
        </p:nvSpPr>
        <p:spPr>
          <a:xfrm>
            <a:off x="10150475" y="2947670"/>
            <a:ext cx="20415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ext_k8stest2-worker-1.dev.kl.aly</a:t>
            </a:r>
            <a:endParaRPr lang="zh-CN" altLang="en-US" sz="1200">
              <a:sym typeface="+mn-ea"/>
            </a:endParaRPr>
          </a:p>
        </p:txBody>
      </p:sp>
      <p:sp>
        <p:nvSpPr>
          <p:cNvPr id="32" name="文本框 31"/>
          <p:cNvSpPr txBox="1"/>
          <p:nvPr/>
        </p:nvSpPr>
        <p:spPr>
          <a:xfrm>
            <a:off x="57785" y="1489710"/>
            <a:ext cx="2750185" cy="645160"/>
          </a:xfrm>
          <a:prstGeom prst="rect">
            <a:avLst/>
          </a:prstGeom>
          <a:noFill/>
        </p:spPr>
        <p:txBody>
          <a:bodyPr wrap="square" rtlCol="0" anchor="t">
            <a:spAutoFit/>
          </a:bodyPr>
          <a:p>
            <a:r>
              <a:rPr lang="zh-CN" altLang="en-US" sz="1200"/>
              <a:t>rtoe-GR_k8stest2-master-1.dev.kl.aly</a:t>
            </a:r>
            <a:endParaRPr lang="zh-CN" altLang="en-US" sz="1200"/>
          </a:p>
          <a:p>
            <a:r>
              <a:rPr lang="zh-CN" altLang="en-US" sz="1200"/>
              <a:t>172.17.</a:t>
            </a:r>
            <a:r>
              <a:rPr lang="en-US" altLang="zh-CN" sz="1200"/>
              <a:t>3</a:t>
            </a:r>
            <a:r>
              <a:rPr lang="zh-CN" altLang="en-US" sz="1200"/>
              <a:t>3.25</a:t>
            </a:r>
            <a:r>
              <a:rPr lang="en-US" altLang="zh-CN" sz="1200"/>
              <a:t>0</a:t>
            </a:r>
            <a:r>
              <a:rPr lang="zh-CN" altLang="en-US" sz="1200"/>
              <a:t>/22</a:t>
            </a:r>
            <a:endParaRPr lang="zh-CN" altLang="en-US" sz="1200"/>
          </a:p>
          <a:p>
            <a:r>
              <a:rPr lang="zh-CN" altLang="en-US" sz="1200"/>
              <a:t>00:16:3e:00:3f:a1</a:t>
            </a:r>
            <a:endParaRPr lang="zh-CN" altLang="en-US" sz="1200"/>
          </a:p>
        </p:txBody>
      </p:sp>
      <p:cxnSp>
        <p:nvCxnSpPr>
          <p:cNvPr id="24" name="直接箭头连接符 23"/>
          <p:cNvCxnSpPr>
            <a:stCxn id="6" idx="4"/>
            <a:endCxn id="22" idx="0"/>
          </p:cNvCxnSpPr>
          <p:nvPr/>
        </p:nvCxnSpPr>
        <p:spPr>
          <a:xfrm flipH="1">
            <a:off x="1063625" y="1459865"/>
            <a:ext cx="112839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4"/>
            <a:endCxn id="23" idx="0"/>
          </p:cNvCxnSpPr>
          <p:nvPr/>
        </p:nvCxnSpPr>
        <p:spPr>
          <a:xfrm>
            <a:off x="10175240" y="1459865"/>
            <a:ext cx="99631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169400" y="1464945"/>
            <a:ext cx="2908300" cy="645160"/>
          </a:xfrm>
          <a:prstGeom prst="rect">
            <a:avLst/>
          </a:prstGeom>
          <a:noFill/>
        </p:spPr>
        <p:txBody>
          <a:bodyPr wrap="square" rtlCol="0" anchor="t">
            <a:spAutoFit/>
          </a:bodyPr>
          <a:p>
            <a:pPr algn="l"/>
            <a:r>
              <a:rPr sz="1200">
                <a:sym typeface="+mn-ea"/>
              </a:rPr>
              <a:t>rtoe-GR_k8stest2-worker-1.dev.kl.aly</a:t>
            </a:r>
            <a:endParaRPr sz="1200">
              <a:sym typeface="+mn-ea"/>
            </a:endParaRPr>
          </a:p>
          <a:p>
            <a:pPr algn="l"/>
            <a:r>
              <a:rPr sz="1200">
                <a:sym typeface="+mn-ea"/>
              </a:rPr>
              <a:t>172.17.33.251</a:t>
            </a:r>
            <a:r>
              <a:rPr lang="en-US" sz="1200">
                <a:sym typeface="+mn-ea"/>
              </a:rPr>
              <a:t>/23</a:t>
            </a:r>
            <a:endParaRPr sz="1200">
              <a:solidFill>
                <a:schemeClr val="tx1"/>
              </a:solidFill>
              <a:sym typeface="+mn-ea"/>
            </a:endParaRPr>
          </a:p>
          <a:p>
            <a:pPr algn="l"/>
            <a:r>
              <a:rPr lang="zh-CN" altLang="en-US" sz="1200">
                <a:sym typeface="+mn-ea"/>
              </a:rPr>
              <a:t>00:16:3e:00:3c:58</a:t>
            </a:r>
            <a:endParaRPr lang="zh-CN" altLang="en-US" sz="1200"/>
          </a:p>
        </p:txBody>
      </p:sp>
      <p:sp>
        <p:nvSpPr>
          <p:cNvPr id="37" name="文本框 36"/>
          <p:cNvSpPr txBox="1"/>
          <p:nvPr/>
        </p:nvSpPr>
        <p:spPr>
          <a:xfrm>
            <a:off x="5307965" y="1169670"/>
            <a:ext cx="2611120" cy="460375"/>
          </a:xfrm>
          <a:prstGeom prst="rect">
            <a:avLst/>
          </a:prstGeom>
          <a:noFill/>
        </p:spPr>
        <p:txBody>
          <a:bodyPr wrap="square" rtlCol="0" anchor="t">
            <a:spAutoFit/>
          </a:bodyPr>
          <a:p>
            <a:r>
              <a:rPr lang="en-US" sz="1200">
                <a:sym typeface="+mn-ea"/>
              </a:rPr>
              <a:t>rtoj-ovn_cluster_router</a:t>
            </a:r>
            <a:endParaRPr lang="en-US" sz="1200">
              <a:sym typeface="+mn-ea"/>
            </a:endParaRPr>
          </a:p>
          <a:p>
            <a:r>
              <a:rPr lang="en-US" sz="1200">
                <a:sym typeface="+mn-ea"/>
              </a:rPr>
              <a:t>172.31.16.1</a:t>
            </a:r>
            <a:r>
              <a:rPr lang="en-US" sz="1200"/>
              <a:t>/16  0a:58:ac:1d:10:01</a:t>
            </a:r>
            <a:endParaRPr lang="en-US" sz="1200"/>
          </a:p>
        </p:txBody>
      </p:sp>
      <p:sp>
        <p:nvSpPr>
          <p:cNvPr id="41" name="圆角矩形 40"/>
          <p:cNvSpPr/>
          <p:nvPr/>
        </p:nvSpPr>
        <p:spPr>
          <a:xfrm>
            <a:off x="651510" y="477329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48" name="文本框 47"/>
          <p:cNvSpPr txBox="1"/>
          <p:nvPr/>
        </p:nvSpPr>
        <p:spPr>
          <a:xfrm>
            <a:off x="164465" y="4387850"/>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sp>
        <p:nvSpPr>
          <p:cNvPr id="42" name="圆角矩形 41"/>
          <p:cNvSpPr/>
          <p:nvPr/>
        </p:nvSpPr>
        <p:spPr>
          <a:xfrm>
            <a:off x="10774680" y="476821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26" name="文本框 25"/>
          <p:cNvSpPr txBox="1"/>
          <p:nvPr/>
        </p:nvSpPr>
        <p:spPr>
          <a:xfrm>
            <a:off x="9878060" y="4366895"/>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cxnSp>
        <p:nvCxnSpPr>
          <p:cNvPr id="27" name="直接箭头连接符 26"/>
          <p:cNvCxnSpPr>
            <a:stCxn id="23" idx="2"/>
            <a:endCxn id="42" idx="0"/>
          </p:cNvCxnSpPr>
          <p:nvPr/>
        </p:nvCxnSpPr>
        <p:spPr>
          <a:xfrm flipH="1">
            <a:off x="11164570" y="3483610"/>
            <a:ext cx="6985" cy="12846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1" idx="0"/>
            <a:endCxn id="22" idx="2"/>
          </p:cNvCxnSpPr>
          <p:nvPr/>
        </p:nvCxnSpPr>
        <p:spPr>
          <a:xfrm flipV="1">
            <a:off x="1041400" y="3483610"/>
            <a:ext cx="22225" cy="1289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1" idx="2"/>
            <a:endCxn id="14" idx="0"/>
          </p:cNvCxnSpPr>
          <p:nvPr/>
        </p:nvCxnSpPr>
        <p:spPr>
          <a:xfrm>
            <a:off x="1041400" y="5156835"/>
            <a:ext cx="8255" cy="6489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2" idx="2"/>
            <a:endCxn id="15" idx="0"/>
          </p:cNvCxnSpPr>
          <p:nvPr/>
        </p:nvCxnSpPr>
        <p:spPr>
          <a:xfrm flipH="1">
            <a:off x="11159490" y="5151755"/>
            <a:ext cx="5080" cy="7804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4518025" y="626999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4" name="圆角矩形 43"/>
          <p:cNvSpPr/>
          <p:nvPr/>
        </p:nvSpPr>
        <p:spPr>
          <a:xfrm>
            <a:off x="6519545" y="626999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9" name="圆角矩形 48"/>
          <p:cNvSpPr/>
          <p:nvPr/>
        </p:nvSpPr>
        <p:spPr>
          <a:xfrm>
            <a:off x="6416675" y="54756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sp>
        <p:nvSpPr>
          <p:cNvPr id="50" name="圆角矩形 49"/>
          <p:cNvSpPr/>
          <p:nvPr/>
        </p:nvSpPr>
        <p:spPr>
          <a:xfrm>
            <a:off x="5490210" y="4358005"/>
            <a:ext cx="1580515" cy="459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node_local_switch</a:t>
            </a:r>
            <a:endParaRPr lang="zh-CN" altLang="en-US" sz="1200">
              <a:sym typeface="+mn-ea"/>
            </a:endParaRPr>
          </a:p>
        </p:txBody>
      </p:sp>
      <p:cxnSp>
        <p:nvCxnSpPr>
          <p:cNvPr id="51" name="直接箭头连接符 50"/>
          <p:cNvCxnSpPr>
            <a:stCxn id="50" idx="0"/>
            <a:endCxn id="7" idx="4"/>
          </p:cNvCxnSpPr>
          <p:nvPr/>
        </p:nvCxnSpPr>
        <p:spPr>
          <a:xfrm flipH="1" flipV="1">
            <a:off x="6254750" y="2251075"/>
            <a:ext cx="26035" cy="21069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50" idx="2"/>
            <a:endCxn id="49" idx="0"/>
          </p:cNvCxnSpPr>
          <p:nvPr/>
        </p:nvCxnSpPr>
        <p:spPr>
          <a:xfrm>
            <a:off x="6280785" y="4817745"/>
            <a:ext cx="609600" cy="6578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826760" y="4982845"/>
            <a:ext cx="1063625" cy="460375"/>
          </a:xfrm>
          <a:prstGeom prst="rect">
            <a:avLst/>
          </a:prstGeom>
          <a:noFill/>
        </p:spPr>
        <p:txBody>
          <a:bodyPr wrap="none" rtlCol="0">
            <a:spAutoFit/>
          </a:bodyPr>
          <a:p>
            <a:pPr algn="l"/>
            <a:r>
              <a:rPr lang="en-US" altLang="zh-CN" sz="1200"/>
              <a:t>localnet </a:t>
            </a:r>
            <a:r>
              <a:rPr lang="zh-CN" altLang="en-US" sz="1200"/>
              <a:t>类型</a:t>
            </a:r>
            <a:endParaRPr lang="zh-CN" altLang="en-US" sz="1200"/>
          </a:p>
          <a:p>
            <a:pPr algn="l"/>
            <a:r>
              <a:rPr lang="en-US" altLang="zh-CN" sz="1200"/>
              <a:t>locnet</a:t>
            </a:r>
            <a:r>
              <a:rPr lang="zh-CN" altLang="en-US" sz="1200"/>
              <a:t>网络</a:t>
            </a:r>
            <a:endParaRPr lang="zh-CN" altLang="en-US" sz="1200"/>
          </a:p>
        </p:txBody>
      </p:sp>
      <p:sp>
        <p:nvSpPr>
          <p:cNvPr id="55" name="圆角矩形 54"/>
          <p:cNvSpPr/>
          <p:nvPr/>
        </p:nvSpPr>
        <p:spPr>
          <a:xfrm>
            <a:off x="5212715" y="54756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cxnSp>
        <p:nvCxnSpPr>
          <p:cNvPr id="57" name="直接箭头连接符 56"/>
          <p:cNvCxnSpPr>
            <a:stCxn id="55" idx="0"/>
            <a:endCxn id="50" idx="2"/>
          </p:cNvCxnSpPr>
          <p:nvPr/>
        </p:nvCxnSpPr>
        <p:spPr>
          <a:xfrm flipV="1">
            <a:off x="5686425" y="4817745"/>
            <a:ext cx="594360" cy="6578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5" idx="2"/>
            <a:endCxn id="36" idx="0"/>
          </p:cNvCxnSpPr>
          <p:nvPr/>
        </p:nvCxnSpPr>
        <p:spPr>
          <a:xfrm flipH="1">
            <a:off x="5274310" y="5802630"/>
            <a:ext cx="412115" cy="4673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9" idx="2"/>
            <a:endCxn id="44" idx="0"/>
          </p:cNvCxnSpPr>
          <p:nvPr/>
        </p:nvCxnSpPr>
        <p:spPr>
          <a:xfrm>
            <a:off x="6890385" y="5802630"/>
            <a:ext cx="385445" cy="4673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5415915" y="2493010"/>
            <a:ext cx="2045970" cy="645160"/>
          </a:xfrm>
          <a:prstGeom prst="rect">
            <a:avLst/>
          </a:prstGeom>
          <a:noFill/>
        </p:spPr>
        <p:txBody>
          <a:bodyPr wrap="square" rtlCol="0" anchor="t">
            <a:spAutoFit/>
          </a:bodyPr>
          <a:p>
            <a:r>
              <a:rPr sz="1200"/>
              <a:t>rtos-node_local_switch</a:t>
            </a:r>
            <a:endParaRPr sz="1200"/>
          </a:p>
          <a:p>
            <a:r>
              <a:rPr sz="1200"/>
              <a:t>169.254.0.2/20</a:t>
            </a:r>
            <a:endParaRPr sz="1200"/>
          </a:p>
          <a:p>
            <a:r>
              <a:rPr lang="zh-CN" altLang="en-US" sz="1200"/>
              <a:t>0a:58:a9:fe:00:02</a:t>
            </a:r>
            <a:endParaRPr lang="zh-CN" altLang="en-US" sz="1200"/>
          </a:p>
        </p:txBody>
      </p:sp>
      <p:sp>
        <p:nvSpPr>
          <p:cNvPr id="62" name="矩形 61"/>
          <p:cNvSpPr/>
          <p:nvPr/>
        </p:nvSpPr>
        <p:spPr>
          <a:xfrm>
            <a:off x="8887460" y="3392805"/>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72" name="文本框 71"/>
          <p:cNvSpPr txBox="1"/>
          <p:nvPr/>
        </p:nvSpPr>
        <p:spPr>
          <a:xfrm>
            <a:off x="5254625" y="5802630"/>
            <a:ext cx="2207260" cy="275590"/>
          </a:xfrm>
          <a:prstGeom prst="rect">
            <a:avLst/>
          </a:prstGeom>
          <a:noFill/>
        </p:spPr>
        <p:txBody>
          <a:bodyPr wrap="square" rtlCol="0">
            <a:spAutoFit/>
          </a:bodyPr>
          <a:p>
            <a:pPr algn="l"/>
            <a:r>
              <a:rPr lang="zh-CN" altLang="en-US" sz="1200"/>
              <a:t>所有br-</a:t>
            </a:r>
            <a:r>
              <a:rPr lang="en-US" altLang="zh-CN" sz="1200"/>
              <a:t>local</a:t>
            </a:r>
            <a:r>
              <a:rPr lang="zh-CN" altLang="en-US" sz="1200"/>
              <a:t>作为</a:t>
            </a:r>
            <a:r>
              <a:rPr lang="en-US" altLang="zh-CN" sz="1200"/>
              <a:t>locnet</a:t>
            </a:r>
            <a:r>
              <a:rPr lang="zh-CN" altLang="en-US" sz="1200"/>
              <a:t>网络</a:t>
            </a:r>
            <a:endParaRPr lang="zh-CN" altLang="en-US" sz="1200"/>
          </a:p>
        </p:txBody>
      </p:sp>
      <p:cxnSp>
        <p:nvCxnSpPr>
          <p:cNvPr id="2" name="直接箭头连接符 1"/>
          <p:cNvCxnSpPr>
            <a:stCxn id="62" idx="2"/>
            <a:endCxn id="43" idx="0"/>
          </p:cNvCxnSpPr>
          <p:nvPr/>
        </p:nvCxnSpPr>
        <p:spPr>
          <a:xfrm flipH="1">
            <a:off x="9239250" y="3676015"/>
            <a:ext cx="635" cy="8064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300" y="125095"/>
            <a:ext cx="2804160" cy="275590"/>
          </a:xfrm>
          <a:prstGeom prst="rect">
            <a:avLst/>
          </a:prstGeom>
          <a:noFill/>
        </p:spPr>
        <p:txBody>
          <a:bodyPr wrap="square" rtlCol="0" anchor="t">
            <a:spAutoFit/>
          </a:bodyPr>
          <a:p>
            <a:r>
              <a:rPr lang="en-US" sz="1200">
                <a:sym typeface="+mn-ea"/>
              </a:rPr>
              <a:t>jtor-GR_k8stest2-worker-1.dev.kl.aly</a:t>
            </a:r>
            <a:endParaRPr lang="en-US" sz="1200">
              <a:sym typeface="+mn-ea"/>
            </a:endParaRPr>
          </a:p>
        </p:txBody>
      </p:sp>
      <p:sp>
        <p:nvSpPr>
          <p:cNvPr id="21" name="文本框 20"/>
          <p:cNvSpPr txBox="1"/>
          <p:nvPr/>
        </p:nvSpPr>
        <p:spPr>
          <a:xfrm>
            <a:off x="2720975" y="175895"/>
            <a:ext cx="2804160" cy="275590"/>
          </a:xfrm>
          <a:prstGeom prst="rect">
            <a:avLst/>
          </a:prstGeom>
          <a:noFill/>
        </p:spPr>
        <p:txBody>
          <a:bodyPr wrap="square" rtlCol="0" anchor="t">
            <a:spAutoFit/>
          </a:bodyPr>
          <a:p>
            <a:r>
              <a:rPr lang="en-US" sz="1200">
                <a:sym typeface="+mn-ea"/>
              </a:rPr>
              <a:t>jtor-GR_k8stest2-master-1.dev.kl.aly</a:t>
            </a:r>
            <a:endParaRPr lang="en-US" sz="1200">
              <a:sym typeface="+mn-ea"/>
            </a:endParaRPr>
          </a:p>
        </p:txBody>
      </p:sp>
      <p:sp>
        <p:nvSpPr>
          <p:cNvPr id="45" name="文本框 44"/>
          <p:cNvSpPr txBox="1"/>
          <p:nvPr/>
        </p:nvSpPr>
        <p:spPr>
          <a:xfrm>
            <a:off x="5487670" y="763270"/>
            <a:ext cx="1741170" cy="275590"/>
          </a:xfrm>
          <a:prstGeom prst="rect">
            <a:avLst/>
          </a:prstGeom>
          <a:noFill/>
        </p:spPr>
        <p:txBody>
          <a:bodyPr wrap="square" rtlCol="0" anchor="t">
            <a:spAutoFit/>
          </a:bodyPr>
          <a:p>
            <a:r>
              <a:rPr lang="en-US" sz="1200">
                <a:sym typeface="+mn-ea"/>
              </a:rPr>
              <a:t>jtor-ovn_cluster_router</a:t>
            </a:r>
            <a:endParaRPr lang="en-US" sz="1200">
              <a:sym typeface="+mn-ea"/>
            </a:endParaRPr>
          </a:p>
        </p:txBody>
      </p:sp>
      <p:sp>
        <p:nvSpPr>
          <p:cNvPr id="53" name="文本框 52"/>
          <p:cNvSpPr txBox="1"/>
          <p:nvPr/>
        </p:nvSpPr>
        <p:spPr>
          <a:xfrm>
            <a:off x="7509510" y="655955"/>
            <a:ext cx="2700655" cy="645160"/>
          </a:xfrm>
          <a:prstGeom prst="rect">
            <a:avLst/>
          </a:prstGeom>
          <a:noFill/>
        </p:spPr>
        <p:txBody>
          <a:bodyPr wrap="square" rtlCol="0" anchor="t">
            <a:spAutoFit/>
          </a:bodyPr>
          <a:p>
            <a:pPr algn="l"/>
            <a:r>
              <a:rPr lang="en-US" sz="1200">
                <a:sym typeface="+mn-ea"/>
              </a:rPr>
              <a:t>rtoj-GR_k8stest2-worker-1.dev.kl.aly</a:t>
            </a:r>
            <a:endParaRPr lang="en-US" sz="1200">
              <a:sym typeface="+mn-ea"/>
            </a:endParaRPr>
          </a:p>
          <a:p>
            <a:pPr algn="l"/>
            <a:r>
              <a:rPr lang="en-US" sz="1200">
                <a:sym typeface="+mn-ea"/>
              </a:rPr>
              <a:t>172.31.16.2/16</a:t>
            </a:r>
            <a:endParaRPr lang="en-US" sz="1200"/>
          </a:p>
          <a:p>
            <a:pPr algn="l"/>
            <a:r>
              <a:rPr lang="en-US" sz="1200">
                <a:sym typeface="+mn-ea"/>
              </a:rPr>
              <a:t>0a:58:ac:1f:10:02</a:t>
            </a:r>
            <a:endParaRPr lang="zh-CN" altLang="en-US" sz="1200"/>
          </a:p>
        </p:txBody>
      </p:sp>
      <p:sp>
        <p:nvSpPr>
          <p:cNvPr id="66" name="文本框 65"/>
          <p:cNvSpPr txBox="1"/>
          <p:nvPr/>
        </p:nvSpPr>
        <p:spPr>
          <a:xfrm>
            <a:off x="28575" y="3468370"/>
            <a:ext cx="2808605" cy="460375"/>
          </a:xfrm>
          <a:prstGeom prst="rect">
            <a:avLst/>
          </a:prstGeom>
          <a:noFill/>
        </p:spPr>
        <p:txBody>
          <a:bodyPr wrap="square" rtlCol="0" anchor="t">
            <a:spAutoFit/>
          </a:bodyPr>
          <a:p>
            <a:pPr algn="l"/>
            <a:r>
              <a:rPr sz="1200"/>
              <a:t>breth0_k8stest2-master-1.dev.kl.aly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67" name="文本框 66"/>
          <p:cNvSpPr txBox="1"/>
          <p:nvPr/>
        </p:nvSpPr>
        <p:spPr>
          <a:xfrm>
            <a:off x="9578975" y="3676015"/>
            <a:ext cx="2808605" cy="460375"/>
          </a:xfrm>
          <a:prstGeom prst="rect">
            <a:avLst/>
          </a:prstGeom>
          <a:noFill/>
        </p:spPr>
        <p:txBody>
          <a:bodyPr wrap="square" rtlCol="0" anchor="t">
            <a:spAutoFit/>
          </a:bodyPr>
          <a:p>
            <a:pPr algn="l"/>
            <a:r>
              <a:rPr sz="1200"/>
              <a:t>breth0_k8stest2-</a:t>
            </a:r>
            <a:r>
              <a:rPr lang="en-US" sz="1200"/>
              <a:t>wor</a:t>
            </a:r>
            <a:r>
              <a:rPr sz="1200"/>
              <a:t>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73" name="文本框 72"/>
          <p:cNvSpPr txBox="1"/>
          <p:nvPr/>
        </p:nvSpPr>
        <p:spPr>
          <a:xfrm>
            <a:off x="101600" y="2330450"/>
            <a:ext cx="2761615" cy="460375"/>
          </a:xfrm>
          <a:prstGeom prst="rect">
            <a:avLst/>
          </a:prstGeom>
          <a:noFill/>
        </p:spPr>
        <p:txBody>
          <a:bodyPr wrap="square" rtlCol="0" anchor="t">
            <a:spAutoFit/>
          </a:bodyPr>
          <a:p>
            <a:r>
              <a:rPr lang="zh-CN" altLang="en-US" sz="1200"/>
              <a:t>etor-GR_k8stest2-master-1.dev.kl.aly</a:t>
            </a:r>
            <a:endParaRPr lang="zh-CN" altLang="en-US" sz="1200"/>
          </a:p>
          <a:p>
            <a:r>
              <a:rPr lang="zh-CN" altLang="en-US" sz="1200"/>
              <a:t>00:16:3e:00:3f:a1</a:t>
            </a:r>
            <a:endParaRPr lang="zh-CN" altLang="en-US" sz="1200"/>
          </a:p>
        </p:txBody>
      </p:sp>
      <p:sp>
        <p:nvSpPr>
          <p:cNvPr id="75" name="文本框 74"/>
          <p:cNvSpPr txBox="1"/>
          <p:nvPr/>
        </p:nvSpPr>
        <p:spPr>
          <a:xfrm>
            <a:off x="9435465" y="2393950"/>
            <a:ext cx="2761615" cy="460375"/>
          </a:xfrm>
          <a:prstGeom prst="rect">
            <a:avLst/>
          </a:prstGeom>
          <a:noFill/>
        </p:spPr>
        <p:txBody>
          <a:bodyPr wrap="square" rtlCol="0" anchor="t">
            <a:spAutoFit/>
          </a:bodyPr>
          <a:p>
            <a:r>
              <a:rPr lang="zh-CN" altLang="en-US" sz="1200"/>
              <a:t>etor-GR_k8stest2-</a:t>
            </a:r>
            <a:r>
              <a:rPr lang="en-US" altLang="zh-CN" sz="1200"/>
              <a:t>work</a:t>
            </a:r>
            <a:r>
              <a:rPr lang="zh-CN" altLang="en-US" sz="1200"/>
              <a:t>er-1.dev.kl.aly</a:t>
            </a:r>
            <a:endParaRPr lang="zh-CN" altLang="en-US" sz="1200"/>
          </a:p>
          <a:p>
            <a:r>
              <a:rPr lang="zh-CN" altLang="en-US" sz="1200">
                <a:sym typeface="+mn-ea"/>
              </a:rPr>
              <a:t>00:16:3e:00:3c:58</a:t>
            </a:r>
            <a:endParaRPr lang="zh-CN" altLang="en-US" sz="1200"/>
          </a:p>
        </p:txBody>
      </p:sp>
      <p:sp>
        <p:nvSpPr>
          <p:cNvPr id="76" name="文本框 75"/>
          <p:cNvSpPr txBox="1"/>
          <p:nvPr/>
        </p:nvSpPr>
        <p:spPr>
          <a:xfrm>
            <a:off x="10678160" y="540448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77" name="文本框 76"/>
          <p:cNvSpPr txBox="1"/>
          <p:nvPr/>
        </p:nvSpPr>
        <p:spPr>
          <a:xfrm>
            <a:off x="5478780" y="3941445"/>
            <a:ext cx="1760220" cy="275590"/>
          </a:xfrm>
          <a:prstGeom prst="rect">
            <a:avLst/>
          </a:prstGeom>
          <a:noFill/>
        </p:spPr>
        <p:txBody>
          <a:bodyPr wrap="none" rtlCol="0">
            <a:spAutoFit/>
          </a:bodyPr>
          <a:p>
            <a:pPr algn="l"/>
            <a:r>
              <a:rPr sz="1200"/>
              <a:t>stor-node_local_switch</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ovn-kubenetest</a:t>
            </a:r>
            <a:r>
              <a:rPr lang="zh-CN" altLang="en-US"/>
              <a:t>没有维护自己的</a:t>
            </a:r>
            <a:r>
              <a:rPr lang="en-US" altLang="zh-CN"/>
              <a:t>release</a:t>
            </a:r>
            <a:endParaRPr lang="en-US" altLang="zh-CN"/>
          </a:p>
        </p:txBody>
      </p:sp>
      <p:sp>
        <p:nvSpPr>
          <p:cNvPr id="3" name="内容占位符 2"/>
          <p:cNvSpPr>
            <a:spLocks noGrp="1"/>
          </p:cNvSpPr>
          <p:nvPr>
            <p:ph idx="1"/>
          </p:nvPr>
        </p:nvSpPr>
        <p:spPr/>
        <p:txBody>
          <a:bodyPr/>
          <a:p>
            <a:r>
              <a:rPr lang="en-US" altLang="zh-CN"/>
              <a:t>ovs</a:t>
            </a:r>
            <a:r>
              <a:rPr lang="zh-CN" altLang="en-US">
                <a:sym typeface="+mn-ea"/>
              </a:rPr>
              <a:t>自己编译打包</a:t>
            </a:r>
            <a:r>
              <a:rPr lang="en-US" altLang="zh-CN">
                <a:sym typeface="+mn-ea"/>
              </a:rPr>
              <a:t>rpm</a:t>
            </a:r>
            <a:r>
              <a:rPr lang="zh-CN" altLang="en-US">
                <a:sym typeface="+mn-ea"/>
              </a:rPr>
              <a:t>，版本</a:t>
            </a:r>
            <a:r>
              <a:rPr lang="en-US" altLang="zh-CN">
                <a:sym typeface="+mn-ea"/>
              </a:rPr>
              <a:t>2.15.0</a:t>
            </a:r>
            <a:endParaRPr lang="en-US" altLang="zh-CN"/>
          </a:p>
          <a:p>
            <a:r>
              <a:rPr lang="en-US" altLang="zh-CN"/>
              <a:t>ovn</a:t>
            </a:r>
            <a:r>
              <a:rPr lang="zh-CN" altLang="en-US"/>
              <a:t>自己编译打包</a:t>
            </a:r>
            <a:r>
              <a:rPr lang="en-US" altLang="zh-CN"/>
              <a:t>rpm</a:t>
            </a:r>
            <a:r>
              <a:rPr lang="zh-CN" altLang="en-US"/>
              <a:t>，版本</a:t>
            </a:r>
            <a:r>
              <a:rPr lang="en-US" altLang="zh-CN"/>
              <a:t>20.12.0</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圆角矩形 15"/>
          <p:cNvSpPr/>
          <p:nvPr/>
        </p:nvSpPr>
        <p:spPr>
          <a:xfrm>
            <a:off x="4349750" y="3260725"/>
            <a:ext cx="1570990"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k8stest2-master-1.dev.kl.aly</a:t>
            </a:r>
            <a:endParaRPr lang="zh-CN" altLang="en-US" sz="1200">
              <a:sym typeface="+mn-ea"/>
            </a:endParaRPr>
          </a:p>
        </p:txBody>
      </p:sp>
      <p:sp>
        <p:nvSpPr>
          <p:cNvPr id="18" name="圆角矩形 17"/>
          <p:cNvSpPr/>
          <p:nvPr/>
        </p:nvSpPr>
        <p:spPr>
          <a:xfrm>
            <a:off x="6435090" y="3248660"/>
            <a:ext cx="1779905"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200">
                <a:sym typeface="+mn-ea"/>
              </a:rPr>
              <a:t>k8stest2-worker-1.dev.kl.aly</a:t>
            </a:r>
            <a:endParaRPr sz="1200">
              <a:sym typeface="+mn-ea"/>
            </a:endParaRPr>
          </a:p>
        </p:txBody>
      </p:sp>
      <p:sp>
        <p:nvSpPr>
          <p:cNvPr id="19" name="圆角矩形 18"/>
          <p:cNvSpPr/>
          <p:nvPr/>
        </p:nvSpPr>
        <p:spPr>
          <a:xfrm>
            <a:off x="5367655" y="170815"/>
            <a:ext cx="17621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join</a:t>
            </a:r>
            <a:endParaRPr lang="en-US" altLang="zh-CN" sz="1200">
              <a:sym typeface="+mn-ea"/>
            </a:endParaRPr>
          </a:p>
        </p:txBody>
      </p:sp>
      <p:cxnSp>
        <p:nvCxnSpPr>
          <p:cNvPr id="4" name="直接箭头连接符 3"/>
          <p:cNvCxnSpPr>
            <a:stCxn id="16" idx="0"/>
            <a:endCxn id="7" idx="3"/>
          </p:cNvCxnSpPr>
          <p:nvPr/>
        </p:nvCxnSpPr>
        <p:spPr>
          <a:xfrm flipV="1">
            <a:off x="5135245" y="2152650"/>
            <a:ext cx="382270" cy="1108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7" idx="5"/>
            <a:endCxn id="18" idx="0"/>
          </p:cNvCxnSpPr>
          <p:nvPr/>
        </p:nvCxnSpPr>
        <p:spPr>
          <a:xfrm>
            <a:off x="6991350" y="2152650"/>
            <a:ext cx="334010" cy="10960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 name="流程图: 联系 5"/>
          <p:cNvSpPr/>
          <p:nvPr/>
        </p:nvSpPr>
        <p:spPr>
          <a:xfrm>
            <a:off x="1431925" y="821690"/>
            <a:ext cx="1946910" cy="638175"/>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GR_k8stest2-master-1.dev.kl.aly</a:t>
            </a:r>
            <a:endParaRPr lang="zh-CN" altLang="en-US" sz="1200"/>
          </a:p>
        </p:txBody>
      </p:sp>
      <p:sp>
        <p:nvSpPr>
          <p:cNvPr id="8" name="流程图: 联系 7"/>
          <p:cNvSpPr/>
          <p:nvPr/>
        </p:nvSpPr>
        <p:spPr>
          <a:xfrm>
            <a:off x="8966835" y="821055"/>
            <a:ext cx="2416810" cy="63881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GR_k8stest2-worker-1.dev.kl.aly</a:t>
            </a:r>
            <a:endParaRPr lang="zh-CN" altLang="en-US" sz="1200"/>
          </a:p>
        </p:txBody>
      </p:sp>
      <p:sp>
        <p:nvSpPr>
          <p:cNvPr id="69" name="文本框 68"/>
          <p:cNvSpPr txBox="1"/>
          <p:nvPr/>
        </p:nvSpPr>
        <p:spPr>
          <a:xfrm>
            <a:off x="8664575" y="2967355"/>
            <a:ext cx="1407160" cy="460375"/>
          </a:xfrm>
          <a:prstGeom prst="rect">
            <a:avLst/>
          </a:prstGeom>
          <a:noFill/>
        </p:spPr>
        <p:txBody>
          <a:bodyPr wrap="square" rtlCol="0" anchor="t">
            <a:spAutoFit/>
          </a:bodyPr>
          <a:p>
            <a:r>
              <a:rPr lang="en-US" altLang="zh-CN" sz="1200">
                <a:sym typeface="+mn-ea"/>
              </a:rPr>
              <a:t>node</a:t>
            </a:r>
            <a:r>
              <a:rPr lang="zh-CN" altLang="en-US" sz="1200">
                <a:sym typeface="+mn-ea"/>
              </a:rPr>
              <a:t>分配</a:t>
            </a:r>
            <a:r>
              <a:rPr lang="en-US" sz="1200">
                <a:sym typeface="+mn-ea"/>
              </a:rPr>
              <a:t>pod</a:t>
            </a:r>
            <a:r>
              <a:rPr lang="zh-CN" altLang="en-US" sz="1200">
                <a:sym typeface="+mn-ea"/>
              </a:rPr>
              <a:t>网段</a:t>
            </a:r>
            <a:endParaRPr lang="en-US" sz="1200"/>
          </a:p>
          <a:p>
            <a:r>
              <a:rPr lang="en-US" sz="1200">
                <a:sym typeface="+mn-ea"/>
              </a:rPr>
              <a:t>172.29.17.0/24</a:t>
            </a:r>
            <a:endParaRPr lang="en-US" altLang="en-US" sz="1200"/>
          </a:p>
        </p:txBody>
      </p:sp>
      <p:cxnSp>
        <p:nvCxnSpPr>
          <p:cNvPr id="64" name="直接箭头连接符 63"/>
          <p:cNvCxnSpPr>
            <a:stCxn id="40" idx="0"/>
            <a:endCxn id="82" idx="2"/>
          </p:cNvCxnSpPr>
          <p:nvPr/>
        </p:nvCxnSpPr>
        <p:spPr>
          <a:xfrm flipV="1">
            <a:off x="3215640" y="3694430"/>
            <a:ext cx="5080" cy="7397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837180" y="2932430"/>
            <a:ext cx="1512570" cy="460375"/>
          </a:xfrm>
          <a:prstGeom prst="rect">
            <a:avLst/>
          </a:prstGeom>
          <a:noFill/>
        </p:spPr>
        <p:txBody>
          <a:bodyPr wrap="square" rtlCol="0" anchor="t">
            <a:spAutoFit/>
          </a:bodyPr>
          <a:p>
            <a:r>
              <a:rPr lang="en-US" altLang="zh-CN" sz="1200"/>
              <a:t>node</a:t>
            </a:r>
            <a:r>
              <a:rPr lang="zh-CN" altLang="en-US" sz="1200"/>
              <a:t>分配</a:t>
            </a:r>
            <a:r>
              <a:rPr lang="en-US" sz="1200">
                <a:sym typeface="+mn-ea"/>
              </a:rPr>
              <a:t>pod</a:t>
            </a:r>
            <a:r>
              <a:rPr lang="zh-CN" altLang="en-US" sz="1200">
                <a:sym typeface="+mn-ea"/>
              </a:rPr>
              <a:t>网段</a:t>
            </a:r>
            <a:endParaRPr lang="en-US" sz="1200"/>
          </a:p>
          <a:p>
            <a:r>
              <a:rPr lang="en-US" sz="1200"/>
              <a:t>172.29.16.0/24</a:t>
            </a:r>
            <a:endParaRPr lang="en-US" altLang="en-US" sz="1200"/>
          </a:p>
        </p:txBody>
      </p:sp>
      <p:sp>
        <p:nvSpPr>
          <p:cNvPr id="82" name="矩形 81"/>
          <p:cNvSpPr/>
          <p:nvPr/>
        </p:nvSpPr>
        <p:spPr>
          <a:xfrm>
            <a:off x="2868295" y="3411220"/>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29" name="文本框 28"/>
          <p:cNvSpPr txBox="1"/>
          <p:nvPr/>
        </p:nvSpPr>
        <p:spPr>
          <a:xfrm>
            <a:off x="3141980" y="2033270"/>
            <a:ext cx="2502535" cy="645160"/>
          </a:xfrm>
          <a:prstGeom prst="rect">
            <a:avLst/>
          </a:prstGeom>
          <a:noFill/>
        </p:spPr>
        <p:txBody>
          <a:bodyPr wrap="square" rtlCol="0" anchor="t">
            <a:spAutoFit/>
          </a:bodyPr>
          <a:p>
            <a:pPr algn="l"/>
            <a:r>
              <a:rPr sz="1200"/>
              <a:t>rtos-k8stest2-master-1.dev.kl.aly</a:t>
            </a:r>
            <a:endParaRPr sz="1200"/>
          </a:p>
          <a:p>
            <a:pPr algn="l"/>
            <a:r>
              <a:rPr sz="1200"/>
              <a:t>172.2</a:t>
            </a:r>
            <a:r>
              <a:rPr lang="en-US" sz="1200"/>
              <a:t>9</a:t>
            </a:r>
            <a:r>
              <a:rPr sz="1200"/>
              <a:t>.</a:t>
            </a:r>
            <a:r>
              <a:rPr lang="en-US" sz="1200"/>
              <a:t>16</a:t>
            </a:r>
            <a:r>
              <a:rPr sz="1200"/>
              <a:t>.1/24</a:t>
            </a:r>
            <a:endParaRPr sz="1200"/>
          </a:p>
          <a:p>
            <a:pPr algn="l"/>
            <a:r>
              <a:rPr lang="zh-CN" altLang="en-US" sz="1200">
                <a:sym typeface="+mn-ea"/>
              </a:rPr>
              <a:t>0a:58:ac:1d:10:01</a:t>
            </a:r>
            <a:endParaRPr lang="zh-CN" altLang="en-US" sz="1200">
              <a:sym typeface="+mn-ea"/>
            </a:endParaRPr>
          </a:p>
        </p:txBody>
      </p:sp>
      <p:sp>
        <p:nvSpPr>
          <p:cNvPr id="7" name="流程图: 联系 6"/>
          <p:cNvSpPr/>
          <p:nvPr/>
        </p:nvSpPr>
        <p:spPr>
          <a:xfrm>
            <a:off x="5212715" y="1581150"/>
            <a:ext cx="2083435" cy="669925"/>
          </a:xfrm>
          <a:prstGeom prst="flowChartConnector">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ovn_cluster_router</a:t>
            </a:r>
            <a:endParaRPr lang="zh-CN" altLang="en-US" sz="1200"/>
          </a:p>
          <a:p>
            <a:pPr algn="ctr"/>
            <a:r>
              <a:rPr lang="en-US" altLang="zh-CN" sz="1200"/>
              <a:t>k8s pod</a:t>
            </a:r>
            <a:r>
              <a:rPr lang="zh-CN" altLang="en-US" sz="1200"/>
              <a:t>路由</a:t>
            </a:r>
            <a:endParaRPr lang="zh-CN" altLang="en-US" sz="1200"/>
          </a:p>
        </p:txBody>
      </p:sp>
      <p:sp>
        <p:nvSpPr>
          <p:cNvPr id="33" name="文本框 32"/>
          <p:cNvSpPr txBox="1"/>
          <p:nvPr/>
        </p:nvSpPr>
        <p:spPr>
          <a:xfrm>
            <a:off x="7067550" y="2019935"/>
            <a:ext cx="2473960" cy="645160"/>
          </a:xfrm>
          <a:prstGeom prst="rect">
            <a:avLst/>
          </a:prstGeom>
          <a:noFill/>
        </p:spPr>
        <p:txBody>
          <a:bodyPr wrap="square" rtlCol="0" anchor="t">
            <a:spAutoFit/>
          </a:bodyPr>
          <a:p>
            <a:r>
              <a:rPr lang="zh-CN" altLang="en-US" sz="1200"/>
              <a:t>rtos-k8stest2-worker-1.dev.kl.aly</a:t>
            </a:r>
            <a:endParaRPr lang="zh-CN" altLang="en-US" sz="1200"/>
          </a:p>
          <a:p>
            <a:r>
              <a:rPr lang="zh-CN" altLang="en-US" sz="1200"/>
              <a:t>172.</a:t>
            </a:r>
            <a:r>
              <a:rPr lang="en-US" altLang="zh-CN" sz="1200"/>
              <a:t>29</a:t>
            </a:r>
            <a:r>
              <a:rPr lang="zh-CN" altLang="en-US" sz="1200"/>
              <a:t>.</a:t>
            </a:r>
            <a:r>
              <a:rPr lang="en-US" altLang="zh-CN" sz="1200"/>
              <a:t>17</a:t>
            </a:r>
            <a:r>
              <a:rPr lang="zh-CN" altLang="en-US" sz="1200"/>
              <a:t>.1/24</a:t>
            </a:r>
            <a:endParaRPr lang="zh-CN" altLang="en-US" sz="1200"/>
          </a:p>
          <a:p>
            <a:r>
              <a:rPr lang="zh-CN" altLang="en-US" sz="1200"/>
              <a:t>0a:58:ac:1d:1</a:t>
            </a:r>
            <a:r>
              <a:rPr lang="en-US" altLang="zh-CN" sz="1200"/>
              <a:t>1</a:t>
            </a:r>
            <a:r>
              <a:rPr lang="zh-CN" altLang="en-US" sz="1200"/>
              <a:t>:01</a:t>
            </a:r>
            <a:endParaRPr lang="zh-CN" altLang="en-US" sz="1200"/>
          </a:p>
        </p:txBody>
      </p:sp>
      <p:sp>
        <p:nvSpPr>
          <p:cNvPr id="31" name="文本框 30"/>
          <p:cNvSpPr txBox="1"/>
          <p:nvPr/>
        </p:nvSpPr>
        <p:spPr>
          <a:xfrm>
            <a:off x="2734310" y="1055370"/>
            <a:ext cx="2700655" cy="645160"/>
          </a:xfrm>
          <a:prstGeom prst="rect">
            <a:avLst/>
          </a:prstGeom>
          <a:noFill/>
        </p:spPr>
        <p:txBody>
          <a:bodyPr wrap="square" rtlCol="0" anchor="t">
            <a:spAutoFit/>
          </a:bodyPr>
          <a:p>
            <a:r>
              <a:rPr lang="en-US" sz="1200">
                <a:sym typeface="+mn-ea"/>
              </a:rPr>
              <a:t>rtoj-GR_k8stest2-master-1.dev.kl.aly</a:t>
            </a:r>
            <a:endParaRPr lang="en-US" sz="1200">
              <a:sym typeface="+mn-ea"/>
            </a:endParaRPr>
          </a:p>
          <a:p>
            <a:r>
              <a:rPr lang="en-US" sz="1200">
                <a:sym typeface="+mn-ea"/>
              </a:rPr>
              <a:t>172.31.16.3</a:t>
            </a:r>
            <a:r>
              <a:rPr lang="zh-CN" altLang="en-US" sz="1200"/>
              <a:t>/</a:t>
            </a:r>
            <a:r>
              <a:rPr lang="en-US" altLang="zh-CN" sz="1200"/>
              <a:t>16</a:t>
            </a:r>
            <a:endParaRPr lang="zh-CN" altLang="en-US" sz="1200"/>
          </a:p>
          <a:p>
            <a:r>
              <a:rPr lang="zh-CN" altLang="en-US" sz="1200"/>
              <a:t>0a:58:ac:1f:10:03</a:t>
            </a:r>
            <a:endParaRPr lang="zh-CN" altLang="en-US" sz="1200"/>
          </a:p>
        </p:txBody>
      </p:sp>
      <p:cxnSp>
        <p:nvCxnSpPr>
          <p:cNvPr id="9" name="直接箭头连接符 8"/>
          <p:cNvCxnSpPr>
            <a:stCxn id="7" idx="0"/>
            <a:endCxn id="19" idx="2"/>
          </p:cNvCxnSpPr>
          <p:nvPr/>
        </p:nvCxnSpPr>
        <p:spPr>
          <a:xfrm flipH="1" flipV="1">
            <a:off x="6249035" y="706755"/>
            <a:ext cx="5715" cy="874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6"/>
            <a:endCxn id="19" idx="1"/>
          </p:cNvCxnSpPr>
          <p:nvPr/>
        </p:nvCxnSpPr>
        <p:spPr>
          <a:xfrm flipV="1">
            <a:off x="3378835" y="438785"/>
            <a:ext cx="1988820" cy="7023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9" idx="3"/>
            <a:endCxn id="8" idx="2"/>
          </p:cNvCxnSpPr>
          <p:nvPr/>
        </p:nvCxnSpPr>
        <p:spPr>
          <a:xfrm>
            <a:off x="7129780" y="438785"/>
            <a:ext cx="1837055" cy="7016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380345" y="5868670"/>
            <a:ext cx="1558290" cy="5759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en-US" sz="1200">
              <a:solidFill>
                <a:schemeClr val="tx1"/>
              </a:solidFill>
              <a:sym typeface="+mn-ea"/>
            </a:endParaRPr>
          </a:p>
          <a:p>
            <a:pPr algn="ctr"/>
            <a:r>
              <a:rPr sz="1200">
                <a:solidFill>
                  <a:schemeClr val="tx1"/>
                </a:solidFill>
                <a:sym typeface="+mn-ea"/>
              </a:rPr>
              <a:t>172.17.33.251</a:t>
            </a:r>
            <a:r>
              <a:rPr lang="en-US" sz="1200">
                <a:solidFill>
                  <a:schemeClr val="tx1"/>
                </a:solidFill>
                <a:sym typeface="+mn-ea"/>
              </a:rPr>
              <a:t>/23</a:t>
            </a:r>
            <a:endParaRPr sz="1200">
              <a:solidFill>
                <a:schemeClr val="tx1"/>
              </a:solidFill>
              <a:sym typeface="+mn-ea"/>
            </a:endParaRPr>
          </a:p>
          <a:p>
            <a:pPr algn="ctr"/>
            <a:r>
              <a:rPr lang="zh-CN" altLang="en-US" sz="1200">
                <a:solidFill>
                  <a:schemeClr val="tx1"/>
                </a:solidFill>
                <a:sym typeface="+mn-ea"/>
              </a:rPr>
              <a:t>00:16:3e:00:3c:58</a:t>
            </a:r>
            <a:endParaRPr lang="zh-CN" altLang="en-US" sz="1200">
              <a:solidFill>
                <a:schemeClr val="tx1"/>
              </a:solidFill>
              <a:sym typeface="+mn-ea"/>
            </a:endParaRPr>
          </a:p>
        </p:txBody>
      </p:sp>
      <p:sp>
        <p:nvSpPr>
          <p:cNvPr id="14" name="圆角矩形 13"/>
          <p:cNvSpPr/>
          <p:nvPr/>
        </p:nvSpPr>
        <p:spPr>
          <a:xfrm>
            <a:off x="257810" y="5755005"/>
            <a:ext cx="1584000" cy="576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zh-CN" altLang="en-US" sz="1200">
              <a:solidFill>
                <a:schemeClr val="tx1"/>
              </a:solidFill>
            </a:endParaRPr>
          </a:p>
          <a:p>
            <a:pPr algn="ctr"/>
            <a:r>
              <a:rPr sz="1200">
                <a:solidFill>
                  <a:schemeClr val="tx1"/>
                </a:solidFill>
                <a:sym typeface="+mn-ea"/>
              </a:rPr>
              <a:t>172.17.33.25</a:t>
            </a:r>
            <a:r>
              <a:rPr lang="en-US" sz="1200">
                <a:solidFill>
                  <a:schemeClr val="tx1"/>
                </a:solidFill>
                <a:sym typeface="+mn-ea"/>
              </a:rPr>
              <a:t>0/23</a:t>
            </a:r>
            <a:endParaRPr sz="1200">
              <a:solidFill>
                <a:schemeClr val="tx1"/>
              </a:solidFill>
              <a:sym typeface="+mn-ea"/>
            </a:endParaRPr>
          </a:p>
          <a:p>
            <a:pPr algn="ctr"/>
            <a:r>
              <a:rPr lang="zh-CN" altLang="en-US" sz="1200">
                <a:solidFill>
                  <a:schemeClr val="tx1"/>
                </a:solidFill>
                <a:sym typeface="+mn-ea"/>
              </a:rPr>
              <a:t>00:16:3e:00:3f:a1</a:t>
            </a:r>
            <a:endParaRPr lang="zh-CN" altLang="en-US" sz="1200">
              <a:solidFill>
                <a:schemeClr val="tx1"/>
              </a:solidFill>
              <a:sym typeface="+mn-ea"/>
            </a:endParaRPr>
          </a:p>
        </p:txBody>
      </p:sp>
      <p:sp>
        <p:nvSpPr>
          <p:cNvPr id="47" name="圆角矩形 46"/>
          <p:cNvSpPr/>
          <p:nvPr/>
        </p:nvSpPr>
        <p:spPr>
          <a:xfrm>
            <a:off x="2434590" y="5612130"/>
            <a:ext cx="1548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172.29.16.2/24</a:t>
            </a:r>
            <a:endParaRPr lang="en-US" sz="1200">
              <a:solidFill>
                <a:schemeClr val="accent2"/>
              </a:solidFill>
              <a:sym typeface="+mn-ea"/>
            </a:endParaRPr>
          </a:p>
          <a:p>
            <a:pPr algn="ctr"/>
            <a:r>
              <a:rPr lang="en-US" altLang="en-US" sz="1200">
                <a:solidFill>
                  <a:schemeClr val="accent2"/>
                </a:solidFill>
                <a:sym typeface="+mn-ea"/>
              </a:rPr>
              <a:t>da:02:c9:a3:20:55</a:t>
            </a:r>
            <a:endParaRPr lang="en-US" altLang="en-US" sz="1200">
              <a:solidFill>
                <a:schemeClr val="accent2"/>
              </a:solidFill>
              <a:sym typeface="+mn-ea"/>
            </a:endParaRPr>
          </a:p>
        </p:txBody>
      </p:sp>
      <p:sp>
        <p:nvSpPr>
          <p:cNvPr id="46" name="圆角矩形 45"/>
          <p:cNvSpPr/>
          <p:nvPr/>
        </p:nvSpPr>
        <p:spPr>
          <a:xfrm>
            <a:off x="8489950" y="561213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172.29.17.2/24</a:t>
            </a:r>
            <a:endParaRPr lang="en-US" sz="1200">
              <a:solidFill>
                <a:schemeClr val="accent2"/>
              </a:solidFill>
              <a:sym typeface="+mn-ea"/>
            </a:endParaRPr>
          </a:p>
          <a:p>
            <a:pPr algn="ctr"/>
            <a:r>
              <a:rPr lang="en-US" altLang="en-US" sz="1200">
                <a:solidFill>
                  <a:schemeClr val="accent2"/>
                </a:solidFill>
                <a:sym typeface="+mn-ea"/>
              </a:rPr>
              <a:t>d6:e6:c8:88:0f:ed</a:t>
            </a:r>
            <a:endParaRPr lang="en-US" altLang="en-US" sz="1200">
              <a:solidFill>
                <a:schemeClr val="accent2"/>
              </a:solidFill>
              <a:sym typeface="+mn-ea"/>
            </a:endParaRPr>
          </a:p>
        </p:txBody>
      </p:sp>
      <p:sp>
        <p:nvSpPr>
          <p:cNvPr id="40" name="圆角矩形 39"/>
          <p:cNvSpPr/>
          <p:nvPr/>
        </p:nvSpPr>
        <p:spPr>
          <a:xfrm>
            <a:off x="2837180" y="4434205"/>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sp>
        <p:nvSpPr>
          <p:cNvPr id="43" name="圆角矩形 42"/>
          <p:cNvSpPr/>
          <p:nvPr/>
        </p:nvSpPr>
        <p:spPr>
          <a:xfrm>
            <a:off x="8877935" y="4448810"/>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cxnSp>
        <p:nvCxnSpPr>
          <p:cNvPr id="12" name="直接箭头连接符 11"/>
          <p:cNvCxnSpPr>
            <a:stCxn id="40" idx="2"/>
            <a:endCxn id="47" idx="0"/>
          </p:cNvCxnSpPr>
          <p:nvPr/>
        </p:nvCxnSpPr>
        <p:spPr>
          <a:xfrm flipH="1">
            <a:off x="3208655" y="4830445"/>
            <a:ext cx="6985" cy="781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46" idx="0"/>
            <a:endCxn id="43" idx="2"/>
          </p:cNvCxnSpPr>
          <p:nvPr/>
        </p:nvCxnSpPr>
        <p:spPr>
          <a:xfrm flipV="1">
            <a:off x="9246235" y="4845050"/>
            <a:ext cx="10160" cy="7670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169400" y="5033010"/>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13" name="文本框 12"/>
          <p:cNvSpPr txBox="1"/>
          <p:nvPr/>
        </p:nvSpPr>
        <p:spPr>
          <a:xfrm>
            <a:off x="2291080" y="499554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22" name="圆角矩形 21"/>
          <p:cNvSpPr/>
          <p:nvPr/>
        </p:nvSpPr>
        <p:spPr>
          <a:xfrm>
            <a:off x="139065" y="2947670"/>
            <a:ext cx="184848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ext_k8stest2-master-1.dev.kl.aly</a:t>
            </a:r>
            <a:endParaRPr lang="zh-CN" altLang="en-US" sz="1200">
              <a:sym typeface="+mn-ea"/>
            </a:endParaRPr>
          </a:p>
        </p:txBody>
      </p:sp>
      <p:sp>
        <p:nvSpPr>
          <p:cNvPr id="23" name="圆角矩形 22"/>
          <p:cNvSpPr/>
          <p:nvPr/>
        </p:nvSpPr>
        <p:spPr>
          <a:xfrm>
            <a:off x="10150475" y="2947670"/>
            <a:ext cx="20415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ext_k8stest2-worker-1.dev.kl.aly</a:t>
            </a:r>
            <a:endParaRPr lang="zh-CN" altLang="en-US" sz="1200">
              <a:sym typeface="+mn-ea"/>
            </a:endParaRPr>
          </a:p>
        </p:txBody>
      </p:sp>
      <p:sp>
        <p:nvSpPr>
          <p:cNvPr id="32" name="文本框 31"/>
          <p:cNvSpPr txBox="1"/>
          <p:nvPr/>
        </p:nvSpPr>
        <p:spPr>
          <a:xfrm>
            <a:off x="57785" y="1489710"/>
            <a:ext cx="2750185" cy="645160"/>
          </a:xfrm>
          <a:prstGeom prst="rect">
            <a:avLst/>
          </a:prstGeom>
          <a:noFill/>
        </p:spPr>
        <p:txBody>
          <a:bodyPr wrap="square" rtlCol="0" anchor="t">
            <a:spAutoFit/>
          </a:bodyPr>
          <a:p>
            <a:r>
              <a:rPr lang="zh-CN" altLang="en-US" sz="1200"/>
              <a:t>rtoe-GR_k8stest2-master-1.dev.kl.aly</a:t>
            </a:r>
            <a:endParaRPr lang="zh-CN" altLang="en-US" sz="1200"/>
          </a:p>
          <a:p>
            <a:r>
              <a:rPr lang="zh-CN" altLang="en-US" sz="1200"/>
              <a:t>172.17.</a:t>
            </a:r>
            <a:r>
              <a:rPr lang="en-US" altLang="zh-CN" sz="1200"/>
              <a:t>3</a:t>
            </a:r>
            <a:r>
              <a:rPr lang="zh-CN" altLang="en-US" sz="1200"/>
              <a:t>3.25</a:t>
            </a:r>
            <a:r>
              <a:rPr lang="en-US" altLang="zh-CN" sz="1200"/>
              <a:t>0</a:t>
            </a:r>
            <a:r>
              <a:rPr lang="zh-CN" altLang="en-US" sz="1200"/>
              <a:t>/22</a:t>
            </a:r>
            <a:endParaRPr lang="zh-CN" altLang="en-US" sz="1200"/>
          </a:p>
          <a:p>
            <a:r>
              <a:rPr lang="zh-CN" altLang="en-US" sz="1200"/>
              <a:t>00:16:3e:00:3f:a1</a:t>
            </a:r>
            <a:endParaRPr lang="zh-CN" altLang="en-US" sz="1200"/>
          </a:p>
        </p:txBody>
      </p:sp>
      <p:cxnSp>
        <p:nvCxnSpPr>
          <p:cNvPr id="24" name="直接箭头连接符 23"/>
          <p:cNvCxnSpPr>
            <a:stCxn id="6" idx="4"/>
            <a:endCxn id="22" idx="0"/>
          </p:cNvCxnSpPr>
          <p:nvPr/>
        </p:nvCxnSpPr>
        <p:spPr>
          <a:xfrm flipH="1">
            <a:off x="1063625" y="1459865"/>
            <a:ext cx="134175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4"/>
            <a:endCxn id="23" idx="0"/>
          </p:cNvCxnSpPr>
          <p:nvPr/>
        </p:nvCxnSpPr>
        <p:spPr>
          <a:xfrm>
            <a:off x="10175240" y="1459865"/>
            <a:ext cx="99631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169400" y="1464945"/>
            <a:ext cx="2908300" cy="645160"/>
          </a:xfrm>
          <a:prstGeom prst="rect">
            <a:avLst/>
          </a:prstGeom>
          <a:noFill/>
        </p:spPr>
        <p:txBody>
          <a:bodyPr wrap="square" rtlCol="0" anchor="t">
            <a:spAutoFit/>
          </a:bodyPr>
          <a:p>
            <a:pPr algn="l"/>
            <a:r>
              <a:rPr sz="1200">
                <a:sym typeface="+mn-ea"/>
              </a:rPr>
              <a:t>rtoe-GR_k8stest2-worker-1.dev.kl.aly</a:t>
            </a:r>
            <a:endParaRPr sz="1200">
              <a:sym typeface="+mn-ea"/>
            </a:endParaRPr>
          </a:p>
          <a:p>
            <a:pPr algn="l"/>
            <a:r>
              <a:rPr sz="1200">
                <a:sym typeface="+mn-ea"/>
              </a:rPr>
              <a:t>172.17.33.251</a:t>
            </a:r>
            <a:r>
              <a:rPr lang="en-US" sz="1200">
                <a:sym typeface="+mn-ea"/>
              </a:rPr>
              <a:t>/23</a:t>
            </a:r>
            <a:endParaRPr sz="1200">
              <a:solidFill>
                <a:schemeClr val="tx1"/>
              </a:solidFill>
              <a:sym typeface="+mn-ea"/>
            </a:endParaRPr>
          </a:p>
          <a:p>
            <a:pPr algn="l"/>
            <a:r>
              <a:rPr lang="zh-CN" altLang="en-US" sz="1200">
                <a:sym typeface="+mn-ea"/>
              </a:rPr>
              <a:t>00:16:3e:00:3c:58</a:t>
            </a:r>
            <a:endParaRPr lang="zh-CN" altLang="en-US" sz="1200"/>
          </a:p>
        </p:txBody>
      </p:sp>
      <p:sp>
        <p:nvSpPr>
          <p:cNvPr id="37" name="文本框 36"/>
          <p:cNvSpPr txBox="1"/>
          <p:nvPr/>
        </p:nvSpPr>
        <p:spPr>
          <a:xfrm>
            <a:off x="5307965" y="1169670"/>
            <a:ext cx="2611120" cy="460375"/>
          </a:xfrm>
          <a:prstGeom prst="rect">
            <a:avLst/>
          </a:prstGeom>
          <a:noFill/>
        </p:spPr>
        <p:txBody>
          <a:bodyPr wrap="square" rtlCol="0" anchor="t">
            <a:spAutoFit/>
          </a:bodyPr>
          <a:p>
            <a:r>
              <a:rPr lang="en-US" sz="1200">
                <a:sym typeface="+mn-ea"/>
              </a:rPr>
              <a:t>rtoj-ovn_cluster_router</a:t>
            </a:r>
            <a:endParaRPr lang="en-US" sz="1200">
              <a:sym typeface="+mn-ea"/>
            </a:endParaRPr>
          </a:p>
          <a:p>
            <a:r>
              <a:rPr lang="en-US" sz="1200">
                <a:sym typeface="+mn-ea"/>
              </a:rPr>
              <a:t>172.31.16.1</a:t>
            </a:r>
            <a:r>
              <a:rPr lang="en-US" sz="1200"/>
              <a:t>/16  0a:58:ac:1d:10:01</a:t>
            </a:r>
            <a:endParaRPr lang="en-US" sz="1200"/>
          </a:p>
        </p:txBody>
      </p:sp>
      <p:sp>
        <p:nvSpPr>
          <p:cNvPr id="41" name="圆角矩形 40"/>
          <p:cNvSpPr/>
          <p:nvPr/>
        </p:nvSpPr>
        <p:spPr>
          <a:xfrm>
            <a:off x="651510" y="477329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48" name="文本框 47"/>
          <p:cNvSpPr txBox="1"/>
          <p:nvPr/>
        </p:nvSpPr>
        <p:spPr>
          <a:xfrm>
            <a:off x="164465" y="4387850"/>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sp>
        <p:nvSpPr>
          <p:cNvPr id="42" name="圆角矩形 41"/>
          <p:cNvSpPr/>
          <p:nvPr/>
        </p:nvSpPr>
        <p:spPr>
          <a:xfrm>
            <a:off x="10774680" y="476821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26" name="文本框 25"/>
          <p:cNvSpPr txBox="1"/>
          <p:nvPr/>
        </p:nvSpPr>
        <p:spPr>
          <a:xfrm>
            <a:off x="9878060" y="4366895"/>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cxnSp>
        <p:nvCxnSpPr>
          <p:cNvPr id="27" name="直接箭头连接符 26"/>
          <p:cNvCxnSpPr>
            <a:stCxn id="23" idx="2"/>
            <a:endCxn id="42" idx="0"/>
          </p:cNvCxnSpPr>
          <p:nvPr/>
        </p:nvCxnSpPr>
        <p:spPr>
          <a:xfrm flipH="1">
            <a:off x="11164570" y="3483610"/>
            <a:ext cx="6985" cy="12846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1" idx="0"/>
            <a:endCxn id="22" idx="2"/>
          </p:cNvCxnSpPr>
          <p:nvPr/>
        </p:nvCxnSpPr>
        <p:spPr>
          <a:xfrm flipV="1">
            <a:off x="1041400" y="3483610"/>
            <a:ext cx="22225" cy="1289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1" idx="2"/>
            <a:endCxn id="14" idx="0"/>
          </p:cNvCxnSpPr>
          <p:nvPr/>
        </p:nvCxnSpPr>
        <p:spPr>
          <a:xfrm>
            <a:off x="1041400" y="5156835"/>
            <a:ext cx="8255" cy="5981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2" idx="2"/>
            <a:endCxn id="15" idx="0"/>
          </p:cNvCxnSpPr>
          <p:nvPr/>
        </p:nvCxnSpPr>
        <p:spPr>
          <a:xfrm flipH="1">
            <a:off x="11159490" y="5151755"/>
            <a:ext cx="5080" cy="7169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4570095" y="5835015"/>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4" name="圆角矩形 43"/>
          <p:cNvSpPr/>
          <p:nvPr/>
        </p:nvSpPr>
        <p:spPr>
          <a:xfrm>
            <a:off x="6519545" y="581279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9" name="圆角矩形 48"/>
          <p:cNvSpPr/>
          <p:nvPr/>
        </p:nvSpPr>
        <p:spPr>
          <a:xfrm>
            <a:off x="6416675" y="51327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sp>
        <p:nvSpPr>
          <p:cNvPr id="50" name="圆角矩形 49"/>
          <p:cNvSpPr/>
          <p:nvPr/>
        </p:nvSpPr>
        <p:spPr>
          <a:xfrm>
            <a:off x="5490210" y="4154805"/>
            <a:ext cx="1580515" cy="459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node_local_switch</a:t>
            </a:r>
            <a:endParaRPr lang="zh-CN" altLang="en-US" sz="1200">
              <a:sym typeface="+mn-ea"/>
            </a:endParaRPr>
          </a:p>
        </p:txBody>
      </p:sp>
      <p:cxnSp>
        <p:nvCxnSpPr>
          <p:cNvPr id="51" name="直接箭头连接符 50"/>
          <p:cNvCxnSpPr>
            <a:stCxn id="50" idx="0"/>
            <a:endCxn id="7" idx="4"/>
          </p:cNvCxnSpPr>
          <p:nvPr/>
        </p:nvCxnSpPr>
        <p:spPr>
          <a:xfrm flipH="1" flipV="1">
            <a:off x="6254750" y="2251075"/>
            <a:ext cx="26035" cy="19037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50" idx="2"/>
            <a:endCxn id="49" idx="0"/>
          </p:cNvCxnSpPr>
          <p:nvPr/>
        </p:nvCxnSpPr>
        <p:spPr>
          <a:xfrm>
            <a:off x="6280785" y="4614545"/>
            <a:ext cx="609600" cy="5181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826760" y="4690745"/>
            <a:ext cx="1063625" cy="460375"/>
          </a:xfrm>
          <a:prstGeom prst="rect">
            <a:avLst/>
          </a:prstGeom>
          <a:noFill/>
        </p:spPr>
        <p:txBody>
          <a:bodyPr wrap="none" rtlCol="0">
            <a:spAutoFit/>
          </a:bodyPr>
          <a:p>
            <a:pPr algn="l"/>
            <a:r>
              <a:rPr lang="en-US" altLang="zh-CN" sz="1200"/>
              <a:t>localnet </a:t>
            </a:r>
            <a:r>
              <a:rPr lang="zh-CN" altLang="en-US" sz="1200"/>
              <a:t>类型</a:t>
            </a:r>
            <a:endParaRPr lang="zh-CN" altLang="en-US" sz="1200"/>
          </a:p>
          <a:p>
            <a:pPr algn="l"/>
            <a:r>
              <a:rPr lang="en-US" altLang="zh-CN" sz="1200"/>
              <a:t>locnet</a:t>
            </a:r>
            <a:r>
              <a:rPr lang="zh-CN" altLang="en-US" sz="1200"/>
              <a:t>网络</a:t>
            </a:r>
            <a:endParaRPr lang="zh-CN" altLang="en-US" sz="1200"/>
          </a:p>
        </p:txBody>
      </p:sp>
      <p:sp>
        <p:nvSpPr>
          <p:cNvPr id="55" name="圆角矩形 54"/>
          <p:cNvSpPr/>
          <p:nvPr/>
        </p:nvSpPr>
        <p:spPr>
          <a:xfrm>
            <a:off x="5212715" y="51073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cxnSp>
        <p:nvCxnSpPr>
          <p:cNvPr id="57" name="直接箭头连接符 56"/>
          <p:cNvCxnSpPr>
            <a:stCxn id="55" idx="0"/>
            <a:endCxn id="50" idx="2"/>
          </p:cNvCxnSpPr>
          <p:nvPr/>
        </p:nvCxnSpPr>
        <p:spPr>
          <a:xfrm flipV="1">
            <a:off x="5686425" y="4614545"/>
            <a:ext cx="594360" cy="4927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5" idx="2"/>
            <a:endCxn id="36" idx="0"/>
          </p:cNvCxnSpPr>
          <p:nvPr/>
        </p:nvCxnSpPr>
        <p:spPr>
          <a:xfrm flipH="1">
            <a:off x="5326380" y="5434330"/>
            <a:ext cx="360045" cy="400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9" idx="2"/>
            <a:endCxn id="44" idx="0"/>
          </p:cNvCxnSpPr>
          <p:nvPr/>
        </p:nvCxnSpPr>
        <p:spPr>
          <a:xfrm>
            <a:off x="6890385" y="5459730"/>
            <a:ext cx="385445" cy="3530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5415915" y="2493010"/>
            <a:ext cx="2045970" cy="645160"/>
          </a:xfrm>
          <a:prstGeom prst="rect">
            <a:avLst/>
          </a:prstGeom>
          <a:noFill/>
        </p:spPr>
        <p:txBody>
          <a:bodyPr wrap="square" rtlCol="0" anchor="t">
            <a:spAutoFit/>
          </a:bodyPr>
          <a:p>
            <a:r>
              <a:rPr sz="1200"/>
              <a:t>rtos-node_local_switch</a:t>
            </a:r>
            <a:endParaRPr sz="1200"/>
          </a:p>
          <a:p>
            <a:r>
              <a:rPr sz="1200"/>
              <a:t>169.254.0.2/20</a:t>
            </a:r>
            <a:endParaRPr sz="1200"/>
          </a:p>
          <a:p>
            <a:r>
              <a:rPr lang="zh-CN" altLang="en-US" sz="1200"/>
              <a:t>0a:58:a9:fe:00:02</a:t>
            </a:r>
            <a:endParaRPr lang="zh-CN" altLang="en-US" sz="1200"/>
          </a:p>
        </p:txBody>
      </p:sp>
      <p:sp>
        <p:nvSpPr>
          <p:cNvPr id="62" name="矩形 61"/>
          <p:cNvSpPr/>
          <p:nvPr/>
        </p:nvSpPr>
        <p:spPr>
          <a:xfrm>
            <a:off x="8887460" y="3392805"/>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72" name="文本框 71"/>
          <p:cNvSpPr txBox="1"/>
          <p:nvPr/>
        </p:nvSpPr>
        <p:spPr>
          <a:xfrm>
            <a:off x="5254625" y="5497830"/>
            <a:ext cx="2207260" cy="275590"/>
          </a:xfrm>
          <a:prstGeom prst="rect">
            <a:avLst/>
          </a:prstGeom>
          <a:noFill/>
        </p:spPr>
        <p:txBody>
          <a:bodyPr wrap="square" rtlCol="0">
            <a:spAutoFit/>
          </a:bodyPr>
          <a:p>
            <a:pPr algn="l"/>
            <a:r>
              <a:rPr lang="zh-CN" altLang="en-US" sz="1200"/>
              <a:t>所有br-</a:t>
            </a:r>
            <a:r>
              <a:rPr lang="en-US" altLang="zh-CN" sz="1200"/>
              <a:t>local</a:t>
            </a:r>
            <a:r>
              <a:rPr lang="zh-CN" altLang="en-US" sz="1200"/>
              <a:t>作为</a:t>
            </a:r>
            <a:r>
              <a:rPr lang="en-US" altLang="zh-CN" sz="1200"/>
              <a:t>locnet</a:t>
            </a:r>
            <a:r>
              <a:rPr lang="zh-CN" altLang="en-US" sz="1200"/>
              <a:t>网络</a:t>
            </a:r>
            <a:endParaRPr lang="zh-CN" altLang="en-US" sz="1200"/>
          </a:p>
        </p:txBody>
      </p:sp>
      <p:cxnSp>
        <p:nvCxnSpPr>
          <p:cNvPr id="2" name="直接箭头连接符 1"/>
          <p:cNvCxnSpPr>
            <a:stCxn id="62" idx="2"/>
            <a:endCxn id="43" idx="0"/>
          </p:cNvCxnSpPr>
          <p:nvPr/>
        </p:nvCxnSpPr>
        <p:spPr>
          <a:xfrm>
            <a:off x="9239885" y="3676015"/>
            <a:ext cx="16510" cy="7727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300" y="125095"/>
            <a:ext cx="2804160" cy="275590"/>
          </a:xfrm>
          <a:prstGeom prst="rect">
            <a:avLst/>
          </a:prstGeom>
          <a:noFill/>
        </p:spPr>
        <p:txBody>
          <a:bodyPr wrap="square" rtlCol="0" anchor="t">
            <a:spAutoFit/>
          </a:bodyPr>
          <a:p>
            <a:r>
              <a:rPr lang="en-US" sz="1200">
                <a:sym typeface="+mn-ea"/>
              </a:rPr>
              <a:t>jtor-GR_k8stest2-worker-1.dev.kl.aly</a:t>
            </a:r>
            <a:endParaRPr lang="en-US" sz="1200">
              <a:sym typeface="+mn-ea"/>
            </a:endParaRPr>
          </a:p>
        </p:txBody>
      </p:sp>
      <p:sp>
        <p:nvSpPr>
          <p:cNvPr id="21" name="文本框 20"/>
          <p:cNvSpPr txBox="1"/>
          <p:nvPr/>
        </p:nvSpPr>
        <p:spPr>
          <a:xfrm>
            <a:off x="2720975" y="175895"/>
            <a:ext cx="2804160" cy="275590"/>
          </a:xfrm>
          <a:prstGeom prst="rect">
            <a:avLst/>
          </a:prstGeom>
          <a:noFill/>
        </p:spPr>
        <p:txBody>
          <a:bodyPr wrap="square" rtlCol="0" anchor="t">
            <a:spAutoFit/>
          </a:bodyPr>
          <a:p>
            <a:r>
              <a:rPr lang="en-US" sz="1200">
                <a:sym typeface="+mn-ea"/>
              </a:rPr>
              <a:t>jtor-GR_k8stest2-master-1.dev.kl.aly</a:t>
            </a:r>
            <a:endParaRPr lang="en-US" sz="1200">
              <a:sym typeface="+mn-ea"/>
            </a:endParaRPr>
          </a:p>
        </p:txBody>
      </p:sp>
      <p:sp>
        <p:nvSpPr>
          <p:cNvPr id="45" name="文本框 44"/>
          <p:cNvSpPr txBox="1"/>
          <p:nvPr/>
        </p:nvSpPr>
        <p:spPr>
          <a:xfrm>
            <a:off x="5487670" y="763270"/>
            <a:ext cx="1741170" cy="275590"/>
          </a:xfrm>
          <a:prstGeom prst="rect">
            <a:avLst/>
          </a:prstGeom>
          <a:noFill/>
        </p:spPr>
        <p:txBody>
          <a:bodyPr wrap="square" rtlCol="0" anchor="t">
            <a:spAutoFit/>
          </a:bodyPr>
          <a:p>
            <a:r>
              <a:rPr lang="en-US" sz="1200">
                <a:sym typeface="+mn-ea"/>
              </a:rPr>
              <a:t>jtor-ovn_cluster_router</a:t>
            </a:r>
            <a:endParaRPr lang="en-US" sz="1200">
              <a:sym typeface="+mn-ea"/>
            </a:endParaRPr>
          </a:p>
        </p:txBody>
      </p:sp>
      <p:sp>
        <p:nvSpPr>
          <p:cNvPr id="53" name="文本框 52"/>
          <p:cNvSpPr txBox="1"/>
          <p:nvPr/>
        </p:nvSpPr>
        <p:spPr>
          <a:xfrm>
            <a:off x="7509510" y="655955"/>
            <a:ext cx="2700655" cy="645160"/>
          </a:xfrm>
          <a:prstGeom prst="rect">
            <a:avLst/>
          </a:prstGeom>
          <a:noFill/>
        </p:spPr>
        <p:txBody>
          <a:bodyPr wrap="square" rtlCol="0" anchor="t">
            <a:spAutoFit/>
          </a:bodyPr>
          <a:p>
            <a:pPr algn="l"/>
            <a:r>
              <a:rPr lang="en-US" sz="1200">
                <a:sym typeface="+mn-ea"/>
              </a:rPr>
              <a:t>rtoj-GR_k8stest2-worker-1.dev.kl.aly</a:t>
            </a:r>
            <a:endParaRPr lang="en-US" sz="1200">
              <a:sym typeface="+mn-ea"/>
            </a:endParaRPr>
          </a:p>
          <a:p>
            <a:pPr algn="l"/>
            <a:r>
              <a:rPr lang="en-US" sz="1200">
                <a:sym typeface="+mn-ea"/>
              </a:rPr>
              <a:t>172.31.16.2/16</a:t>
            </a:r>
            <a:endParaRPr lang="en-US" sz="1200"/>
          </a:p>
          <a:p>
            <a:pPr algn="l"/>
            <a:r>
              <a:rPr lang="en-US" sz="1200">
                <a:sym typeface="+mn-ea"/>
              </a:rPr>
              <a:t>0a:58:ac:1f:10:02</a:t>
            </a:r>
            <a:endParaRPr lang="zh-CN" altLang="en-US" sz="1200"/>
          </a:p>
        </p:txBody>
      </p:sp>
      <p:sp>
        <p:nvSpPr>
          <p:cNvPr id="66" name="文本框 65"/>
          <p:cNvSpPr txBox="1"/>
          <p:nvPr/>
        </p:nvSpPr>
        <p:spPr>
          <a:xfrm>
            <a:off x="28575" y="3468370"/>
            <a:ext cx="2808605" cy="460375"/>
          </a:xfrm>
          <a:prstGeom prst="rect">
            <a:avLst/>
          </a:prstGeom>
          <a:noFill/>
        </p:spPr>
        <p:txBody>
          <a:bodyPr wrap="square" rtlCol="0" anchor="t">
            <a:spAutoFit/>
          </a:bodyPr>
          <a:p>
            <a:pPr algn="l"/>
            <a:r>
              <a:rPr sz="1200"/>
              <a:t>breth0_k8stest2-master-1.dev.kl.aly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67" name="文本框 66"/>
          <p:cNvSpPr txBox="1"/>
          <p:nvPr/>
        </p:nvSpPr>
        <p:spPr>
          <a:xfrm>
            <a:off x="9578975" y="3676015"/>
            <a:ext cx="2808605" cy="460375"/>
          </a:xfrm>
          <a:prstGeom prst="rect">
            <a:avLst/>
          </a:prstGeom>
          <a:noFill/>
        </p:spPr>
        <p:txBody>
          <a:bodyPr wrap="square" rtlCol="0" anchor="t">
            <a:spAutoFit/>
          </a:bodyPr>
          <a:p>
            <a:pPr algn="l"/>
            <a:r>
              <a:rPr sz="1200"/>
              <a:t>breth0_k8stest2-</a:t>
            </a:r>
            <a:r>
              <a:rPr lang="en-US" sz="1200"/>
              <a:t>wor</a:t>
            </a:r>
            <a:r>
              <a:rPr sz="1200"/>
              <a:t>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73" name="文本框 72"/>
          <p:cNvSpPr txBox="1"/>
          <p:nvPr/>
        </p:nvSpPr>
        <p:spPr>
          <a:xfrm>
            <a:off x="101600" y="2330450"/>
            <a:ext cx="2761615" cy="460375"/>
          </a:xfrm>
          <a:prstGeom prst="rect">
            <a:avLst/>
          </a:prstGeom>
          <a:noFill/>
        </p:spPr>
        <p:txBody>
          <a:bodyPr wrap="square" rtlCol="0" anchor="t">
            <a:spAutoFit/>
          </a:bodyPr>
          <a:p>
            <a:r>
              <a:rPr lang="zh-CN" altLang="en-US" sz="1200"/>
              <a:t>etor-GR_k8stest2-master-1.dev.kl.aly</a:t>
            </a:r>
            <a:endParaRPr lang="zh-CN" altLang="en-US" sz="1200"/>
          </a:p>
          <a:p>
            <a:r>
              <a:rPr lang="zh-CN" altLang="en-US" sz="1200"/>
              <a:t>00:16:3e:00:3f:a1</a:t>
            </a:r>
            <a:endParaRPr lang="zh-CN" altLang="en-US" sz="1200"/>
          </a:p>
        </p:txBody>
      </p:sp>
      <p:sp>
        <p:nvSpPr>
          <p:cNvPr id="75" name="文本框 74"/>
          <p:cNvSpPr txBox="1"/>
          <p:nvPr/>
        </p:nvSpPr>
        <p:spPr>
          <a:xfrm>
            <a:off x="9435465" y="2393950"/>
            <a:ext cx="2761615" cy="460375"/>
          </a:xfrm>
          <a:prstGeom prst="rect">
            <a:avLst/>
          </a:prstGeom>
          <a:noFill/>
        </p:spPr>
        <p:txBody>
          <a:bodyPr wrap="square" rtlCol="0" anchor="t">
            <a:spAutoFit/>
          </a:bodyPr>
          <a:p>
            <a:r>
              <a:rPr lang="zh-CN" altLang="en-US" sz="1200"/>
              <a:t>etor-GR_k8stest2-</a:t>
            </a:r>
            <a:r>
              <a:rPr lang="en-US" altLang="zh-CN" sz="1200"/>
              <a:t>work</a:t>
            </a:r>
            <a:r>
              <a:rPr lang="zh-CN" altLang="en-US" sz="1200"/>
              <a:t>er-1.dev.kl.aly</a:t>
            </a:r>
            <a:endParaRPr lang="zh-CN" altLang="en-US" sz="1200"/>
          </a:p>
          <a:p>
            <a:r>
              <a:rPr lang="zh-CN" altLang="en-US" sz="1200">
                <a:sym typeface="+mn-ea"/>
              </a:rPr>
              <a:t>00:16:3e:00:3c:58</a:t>
            </a:r>
            <a:endParaRPr lang="zh-CN" altLang="en-US" sz="1200"/>
          </a:p>
        </p:txBody>
      </p:sp>
      <p:sp>
        <p:nvSpPr>
          <p:cNvPr id="76" name="文本框 75"/>
          <p:cNvSpPr txBox="1"/>
          <p:nvPr/>
        </p:nvSpPr>
        <p:spPr>
          <a:xfrm>
            <a:off x="10678160" y="540448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77" name="文本框 76"/>
          <p:cNvSpPr txBox="1"/>
          <p:nvPr/>
        </p:nvSpPr>
        <p:spPr>
          <a:xfrm>
            <a:off x="5478780" y="3865245"/>
            <a:ext cx="1760220" cy="275590"/>
          </a:xfrm>
          <a:prstGeom prst="rect">
            <a:avLst/>
          </a:prstGeom>
          <a:noFill/>
        </p:spPr>
        <p:txBody>
          <a:bodyPr wrap="none" rtlCol="0">
            <a:spAutoFit/>
          </a:bodyPr>
          <a:p>
            <a:pPr algn="l"/>
            <a:r>
              <a:rPr sz="1200"/>
              <a:t>stor-node_local_switch</a:t>
            </a:r>
            <a:endParaRPr sz="1200"/>
          </a:p>
        </p:txBody>
      </p:sp>
      <p:sp>
        <p:nvSpPr>
          <p:cNvPr id="63" name="爆炸形 1 62"/>
          <p:cNvSpPr/>
          <p:nvPr/>
        </p:nvSpPr>
        <p:spPr>
          <a:xfrm>
            <a:off x="4990465" y="6516370"/>
            <a:ext cx="2239010" cy="42354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集群</a:t>
            </a:r>
            <a:r>
              <a:rPr lang="en-US" altLang="zh-CN" sz="1000"/>
              <a:t>node</a:t>
            </a:r>
            <a:r>
              <a:rPr lang="zh-CN" altLang="en-US" sz="1000"/>
              <a:t>的所有</a:t>
            </a:r>
            <a:r>
              <a:rPr lang="en-US" altLang="zh-CN" sz="1000"/>
              <a:t>ip</a:t>
            </a:r>
            <a:endParaRPr lang="en-US" altLang="zh-CN" sz="1000">
              <a:solidFill>
                <a:schemeClr val="tx1"/>
              </a:solidFill>
              <a:sym typeface="+mn-ea"/>
            </a:endParaRPr>
          </a:p>
        </p:txBody>
      </p:sp>
      <p:sp>
        <p:nvSpPr>
          <p:cNvPr id="25" name="矩形 24"/>
          <p:cNvSpPr/>
          <p:nvPr/>
        </p:nvSpPr>
        <p:spPr>
          <a:xfrm>
            <a:off x="1867535" y="6616065"/>
            <a:ext cx="1170305" cy="22606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master-1</a:t>
            </a:r>
            <a:endParaRPr lang="en-US" altLang="zh-CN" sz="1600">
              <a:sym typeface="+mn-ea"/>
            </a:endParaRPr>
          </a:p>
        </p:txBody>
      </p:sp>
      <p:sp>
        <p:nvSpPr>
          <p:cNvPr id="38" name="矩形 37"/>
          <p:cNvSpPr/>
          <p:nvPr/>
        </p:nvSpPr>
        <p:spPr>
          <a:xfrm>
            <a:off x="9067800" y="6544310"/>
            <a:ext cx="1094740" cy="32258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worker-1</a:t>
            </a:r>
            <a:endParaRPr lang="en-US" altLang="zh-CN" sz="1600">
              <a:sym typeface="+mn-ea"/>
            </a:endParaRPr>
          </a:p>
        </p:txBody>
      </p:sp>
      <p:cxnSp>
        <p:nvCxnSpPr>
          <p:cNvPr id="65" name="直接箭头连接符 64"/>
          <p:cNvCxnSpPr>
            <a:stCxn id="25" idx="3"/>
            <a:endCxn id="63" idx="1"/>
          </p:cNvCxnSpPr>
          <p:nvPr/>
        </p:nvCxnSpPr>
        <p:spPr>
          <a:xfrm flipV="1">
            <a:off x="3037840" y="6685280"/>
            <a:ext cx="1952625" cy="438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3"/>
            <a:endCxn id="38" idx="1"/>
          </p:cNvCxnSpPr>
          <p:nvPr/>
        </p:nvCxnSpPr>
        <p:spPr>
          <a:xfrm flipV="1">
            <a:off x="7229475" y="6705600"/>
            <a:ext cx="1838325" cy="711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4" name="任意多边形 83"/>
          <p:cNvSpPr/>
          <p:nvPr/>
        </p:nvSpPr>
        <p:spPr>
          <a:xfrm>
            <a:off x="6344285" y="2019300"/>
            <a:ext cx="3053715" cy="4658995"/>
          </a:xfrm>
          <a:custGeom>
            <a:avLst/>
            <a:gdLst>
              <a:gd name="connisteX0" fmla="*/ 2745457 w 2799644"/>
              <a:gd name="connsiteY0" fmla="*/ 3243634 h 4641763"/>
              <a:gd name="connisteX1" fmla="*/ 2745457 w 2799644"/>
              <a:gd name="connsiteY1" fmla="*/ 3129334 h 4641763"/>
              <a:gd name="connisteX2" fmla="*/ 2770857 w 2799644"/>
              <a:gd name="connsiteY2" fmla="*/ 3040434 h 4641763"/>
              <a:gd name="connisteX3" fmla="*/ 2783557 w 2799644"/>
              <a:gd name="connsiteY3" fmla="*/ 2964234 h 4641763"/>
              <a:gd name="connisteX4" fmla="*/ 2796257 w 2799644"/>
              <a:gd name="connsiteY4" fmla="*/ 2875334 h 4641763"/>
              <a:gd name="connisteX5" fmla="*/ 2796257 w 2799644"/>
              <a:gd name="connsiteY5" fmla="*/ 2799134 h 4641763"/>
              <a:gd name="connisteX6" fmla="*/ 2796257 w 2799644"/>
              <a:gd name="connsiteY6" fmla="*/ 2697534 h 4641763"/>
              <a:gd name="connisteX7" fmla="*/ 2796257 w 2799644"/>
              <a:gd name="connsiteY7" fmla="*/ 2621334 h 4641763"/>
              <a:gd name="connisteX8" fmla="*/ 2796257 w 2799644"/>
              <a:gd name="connsiteY8" fmla="*/ 2545134 h 4641763"/>
              <a:gd name="connisteX9" fmla="*/ 2796257 w 2799644"/>
              <a:gd name="connsiteY9" fmla="*/ 2468934 h 4641763"/>
              <a:gd name="connisteX10" fmla="*/ 2796257 w 2799644"/>
              <a:gd name="connsiteY10" fmla="*/ 2392734 h 4641763"/>
              <a:gd name="connisteX11" fmla="*/ 2796257 w 2799644"/>
              <a:gd name="connsiteY11" fmla="*/ 2316534 h 4641763"/>
              <a:gd name="connisteX12" fmla="*/ 2796257 w 2799644"/>
              <a:gd name="connsiteY12" fmla="*/ 2240334 h 4641763"/>
              <a:gd name="connisteX13" fmla="*/ 2758157 w 2799644"/>
              <a:gd name="connsiteY13" fmla="*/ 2164134 h 4641763"/>
              <a:gd name="connisteX14" fmla="*/ 2681957 w 2799644"/>
              <a:gd name="connsiteY14" fmla="*/ 2100634 h 4641763"/>
              <a:gd name="connisteX15" fmla="*/ 2580357 w 2799644"/>
              <a:gd name="connsiteY15" fmla="*/ 2011734 h 4641763"/>
              <a:gd name="connisteX16" fmla="*/ 2504157 w 2799644"/>
              <a:gd name="connsiteY16" fmla="*/ 1960934 h 4641763"/>
              <a:gd name="connisteX17" fmla="*/ 2415257 w 2799644"/>
              <a:gd name="connsiteY17" fmla="*/ 1922834 h 4641763"/>
              <a:gd name="connisteX18" fmla="*/ 2339057 w 2799644"/>
              <a:gd name="connsiteY18" fmla="*/ 1884734 h 4641763"/>
              <a:gd name="connisteX19" fmla="*/ 2262857 w 2799644"/>
              <a:gd name="connsiteY19" fmla="*/ 1833934 h 4641763"/>
              <a:gd name="connisteX20" fmla="*/ 2186657 w 2799644"/>
              <a:gd name="connsiteY20" fmla="*/ 1783134 h 4641763"/>
              <a:gd name="connisteX21" fmla="*/ 2110457 w 2799644"/>
              <a:gd name="connsiteY21" fmla="*/ 1719634 h 4641763"/>
              <a:gd name="connisteX22" fmla="*/ 2034257 w 2799644"/>
              <a:gd name="connsiteY22" fmla="*/ 1681534 h 4641763"/>
              <a:gd name="connisteX23" fmla="*/ 1958057 w 2799644"/>
              <a:gd name="connsiteY23" fmla="*/ 1618034 h 4641763"/>
              <a:gd name="connisteX24" fmla="*/ 1907257 w 2799644"/>
              <a:gd name="connsiteY24" fmla="*/ 1541834 h 4641763"/>
              <a:gd name="connisteX25" fmla="*/ 1843757 w 2799644"/>
              <a:gd name="connsiteY25" fmla="*/ 1465634 h 4641763"/>
              <a:gd name="connisteX26" fmla="*/ 1767557 w 2799644"/>
              <a:gd name="connsiteY26" fmla="*/ 1389434 h 4641763"/>
              <a:gd name="connisteX27" fmla="*/ 1691357 w 2799644"/>
              <a:gd name="connsiteY27" fmla="*/ 1325934 h 4641763"/>
              <a:gd name="connisteX28" fmla="*/ 1615157 w 2799644"/>
              <a:gd name="connsiteY28" fmla="*/ 1262434 h 4641763"/>
              <a:gd name="connisteX29" fmla="*/ 1538957 w 2799644"/>
              <a:gd name="connsiteY29" fmla="*/ 1211634 h 4641763"/>
              <a:gd name="connisteX30" fmla="*/ 1424657 w 2799644"/>
              <a:gd name="connsiteY30" fmla="*/ 1135434 h 4641763"/>
              <a:gd name="connisteX31" fmla="*/ 1348457 w 2799644"/>
              <a:gd name="connsiteY31" fmla="*/ 1110034 h 4641763"/>
              <a:gd name="connisteX32" fmla="*/ 1259557 w 2799644"/>
              <a:gd name="connsiteY32" fmla="*/ 1097334 h 4641763"/>
              <a:gd name="connisteX33" fmla="*/ 1170657 w 2799644"/>
              <a:gd name="connsiteY33" fmla="*/ 1084634 h 4641763"/>
              <a:gd name="connisteX34" fmla="*/ 1056357 w 2799644"/>
              <a:gd name="connsiteY34" fmla="*/ 1059234 h 4641763"/>
              <a:gd name="connisteX35" fmla="*/ 980157 w 2799644"/>
              <a:gd name="connsiteY35" fmla="*/ 1046534 h 4641763"/>
              <a:gd name="connisteX36" fmla="*/ 891257 w 2799644"/>
              <a:gd name="connsiteY36" fmla="*/ 1033834 h 4641763"/>
              <a:gd name="connisteX37" fmla="*/ 802357 w 2799644"/>
              <a:gd name="connsiteY37" fmla="*/ 1021134 h 4641763"/>
              <a:gd name="connisteX38" fmla="*/ 726157 w 2799644"/>
              <a:gd name="connsiteY38" fmla="*/ 995734 h 4641763"/>
              <a:gd name="connisteX39" fmla="*/ 700757 w 2799644"/>
              <a:gd name="connsiteY39" fmla="*/ 919534 h 4641763"/>
              <a:gd name="connisteX40" fmla="*/ 688057 w 2799644"/>
              <a:gd name="connsiteY40" fmla="*/ 830634 h 4641763"/>
              <a:gd name="connisteX41" fmla="*/ 688057 w 2799644"/>
              <a:gd name="connsiteY41" fmla="*/ 754434 h 4641763"/>
              <a:gd name="connisteX42" fmla="*/ 662657 w 2799644"/>
              <a:gd name="connsiteY42" fmla="*/ 678234 h 4641763"/>
              <a:gd name="connisteX43" fmla="*/ 649957 w 2799644"/>
              <a:gd name="connsiteY43" fmla="*/ 602034 h 4641763"/>
              <a:gd name="connisteX44" fmla="*/ 624557 w 2799644"/>
              <a:gd name="connsiteY44" fmla="*/ 525834 h 4641763"/>
              <a:gd name="connisteX45" fmla="*/ 611857 w 2799644"/>
              <a:gd name="connsiteY45" fmla="*/ 449634 h 4641763"/>
              <a:gd name="connisteX46" fmla="*/ 586457 w 2799644"/>
              <a:gd name="connsiteY46" fmla="*/ 373434 h 4641763"/>
              <a:gd name="connisteX47" fmla="*/ 535657 w 2799644"/>
              <a:gd name="connsiteY47" fmla="*/ 297234 h 4641763"/>
              <a:gd name="connisteX48" fmla="*/ 497557 w 2799644"/>
              <a:gd name="connsiteY48" fmla="*/ 221034 h 4641763"/>
              <a:gd name="connisteX49" fmla="*/ 459457 w 2799644"/>
              <a:gd name="connsiteY49" fmla="*/ 132134 h 4641763"/>
              <a:gd name="connisteX50" fmla="*/ 408657 w 2799644"/>
              <a:gd name="connsiteY50" fmla="*/ 55934 h 4641763"/>
              <a:gd name="connisteX51" fmla="*/ 319757 w 2799644"/>
              <a:gd name="connsiteY51" fmla="*/ 5134 h 4641763"/>
              <a:gd name="connisteX52" fmla="*/ 243557 w 2799644"/>
              <a:gd name="connsiteY52" fmla="*/ 5134 h 4641763"/>
              <a:gd name="connisteX53" fmla="*/ 167357 w 2799644"/>
              <a:gd name="connsiteY53" fmla="*/ 17834 h 4641763"/>
              <a:gd name="connisteX54" fmla="*/ 91157 w 2799644"/>
              <a:gd name="connsiteY54" fmla="*/ 81334 h 4641763"/>
              <a:gd name="connisteX55" fmla="*/ 65757 w 2799644"/>
              <a:gd name="connsiteY55" fmla="*/ 157534 h 4641763"/>
              <a:gd name="connisteX56" fmla="*/ 40357 w 2799644"/>
              <a:gd name="connsiteY56" fmla="*/ 233734 h 4641763"/>
              <a:gd name="connisteX57" fmla="*/ 27657 w 2799644"/>
              <a:gd name="connsiteY57" fmla="*/ 309934 h 4641763"/>
              <a:gd name="connisteX58" fmla="*/ 27657 w 2799644"/>
              <a:gd name="connsiteY58" fmla="*/ 386134 h 4641763"/>
              <a:gd name="connisteX59" fmla="*/ 14957 w 2799644"/>
              <a:gd name="connsiteY59" fmla="*/ 462334 h 4641763"/>
              <a:gd name="connisteX60" fmla="*/ 14957 w 2799644"/>
              <a:gd name="connsiteY60" fmla="*/ 538534 h 4641763"/>
              <a:gd name="connisteX61" fmla="*/ 2257 w 2799644"/>
              <a:gd name="connsiteY61" fmla="*/ 614734 h 4641763"/>
              <a:gd name="connisteX62" fmla="*/ 2257 w 2799644"/>
              <a:gd name="connsiteY62" fmla="*/ 690934 h 4641763"/>
              <a:gd name="connisteX63" fmla="*/ 14957 w 2799644"/>
              <a:gd name="connsiteY63" fmla="*/ 767134 h 4641763"/>
              <a:gd name="connisteX64" fmla="*/ 14957 w 2799644"/>
              <a:gd name="connsiteY64" fmla="*/ 843334 h 4641763"/>
              <a:gd name="connisteX65" fmla="*/ 14957 w 2799644"/>
              <a:gd name="connsiteY65" fmla="*/ 919534 h 4641763"/>
              <a:gd name="connisteX66" fmla="*/ 14957 w 2799644"/>
              <a:gd name="connsiteY66" fmla="*/ 995734 h 4641763"/>
              <a:gd name="connisteX67" fmla="*/ 14957 w 2799644"/>
              <a:gd name="connsiteY67" fmla="*/ 1071934 h 4641763"/>
              <a:gd name="connisteX68" fmla="*/ 2257 w 2799644"/>
              <a:gd name="connsiteY68" fmla="*/ 1173534 h 4641763"/>
              <a:gd name="connisteX69" fmla="*/ 2257 w 2799644"/>
              <a:gd name="connsiteY69" fmla="*/ 1262434 h 4641763"/>
              <a:gd name="connisteX70" fmla="*/ 2257 w 2799644"/>
              <a:gd name="connsiteY70" fmla="*/ 1338634 h 4641763"/>
              <a:gd name="connisteX71" fmla="*/ 2257 w 2799644"/>
              <a:gd name="connsiteY71" fmla="*/ 1414834 h 4641763"/>
              <a:gd name="connisteX72" fmla="*/ 2257 w 2799644"/>
              <a:gd name="connsiteY72" fmla="*/ 1491034 h 4641763"/>
              <a:gd name="connisteX73" fmla="*/ 2257 w 2799644"/>
              <a:gd name="connsiteY73" fmla="*/ 1567234 h 4641763"/>
              <a:gd name="connisteX74" fmla="*/ 27657 w 2799644"/>
              <a:gd name="connsiteY74" fmla="*/ 1643434 h 4641763"/>
              <a:gd name="connisteX75" fmla="*/ 27657 w 2799644"/>
              <a:gd name="connsiteY75" fmla="*/ 1719634 h 4641763"/>
              <a:gd name="connisteX76" fmla="*/ 40357 w 2799644"/>
              <a:gd name="connsiteY76" fmla="*/ 1795834 h 4641763"/>
              <a:gd name="connisteX77" fmla="*/ 40357 w 2799644"/>
              <a:gd name="connsiteY77" fmla="*/ 1872034 h 4641763"/>
              <a:gd name="connisteX78" fmla="*/ 53057 w 2799644"/>
              <a:gd name="connsiteY78" fmla="*/ 1960934 h 4641763"/>
              <a:gd name="connisteX79" fmla="*/ 65757 w 2799644"/>
              <a:gd name="connsiteY79" fmla="*/ 2037134 h 4641763"/>
              <a:gd name="connisteX80" fmla="*/ 91157 w 2799644"/>
              <a:gd name="connsiteY80" fmla="*/ 2113334 h 4641763"/>
              <a:gd name="connisteX81" fmla="*/ 129257 w 2799644"/>
              <a:gd name="connsiteY81" fmla="*/ 2189534 h 4641763"/>
              <a:gd name="connisteX82" fmla="*/ 167357 w 2799644"/>
              <a:gd name="connsiteY82" fmla="*/ 2265734 h 4641763"/>
              <a:gd name="connisteX83" fmla="*/ 243557 w 2799644"/>
              <a:gd name="connsiteY83" fmla="*/ 2329234 h 4641763"/>
              <a:gd name="connisteX84" fmla="*/ 294357 w 2799644"/>
              <a:gd name="connsiteY84" fmla="*/ 2405434 h 4641763"/>
              <a:gd name="connisteX85" fmla="*/ 332457 w 2799644"/>
              <a:gd name="connsiteY85" fmla="*/ 2481634 h 4641763"/>
              <a:gd name="connisteX86" fmla="*/ 370557 w 2799644"/>
              <a:gd name="connsiteY86" fmla="*/ 2557834 h 4641763"/>
              <a:gd name="connisteX87" fmla="*/ 421357 w 2799644"/>
              <a:gd name="connsiteY87" fmla="*/ 2634034 h 4641763"/>
              <a:gd name="connisteX88" fmla="*/ 459457 w 2799644"/>
              <a:gd name="connsiteY88" fmla="*/ 2722934 h 4641763"/>
              <a:gd name="connisteX89" fmla="*/ 510257 w 2799644"/>
              <a:gd name="connsiteY89" fmla="*/ 2799134 h 4641763"/>
              <a:gd name="connisteX90" fmla="*/ 561057 w 2799644"/>
              <a:gd name="connsiteY90" fmla="*/ 2875334 h 4641763"/>
              <a:gd name="connisteX91" fmla="*/ 637257 w 2799644"/>
              <a:gd name="connsiteY91" fmla="*/ 2926134 h 4641763"/>
              <a:gd name="connisteX92" fmla="*/ 700757 w 2799644"/>
              <a:gd name="connsiteY92" fmla="*/ 3002334 h 4641763"/>
              <a:gd name="connisteX93" fmla="*/ 751557 w 2799644"/>
              <a:gd name="connsiteY93" fmla="*/ 3078534 h 4641763"/>
              <a:gd name="connisteX94" fmla="*/ 789657 w 2799644"/>
              <a:gd name="connsiteY94" fmla="*/ 3180134 h 4641763"/>
              <a:gd name="connisteX95" fmla="*/ 853157 w 2799644"/>
              <a:gd name="connsiteY95" fmla="*/ 3281734 h 4641763"/>
              <a:gd name="connisteX96" fmla="*/ 903957 w 2799644"/>
              <a:gd name="connsiteY96" fmla="*/ 3370634 h 4641763"/>
              <a:gd name="connisteX97" fmla="*/ 942057 w 2799644"/>
              <a:gd name="connsiteY97" fmla="*/ 3446834 h 4641763"/>
              <a:gd name="connisteX98" fmla="*/ 1005557 w 2799644"/>
              <a:gd name="connsiteY98" fmla="*/ 3523034 h 4641763"/>
              <a:gd name="connisteX99" fmla="*/ 1056357 w 2799644"/>
              <a:gd name="connsiteY99" fmla="*/ 3599234 h 4641763"/>
              <a:gd name="connisteX100" fmla="*/ 1107157 w 2799644"/>
              <a:gd name="connsiteY100" fmla="*/ 3675434 h 4641763"/>
              <a:gd name="connisteX101" fmla="*/ 1145257 w 2799644"/>
              <a:gd name="connsiteY101" fmla="*/ 3751634 h 4641763"/>
              <a:gd name="connisteX102" fmla="*/ 1196057 w 2799644"/>
              <a:gd name="connsiteY102" fmla="*/ 3827834 h 4641763"/>
              <a:gd name="connisteX103" fmla="*/ 1246857 w 2799644"/>
              <a:gd name="connsiteY103" fmla="*/ 3904034 h 4641763"/>
              <a:gd name="connisteX104" fmla="*/ 1297657 w 2799644"/>
              <a:gd name="connsiteY104" fmla="*/ 3980234 h 4641763"/>
              <a:gd name="connisteX105" fmla="*/ 1323057 w 2799644"/>
              <a:gd name="connsiteY105" fmla="*/ 4081834 h 4641763"/>
              <a:gd name="connisteX106" fmla="*/ 1361157 w 2799644"/>
              <a:gd name="connsiteY106" fmla="*/ 4158034 h 4641763"/>
              <a:gd name="connisteX107" fmla="*/ 1399257 w 2799644"/>
              <a:gd name="connsiteY107" fmla="*/ 4234234 h 4641763"/>
              <a:gd name="connisteX108" fmla="*/ 1411957 w 2799644"/>
              <a:gd name="connsiteY108" fmla="*/ 4310434 h 4641763"/>
              <a:gd name="connisteX109" fmla="*/ 1437357 w 2799644"/>
              <a:gd name="connsiteY109" fmla="*/ 4386634 h 4641763"/>
              <a:gd name="connisteX110" fmla="*/ 1462757 w 2799644"/>
              <a:gd name="connsiteY110" fmla="*/ 4462834 h 4641763"/>
              <a:gd name="connisteX111" fmla="*/ 1500857 w 2799644"/>
              <a:gd name="connsiteY111" fmla="*/ 4539034 h 4641763"/>
              <a:gd name="connisteX112" fmla="*/ 1577057 w 2799644"/>
              <a:gd name="connsiteY112" fmla="*/ 4589834 h 4641763"/>
              <a:gd name="connisteX113" fmla="*/ 1653257 w 2799644"/>
              <a:gd name="connsiteY113" fmla="*/ 4602534 h 4641763"/>
              <a:gd name="connisteX114" fmla="*/ 1729457 w 2799644"/>
              <a:gd name="connsiteY114" fmla="*/ 4615234 h 4641763"/>
              <a:gd name="connisteX115" fmla="*/ 1805657 w 2799644"/>
              <a:gd name="connsiteY115" fmla="*/ 4627934 h 4641763"/>
              <a:gd name="connisteX116" fmla="*/ 1881857 w 2799644"/>
              <a:gd name="connsiteY116" fmla="*/ 4640634 h 4641763"/>
              <a:gd name="connisteX117" fmla="*/ 1996157 w 2799644"/>
              <a:gd name="connsiteY117" fmla="*/ 4640634 h 4641763"/>
              <a:gd name="connisteX118" fmla="*/ 2072357 w 2799644"/>
              <a:gd name="connsiteY118" fmla="*/ 4640634 h 4641763"/>
              <a:gd name="connisteX119" fmla="*/ 2148557 w 2799644"/>
              <a:gd name="connsiteY119" fmla="*/ 4640634 h 4641763"/>
              <a:gd name="connisteX120" fmla="*/ 2224757 w 2799644"/>
              <a:gd name="connsiteY120" fmla="*/ 4627934 h 4641763"/>
              <a:gd name="connisteX121" fmla="*/ 2300957 w 2799644"/>
              <a:gd name="connsiteY121" fmla="*/ 4615234 h 4641763"/>
              <a:gd name="connisteX122" fmla="*/ 2377157 w 2799644"/>
              <a:gd name="connsiteY122" fmla="*/ 4602534 h 464176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Lst>
            <a:rect l="l" t="t" r="r" b="b"/>
            <a:pathLst>
              <a:path w="2799644" h="4641764">
                <a:moveTo>
                  <a:pt x="2745458" y="3243635"/>
                </a:moveTo>
                <a:cubicBezTo>
                  <a:pt x="2744823" y="3222680"/>
                  <a:pt x="2740378" y="3169975"/>
                  <a:pt x="2745458" y="3129335"/>
                </a:cubicBezTo>
                <a:cubicBezTo>
                  <a:pt x="2750538" y="3088695"/>
                  <a:pt x="2763238" y="3073455"/>
                  <a:pt x="2770858" y="3040435"/>
                </a:cubicBezTo>
                <a:cubicBezTo>
                  <a:pt x="2778478" y="3007415"/>
                  <a:pt x="2778478" y="2997255"/>
                  <a:pt x="2783558" y="2964235"/>
                </a:cubicBezTo>
                <a:cubicBezTo>
                  <a:pt x="2788638" y="2931215"/>
                  <a:pt x="2793718" y="2908355"/>
                  <a:pt x="2796258" y="2875335"/>
                </a:cubicBezTo>
                <a:cubicBezTo>
                  <a:pt x="2798798" y="2842315"/>
                  <a:pt x="2796258" y="2834695"/>
                  <a:pt x="2796258" y="2799135"/>
                </a:cubicBezTo>
                <a:cubicBezTo>
                  <a:pt x="2796258" y="2763575"/>
                  <a:pt x="2796258" y="2733095"/>
                  <a:pt x="2796258" y="2697535"/>
                </a:cubicBezTo>
                <a:cubicBezTo>
                  <a:pt x="2796258" y="2661975"/>
                  <a:pt x="2796258" y="2651815"/>
                  <a:pt x="2796258" y="2621335"/>
                </a:cubicBezTo>
                <a:cubicBezTo>
                  <a:pt x="2796258" y="2590855"/>
                  <a:pt x="2796258" y="2575615"/>
                  <a:pt x="2796258" y="2545135"/>
                </a:cubicBezTo>
                <a:cubicBezTo>
                  <a:pt x="2796258" y="2514655"/>
                  <a:pt x="2796258" y="2499415"/>
                  <a:pt x="2796258" y="2468935"/>
                </a:cubicBezTo>
                <a:cubicBezTo>
                  <a:pt x="2796258" y="2438455"/>
                  <a:pt x="2796258" y="2423215"/>
                  <a:pt x="2796258" y="2392735"/>
                </a:cubicBezTo>
                <a:cubicBezTo>
                  <a:pt x="2796258" y="2362255"/>
                  <a:pt x="2796258" y="2347015"/>
                  <a:pt x="2796258" y="2316535"/>
                </a:cubicBezTo>
                <a:cubicBezTo>
                  <a:pt x="2796258" y="2286055"/>
                  <a:pt x="2803878" y="2270815"/>
                  <a:pt x="2796258" y="2240335"/>
                </a:cubicBezTo>
                <a:cubicBezTo>
                  <a:pt x="2788638" y="2209855"/>
                  <a:pt x="2781018" y="2192075"/>
                  <a:pt x="2758158" y="2164135"/>
                </a:cubicBezTo>
                <a:cubicBezTo>
                  <a:pt x="2735298" y="2136195"/>
                  <a:pt x="2717518" y="2131115"/>
                  <a:pt x="2681958" y="2100635"/>
                </a:cubicBezTo>
                <a:cubicBezTo>
                  <a:pt x="2646398" y="2070155"/>
                  <a:pt x="2615918" y="2039675"/>
                  <a:pt x="2580358" y="2011735"/>
                </a:cubicBezTo>
                <a:cubicBezTo>
                  <a:pt x="2544798" y="1983795"/>
                  <a:pt x="2537178" y="1978715"/>
                  <a:pt x="2504158" y="1960935"/>
                </a:cubicBezTo>
                <a:cubicBezTo>
                  <a:pt x="2471138" y="1943155"/>
                  <a:pt x="2448278" y="1938075"/>
                  <a:pt x="2415258" y="1922835"/>
                </a:cubicBezTo>
                <a:cubicBezTo>
                  <a:pt x="2382238" y="1907595"/>
                  <a:pt x="2369538" y="1902515"/>
                  <a:pt x="2339058" y="1884735"/>
                </a:cubicBezTo>
                <a:cubicBezTo>
                  <a:pt x="2308578" y="1866955"/>
                  <a:pt x="2293338" y="1854255"/>
                  <a:pt x="2262858" y="1833935"/>
                </a:cubicBezTo>
                <a:cubicBezTo>
                  <a:pt x="2232378" y="1813615"/>
                  <a:pt x="2217138" y="1805995"/>
                  <a:pt x="2186658" y="1783135"/>
                </a:cubicBezTo>
                <a:cubicBezTo>
                  <a:pt x="2156178" y="1760275"/>
                  <a:pt x="2140938" y="1739955"/>
                  <a:pt x="2110458" y="1719635"/>
                </a:cubicBezTo>
                <a:cubicBezTo>
                  <a:pt x="2079978" y="1699315"/>
                  <a:pt x="2064738" y="1701855"/>
                  <a:pt x="2034258" y="1681535"/>
                </a:cubicBezTo>
                <a:cubicBezTo>
                  <a:pt x="2003778" y="1661215"/>
                  <a:pt x="1983458" y="1645975"/>
                  <a:pt x="1958058" y="1618035"/>
                </a:cubicBezTo>
                <a:cubicBezTo>
                  <a:pt x="1932658" y="1590095"/>
                  <a:pt x="1930118" y="1572315"/>
                  <a:pt x="1907258" y="1541835"/>
                </a:cubicBezTo>
                <a:cubicBezTo>
                  <a:pt x="1884398" y="1511355"/>
                  <a:pt x="1871698" y="1496115"/>
                  <a:pt x="1843758" y="1465635"/>
                </a:cubicBezTo>
                <a:cubicBezTo>
                  <a:pt x="1815818" y="1435155"/>
                  <a:pt x="1798038" y="1417375"/>
                  <a:pt x="1767558" y="1389435"/>
                </a:cubicBezTo>
                <a:cubicBezTo>
                  <a:pt x="1737078" y="1361495"/>
                  <a:pt x="1721838" y="1351335"/>
                  <a:pt x="1691358" y="1325935"/>
                </a:cubicBezTo>
                <a:cubicBezTo>
                  <a:pt x="1660878" y="1300535"/>
                  <a:pt x="1645638" y="1285295"/>
                  <a:pt x="1615158" y="1262435"/>
                </a:cubicBezTo>
                <a:cubicBezTo>
                  <a:pt x="1584678" y="1239575"/>
                  <a:pt x="1577058" y="1237035"/>
                  <a:pt x="1538958" y="1211635"/>
                </a:cubicBezTo>
                <a:cubicBezTo>
                  <a:pt x="1500858" y="1186235"/>
                  <a:pt x="1462758" y="1155755"/>
                  <a:pt x="1424658" y="1135435"/>
                </a:cubicBezTo>
                <a:cubicBezTo>
                  <a:pt x="1386558" y="1115115"/>
                  <a:pt x="1381478" y="1117655"/>
                  <a:pt x="1348458" y="1110035"/>
                </a:cubicBezTo>
                <a:cubicBezTo>
                  <a:pt x="1315438" y="1102415"/>
                  <a:pt x="1295118" y="1102415"/>
                  <a:pt x="1259558" y="1097335"/>
                </a:cubicBezTo>
                <a:cubicBezTo>
                  <a:pt x="1223998" y="1092255"/>
                  <a:pt x="1211298" y="1092255"/>
                  <a:pt x="1170658" y="1084635"/>
                </a:cubicBezTo>
                <a:cubicBezTo>
                  <a:pt x="1130018" y="1077015"/>
                  <a:pt x="1094458" y="1066855"/>
                  <a:pt x="1056358" y="1059235"/>
                </a:cubicBezTo>
                <a:cubicBezTo>
                  <a:pt x="1018258" y="1051615"/>
                  <a:pt x="1013178" y="1051615"/>
                  <a:pt x="980158" y="1046535"/>
                </a:cubicBezTo>
                <a:cubicBezTo>
                  <a:pt x="947138" y="1041455"/>
                  <a:pt x="926818" y="1038915"/>
                  <a:pt x="891258" y="1033835"/>
                </a:cubicBezTo>
                <a:cubicBezTo>
                  <a:pt x="855698" y="1028755"/>
                  <a:pt x="835378" y="1028755"/>
                  <a:pt x="802358" y="1021135"/>
                </a:cubicBezTo>
                <a:cubicBezTo>
                  <a:pt x="769338" y="1013515"/>
                  <a:pt x="746478" y="1016055"/>
                  <a:pt x="726158" y="995735"/>
                </a:cubicBezTo>
                <a:cubicBezTo>
                  <a:pt x="705838" y="975415"/>
                  <a:pt x="708378" y="952555"/>
                  <a:pt x="700758" y="919535"/>
                </a:cubicBezTo>
                <a:cubicBezTo>
                  <a:pt x="693138" y="886515"/>
                  <a:pt x="690598" y="863655"/>
                  <a:pt x="688058" y="830635"/>
                </a:cubicBezTo>
                <a:cubicBezTo>
                  <a:pt x="685518" y="797615"/>
                  <a:pt x="693138" y="784915"/>
                  <a:pt x="688058" y="754435"/>
                </a:cubicBezTo>
                <a:cubicBezTo>
                  <a:pt x="682978" y="723955"/>
                  <a:pt x="670278" y="708715"/>
                  <a:pt x="662658" y="678235"/>
                </a:cubicBezTo>
                <a:cubicBezTo>
                  <a:pt x="655038" y="647755"/>
                  <a:pt x="657578" y="632515"/>
                  <a:pt x="649958" y="602035"/>
                </a:cubicBezTo>
                <a:cubicBezTo>
                  <a:pt x="642338" y="571555"/>
                  <a:pt x="632178" y="556315"/>
                  <a:pt x="624558" y="525835"/>
                </a:cubicBezTo>
                <a:cubicBezTo>
                  <a:pt x="616938" y="495355"/>
                  <a:pt x="619478" y="480115"/>
                  <a:pt x="611858" y="449635"/>
                </a:cubicBezTo>
                <a:cubicBezTo>
                  <a:pt x="604238" y="419155"/>
                  <a:pt x="601698" y="403915"/>
                  <a:pt x="586458" y="373435"/>
                </a:cubicBezTo>
                <a:cubicBezTo>
                  <a:pt x="571218" y="342955"/>
                  <a:pt x="553438" y="327715"/>
                  <a:pt x="535658" y="297235"/>
                </a:cubicBezTo>
                <a:cubicBezTo>
                  <a:pt x="517878" y="266755"/>
                  <a:pt x="512798" y="254055"/>
                  <a:pt x="497558" y="221035"/>
                </a:cubicBezTo>
                <a:cubicBezTo>
                  <a:pt x="482318" y="188015"/>
                  <a:pt x="477238" y="165155"/>
                  <a:pt x="459458" y="132135"/>
                </a:cubicBezTo>
                <a:cubicBezTo>
                  <a:pt x="441678" y="99115"/>
                  <a:pt x="436598" y="81335"/>
                  <a:pt x="408658" y="55935"/>
                </a:cubicBezTo>
                <a:cubicBezTo>
                  <a:pt x="380718" y="30535"/>
                  <a:pt x="352778" y="15295"/>
                  <a:pt x="319758" y="5135"/>
                </a:cubicBezTo>
                <a:cubicBezTo>
                  <a:pt x="286738" y="-5025"/>
                  <a:pt x="274038" y="2595"/>
                  <a:pt x="243558" y="5135"/>
                </a:cubicBezTo>
                <a:cubicBezTo>
                  <a:pt x="213078" y="7675"/>
                  <a:pt x="197838" y="2595"/>
                  <a:pt x="167358" y="17835"/>
                </a:cubicBezTo>
                <a:cubicBezTo>
                  <a:pt x="136878" y="33075"/>
                  <a:pt x="111478" y="53395"/>
                  <a:pt x="91158" y="81335"/>
                </a:cubicBezTo>
                <a:cubicBezTo>
                  <a:pt x="70838" y="109275"/>
                  <a:pt x="75918" y="127055"/>
                  <a:pt x="65758" y="157535"/>
                </a:cubicBezTo>
                <a:cubicBezTo>
                  <a:pt x="55598" y="188015"/>
                  <a:pt x="47978" y="203255"/>
                  <a:pt x="40358" y="233735"/>
                </a:cubicBezTo>
                <a:cubicBezTo>
                  <a:pt x="32738" y="264215"/>
                  <a:pt x="30198" y="279455"/>
                  <a:pt x="27658" y="309935"/>
                </a:cubicBezTo>
                <a:cubicBezTo>
                  <a:pt x="25118" y="340415"/>
                  <a:pt x="30198" y="355655"/>
                  <a:pt x="27658" y="386135"/>
                </a:cubicBezTo>
                <a:cubicBezTo>
                  <a:pt x="25118" y="416615"/>
                  <a:pt x="17498" y="431855"/>
                  <a:pt x="14958" y="462335"/>
                </a:cubicBezTo>
                <a:cubicBezTo>
                  <a:pt x="12418" y="492815"/>
                  <a:pt x="17498" y="508055"/>
                  <a:pt x="14958" y="538535"/>
                </a:cubicBezTo>
                <a:cubicBezTo>
                  <a:pt x="12418" y="569015"/>
                  <a:pt x="4798" y="584255"/>
                  <a:pt x="2258" y="614735"/>
                </a:cubicBezTo>
                <a:cubicBezTo>
                  <a:pt x="-282" y="645215"/>
                  <a:pt x="-282" y="660455"/>
                  <a:pt x="2258" y="690935"/>
                </a:cubicBezTo>
                <a:cubicBezTo>
                  <a:pt x="4798" y="721415"/>
                  <a:pt x="12418" y="736655"/>
                  <a:pt x="14958" y="767135"/>
                </a:cubicBezTo>
                <a:cubicBezTo>
                  <a:pt x="17498" y="797615"/>
                  <a:pt x="14958" y="812855"/>
                  <a:pt x="14958" y="843335"/>
                </a:cubicBezTo>
                <a:cubicBezTo>
                  <a:pt x="14958" y="873815"/>
                  <a:pt x="14958" y="889055"/>
                  <a:pt x="14958" y="919535"/>
                </a:cubicBezTo>
                <a:cubicBezTo>
                  <a:pt x="14958" y="950015"/>
                  <a:pt x="14958" y="965255"/>
                  <a:pt x="14958" y="995735"/>
                </a:cubicBezTo>
                <a:cubicBezTo>
                  <a:pt x="14958" y="1026215"/>
                  <a:pt x="17498" y="1036375"/>
                  <a:pt x="14958" y="1071935"/>
                </a:cubicBezTo>
                <a:cubicBezTo>
                  <a:pt x="12418" y="1107495"/>
                  <a:pt x="4798" y="1135435"/>
                  <a:pt x="2258" y="1173535"/>
                </a:cubicBezTo>
                <a:cubicBezTo>
                  <a:pt x="-282" y="1211635"/>
                  <a:pt x="2258" y="1229415"/>
                  <a:pt x="2258" y="1262435"/>
                </a:cubicBezTo>
                <a:cubicBezTo>
                  <a:pt x="2258" y="1295455"/>
                  <a:pt x="2258" y="1308155"/>
                  <a:pt x="2258" y="1338635"/>
                </a:cubicBezTo>
                <a:cubicBezTo>
                  <a:pt x="2258" y="1369115"/>
                  <a:pt x="2258" y="1384355"/>
                  <a:pt x="2258" y="1414835"/>
                </a:cubicBezTo>
                <a:cubicBezTo>
                  <a:pt x="2258" y="1445315"/>
                  <a:pt x="2258" y="1460555"/>
                  <a:pt x="2258" y="1491035"/>
                </a:cubicBezTo>
                <a:cubicBezTo>
                  <a:pt x="2258" y="1521515"/>
                  <a:pt x="-2822" y="1536755"/>
                  <a:pt x="2258" y="1567235"/>
                </a:cubicBezTo>
                <a:cubicBezTo>
                  <a:pt x="7338" y="1597715"/>
                  <a:pt x="22578" y="1612955"/>
                  <a:pt x="27658" y="1643435"/>
                </a:cubicBezTo>
                <a:cubicBezTo>
                  <a:pt x="32738" y="1673915"/>
                  <a:pt x="25118" y="1689155"/>
                  <a:pt x="27658" y="1719635"/>
                </a:cubicBezTo>
                <a:cubicBezTo>
                  <a:pt x="30198" y="1750115"/>
                  <a:pt x="37818" y="1765355"/>
                  <a:pt x="40358" y="1795835"/>
                </a:cubicBezTo>
                <a:cubicBezTo>
                  <a:pt x="42898" y="1826315"/>
                  <a:pt x="37818" y="1839015"/>
                  <a:pt x="40358" y="1872035"/>
                </a:cubicBezTo>
                <a:cubicBezTo>
                  <a:pt x="42898" y="1905055"/>
                  <a:pt x="47978" y="1927915"/>
                  <a:pt x="53058" y="1960935"/>
                </a:cubicBezTo>
                <a:cubicBezTo>
                  <a:pt x="58138" y="1993955"/>
                  <a:pt x="58138" y="2006655"/>
                  <a:pt x="65758" y="2037135"/>
                </a:cubicBezTo>
                <a:cubicBezTo>
                  <a:pt x="73378" y="2067615"/>
                  <a:pt x="78458" y="2082855"/>
                  <a:pt x="91158" y="2113335"/>
                </a:cubicBezTo>
                <a:cubicBezTo>
                  <a:pt x="103858" y="2143815"/>
                  <a:pt x="114018" y="2159055"/>
                  <a:pt x="129258" y="2189535"/>
                </a:cubicBezTo>
                <a:cubicBezTo>
                  <a:pt x="144498" y="2220015"/>
                  <a:pt x="144498" y="2237795"/>
                  <a:pt x="167358" y="2265735"/>
                </a:cubicBezTo>
                <a:cubicBezTo>
                  <a:pt x="190218" y="2293675"/>
                  <a:pt x="218158" y="2301295"/>
                  <a:pt x="243558" y="2329235"/>
                </a:cubicBezTo>
                <a:cubicBezTo>
                  <a:pt x="268958" y="2357175"/>
                  <a:pt x="276578" y="2374955"/>
                  <a:pt x="294358" y="2405435"/>
                </a:cubicBezTo>
                <a:cubicBezTo>
                  <a:pt x="312138" y="2435915"/>
                  <a:pt x="317218" y="2451155"/>
                  <a:pt x="332458" y="2481635"/>
                </a:cubicBezTo>
                <a:cubicBezTo>
                  <a:pt x="347698" y="2512115"/>
                  <a:pt x="352778" y="2527355"/>
                  <a:pt x="370558" y="2557835"/>
                </a:cubicBezTo>
                <a:cubicBezTo>
                  <a:pt x="388338" y="2588315"/>
                  <a:pt x="403578" y="2601015"/>
                  <a:pt x="421358" y="2634035"/>
                </a:cubicBezTo>
                <a:cubicBezTo>
                  <a:pt x="439138" y="2667055"/>
                  <a:pt x="441678" y="2689915"/>
                  <a:pt x="459458" y="2722935"/>
                </a:cubicBezTo>
                <a:cubicBezTo>
                  <a:pt x="477238" y="2755955"/>
                  <a:pt x="489938" y="2768655"/>
                  <a:pt x="510258" y="2799135"/>
                </a:cubicBezTo>
                <a:cubicBezTo>
                  <a:pt x="530578" y="2829615"/>
                  <a:pt x="535658" y="2849935"/>
                  <a:pt x="561058" y="2875335"/>
                </a:cubicBezTo>
                <a:cubicBezTo>
                  <a:pt x="586458" y="2900735"/>
                  <a:pt x="609318" y="2900735"/>
                  <a:pt x="637258" y="2926135"/>
                </a:cubicBezTo>
                <a:cubicBezTo>
                  <a:pt x="665198" y="2951535"/>
                  <a:pt x="677898" y="2971855"/>
                  <a:pt x="700758" y="3002335"/>
                </a:cubicBezTo>
                <a:cubicBezTo>
                  <a:pt x="723618" y="3032815"/>
                  <a:pt x="733778" y="3042975"/>
                  <a:pt x="751558" y="3078535"/>
                </a:cubicBezTo>
                <a:cubicBezTo>
                  <a:pt x="769338" y="3114095"/>
                  <a:pt x="769338" y="3139495"/>
                  <a:pt x="789658" y="3180135"/>
                </a:cubicBezTo>
                <a:cubicBezTo>
                  <a:pt x="809978" y="3220775"/>
                  <a:pt x="830298" y="3243635"/>
                  <a:pt x="853158" y="3281735"/>
                </a:cubicBezTo>
                <a:cubicBezTo>
                  <a:pt x="876018" y="3319835"/>
                  <a:pt x="886178" y="3337615"/>
                  <a:pt x="903958" y="3370635"/>
                </a:cubicBezTo>
                <a:cubicBezTo>
                  <a:pt x="921738" y="3403655"/>
                  <a:pt x="921738" y="3416355"/>
                  <a:pt x="942058" y="3446835"/>
                </a:cubicBezTo>
                <a:cubicBezTo>
                  <a:pt x="962378" y="3477315"/>
                  <a:pt x="982698" y="3492555"/>
                  <a:pt x="1005558" y="3523035"/>
                </a:cubicBezTo>
                <a:cubicBezTo>
                  <a:pt x="1028418" y="3553515"/>
                  <a:pt x="1036038" y="3568755"/>
                  <a:pt x="1056358" y="3599235"/>
                </a:cubicBezTo>
                <a:cubicBezTo>
                  <a:pt x="1076678" y="3629715"/>
                  <a:pt x="1089378" y="3644955"/>
                  <a:pt x="1107158" y="3675435"/>
                </a:cubicBezTo>
                <a:cubicBezTo>
                  <a:pt x="1124938" y="3705915"/>
                  <a:pt x="1127478" y="3721155"/>
                  <a:pt x="1145258" y="3751635"/>
                </a:cubicBezTo>
                <a:cubicBezTo>
                  <a:pt x="1163038" y="3782115"/>
                  <a:pt x="1175738" y="3797355"/>
                  <a:pt x="1196058" y="3827835"/>
                </a:cubicBezTo>
                <a:cubicBezTo>
                  <a:pt x="1216378" y="3858315"/>
                  <a:pt x="1226538" y="3873555"/>
                  <a:pt x="1246858" y="3904035"/>
                </a:cubicBezTo>
                <a:cubicBezTo>
                  <a:pt x="1267178" y="3934515"/>
                  <a:pt x="1282418" y="3944675"/>
                  <a:pt x="1297658" y="3980235"/>
                </a:cubicBezTo>
                <a:cubicBezTo>
                  <a:pt x="1312898" y="4015795"/>
                  <a:pt x="1310358" y="4046275"/>
                  <a:pt x="1323058" y="4081835"/>
                </a:cubicBezTo>
                <a:cubicBezTo>
                  <a:pt x="1335758" y="4117395"/>
                  <a:pt x="1345918" y="4127555"/>
                  <a:pt x="1361158" y="4158035"/>
                </a:cubicBezTo>
                <a:cubicBezTo>
                  <a:pt x="1376398" y="4188515"/>
                  <a:pt x="1389098" y="4203755"/>
                  <a:pt x="1399258" y="4234235"/>
                </a:cubicBezTo>
                <a:cubicBezTo>
                  <a:pt x="1409418" y="4264715"/>
                  <a:pt x="1404338" y="4279955"/>
                  <a:pt x="1411958" y="4310435"/>
                </a:cubicBezTo>
                <a:cubicBezTo>
                  <a:pt x="1419578" y="4340915"/>
                  <a:pt x="1427198" y="4356155"/>
                  <a:pt x="1437358" y="4386635"/>
                </a:cubicBezTo>
                <a:cubicBezTo>
                  <a:pt x="1447518" y="4417115"/>
                  <a:pt x="1450058" y="4432355"/>
                  <a:pt x="1462758" y="4462835"/>
                </a:cubicBezTo>
                <a:cubicBezTo>
                  <a:pt x="1475458" y="4493315"/>
                  <a:pt x="1477998" y="4513635"/>
                  <a:pt x="1500858" y="4539035"/>
                </a:cubicBezTo>
                <a:cubicBezTo>
                  <a:pt x="1523718" y="4564435"/>
                  <a:pt x="1546578" y="4577135"/>
                  <a:pt x="1577058" y="4589835"/>
                </a:cubicBezTo>
                <a:cubicBezTo>
                  <a:pt x="1607538" y="4602535"/>
                  <a:pt x="1622778" y="4597455"/>
                  <a:pt x="1653258" y="4602535"/>
                </a:cubicBezTo>
                <a:cubicBezTo>
                  <a:pt x="1683738" y="4607615"/>
                  <a:pt x="1698978" y="4610155"/>
                  <a:pt x="1729458" y="4615235"/>
                </a:cubicBezTo>
                <a:cubicBezTo>
                  <a:pt x="1759938" y="4620315"/>
                  <a:pt x="1775178" y="4622855"/>
                  <a:pt x="1805658" y="4627935"/>
                </a:cubicBezTo>
                <a:cubicBezTo>
                  <a:pt x="1836138" y="4633015"/>
                  <a:pt x="1843758" y="4638095"/>
                  <a:pt x="1881858" y="4640635"/>
                </a:cubicBezTo>
                <a:cubicBezTo>
                  <a:pt x="1919958" y="4643175"/>
                  <a:pt x="1958058" y="4640635"/>
                  <a:pt x="1996158" y="4640635"/>
                </a:cubicBezTo>
                <a:cubicBezTo>
                  <a:pt x="2034258" y="4640635"/>
                  <a:pt x="2041878" y="4640635"/>
                  <a:pt x="2072358" y="4640635"/>
                </a:cubicBezTo>
                <a:cubicBezTo>
                  <a:pt x="2102838" y="4640635"/>
                  <a:pt x="2118078" y="4643175"/>
                  <a:pt x="2148558" y="4640635"/>
                </a:cubicBezTo>
                <a:cubicBezTo>
                  <a:pt x="2179038" y="4638095"/>
                  <a:pt x="2194278" y="4633015"/>
                  <a:pt x="2224758" y="4627935"/>
                </a:cubicBezTo>
                <a:cubicBezTo>
                  <a:pt x="2255238" y="4622855"/>
                  <a:pt x="2270478" y="4620315"/>
                  <a:pt x="2300958" y="4615235"/>
                </a:cubicBezTo>
                <a:cubicBezTo>
                  <a:pt x="2331438" y="4610155"/>
                  <a:pt x="2363188" y="4605075"/>
                  <a:pt x="2377158" y="4602535"/>
                </a:cubicBezTo>
              </a:path>
            </a:pathLst>
          </a:custGeom>
          <a:noFill/>
          <a:ln w="57150">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文本框 84"/>
          <p:cNvSpPr txBox="1"/>
          <p:nvPr/>
        </p:nvSpPr>
        <p:spPr>
          <a:xfrm>
            <a:off x="5702300" y="2171700"/>
            <a:ext cx="643255" cy="306705"/>
          </a:xfrm>
          <a:prstGeom prst="rect">
            <a:avLst/>
          </a:prstGeom>
          <a:noFill/>
        </p:spPr>
        <p:txBody>
          <a:bodyPr wrap="none" rtlCol="0">
            <a:spAutoFit/>
          </a:bodyPr>
          <a:p>
            <a:r>
              <a:rPr lang="en-US" altLang="zh-CN" sz="1400">
                <a:highlight>
                  <a:srgbClr val="FFFF00"/>
                </a:highlight>
              </a:rPr>
              <a:t>SNAT</a:t>
            </a:r>
            <a:endParaRPr lang="en-US" altLang="zh-CN" sz="1400">
              <a:highlight>
                <a:srgbClr val="FFFF00"/>
              </a:highlight>
            </a:endParaRPr>
          </a:p>
        </p:txBody>
      </p:sp>
      <p:cxnSp>
        <p:nvCxnSpPr>
          <p:cNvPr id="88" name="直接连接符 87"/>
          <p:cNvCxnSpPr/>
          <p:nvPr/>
        </p:nvCxnSpPr>
        <p:spPr>
          <a:xfrm flipV="1">
            <a:off x="242570" y="6445885"/>
            <a:ext cx="11913870" cy="81280"/>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H="1">
            <a:off x="3228340" y="3547745"/>
            <a:ext cx="1121410" cy="12973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3628390" y="4387850"/>
            <a:ext cx="1584325" cy="553085"/>
          </a:xfrm>
          <a:prstGeom prst="rect">
            <a:avLst/>
          </a:prstGeom>
          <a:noFill/>
        </p:spPr>
        <p:txBody>
          <a:bodyPr wrap="square" rtlCol="0" anchor="t">
            <a:spAutoFit/>
          </a:bodyPr>
          <a:p>
            <a:r>
              <a:rPr lang="en-US" altLang="zh-CN" sz="1000">
                <a:sym typeface="+mn-ea"/>
              </a:rPr>
              <a:t>ovn-k8s-mp0</a:t>
            </a:r>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cxnSp>
        <p:nvCxnSpPr>
          <p:cNvPr id="91" name="直接箭头连接符 90"/>
          <p:cNvCxnSpPr>
            <a:stCxn id="18" idx="3"/>
            <a:endCxn id="43" idx="2"/>
          </p:cNvCxnSpPr>
          <p:nvPr/>
        </p:nvCxnSpPr>
        <p:spPr>
          <a:xfrm>
            <a:off x="8214995" y="3535680"/>
            <a:ext cx="1041400" cy="13093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7372985" y="4446905"/>
            <a:ext cx="1584325" cy="553085"/>
          </a:xfrm>
          <a:prstGeom prst="rect">
            <a:avLst/>
          </a:prstGeom>
          <a:noFill/>
        </p:spPr>
        <p:txBody>
          <a:bodyPr wrap="square" rtlCol="0" anchor="t">
            <a:spAutoFit/>
          </a:bodyPr>
          <a:p>
            <a:r>
              <a:rPr lang="en-US" altLang="zh-CN" sz="1000"/>
              <a:t>ovn-k8s-mp0</a:t>
            </a:r>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sp>
        <p:nvSpPr>
          <p:cNvPr id="94" name="文本框 93"/>
          <p:cNvSpPr txBox="1"/>
          <p:nvPr/>
        </p:nvSpPr>
        <p:spPr>
          <a:xfrm>
            <a:off x="53340" y="76835"/>
            <a:ext cx="1856105" cy="1383665"/>
          </a:xfrm>
          <a:prstGeom prst="rect">
            <a:avLst/>
          </a:prstGeom>
          <a:noFill/>
        </p:spPr>
        <p:txBody>
          <a:bodyPr wrap="none" rtlCol="0">
            <a:spAutoFit/>
          </a:bodyPr>
          <a:p>
            <a:pPr algn="l"/>
            <a:r>
              <a:rPr lang="zh-CN" altLang="en-US" sz="1200">
                <a:solidFill>
                  <a:srgbClr val="C00000"/>
                </a:solidFill>
              </a:rPr>
              <a:t>客户端</a:t>
            </a:r>
            <a:r>
              <a:rPr lang="en-US" altLang="zh-CN" sz="1200">
                <a:solidFill>
                  <a:srgbClr val="C00000"/>
                </a:solidFill>
              </a:rPr>
              <a:t>1</a:t>
            </a:r>
            <a:r>
              <a:rPr lang="zh-CN" altLang="en-US" sz="1200">
                <a:solidFill>
                  <a:srgbClr val="C00000"/>
                </a:solidFill>
              </a:rPr>
              <a:t>主机网络的</a:t>
            </a:r>
            <a:r>
              <a:rPr lang="en-US" altLang="zh-CN" sz="1200">
                <a:solidFill>
                  <a:srgbClr val="C00000"/>
                </a:solidFill>
              </a:rPr>
              <a:t>pod</a:t>
            </a:r>
            <a:endParaRPr lang="en-US" altLang="zh-CN" sz="1200">
              <a:solidFill>
                <a:srgbClr val="C00000"/>
              </a:solidFill>
            </a:endParaRPr>
          </a:p>
          <a:p>
            <a:pPr algn="l"/>
            <a:r>
              <a:rPr lang="zh-CN" altLang="en-US" sz="1200">
                <a:solidFill>
                  <a:srgbClr val="C00000"/>
                </a:solidFill>
                <a:sym typeface="+mn-ea"/>
              </a:rPr>
              <a:t>客户端</a:t>
            </a:r>
            <a:r>
              <a:rPr lang="en-US" altLang="zh-CN" sz="1200">
                <a:solidFill>
                  <a:srgbClr val="C00000"/>
                </a:solidFill>
                <a:sym typeface="+mn-ea"/>
              </a:rPr>
              <a:t>2</a:t>
            </a:r>
            <a:r>
              <a:rPr lang="zh-CN" altLang="en-US" sz="1200">
                <a:solidFill>
                  <a:srgbClr val="C00000"/>
                </a:solidFill>
              </a:rPr>
              <a:t>主机自己</a:t>
            </a:r>
            <a:endParaRPr lang="zh-CN" altLang="en-US" sz="1200">
              <a:solidFill>
                <a:srgbClr val="C00000"/>
              </a:solidFill>
            </a:endParaRPr>
          </a:p>
          <a:p>
            <a:pPr algn="l"/>
            <a:r>
              <a:rPr lang="zh-CN" altLang="en-US" sz="1200">
                <a:solidFill>
                  <a:srgbClr val="C00000"/>
                </a:solidFill>
              </a:rPr>
              <a:t>目的：</a:t>
            </a:r>
            <a:r>
              <a:rPr lang="en-US" altLang="zh-CN" sz="1200">
                <a:solidFill>
                  <a:srgbClr val="C00000"/>
                </a:solidFill>
              </a:rPr>
              <a:t>apiserver svc ip</a:t>
            </a:r>
            <a:endParaRPr lang="en-US" altLang="zh-CN" sz="1200">
              <a:solidFill>
                <a:srgbClr val="C00000"/>
              </a:solidFill>
            </a:endParaRPr>
          </a:p>
          <a:p>
            <a:pPr algn="l"/>
            <a:r>
              <a:rPr lang="zh-CN" altLang="en-US" sz="1200">
                <a:solidFill>
                  <a:srgbClr val="C00000"/>
                </a:solidFill>
              </a:rPr>
              <a:t>最终目的</a:t>
            </a:r>
            <a:r>
              <a:rPr lang="en-US" altLang="zh-CN" sz="1200">
                <a:solidFill>
                  <a:srgbClr val="C00000"/>
                </a:solidFill>
              </a:rPr>
              <a:t>IP</a:t>
            </a:r>
            <a:r>
              <a:rPr lang="zh-CN" altLang="en-US" sz="1200">
                <a:solidFill>
                  <a:srgbClr val="C00000"/>
                </a:solidFill>
              </a:rPr>
              <a:t>是本node的ip</a:t>
            </a:r>
            <a:endParaRPr lang="zh-CN" altLang="en-US" sz="1200">
              <a:solidFill>
                <a:srgbClr val="C00000"/>
              </a:solidFill>
            </a:endParaRPr>
          </a:p>
          <a:p>
            <a:pPr algn="l"/>
            <a:r>
              <a:rPr lang="zh-CN" altLang="en-US" sz="1200">
                <a:solidFill>
                  <a:srgbClr val="C00000"/>
                </a:solidFill>
              </a:rPr>
              <a:t>在</a:t>
            </a:r>
            <a:r>
              <a:rPr lang="en-US" altLang="zh-CN" sz="1200">
                <a:solidFill>
                  <a:srgbClr val="C00000"/>
                </a:solidFill>
              </a:rPr>
              <a:t>pod</a:t>
            </a:r>
            <a:r>
              <a:rPr lang="zh-CN" altLang="en-US" sz="1200">
                <a:solidFill>
                  <a:srgbClr val="C00000"/>
                </a:solidFill>
              </a:rPr>
              <a:t>交换机</a:t>
            </a:r>
            <a:r>
              <a:rPr lang="en-US" altLang="zh-CN" sz="1200">
                <a:solidFill>
                  <a:srgbClr val="C00000"/>
                </a:solidFill>
              </a:rPr>
              <a:t>dnat</a:t>
            </a:r>
            <a:endParaRPr lang="zh-CN" altLang="en-US" sz="1200">
              <a:solidFill>
                <a:srgbClr val="C00000"/>
              </a:solidFill>
            </a:endParaRPr>
          </a:p>
          <a:p>
            <a:pPr algn="l"/>
            <a:r>
              <a:rPr lang="zh-CN" altLang="en-US" sz="1200">
                <a:solidFill>
                  <a:srgbClr val="C00000"/>
                </a:solidFill>
              </a:rPr>
              <a:t>在</a:t>
            </a:r>
            <a:r>
              <a:rPr lang="en-US" altLang="zh-CN" sz="1200">
                <a:solidFill>
                  <a:srgbClr val="C00000"/>
                </a:solidFill>
              </a:rPr>
              <a:t>ovn</a:t>
            </a:r>
            <a:r>
              <a:rPr lang="zh-CN" altLang="en-US" sz="1200">
                <a:solidFill>
                  <a:srgbClr val="C00000"/>
                </a:solidFill>
              </a:rPr>
              <a:t>路由器上</a:t>
            </a:r>
            <a:r>
              <a:rPr lang="en-US" altLang="zh-CN" sz="1200">
                <a:solidFill>
                  <a:srgbClr val="C00000"/>
                </a:solidFill>
              </a:rPr>
              <a:t>snat</a:t>
            </a:r>
            <a:endParaRPr lang="en-US" altLang="zh-CN" sz="1200">
              <a:solidFill>
                <a:srgbClr val="C00000"/>
              </a:solidFill>
            </a:endParaRPr>
          </a:p>
          <a:p>
            <a:pPr algn="l"/>
            <a:r>
              <a:rPr lang="en-US" altLang="zh-CN" sz="1200">
                <a:solidFill>
                  <a:srgbClr val="C00000"/>
                </a:solidFill>
              </a:rPr>
              <a:t>gw0</a:t>
            </a:r>
            <a:r>
              <a:rPr lang="zh-CN" altLang="en-US" sz="1200">
                <a:solidFill>
                  <a:srgbClr val="C00000"/>
                </a:solidFill>
              </a:rPr>
              <a:t>完成通信</a:t>
            </a:r>
            <a:endParaRPr lang="zh-CN" altLang="en-US" sz="1200">
              <a:solidFill>
                <a:srgbClr val="C00000"/>
              </a:solidFill>
            </a:endParaRPr>
          </a:p>
        </p:txBody>
      </p:sp>
      <p:sp>
        <p:nvSpPr>
          <p:cNvPr id="95" name="文本框 94"/>
          <p:cNvSpPr txBox="1"/>
          <p:nvPr/>
        </p:nvSpPr>
        <p:spPr>
          <a:xfrm>
            <a:off x="7602855" y="2854325"/>
            <a:ext cx="653415" cy="306705"/>
          </a:xfrm>
          <a:prstGeom prst="rect">
            <a:avLst/>
          </a:prstGeom>
          <a:noFill/>
        </p:spPr>
        <p:txBody>
          <a:bodyPr wrap="none" rtlCol="0">
            <a:spAutoFit/>
          </a:bodyPr>
          <a:p>
            <a:r>
              <a:rPr lang="en-US" altLang="zh-CN" sz="1400">
                <a:highlight>
                  <a:srgbClr val="FFFF00"/>
                </a:highlight>
              </a:rPr>
              <a:t>DNAT</a:t>
            </a:r>
            <a:endParaRPr lang="en-US" altLang="zh-CN" sz="140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blinds(horizontal)">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blinds(horizontal)">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blinds(horizontal)">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blinds(horizontal)">
                                      <p:cBhvr>
                                        <p:cTn id="2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4" grpId="0" bldLvl="0" animBg="1"/>
      <p:bldP spid="94" grpId="0"/>
      <p:bldP spid="9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圆角矩形 15"/>
          <p:cNvSpPr/>
          <p:nvPr/>
        </p:nvSpPr>
        <p:spPr>
          <a:xfrm>
            <a:off x="4349750" y="3260725"/>
            <a:ext cx="1570990"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k8stest2-master-1.dev.kl.aly</a:t>
            </a:r>
            <a:endParaRPr lang="zh-CN" altLang="en-US" sz="1200">
              <a:sym typeface="+mn-ea"/>
            </a:endParaRPr>
          </a:p>
        </p:txBody>
      </p:sp>
      <p:sp>
        <p:nvSpPr>
          <p:cNvPr id="18" name="圆角矩形 17"/>
          <p:cNvSpPr/>
          <p:nvPr/>
        </p:nvSpPr>
        <p:spPr>
          <a:xfrm>
            <a:off x="6435090" y="3248660"/>
            <a:ext cx="1779905"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200">
                <a:sym typeface="+mn-ea"/>
              </a:rPr>
              <a:t>k8stest2-worker-1.dev.kl.aly</a:t>
            </a:r>
            <a:endParaRPr sz="1200">
              <a:sym typeface="+mn-ea"/>
            </a:endParaRPr>
          </a:p>
        </p:txBody>
      </p:sp>
      <p:sp>
        <p:nvSpPr>
          <p:cNvPr id="19" name="圆角矩形 18"/>
          <p:cNvSpPr/>
          <p:nvPr/>
        </p:nvSpPr>
        <p:spPr>
          <a:xfrm>
            <a:off x="5367655" y="170815"/>
            <a:ext cx="17621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join</a:t>
            </a:r>
            <a:endParaRPr lang="en-US" altLang="zh-CN" sz="1200">
              <a:sym typeface="+mn-ea"/>
            </a:endParaRPr>
          </a:p>
        </p:txBody>
      </p:sp>
      <p:cxnSp>
        <p:nvCxnSpPr>
          <p:cNvPr id="4" name="直接箭头连接符 3"/>
          <p:cNvCxnSpPr>
            <a:stCxn id="16" idx="0"/>
            <a:endCxn id="7" idx="3"/>
          </p:cNvCxnSpPr>
          <p:nvPr/>
        </p:nvCxnSpPr>
        <p:spPr>
          <a:xfrm flipV="1">
            <a:off x="5135245" y="2152650"/>
            <a:ext cx="382270" cy="1108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7" idx="5"/>
            <a:endCxn id="18" idx="0"/>
          </p:cNvCxnSpPr>
          <p:nvPr/>
        </p:nvCxnSpPr>
        <p:spPr>
          <a:xfrm>
            <a:off x="6991350" y="2152650"/>
            <a:ext cx="334010" cy="10960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 name="流程图: 联系 5"/>
          <p:cNvSpPr/>
          <p:nvPr/>
        </p:nvSpPr>
        <p:spPr>
          <a:xfrm>
            <a:off x="1335405" y="762635"/>
            <a:ext cx="2043430" cy="69723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GR_k8stest2-master-1.dev.kl.aly</a:t>
            </a:r>
            <a:endParaRPr lang="zh-CN" altLang="en-US" sz="1200"/>
          </a:p>
        </p:txBody>
      </p:sp>
      <p:sp>
        <p:nvSpPr>
          <p:cNvPr id="8" name="流程图: 联系 7"/>
          <p:cNvSpPr/>
          <p:nvPr/>
        </p:nvSpPr>
        <p:spPr>
          <a:xfrm>
            <a:off x="8966835" y="821055"/>
            <a:ext cx="2416810" cy="63881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GR_k8stest2-worker-1.dev.kl.aly</a:t>
            </a:r>
            <a:endParaRPr lang="zh-CN" altLang="en-US" sz="1200"/>
          </a:p>
        </p:txBody>
      </p:sp>
      <p:sp>
        <p:nvSpPr>
          <p:cNvPr id="69" name="文本框 68"/>
          <p:cNvSpPr txBox="1"/>
          <p:nvPr/>
        </p:nvSpPr>
        <p:spPr>
          <a:xfrm>
            <a:off x="8664575" y="2967355"/>
            <a:ext cx="1407160" cy="460375"/>
          </a:xfrm>
          <a:prstGeom prst="rect">
            <a:avLst/>
          </a:prstGeom>
          <a:noFill/>
        </p:spPr>
        <p:txBody>
          <a:bodyPr wrap="square" rtlCol="0" anchor="t">
            <a:spAutoFit/>
          </a:bodyPr>
          <a:p>
            <a:r>
              <a:rPr lang="en-US" altLang="zh-CN" sz="1200">
                <a:sym typeface="+mn-ea"/>
              </a:rPr>
              <a:t>node</a:t>
            </a:r>
            <a:r>
              <a:rPr lang="zh-CN" altLang="en-US" sz="1200">
                <a:sym typeface="+mn-ea"/>
              </a:rPr>
              <a:t>分配</a:t>
            </a:r>
            <a:r>
              <a:rPr lang="en-US" sz="1200">
                <a:sym typeface="+mn-ea"/>
              </a:rPr>
              <a:t>pod</a:t>
            </a:r>
            <a:r>
              <a:rPr lang="zh-CN" altLang="en-US" sz="1200">
                <a:sym typeface="+mn-ea"/>
              </a:rPr>
              <a:t>网段</a:t>
            </a:r>
            <a:endParaRPr lang="en-US" sz="1200"/>
          </a:p>
          <a:p>
            <a:r>
              <a:rPr lang="en-US" sz="1200">
                <a:sym typeface="+mn-ea"/>
              </a:rPr>
              <a:t>172.29.17.0/24</a:t>
            </a:r>
            <a:endParaRPr lang="en-US" altLang="en-US" sz="1200"/>
          </a:p>
        </p:txBody>
      </p:sp>
      <p:cxnSp>
        <p:nvCxnSpPr>
          <p:cNvPr id="64" name="直接箭头连接符 63"/>
          <p:cNvCxnSpPr>
            <a:stCxn id="40" idx="0"/>
            <a:endCxn id="82" idx="2"/>
          </p:cNvCxnSpPr>
          <p:nvPr/>
        </p:nvCxnSpPr>
        <p:spPr>
          <a:xfrm flipV="1">
            <a:off x="3215640" y="3694430"/>
            <a:ext cx="5080" cy="7397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837180" y="2932430"/>
            <a:ext cx="1512570" cy="460375"/>
          </a:xfrm>
          <a:prstGeom prst="rect">
            <a:avLst/>
          </a:prstGeom>
          <a:noFill/>
        </p:spPr>
        <p:txBody>
          <a:bodyPr wrap="square" rtlCol="0" anchor="t">
            <a:spAutoFit/>
          </a:bodyPr>
          <a:p>
            <a:r>
              <a:rPr lang="en-US" altLang="zh-CN" sz="1200"/>
              <a:t>node</a:t>
            </a:r>
            <a:r>
              <a:rPr lang="zh-CN" altLang="en-US" sz="1200"/>
              <a:t>分配</a:t>
            </a:r>
            <a:r>
              <a:rPr lang="en-US" sz="1200">
                <a:sym typeface="+mn-ea"/>
              </a:rPr>
              <a:t>pod</a:t>
            </a:r>
            <a:r>
              <a:rPr lang="zh-CN" altLang="en-US" sz="1200">
                <a:sym typeface="+mn-ea"/>
              </a:rPr>
              <a:t>网段</a:t>
            </a:r>
            <a:endParaRPr lang="en-US" sz="1200"/>
          </a:p>
          <a:p>
            <a:r>
              <a:rPr lang="en-US" sz="1200"/>
              <a:t>172.29.16.0/24</a:t>
            </a:r>
            <a:endParaRPr lang="en-US" altLang="en-US" sz="1200"/>
          </a:p>
        </p:txBody>
      </p:sp>
      <p:sp>
        <p:nvSpPr>
          <p:cNvPr id="82" name="矩形 81"/>
          <p:cNvSpPr/>
          <p:nvPr/>
        </p:nvSpPr>
        <p:spPr>
          <a:xfrm>
            <a:off x="2868295" y="3411220"/>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29" name="文本框 28"/>
          <p:cNvSpPr txBox="1"/>
          <p:nvPr/>
        </p:nvSpPr>
        <p:spPr>
          <a:xfrm>
            <a:off x="3141980" y="2033270"/>
            <a:ext cx="2502535" cy="645160"/>
          </a:xfrm>
          <a:prstGeom prst="rect">
            <a:avLst/>
          </a:prstGeom>
          <a:noFill/>
        </p:spPr>
        <p:txBody>
          <a:bodyPr wrap="square" rtlCol="0" anchor="t">
            <a:spAutoFit/>
          </a:bodyPr>
          <a:p>
            <a:pPr algn="l"/>
            <a:r>
              <a:rPr sz="1200"/>
              <a:t>rtos-k8stest2-master-1.dev.kl.aly</a:t>
            </a:r>
            <a:endParaRPr sz="1200"/>
          </a:p>
          <a:p>
            <a:pPr algn="l"/>
            <a:r>
              <a:rPr sz="1200"/>
              <a:t>172.2</a:t>
            </a:r>
            <a:r>
              <a:rPr lang="en-US" sz="1200"/>
              <a:t>9</a:t>
            </a:r>
            <a:r>
              <a:rPr sz="1200"/>
              <a:t>.</a:t>
            </a:r>
            <a:r>
              <a:rPr lang="en-US" sz="1200"/>
              <a:t>16</a:t>
            </a:r>
            <a:r>
              <a:rPr sz="1200"/>
              <a:t>.1/24</a:t>
            </a:r>
            <a:endParaRPr sz="1200"/>
          </a:p>
          <a:p>
            <a:pPr algn="l"/>
            <a:r>
              <a:rPr lang="zh-CN" altLang="en-US" sz="1200">
                <a:sym typeface="+mn-ea"/>
              </a:rPr>
              <a:t>0a:58:ac:1d:10:01</a:t>
            </a:r>
            <a:endParaRPr lang="zh-CN" altLang="en-US" sz="1200">
              <a:sym typeface="+mn-ea"/>
            </a:endParaRPr>
          </a:p>
        </p:txBody>
      </p:sp>
      <p:sp>
        <p:nvSpPr>
          <p:cNvPr id="7" name="流程图: 联系 6"/>
          <p:cNvSpPr/>
          <p:nvPr/>
        </p:nvSpPr>
        <p:spPr>
          <a:xfrm>
            <a:off x="5212715" y="1581150"/>
            <a:ext cx="2083435" cy="669925"/>
          </a:xfrm>
          <a:prstGeom prst="flowChartConnector">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ovn_cluster_router</a:t>
            </a:r>
            <a:endParaRPr lang="zh-CN" altLang="en-US" sz="1200"/>
          </a:p>
          <a:p>
            <a:pPr algn="ctr"/>
            <a:r>
              <a:rPr lang="en-US" altLang="zh-CN" sz="1200"/>
              <a:t>k8s pod</a:t>
            </a:r>
            <a:r>
              <a:rPr lang="zh-CN" altLang="en-US" sz="1200"/>
              <a:t>路由</a:t>
            </a:r>
            <a:endParaRPr lang="zh-CN" altLang="en-US" sz="1200"/>
          </a:p>
        </p:txBody>
      </p:sp>
      <p:sp>
        <p:nvSpPr>
          <p:cNvPr id="33" name="文本框 32"/>
          <p:cNvSpPr txBox="1"/>
          <p:nvPr/>
        </p:nvSpPr>
        <p:spPr>
          <a:xfrm>
            <a:off x="7067550" y="2019935"/>
            <a:ext cx="2473960" cy="645160"/>
          </a:xfrm>
          <a:prstGeom prst="rect">
            <a:avLst/>
          </a:prstGeom>
          <a:noFill/>
        </p:spPr>
        <p:txBody>
          <a:bodyPr wrap="square" rtlCol="0" anchor="t">
            <a:spAutoFit/>
          </a:bodyPr>
          <a:p>
            <a:r>
              <a:rPr lang="zh-CN" altLang="en-US" sz="1200"/>
              <a:t>rtos-k8stest2-worker-1.dev.kl.aly</a:t>
            </a:r>
            <a:endParaRPr lang="zh-CN" altLang="en-US" sz="1200"/>
          </a:p>
          <a:p>
            <a:r>
              <a:rPr lang="zh-CN" altLang="en-US" sz="1200"/>
              <a:t>172.</a:t>
            </a:r>
            <a:r>
              <a:rPr lang="en-US" altLang="zh-CN" sz="1200"/>
              <a:t>29</a:t>
            </a:r>
            <a:r>
              <a:rPr lang="zh-CN" altLang="en-US" sz="1200"/>
              <a:t>.</a:t>
            </a:r>
            <a:r>
              <a:rPr lang="en-US" altLang="zh-CN" sz="1200"/>
              <a:t>17</a:t>
            </a:r>
            <a:r>
              <a:rPr lang="zh-CN" altLang="en-US" sz="1200"/>
              <a:t>.1/24</a:t>
            </a:r>
            <a:endParaRPr lang="zh-CN" altLang="en-US" sz="1200"/>
          </a:p>
          <a:p>
            <a:r>
              <a:rPr lang="zh-CN" altLang="en-US" sz="1200"/>
              <a:t>0a:58:ac:1d:1</a:t>
            </a:r>
            <a:r>
              <a:rPr lang="en-US" altLang="zh-CN" sz="1200"/>
              <a:t>1</a:t>
            </a:r>
            <a:r>
              <a:rPr lang="zh-CN" altLang="en-US" sz="1200"/>
              <a:t>:01</a:t>
            </a:r>
            <a:endParaRPr lang="zh-CN" altLang="en-US" sz="1200"/>
          </a:p>
        </p:txBody>
      </p:sp>
      <p:sp>
        <p:nvSpPr>
          <p:cNvPr id="31" name="文本框 30"/>
          <p:cNvSpPr txBox="1"/>
          <p:nvPr/>
        </p:nvSpPr>
        <p:spPr>
          <a:xfrm>
            <a:off x="2734310" y="1055370"/>
            <a:ext cx="2700655" cy="645160"/>
          </a:xfrm>
          <a:prstGeom prst="rect">
            <a:avLst/>
          </a:prstGeom>
          <a:noFill/>
        </p:spPr>
        <p:txBody>
          <a:bodyPr wrap="square" rtlCol="0" anchor="t">
            <a:spAutoFit/>
          </a:bodyPr>
          <a:p>
            <a:r>
              <a:rPr lang="en-US" sz="1200">
                <a:sym typeface="+mn-ea"/>
              </a:rPr>
              <a:t>rtoj-GR_k8stest2-master-1.dev.kl.aly</a:t>
            </a:r>
            <a:endParaRPr lang="en-US" sz="1200">
              <a:sym typeface="+mn-ea"/>
            </a:endParaRPr>
          </a:p>
          <a:p>
            <a:r>
              <a:rPr lang="en-US" sz="1200">
                <a:sym typeface="+mn-ea"/>
              </a:rPr>
              <a:t>172.31.16.3</a:t>
            </a:r>
            <a:r>
              <a:rPr lang="zh-CN" altLang="en-US" sz="1200"/>
              <a:t>/</a:t>
            </a:r>
            <a:r>
              <a:rPr lang="en-US" altLang="zh-CN" sz="1200"/>
              <a:t>16</a:t>
            </a:r>
            <a:endParaRPr lang="zh-CN" altLang="en-US" sz="1200"/>
          </a:p>
          <a:p>
            <a:r>
              <a:rPr lang="zh-CN" altLang="en-US" sz="1200"/>
              <a:t>0a:58:ac:1f:10:03</a:t>
            </a:r>
            <a:endParaRPr lang="zh-CN" altLang="en-US" sz="1200"/>
          </a:p>
        </p:txBody>
      </p:sp>
      <p:cxnSp>
        <p:nvCxnSpPr>
          <p:cNvPr id="9" name="直接箭头连接符 8"/>
          <p:cNvCxnSpPr>
            <a:stCxn id="7" idx="0"/>
            <a:endCxn id="19" idx="2"/>
          </p:cNvCxnSpPr>
          <p:nvPr/>
        </p:nvCxnSpPr>
        <p:spPr>
          <a:xfrm flipH="1" flipV="1">
            <a:off x="6249035" y="706755"/>
            <a:ext cx="5715" cy="874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6"/>
            <a:endCxn id="19" idx="1"/>
          </p:cNvCxnSpPr>
          <p:nvPr/>
        </p:nvCxnSpPr>
        <p:spPr>
          <a:xfrm flipV="1">
            <a:off x="3378835" y="438785"/>
            <a:ext cx="1988820" cy="6724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9" idx="3"/>
            <a:endCxn id="8" idx="2"/>
          </p:cNvCxnSpPr>
          <p:nvPr/>
        </p:nvCxnSpPr>
        <p:spPr>
          <a:xfrm>
            <a:off x="7129780" y="438785"/>
            <a:ext cx="1837055" cy="7016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380345" y="5868670"/>
            <a:ext cx="1558290" cy="5759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en-US" sz="1200">
              <a:solidFill>
                <a:schemeClr val="tx1"/>
              </a:solidFill>
              <a:sym typeface="+mn-ea"/>
            </a:endParaRPr>
          </a:p>
          <a:p>
            <a:pPr algn="ctr"/>
            <a:r>
              <a:rPr sz="1200">
                <a:solidFill>
                  <a:schemeClr val="tx1"/>
                </a:solidFill>
                <a:sym typeface="+mn-ea"/>
              </a:rPr>
              <a:t>172.17.33.251</a:t>
            </a:r>
            <a:r>
              <a:rPr lang="en-US" sz="1200">
                <a:solidFill>
                  <a:schemeClr val="tx1"/>
                </a:solidFill>
                <a:sym typeface="+mn-ea"/>
              </a:rPr>
              <a:t>/23</a:t>
            </a:r>
            <a:endParaRPr sz="1200">
              <a:solidFill>
                <a:schemeClr val="tx1"/>
              </a:solidFill>
              <a:sym typeface="+mn-ea"/>
            </a:endParaRPr>
          </a:p>
          <a:p>
            <a:pPr algn="ctr"/>
            <a:r>
              <a:rPr lang="zh-CN" altLang="en-US" sz="1200">
                <a:solidFill>
                  <a:schemeClr val="tx1"/>
                </a:solidFill>
                <a:sym typeface="+mn-ea"/>
              </a:rPr>
              <a:t>00:16:3e:00:3c:58</a:t>
            </a:r>
            <a:endParaRPr lang="zh-CN" altLang="en-US" sz="1200">
              <a:solidFill>
                <a:schemeClr val="tx1"/>
              </a:solidFill>
              <a:sym typeface="+mn-ea"/>
            </a:endParaRPr>
          </a:p>
        </p:txBody>
      </p:sp>
      <p:sp>
        <p:nvSpPr>
          <p:cNvPr id="14" name="圆角矩形 13"/>
          <p:cNvSpPr/>
          <p:nvPr/>
        </p:nvSpPr>
        <p:spPr>
          <a:xfrm>
            <a:off x="257810" y="5755005"/>
            <a:ext cx="1584000" cy="576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zh-CN" altLang="en-US" sz="1200">
              <a:solidFill>
                <a:schemeClr val="tx1"/>
              </a:solidFill>
            </a:endParaRPr>
          </a:p>
          <a:p>
            <a:pPr algn="ctr"/>
            <a:r>
              <a:rPr sz="1200">
                <a:solidFill>
                  <a:schemeClr val="tx1"/>
                </a:solidFill>
                <a:sym typeface="+mn-ea"/>
              </a:rPr>
              <a:t>172.17.33.25</a:t>
            </a:r>
            <a:r>
              <a:rPr lang="en-US" sz="1200">
                <a:solidFill>
                  <a:schemeClr val="tx1"/>
                </a:solidFill>
                <a:sym typeface="+mn-ea"/>
              </a:rPr>
              <a:t>0/23</a:t>
            </a:r>
            <a:endParaRPr sz="1200">
              <a:solidFill>
                <a:schemeClr val="tx1"/>
              </a:solidFill>
              <a:sym typeface="+mn-ea"/>
            </a:endParaRPr>
          </a:p>
          <a:p>
            <a:pPr algn="ctr"/>
            <a:r>
              <a:rPr lang="zh-CN" altLang="en-US" sz="1200">
                <a:solidFill>
                  <a:schemeClr val="tx1"/>
                </a:solidFill>
                <a:sym typeface="+mn-ea"/>
              </a:rPr>
              <a:t>00:16:3e:00:3f:a1</a:t>
            </a:r>
            <a:endParaRPr lang="zh-CN" altLang="en-US" sz="1200">
              <a:solidFill>
                <a:schemeClr val="tx1"/>
              </a:solidFill>
              <a:sym typeface="+mn-ea"/>
            </a:endParaRPr>
          </a:p>
        </p:txBody>
      </p:sp>
      <p:sp>
        <p:nvSpPr>
          <p:cNvPr id="47" name="圆角矩形 46"/>
          <p:cNvSpPr/>
          <p:nvPr/>
        </p:nvSpPr>
        <p:spPr>
          <a:xfrm>
            <a:off x="2434590" y="5612130"/>
            <a:ext cx="1548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172.29.16.2/24</a:t>
            </a:r>
            <a:endParaRPr lang="en-US" sz="1200">
              <a:solidFill>
                <a:schemeClr val="accent2"/>
              </a:solidFill>
              <a:sym typeface="+mn-ea"/>
            </a:endParaRPr>
          </a:p>
          <a:p>
            <a:pPr algn="ctr"/>
            <a:r>
              <a:rPr lang="en-US" altLang="en-US" sz="1200">
                <a:solidFill>
                  <a:schemeClr val="accent2"/>
                </a:solidFill>
                <a:sym typeface="+mn-ea"/>
              </a:rPr>
              <a:t>da:02:c9:a3:20:55</a:t>
            </a:r>
            <a:endParaRPr lang="en-US" altLang="en-US" sz="1200">
              <a:solidFill>
                <a:schemeClr val="accent2"/>
              </a:solidFill>
              <a:sym typeface="+mn-ea"/>
            </a:endParaRPr>
          </a:p>
        </p:txBody>
      </p:sp>
      <p:sp>
        <p:nvSpPr>
          <p:cNvPr id="46" name="圆角矩形 45"/>
          <p:cNvSpPr/>
          <p:nvPr/>
        </p:nvSpPr>
        <p:spPr>
          <a:xfrm>
            <a:off x="8489950" y="561213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172.29.17.2/24</a:t>
            </a:r>
            <a:endParaRPr lang="en-US" sz="1200">
              <a:solidFill>
                <a:schemeClr val="accent2"/>
              </a:solidFill>
              <a:sym typeface="+mn-ea"/>
            </a:endParaRPr>
          </a:p>
          <a:p>
            <a:pPr algn="ctr"/>
            <a:r>
              <a:rPr lang="en-US" altLang="en-US" sz="1200">
                <a:solidFill>
                  <a:schemeClr val="accent2"/>
                </a:solidFill>
                <a:sym typeface="+mn-ea"/>
              </a:rPr>
              <a:t>d6:e6:c8:88:0f:ed</a:t>
            </a:r>
            <a:endParaRPr lang="en-US" altLang="en-US" sz="1200">
              <a:solidFill>
                <a:schemeClr val="accent2"/>
              </a:solidFill>
              <a:sym typeface="+mn-ea"/>
            </a:endParaRPr>
          </a:p>
        </p:txBody>
      </p:sp>
      <p:sp>
        <p:nvSpPr>
          <p:cNvPr id="40" name="圆角矩形 39"/>
          <p:cNvSpPr/>
          <p:nvPr/>
        </p:nvSpPr>
        <p:spPr>
          <a:xfrm>
            <a:off x="2837180" y="4434205"/>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sp>
        <p:nvSpPr>
          <p:cNvPr id="43" name="圆角矩形 42"/>
          <p:cNvSpPr/>
          <p:nvPr/>
        </p:nvSpPr>
        <p:spPr>
          <a:xfrm>
            <a:off x="8860790" y="4482465"/>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cxnSp>
        <p:nvCxnSpPr>
          <p:cNvPr id="12" name="直接箭头连接符 11"/>
          <p:cNvCxnSpPr>
            <a:stCxn id="40" idx="2"/>
            <a:endCxn id="47" idx="0"/>
          </p:cNvCxnSpPr>
          <p:nvPr/>
        </p:nvCxnSpPr>
        <p:spPr>
          <a:xfrm flipH="1">
            <a:off x="3208655" y="4830445"/>
            <a:ext cx="6985" cy="781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46" idx="0"/>
            <a:endCxn id="43" idx="2"/>
          </p:cNvCxnSpPr>
          <p:nvPr/>
        </p:nvCxnSpPr>
        <p:spPr>
          <a:xfrm flipH="1" flipV="1">
            <a:off x="9239250" y="4878705"/>
            <a:ext cx="6985" cy="7334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169400" y="5033010"/>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13" name="文本框 12"/>
          <p:cNvSpPr txBox="1"/>
          <p:nvPr/>
        </p:nvSpPr>
        <p:spPr>
          <a:xfrm>
            <a:off x="2291080" y="499554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cxnSp>
        <p:nvCxnSpPr>
          <p:cNvPr id="17" name="直接箭头连接符 16"/>
          <p:cNvCxnSpPr>
            <a:stCxn id="16" idx="1"/>
            <a:endCxn id="40" idx="3"/>
          </p:cNvCxnSpPr>
          <p:nvPr/>
        </p:nvCxnSpPr>
        <p:spPr>
          <a:xfrm flipH="1">
            <a:off x="3593465" y="3547745"/>
            <a:ext cx="756285" cy="10845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285490" y="3787775"/>
            <a:ext cx="1584325" cy="553085"/>
          </a:xfrm>
          <a:prstGeom prst="rect">
            <a:avLst/>
          </a:prstGeom>
          <a:noFill/>
        </p:spPr>
        <p:txBody>
          <a:bodyPr wrap="square" rtlCol="0" anchor="t">
            <a:spAutoFit/>
          </a:bodyPr>
          <a:p>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sp>
        <p:nvSpPr>
          <p:cNvPr id="22" name="圆角矩形 21"/>
          <p:cNvSpPr/>
          <p:nvPr/>
        </p:nvSpPr>
        <p:spPr>
          <a:xfrm>
            <a:off x="139065" y="2947670"/>
            <a:ext cx="184848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ext_k8stest2-master-1.dev.kl.aly</a:t>
            </a:r>
            <a:endParaRPr lang="zh-CN" altLang="en-US" sz="1200">
              <a:sym typeface="+mn-ea"/>
            </a:endParaRPr>
          </a:p>
        </p:txBody>
      </p:sp>
      <p:sp>
        <p:nvSpPr>
          <p:cNvPr id="23" name="圆角矩形 22"/>
          <p:cNvSpPr/>
          <p:nvPr/>
        </p:nvSpPr>
        <p:spPr>
          <a:xfrm>
            <a:off x="10150475" y="2947670"/>
            <a:ext cx="20415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ext_k8stest2-worker-1.dev.kl.aly</a:t>
            </a:r>
            <a:endParaRPr lang="zh-CN" altLang="en-US" sz="1200">
              <a:sym typeface="+mn-ea"/>
            </a:endParaRPr>
          </a:p>
        </p:txBody>
      </p:sp>
      <p:sp>
        <p:nvSpPr>
          <p:cNvPr id="32" name="文本框 31"/>
          <p:cNvSpPr txBox="1"/>
          <p:nvPr/>
        </p:nvSpPr>
        <p:spPr>
          <a:xfrm>
            <a:off x="57785" y="1489710"/>
            <a:ext cx="2750185" cy="645160"/>
          </a:xfrm>
          <a:prstGeom prst="rect">
            <a:avLst/>
          </a:prstGeom>
          <a:noFill/>
        </p:spPr>
        <p:txBody>
          <a:bodyPr wrap="square" rtlCol="0" anchor="t">
            <a:spAutoFit/>
          </a:bodyPr>
          <a:p>
            <a:r>
              <a:rPr lang="zh-CN" altLang="en-US" sz="1200"/>
              <a:t>rtoe-GR_k8stest2-master-1.dev.kl.aly</a:t>
            </a:r>
            <a:endParaRPr lang="zh-CN" altLang="en-US" sz="1200"/>
          </a:p>
          <a:p>
            <a:r>
              <a:rPr lang="zh-CN" altLang="en-US" sz="1200"/>
              <a:t>172.17.</a:t>
            </a:r>
            <a:r>
              <a:rPr lang="en-US" altLang="zh-CN" sz="1200"/>
              <a:t>3</a:t>
            </a:r>
            <a:r>
              <a:rPr lang="zh-CN" altLang="en-US" sz="1200"/>
              <a:t>3.25</a:t>
            </a:r>
            <a:r>
              <a:rPr lang="en-US" altLang="zh-CN" sz="1200"/>
              <a:t>0</a:t>
            </a:r>
            <a:r>
              <a:rPr lang="zh-CN" altLang="en-US" sz="1200"/>
              <a:t>/22</a:t>
            </a:r>
            <a:endParaRPr lang="zh-CN" altLang="en-US" sz="1200"/>
          </a:p>
          <a:p>
            <a:r>
              <a:rPr lang="zh-CN" altLang="en-US" sz="1200"/>
              <a:t>00:16:3e:00:3f:a1</a:t>
            </a:r>
            <a:endParaRPr lang="zh-CN" altLang="en-US" sz="1200"/>
          </a:p>
        </p:txBody>
      </p:sp>
      <p:cxnSp>
        <p:nvCxnSpPr>
          <p:cNvPr id="24" name="直接箭头连接符 23"/>
          <p:cNvCxnSpPr>
            <a:stCxn id="6" idx="4"/>
            <a:endCxn id="22" idx="0"/>
          </p:cNvCxnSpPr>
          <p:nvPr/>
        </p:nvCxnSpPr>
        <p:spPr>
          <a:xfrm flipH="1">
            <a:off x="1063625" y="1459865"/>
            <a:ext cx="129349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4"/>
            <a:endCxn id="23" idx="0"/>
          </p:cNvCxnSpPr>
          <p:nvPr/>
        </p:nvCxnSpPr>
        <p:spPr>
          <a:xfrm>
            <a:off x="10175240" y="1459865"/>
            <a:ext cx="99631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169400" y="1464945"/>
            <a:ext cx="2908300" cy="645160"/>
          </a:xfrm>
          <a:prstGeom prst="rect">
            <a:avLst/>
          </a:prstGeom>
          <a:noFill/>
        </p:spPr>
        <p:txBody>
          <a:bodyPr wrap="square" rtlCol="0" anchor="t">
            <a:spAutoFit/>
          </a:bodyPr>
          <a:p>
            <a:pPr algn="l"/>
            <a:r>
              <a:rPr sz="1200">
                <a:sym typeface="+mn-ea"/>
              </a:rPr>
              <a:t>rtoe-GR_k8stest2-worker-1.dev.kl.aly</a:t>
            </a:r>
            <a:endParaRPr sz="1200">
              <a:sym typeface="+mn-ea"/>
            </a:endParaRPr>
          </a:p>
          <a:p>
            <a:pPr algn="l"/>
            <a:r>
              <a:rPr sz="1200">
                <a:sym typeface="+mn-ea"/>
              </a:rPr>
              <a:t>172.17.33.251</a:t>
            </a:r>
            <a:r>
              <a:rPr lang="en-US" sz="1200">
                <a:sym typeface="+mn-ea"/>
              </a:rPr>
              <a:t>/23</a:t>
            </a:r>
            <a:endParaRPr sz="1200">
              <a:solidFill>
                <a:schemeClr val="tx1"/>
              </a:solidFill>
              <a:sym typeface="+mn-ea"/>
            </a:endParaRPr>
          </a:p>
          <a:p>
            <a:pPr algn="l"/>
            <a:r>
              <a:rPr lang="zh-CN" altLang="en-US" sz="1200">
                <a:sym typeface="+mn-ea"/>
              </a:rPr>
              <a:t>00:16:3e:00:3c:58</a:t>
            </a:r>
            <a:endParaRPr lang="zh-CN" altLang="en-US" sz="1200"/>
          </a:p>
        </p:txBody>
      </p:sp>
      <p:sp>
        <p:nvSpPr>
          <p:cNvPr id="37" name="文本框 36"/>
          <p:cNvSpPr txBox="1"/>
          <p:nvPr/>
        </p:nvSpPr>
        <p:spPr>
          <a:xfrm>
            <a:off x="5307965" y="1169670"/>
            <a:ext cx="2611120" cy="460375"/>
          </a:xfrm>
          <a:prstGeom prst="rect">
            <a:avLst/>
          </a:prstGeom>
          <a:noFill/>
        </p:spPr>
        <p:txBody>
          <a:bodyPr wrap="square" rtlCol="0" anchor="t">
            <a:spAutoFit/>
          </a:bodyPr>
          <a:p>
            <a:r>
              <a:rPr lang="en-US" sz="1200">
                <a:sym typeface="+mn-ea"/>
              </a:rPr>
              <a:t>rtoj-ovn_cluster_router</a:t>
            </a:r>
            <a:endParaRPr lang="en-US" sz="1200">
              <a:sym typeface="+mn-ea"/>
            </a:endParaRPr>
          </a:p>
          <a:p>
            <a:r>
              <a:rPr lang="en-US" sz="1200">
                <a:sym typeface="+mn-ea"/>
              </a:rPr>
              <a:t>172.31.16.1</a:t>
            </a:r>
            <a:r>
              <a:rPr lang="en-US" sz="1200"/>
              <a:t>/16  0a:58:ac:1d:10:01</a:t>
            </a:r>
            <a:endParaRPr lang="en-US" sz="1200"/>
          </a:p>
        </p:txBody>
      </p:sp>
      <p:sp>
        <p:nvSpPr>
          <p:cNvPr id="41" name="圆角矩形 40"/>
          <p:cNvSpPr/>
          <p:nvPr/>
        </p:nvSpPr>
        <p:spPr>
          <a:xfrm>
            <a:off x="651510" y="477329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48" name="文本框 47"/>
          <p:cNvSpPr txBox="1"/>
          <p:nvPr/>
        </p:nvSpPr>
        <p:spPr>
          <a:xfrm>
            <a:off x="164465" y="4387850"/>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sp>
        <p:nvSpPr>
          <p:cNvPr id="42" name="圆角矩形 41"/>
          <p:cNvSpPr/>
          <p:nvPr/>
        </p:nvSpPr>
        <p:spPr>
          <a:xfrm>
            <a:off x="10774680" y="476821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26" name="文本框 25"/>
          <p:cNvSpPr txBox="1"/>
          <p:nvPr/>
        </p:nvSpPr>
        <p:spPr>
          <a:xfrm>
            <a:off x="9878060" y="4366895"/>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cxnSp>
        <p:nvCxnSpPr>
          <p:cNvPr id="27" name="直接箭头连接符 26"/>
          <p:cNvCxnSpPr>
            <a:stCxn id="23" idx="2"/>
            <a:endCxn id="42" idx="0"/>
          </p:cNvCxnSpPr>
          <p:nvPr/>
        </p:nvCxnSpPr>
        <p:spPr>
          <a:xfrm flipH="1">
            <a:off x="11164570" y="3483610"/>
            <a:ext cx="6985" cy="12846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1" idx="0"/>
            <a:endCxn id="22" idx="2"/>
          </p:cNvCxnSpPr>
          <p:nvPr/>
        </p:nvCxnSpPr>
        <p:spPr>
          <a:xfrm flipV="1">
            <a:off x="1041400" y="3483610"/>
            <a:ext cx="22225" cy="1289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1" idx="2"/>
            <a:endCxn id="14" idx="0"/>
          </p:cNvCxnSpPr>
          <p:nvPr/>
        </p:nvCxnSpPr>
        <p:spPr>
          <a:xfrm>
            <a:off x="1041400" y="5156835"/>
            <a:ext cx="8255" cy="5981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2" idx="2"/>
            <a:endCxn id="15" idx="0"/>
          </p:cNvCxnSpPr>
          <p:nvPr/>
        </p:nvCxnSpPr>
        <p:spPr>
          <a:xfrm flipH="1">
            <a:off x="11159490" y="5151755"/>
            <a:ext cx="5080" cy="7169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4570095" y="5835015"/>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4" name="圆角矩形 43"/>
          <p:cNvSpPr/>
          <p:nvPr/>
        </p:nvSpPr>
        <p:spPr>
          <a:xfrm>
            <a:off x="6519545" y="581279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9" name="圆角矩形 48"/>
          <p:cNvSpPr/>
          <p:nvPr/>
        </p:nvSpPr>
        <p:spPr>
          <a:xfrm>
            <a:off x="6416675" y="51327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sp>
        <p:nvSpPr>
          <p:cNvPr id="50" name="圆角矩形 49"/>
          <p:cNvSpPr/>
          <p:nvPr/>
        </p:nvSpPr>
        <p:spPr>
          <a:xfrm>
            <a:off x="5490210" y="4154805"/>
            <a:ext cx="1580515" cy="459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node_local_switch</a:t>
            </a:r>
            <a:endParaRPr lang="zh-CN" altLang="en-US" sz="1200">
              <a:sym typeface="+mn-ea"/>
            </a:endParaRPr>
          </a:p>
        </p:txBody>
      </p:sp>
      <p:cxnSp>
        <p:nvCxnSpPr>
          <p:cNvPr id="51" name="直接箭头连接符 50"/>
          <p:cNvCxnSpPr>
            <a:stCxn id="50" idx="0"/>
            <a:endCxn id="7" idx="4"/>
          </p:cNvCxnSpPr>
          <p:nvPr/>
        </p:nvCxnSpPr>
        <p:spPr>
          <a:xfrm flipH="1" flipV="1">
            <a:off x="6254750" y="2251075"/>
            <a:ext cx="26035" cy="19037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50" idx="2"/>
            <a:endCxn id="49" idx="0"/>
          </p:cNvCxnSpPr>
          <p:nvPr/>
        </p:nvCxnSpPr>
        <p:spPr>
          <a:xfrm>
            <a:off x="6280785" y="4614545"/>
            <a:ext cx="609600" cy="5181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826760" y="4690745"/>
            <a:ext cx="1063625" cy="460375"/>
          </a:xfrm>
          <a:prstGeom prst="rect">
            <a:avLst/>
          </a:prstGeom>
          <a:noFill/>
        </p:spPr>
        <p:txBody>
          <a:bodyPr wrap="none" rtlCol="0">
            <a:spAutoFit/>
          </a:bodyPr>
          <a:p>
            <a:pPr algn="l"/>
            <a:r>
              <a:rPr lang="en-US" altLang="zh-CN" sz="1200"/>
              <a:t>localnet </a:t>
            </a:r>
            <a:r>
              <a:rPr lang="zh-CN" altLang="en-US" sz="1200"/>
              <a:t>类型</a:t>
            </a:r>
            <a:endParaRPr lang="zh-CN" altLang="en-US" sz="1200"/>
          </a:p>
          <a:p>
            <a:pPr algn="l"/>
            <a:r>
              <a:rPr lang="en-US" altLang="zh-CN" sz="1200"/>
              <a:t>locnet</a:t>
            </a:r>
            <a:r>
              <a:rPr lang="zh-CN" altLang="en-US" sz="1200"/>
              <a:t>网络</a:t>
            </a:r>
            <a:endParaRPr lang="zh-CN" altLang="en-US" sz="1200"/>
          </a:p>
        </p:txBody>
      </p:sp>
      <p:sp>
        <p:nvSpPr>
          <p:cNvPr id="55" name="圆角矩形 54"/>
          <p:cNvSpPr/>
          <p:nvPr/>
        </p:nvSpPr>
        <p:spPr>
          <a:xfrm>
            <a:off x="5212715" y="51073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cxnSp>
        <p:nvCxnSpPr>
          <p:cNvPr id="57" name="直接箭头连接符 56"/>
          <p:cNvCxnSpPr>
            <a:stCxn id="55" idx="0"/>
            <a:endCxn id="50" idx="2"/>
          </p:cNvCxnSpPr>
          <p:nvPr/>
        </p:nvCxnSpPr>
        <p:spPr>
          <a:xfrm flipV="1">
            <a:off x="5686425" y="4614545"/>
            <a:ext cx="594360" cy="4927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5" idx="2"/>
            <a:endCxn id="36" idx="0"/>
          </p:cNvCxnSpPr>
          <p:nvPr/>
        </p:nvCxnSpPr>
        <p:spPr>
          <a:xfrm flipH="1">
            <a:off x="5326380" y="5434330"/>
            <a:ext cx="360045" cy="400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9" idx="2"/>
            <a:endCxn id="44" idx="0"/>
          </p:cNvCxnSpPr>
          <p:nvPr/>
        </p:nvCxnSpPr>
        <p:spPr>
          <a:xfrm>
            <a:off x="6890385" y="5459730"/>
            <a:ext cx="385445" cy="3530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5415915" y="2493010"/>
            <a:ext cx="2045970" cy="645160"/>
          </a:xfrm>
          <a:prstGeom prst="rect">
            <a:avLst/>
          </a:prstGeom>
          <a:noFill/>
        </p:spPr>
        <p:txBody>
          <a:bodyPr wrap="square" rtlCol="0" anchor="t">
            <a:spAutoFit/>
          </a:bodyPr>
          <a:p>
            <a:r>
              <a:rPr sz="1200"/>
              <a:t>rtos-node_local_switch</a:t>
            </a:r>
            <a:endParaRPr sz="1200"/>
          </a:p>
          <a:p>
            <a:r>
              <a:rPr sz="1200"/>
              <a:t>169.254.0.2/20</a:t>
            </a:r>
            <a:endParaRPr sz="1200"/>
          </a:p>
          <a:p>
            <a:r>
              <a:rPr lang="zh-CN" altLang="en-US" sz="1200"/>
              <a:t>0a:58:a9:fe:00:02</a:t>
            </a:r>
            <a:endParaRPr lang="zh-CN" altLang="en-US" sz="1200"/>
          </a:p>
        </p:txBody>
      </p:sp>
      <p:sp>
        <p:nvSpPr>
          <p:cNvPr id="62" name="矩形 61"/>
          <p:cNvSpPr/>
          <p:nvPr/>
        </p:nvSpPr>
        <p:spPr>
          <a:xfrm>
            <a:off x="8887460" y="3392805"/>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72" name="文本框 71"/>
          <p:cNvSpPr txBox="1"/>
          <p:nvPr/>
        </p:nvSpPr>
        <p:spPr>
          <a:xfrm>
            <a:off x="5254625" y="5497830"/>
            <a:ext cx="2207260" cy="275590"/>
          </a:xfrm>
          <a:prstGeom prst="rect">
            <a:avLst/>
          </a:prstGeom>
          <a:noFill/>
        </p:spPr>
        <p:txBody>
          <a:bodyPr wrap="square" rtlCol="0">
            <a:spAutoFit/>
          </a:bodyPr>
          <a:p>
            <a:pPr algn="l"/>
            <a:r>
              <a:rPr lang="zh-CN" altLang="en-US" sz="1200"/>
              <a:t>所有br-</a:t>
            </a:r>
            <a:r>
              <a:rPr lang="en-US" altLang="zh-CN" sz="1200"/>
              <a:t>local</a:t>
            </a:r>
            <a:r>
              <a:rPr lang="zh-CN" altLang="en-US" sz="1200"/>
              <a:t>作为</a:t>
            </a:r>
            <a:r>
              <a:rPr lang="en-US" altLang="zh-CN" sz="1200"/>
              <a:t>locnet</a:t>
            </a:r>
            <a:r>
              <a:rPr lang="zh-CN" altLang="en-US" sz="1200"/>
              <a:t>网络</a:t>
            </a:r>
            <a:endParaRPr lang="zh-CN" altLang="en-US" sz="1200"/>
          </a:p>
        </p:txBody>
      </p:sp>
      <p:cxnSp>
        <p:nvCxnSpPr>
          <p:cNvPr id="2" name="直接箭头连接符 1"/>
          <p:cNvCxnSpPr>
            <a:stCxn id="62" idx="2"/>
            <a:endCxn id="43" idx="0"/>
          </p:cNvCxnSpPr>
          <p:nvPr/>
        </p:nvCxnSpPr>
        <p:spPr>
          <a:xfrm flipH="1">
            <a:off x="9239250" y="3676015"/>
            <a:ext cx="635" cy="8064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300" y="125095"/>
            <a:ext cx="2804160" cy="275590"/>
          </a:xfrm>
          <a:prstGeom prst="rect">
            <a:avLst/>
          </a:prstGeom>
          <a:noFill/>
        </p:spPr>
        <p:txBody>
          <a:bodyPr wrap="square" rtlCol="0" anchor="t">
            <a:spAutoFit/>
          </a:bodyPr>
          <a:p>
            <a:r>
              <a:rPr lang="en-US" sz="1200">
                <a:sym typeface="+mn-ea"/>
              </a:rPr>
              <a:t>jtor-GR_k8stest2-worker-1.dev.kl.aly</a:t>
            </a:r>
            <a:endParaRPr lang="en-US" sz="1200">
              <a:sym typeface="+mn-ea"/>
            </a:endParaRPr>
          </a:p>
        </p:txBody>
      </p:sp>
      <p:sp>
        <p:nvSpPr>
          <p:cNvPr id="21" name="文本框 20"/>
          <p:cNvSpPr txBox="1"/>
          <p:nvPr/>
        </p:nvSpPr>
        <p:spPr>
          <a:xfrm>
            <a:off x="2720975" y="175895"/>
            <a:ext cx="2804160" cy="275590"/>
          </a:xfrm>
          <a:prstGeom prst="rect">
            <a:avLst/>
          </a:prstGeom>
          <a:noFill/>
        </p:spPr>
        <p:txBody>
          <a:bodyPr wrap="square" rtlCol="0" anchor="t">
            <a:spAutoFit/>
          </a:bodyPr>
          <a:p>
            <a:r>
              <a:rPr lang="en-US" sz="1200">
                <a:sym typeface="+mn-ea"/>
              </a:rPr>
              <a:t>jtor-GR_k8stest2-master-1.dev.kl.aly</a:t>
            </a:r>
            <a:endParaRPr lang="en-US" sz="1200">
              <a:sym typeface="+mn-ea"/>
            </a:endParaRPr>
          </a:p>
        </p:txBody>
      </p:sp>
      <p:sp>
        <p:nvSpPr>
          <p:cNvPr id="45" name="文本框 44"/>
          <p:cNvSpPr txBox="1"/>
          <p:nvPr/>
        </p:nvSpPr>
        <p:spPr>
          <a:xfrm>
            <a:off x="5487670" y="763270"/>
            <a:ext cx="1741170" cy="275590"/>
          </a:xfrm>
          <a:prstGeom prst="rect">
            <a:avLst/>
          </a:prstGeom>
          <a:noFill/>
        </p:spPr>
        <p:txBody>
          <a:bodyPr wrap="square" rtlCol="0" anchor="t">
            <a:spAutoFit/>
          </a:bodyPr>
          <a:p>
            <a:r>
              <a:rPr lang="en-US" sz="1200">
                <a:sym typeface="+mn-ea"/>
              </a:rPr>
              <a:t>jtor-ovn_cluster_router</a:t>
            </a:r>
            <a:endParaRPr lang="en-US" sz="1200">
              <a:sym typeface="+mn-ea"/>
            </a:endParaRPr>
          </a:p>
        </p:txBody>
      </p:sp>
      <p:sp>
        <p:nvSpPr>
          <p:cNvPr id="53" name="文本框 52"/>
          <p:cNvSpPr txBox="1"/>
          <p:nvPr/>
        </p:nvSpPr>
        <p:spPr>
          <a:xfrm>
            <a:off x="7509510" y="655955"/>
            <a:ext cx="2700655" cy="645160"/>
          </a:xfrm>
          <a:prstGeom prst="rect">
            <a:avLst/>
          </a:prstGeom>
          <a:noFill/>
        </p:spPr>
        <p:txBody>
          <a:bodyPr wrap="square" rtlCol="0" anchor="t">
            <a:spAutoFit/>
          </a:bodyPr>
          <a:p>
            <a:pPr algn="l"/>
            <a:r>
              <a:rPr lang="en-US" sz="1200">
                <a:sym typeface="+mn-ea"/>
              </a:rPr>
              <a:t>rtoj-GR_k8stest2-worker-1.dev.kl.aly</a:t>
            </a:r>
            <a:endParaRPr lang="en-US" sz="1200">
              <a:sym typeface="+mn-ea"/>
            </a:endParaRPr>
          </a:p>
          <a:p>
            <a:pPr algn="l"/>
            <a:r>
              <a:rPr lang="en-US" sz="1200">
                <a:sym typeface="+mn-ea"/>
              </a:rPr>
              <a:t>172.31.16.2/16</a:t>
            </a:r>
            <a:endParaRPr lang="en-US" sz="1200"/>
          </a:p>
          <a:p>
            <a:pPr algn="l"/>
            <a:r>
              <a:rPr lang="en-US" sz="1200">
                <a:sym typeface="+mn-ea"/>
              </a:rPr>
              <a:t>0a:58:ac:1f:10:02</a:t>
            </a:r>
            <a:endParaRPr lang="zh-CN" altLang="en-US" sz="1200"/>
          </a:p>
        </p:txBody>
      </p:sp>
      <p:sp>
        <p:nvSpPr>
          <p:cNvPr id="66" name="文本框 65"/>
          <p:cNvSpPr txBox="1"/>
          <p:nvPr/>
        </p:nvSpPr>
        <p:spPr>
          <a:xfrm>
            <a:off x="28575" y="3468370"/>
            <a:ext cx="2808605" cy="460375"/>
          </a:xfrm>
          <a:prstGeom prst="rect">
            <a:avLst/>
          </a:prstGeom>
          <a:noFill/>
        </p:spPr>
        <p:txBody>
          <a:bodyPr wrap="square" rtlCol="0" anchor="t">
            <a:spAutoFit/>
          </a:bodyPr>
          <a:p>
            <a:pPr algn="l"/>
            <a:r>
              <a:rPr sz="1200"/>
              <a:t>breth0_k8stest2-master-1.dev.kl.aly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67" name="文本框 66"/>
          <p:cNvSpPr txBox="1"/>
          <p:nvPr/>
        </p:nvSpPr>
        <p:spPr>
          <a:xfrm>
            <a:off x="9578975" y="3676015"/>
            <a:ext cx="2808605" cy="460375"/>
          </a:xfrm>
          <a:prstGeom prst="rect">
            <a:avLst/>
          </a:prstGeom>
          <a:noFill/>
        </p:spPr>
        <p:txBody>
          <a:bodyPr wrap="square" rtlCol="0" anchor="t">
            <a:spAutoFit/>
          </a:bodyPr>
          <a:p>
            <a:pPr algn="l"/>
            <a:r>
              <a:rPr sz="1200"/>
              <a:t>breth0_k8stest2-</a:t>
            </a:r>
            <a:r>
              <a:rPr lang="en-US" sz="1200"/>
              <a:t>wor</a:t>
            </a:r>
            <a:r>
              <a:rPr sz="1200"/>
              <a:t>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73" name="文本框 72"/>
          <p:cNvSpPr txBox="1"/>
          <p:nvPr/>
        </p:nvSpPr>
        <p:spPr>
          <a:xfrm>
            <a:off x="101600" y="2330450"/>
            <a:ext cx="2761615" cy="460375"/>
          </a:xfrm>
          <a:prstGeom prst="rect">
            <a:avLst/>
          </a:prstGeom>
          <a:noFill/>
        </p:spPr>
        <p:txBody>
          <a:bodyPr wrap="square" rtlCol="0" anchor="t">
            <a:spAutoFit/>
          </a:bodyPr>
          <a:p>
            <a:r>
              <a:rPr lang="zh-CN" altLang="en-US" sz="1200"/>
              <a:t>etor-GR_k8stest2-master-1.dev.kl.aly</a:t>
            </a:r>
            <a:endParaRPr lang="zh-CN" altLang="en-US" sz="1200"/>
          </a:p>
          <a:p>
            <a:r>
              <a:rPr lang="zh-CN" altLang="en-US" sz="1200"/>
              <a:t>00:16:3e:00:3f:a1</a:t>
            </a:r>
            <a:endParaRPr lang="zh-CN" altLang="en-US" sz="1200"/>
          </a:p>
        </p:txBody>
      </p:sp>
      <p:sp>
        <p:nvSpPr>
          <p:cNvPr id="75" name="文本框 74"/>
          <p:cNvSpPr txBox="1"/>
          <p:nvPr/>
        </p:nvSpPr>
        <p:spPr>
          <a:xfrm>
            <a:off x="9435465" y="2393950"/>
            <a:ext cx="2761615" cy="460375"/>
          </a:xfrm>
          <a:prstGeom prst="rect">
            <a:avLst/>
          </a:prstGeom>
          <a:noFill/>
        </p:spPr>
        <p:txBody>
          <a:bodyPr wrap="square" rtlCol="0" anchor="t">
            <a:spAutoFit/>
          </a:bodyPr>
          <a:p>
            <a:r>
              <a:rPr lang="zh-CN" altLang="en-US" sz="1200"/>
              <a:t>etor-GR_k8stest2-</a:t>
            </a:r>
            <a:r>
              <a:rPr lang="en-US" altLang="zh-CN" sz="1200"/>
              <a:t>work</a:t>
            </a:r>
            <a:r>
              <a:rPr lang="zh-CN" altLang="en-US" sz="1200"/>
              <a:t>er-1.dev.kl.aly</a:t>
            </a:r>
            <a:endParaRPr lang="zh-CN" altLang="en-US" sz="1200"/>
          </a:p>
          <a:p>
            <a:r>
              <a:rPr lang="zh-CN" altLang="en-US" sz="1200">
                <a:sym typeface="+mn-ea"/>
              </a:rPr>
              <a:t>00:16:3e:00:3c:58</a:t>
            </a:r>
            <a:endParaRPr lang="zh-CN" altLang="en-US" sz="1200"/>
          </a:p>
        </p:txBody>
      </p:sp>
      <p:sp>
        <p:nvSpPr>
          <p:cNvPr id="76" name="文本框 75"/>
          <p:cNvSpPr txBox="1"/>
          <p:nvPr/>
        </p:nvSpPr>
        <p:spPr>
          <a:xfrm>
            <a:off x="10678160" y="540448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77" name="文本框 76"/>
          <p:cNvSpPr txBox="1"/>
          <p:nvPr/>
        </p:nvSpPr>
        <p:spPr>
          <a:xfrm>
            <a:off x="5478780" y="3865245"/>
            <a:ext cx="1760220" cy="275590"/>
          </a:xfrm>
          <a:prstGeom prst="rect">
            <a:avLst/>
          </a:prstGeom>
          <a:noFill/>
        </p:spPr>
        <p:txBody>
          <a:bodyPr wrap="none" rtlCol="0">
            <a:spAutoFit/>
          </a:bodyPr>
          <a:p>
            <a:pPr algn="l"/>
            <a:r>
              <a:rPr sz="1200"/>
              <a:t>stor-node_local_switch</a:t>
            </a:r>
            <a:endParaRPr sz="1200"/>
          </a:p>
        </p:txBody>
      </p:sp>
      <p:sp>
        <p:nvSpPr>
          <p:cNvPr id="63" name="爆炸形 1 62"/>
          <p:cNvSpPr/>
          <p:nvPr/>
        </p:nvSpPr>
        <p:spPr>
          <a:xfrm>
            <a:off x="4990465" y="6516370"/>
            <a:ext cx="2239010" cy="42354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集群</a:t>
            </a:r>
            <a:r>
              <a:rPr lang="en-US" altLang="zh-CN" sz="1000"/>
              <a:t>node</a:t>
            </a:r>
            <a:r>
              <a:rPr lang="zh-CN" altLang="en-US" sz="1000"/>
              <a:t>的所有</a:t>
            </a:r>
            <a:r>
              <a:rPr lang="en-US" altLang="zh-CN" sz="1000"/>
              <a:t>ip</a:t>
            </a:r>
            <a:endParaRPr lang="en-US" altLang="zh-CN" sz="1000">
              <a:solidFill>
                <a:schemeClr val="tx1"/>
              </a:solidFill>
              <a:sym typeface="+mn-ea"/>
            </a:endParaRPr>
          </a:p>
        </p:txBody>
      </p:sp>
      <p:sp>
        <p:nvSpPr>
          <p:cNvPr id="25" name="矩形 24"/>
          <p:cNvSpPr/>
          <p:nvPr/>
        </p:nvSpPr>
        <p:spPr>
          <a:xfrm>
            <a:off x="1867535" y="6590665"/>
            <a:ext cx="1170305" cy="22606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master-1</a:t>
            </a:r>
            <a:endParaRPr lang="en-US" altLang="zh-CN" sz="1600">
              <a:sym typeface="+mn-ea"/>
            </a:endParaRPr>
          </a:p>
        </p:txBody>
      </p:sp>
      <p:sp>
        <p:nvSpPr>
          <p:cNvPr id="38" name="矩形 37"/>
          <p:cNvSpPr/>
          <p:nvPr/>
        </p:nvSpPr>
        <p:spPr>
          <a:xfrm>
            <a:off x="9385300" y="6544310"/>
            <a:ext cx="1082675" cy="31305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worker-1</a:t>
            </a:r>
            <a:endParaRPr lang="en-US" altLang="zh-CN" sz="1600">
              <a:sym typeface="+mn-ea"/>
            </a:endParaRPr>
          </a:p>
        </p:txBody>
      </p:sp>
      <p:cxnSp>
        <p:nvCxnSpPr>
          <p:cNvPr id="65" name="直接箭头连接符 64"/>
          <p:cNvCxnSpPr>
            <a:stCxn id="25" idx="3"/>
            <a:endCxn id="63" idx="1"/>
          </p:cNvCxnSpPr>
          <p:nvPr/>
        </p:nvCxnSpPr>
        <p:spPr>
          <a:xfrm flipV="1">
            <a:off x="3037840" y="6685280"/>
            <a:ext cx="1952625" cy="184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3"/>
            <a:endCxn id="38" idx="1"/>
          </p:cNvCxnSpPr>
          <p:nvPr/>
        </p:nvCxnSpPr>
        <p:spPr>
          <a:xfrm flipV="1">
            <a:off x="7229475" y="6701155"/>
            <a:ext cx="2155825" cy="755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242570" y="6445885"/>
            <a:ext cx="11913870" cy="81280"/>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8" name="任意多边形 77"/>
          <p:cNvSpPr/>
          <p:nvPr/>
        </p:nvSpPr>
        <p:spPr>
          <a:xfrm>
            <a:off x="6673850" y="1945005"/>
            <a:ext cx="2748280" cy="3437890"/>
          </a:xfrm>
          <a:custGeom>
            <a:avLst/>
            <a:gdLst>
              <a:gd name="connisteX0" fmla="*/ 2681957 w 2747715"/>
              <a:gd name="connsiteY0" fmla="*/ 1621698 h 3437798"/>
              <a:gd name="connisteX1" fmla="*/ 2720057 w 2747715"/>
              <a:gd name="connsiteY1" fmla="*/ 1723298 h 3437798"/>
              <a:gd name="connisteX2" fmla="*/ 2732757 w 2747715"/>
              <a:gd name="connsiteY2" fmla="*/ 1812198 h 3437798"/>
              <a:gd name="connisteX3" fmla="*/ 2745457 w 2747715"/>
              <a:gd name="connsiteY3" fmla="*/ 1913798 h 3437798"/>
              <a:gd name="connisteX4" fmla="*/ 2745457 w 2747715"/>
              <a:gd name="connsiteY4" fmla="*/ 1989998 h 3437798"/>
              <a:gd name="connisteX5" fmla="*/ 2745457 w 2747715"/>
              <a:gd name="connsiteY5" fmla="*/ 2104298 h 3437798"/>
              <a:gd name="connisteX6" fmla="*/ 2745457 w 2747715"/>
              <a:gd name="connsiteY6" fmla="*/ 2205898 h 3437798"/>
              <a:gd name="connisteX7" fmla="*/ 2720057 w 2747715"/>
              <a:gd name="connsiteY7" fmla="*/ 2282098 h 3437798"/>
              <a:gd name="connisteX8" fmla="*/ 2681957 w 2747715"/>
              <a:gd name="connsiteY8" fmla="*/ 2358298 h 3437798"/>
              <a:gd name="connisteX9" fmla="*/ 2605757 w 2747715"/>
              <a:gd name="connsiteY9" fmla="*/ 2358298 h 3437798"/>
              <a:gd name="connisteX10" fmla="*/ 2529557 w 2747715"/>
              <a:gd name="connsiteY10" fmla="*/ 2307498 h 3437798"/>
              <a:gd name="connisteX11" fmla="*/ 2478757 w 2747715"/>
              <a:gd name="connsiteY11" fmla="*/ 2231298 h 3437798"/>
              <a:gd name="connisteX12" fmla="*/ 2415257 w 2747715"/>
              <a:gd name="connsiteY12" fmla="*/ 2155098 h 3437798"/>
              <a:gd name="connisteX13" fmla="*/ 2339057 w 2747715"/>
              <a:gd name="connsiteY13" fmla="*/ 2091598 h 3437798"/>
              <a:gd name="connisteX14" fmla="*/ 2275557 w 2747715"/>
              <a:gd name="connsiteY14" fmla="*/ 2015398 h 3437798"/>
              <a:gd name="connisteX15" fmla="*/ 2212057 w 2747715"/>
              <a:gd name="connsiteY15" fmla="*/ 1939198 h 3437798"/>
              <a:gd name="connisteX16" fmla="*/ 2135857 w 2747715"/>
              <a:gd name="connsiteY16" fmla="*/ 1875698 h 3437798"/>
              <a:gd name="connisteX17" fmla="*/ 2008857 w 2747715"/>
              <a:gd name="connsiteY17" fmla="*/ 1723298 h 3437798"/>
              <a:gd name="connisteX18" fmla="*/ 1932657 w 2747715"/>
              <a:gd name="connsiteY18" fmla="*/ 1647098 h 3437798"/>
              <a:gd name="connisteX19" fmla="*/ 1881857 w 2747715"/>
              <a:gd name="connsiteY19" fmla="*/ 1558198 h 3437798"/>
              <a:gd name="connisteX20" fmla="*/ 1831057 w 2747715"/>
              <a:gd name="connsiteY20" fmla="*/ 1481998 h 3437798"/>
              <a:gd name="connisteX21" fmla="*/ 1754857 w 2747715"/>
              <a:gd name="connsiteY21" fmla="*/ 1405798 h 3437798"/>
              <a:gd name="connisteX22" fmla="*/ 1678657 w 2747715"/>
              <a:gd name="connsiteY22" fmla="*/ 1342298 h 3437798"/>
              <a:gd name="connisteX23" fmla="*/ 1602457 w 2747715"/>
              <a:gd name="connsiteY23" fmla="*/ 1278798 h 3437798"/>
              <a:gd name="connisteX24" fmla="*/ 1526257 w 2747715"/>
              <a:gd name="connsiteY24" fmla="*/ 1240698 h 3437798"/>
              <a:gd name="connisteX25" fmla="*/ 1437357 w 2747715"/>
              <a:gd name="connsiteY25" fmla="*/ 1202598 h 3437798"/>
              <a:gd name="connisteX26" fmla="*/ 1361157 w 2747715"/>
              <a:gd name="connsiteY26" fmla="*/ 1151798 h 3437798"/>
              <a:gd name="connisteX27" fmla="*/ 1259557 w 2747715"/>
              <a:gd name="connsiteY27" fmla="*/ 1088298 h 3437798"/>
              <a:gd name="connisteX28" fmla="*/ 1157957 w 2747715"/>
              <a:gd name="connsiteY28" fmla="*/ 999398 h 3437798"/>
              <a:gd name="connisteX29" fmla="*/ 1107157 w 2747715"/>
              <a:gd name="connsiteY29" fmla="*/ 923198 h 3437798"/>
              <a:gd name="connisteX30" fmla="*/ 1056357 w 2747715"/>
              <a:gd name="connsiteY30" fmla="*/ 846998 h 3437798"/>
              <a:gd name="connisteX31" fmla="*/ 1005557 w 2747715"/>
              <a:gd name="connsiteY31" fmla="*/ 745398 h 3437798"/>
              <a:gd name="connisteX32" fmla="*/ 954757 w 2747715"/>
              <a:gd name="connsiteY32" fmla="*/ 643798 h 3437798"/>
              <a:gd name="connisteX33" fmla="*/ 891257 w 2747715"/>
              <a:gd name="connsiteY33" fmla="*/ 554898 h 3437798"/>
              <a:gd name="connisteX34" fmla="*/ 827757 w 2747715"/>
              <a:gd name="connsiteY34" fmla="*/ 440598 h 3437798"/>
              <a:gd name="connisteX35" fmla="*/ 764257 w 2747715"/>
              <a:gd name="connsiteY35" fmla="*/ 364398 h 3437798"/>
              <a:gd name="connisteX36" fmla="*/ 700757 w 2747715"/>
              <a:gd name="connsiteY36" fmla="*/ 288198 h 3437798"/>
              <a:gd name="connisteX37" fmla="*/ 611857 w 2747715"/>
              <a:gd name="connsiteY37" fmla="*/ 237398 h 3437798"/>
              <a:gd name="connisteX38" fmla="*/ 535657 w 2747715"/>
              <a:gd name="connsiteY38" fmla="*/ 186598 h 3437798"/>
              <a:gd name="connisteX39" fmla="*/ 459457 w 2747715"/>
              <a:gd name="connsiteY39" fmla="*/ 161198 h 3437798"/>
              <a:gd name="connisteX40" fmla="*/ 345157 w 2747715"/>
              <a:gd name="connsiteY40" fmla="*/ 84998 h 3437798"/>
              <a:gd name="connisteX41" fmla="*/ 256257 w 2747715"/>
              <a:gd name="connsiteY41" fmla="*/ 8798 h 3437798"/>
              <a:gd name="connisteX42" fmla="*/ 180057 w 2747715"/>
              <a:gd name="connsiteY42" fmla="*/ 8798 h 3437798"/>
              <a:gd name="connisteX43" fmla="*/ 103857 w 2747715"/>
              <a:gd name="connsiteY43" fmla="*/ 46898 h 3437798"/>
              <a:gd name="connisteX44" fmla="*/ 40357 w 2747715"/>
              <a:gd name="connsiteY44" fmla="*/ 123098 h 3437798"/>
              <a:gd name="connisteX45" fmla="*/ 27657 w 2747715"/>
              <a:gd name="connsiteY45" fmla="*/ 211998 h 3437798"/>
              <a:gd name="connisteX46" fmla="*/ 14957 w 2747715"/>
              <a:gd name="connsiteY46" fmla="*/ 288198 h 3437798"/>
              <a:gd name="connisteX47" fmla="*/ 2257 w 2747715"/>
              <a:gd name="connsiteY47" fmla="*/ 364398 h 3437798"/>
              <a:gd name="connisteX48" fmla="*/ 2257 w 2747715"/>
              <a:gd name="connsiteY48" fmla="*/ 453298 h 3437798"/>
              <a:gd name="connisteX49" fmla="*/ 2257 w 2747715"/>
              <a:gd name="connsiteY49" fmla="*/ 529498 h 3437798"/>
              <a:gd name="connisteX50" fmla="*/ 27657 w 2747715"/>
              <a:gd name="connsiteY50" fmla="*/ 605698 h 3437798"/>
              <a:gd name="connisteX51" fmla="*/ 53057 w 2747715"/>
              <a:gd name="connsiteY51" fmla="*/ 681898 h 3437798"/>
              <a:gd name="connisteX52" fmla="*/ 65757 w 2747715"/>
              <a:gd name="connsiteY52" fmla="*/ 758098 h 3437798"/>
              <a:gd name="connisteX53" fmla="*/ 91157 w 2747715"/>
              <a:gd name="connsiteY53" fmla="*/ 846998 h 3437798"/>
              <a:gd name="connisteX54" fmla="*/ 103857 w 2747715"/>
              <a:gd name="connsiteY54" fmla="*/ 923198 h 3437798"/>
              <a:gd name="connisteX55" fmla="*/ 116557 w 2747715"/>
              <a:gd name="connsiteY55" fmla="*/ 999398 h 3437798"/>
              <a:gd name="connisteX56" fmla="*/ 129257 w 2747715"/>
              <a:gd name="connsiteY56" fmla="*/ 1088298 h 3437798"/>
              <a:gd name="connisteX57" fmla="*/ 180057 w 2747715"/>
              <a:gd name="connsiteY57" fmla="*/ 1202598 h 3437798"/>
              <a:gd name="connisteX58" fmla="*/ 243557 w 2747715"/>
              <a:gd name="connsiteY58" fmla="*/ 1329598 h 3437798"/>
              <a:gd name="connisteX59" fmla="*/ 268957 w 2747715"/>
              <a:gd name="connsiteY59" fmla="*/ 1431198 h 3437798"/>
              <a:gd name="connisteX60" fmla="*/ 294357 w 2747715"/>
              <a:gd name="connsiteY60" fmla="*/ 1520098 h 3437798"/>
              <a:gd name="connisteX61" fmla="*/ 319757 w 2747715"/>
              <a:gd name="connsiteY61" fmla="*/ 1596298 h 3437798"/>
              <a:gd name="connisteX62" fmla="*/ 332457 w 2747715"/>
              <a:gd name="connsiteY62" fmla="*/ 1672498 h 3437798"/>
              <a:gd name="connisteX63" fmla="*/ 370557 w 2747715"/>
              <a:gd name="connsiteY63" fmla="*/ 1748698 h 3437798"/>
              <a:gd name="connisteX64" fmla="*/ 421357 w 2747715"/>
              <a:gd name="connsiteY64" fmla="*/ 1824898 h 3437798"/>
              <a:gd name="connisteX65" fmla="*/ 497557 w 2747715"/>
              <a:gd name="connsiteY65" fmla="*/ 1888398 h 3437798"/>
              <a:gd name="connisteX66" fmla="*/ 573757 w 2747715"/>
              <a:gd name="connsiteY66" fmla="*/ 1977298 h 3437798"/>
              <a:gd name="connisteX67" fmla="*/ 649957 w 2747715"/>
              <a:gd name="connsiteY67" fmla="*/ 2053498 h 3437798"/>
              <a:gd name="connisteX68" fmla="*/ 789657 w 2747715"/>
              <a:gd name="connsiteY68" fmla="*/ 2180498 h 3437798"/>
              <a:gd name="connisteX69" fmla="*/ 865857 w 2747715"/>
              <a:gd name="connsiteY69" fmla="*/ 2256698 h 3437798"/>
              <a:gd name="connisteX70" fmla="*/ 942057 w 2747715"/>
              <a:gd name="connsiteY70" fmla="*/ 2320198 h 3437798"/>
              <a:gd name="connisteX71" fmla="*/ 1018257 w 2747715"/>
              <a:gd name="connsiteY71" fmla="*/ 2345598 h 3437798"/>
              <a:gd name="connisteX72" fmla="*/ 1132557 w 2747715"/>
              <a:gd name="connsiteY72" fmla="*/ 2383698 h 3437798"/>
              <a:gd name="connisteX73" fmla="*/ 1246857 w 2747715"/>
              <a:gd name="connsiteY73" fmla="*/ 2434498 h 3437798"/>
              <a:gd name="connisteX74" fmla="*/ 1386557 w 2747715"/>
              <a:gd name="connsiteY74" fmla="*/ 2510698 h 3437798"/>
              <a:gd name="connisteX75" fmla="*/ 1513557 w 2747715"/>
              <a:gd name="connsiteY75" fmla="*/ 2536098 h 3437798"/>
              <a:gd name="connisteX76" fmla="*/ 1602457 w 2747715"/>
              <a:gd name="connsiteY76" fmla="*/ 2561498 h 3437798"/>
              <a:gd name="connisteX77" fmla="*/ 1678657 w 2747715"/>
              <a:gd name="connsiteY77" fmla="*/ 2574198 h 3437798"/>
              <a:gd name="connisteX78" fmla="*/ 1843757 w 2747715"/>
              <a:gd name="connsiteY78" fmla="*/ 2599598 h 3437798"/>
              <a:gd name="connisteX79" fmla="*/ 1983457 w 2747715"/>
              <a:gd name="connsiteY79" fmla="*/ 2612298 h 3437798"/>
              <a:gd name="connisteX80" fmla="*/ 2085057 w 2747715"/>
              <a:gd name="connsiteY80" fmla="*/ 2637698 h 3437798"/>
              <a:gd name="connisteX81" fmla="*/ 2161257 w 2747715"/>
              <a:gd name="connsiteY81" fmla="*/ 2637698 h 3437798"/>
              <a:gd name="connisteX82" fmla="*/ 2237457 w 2747715"/>
              <a:gd name="connsiteY82" fmla="*/ 2650398 h 3437798"/>
              <a:gd name="connisteX83" fmla="*/ 2313657 w 2747715"/>
              <a:gd name="connsiteY83" fmla="*/ 2713898 h 3437798"/>
              <a:gd name="connisteX84" fmla="*/ 2326357 w 2747715"/>
              <a:gd name="connsiteY84" fmla="*/ 2790098 h 3437798"/>
              <a:gd name="connisteX85" fmla="*/ 2326357 w 2747715"/>
              <a:gd name="connsiteY85" fmla="*/ 2866298 h 3437798"/>
              <a:gd name="connisteX86" fmla="*/ 2326357 w 2747715"/>
              <a:gd name="connsiteY86" fmla="*/ 2942498 h 3437798"/>
              <a:gd name="connisteX87" fmla="*/ 2326357 w 2747715"/>
              <a:gd name="connsiteY87" fmla="*/ 3056798 h 3437798"/>
              <a:gd name="connisteX88" fmla="*/ 2326357 w 2747715"/>
              <a:gd name="connsiteY88" fmla="*/ 3132998 h 3437798"/>
              <a:gd name="connisteX89" fmla="*/ 2326357 w 2747715"/>
              <a:gd name="connsiteY89" fmla="*/ 3209198 h 3437798"/>
              <a:gd name="connisteX90" fmla="*/ 2326357 w 2747715"/>
              <a:gd name="connsiteY90" fmla="*/ 3285398 h 3437798"/>
              <a:gd name="connisteX91" fmla="*/ 2326357 w 2747715"/>
              <a:gd name="connsiteY91" fmla="*/ 3361598 h 3437798"/>
              <a:gd name="connisteX92" fmla="*/ 2326357 w 2747715"/>
              <a:gd name="connsiteY92" fmla="*/ 3437798 h 343779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Lst>
            <a:rect l="l" t="t" r="r" b="b"/>
            <a:pathLst>
              <a:path w="2747716" h="3437799">
                <a:moveTo>
                  <a:pt x="2681958" y="1621699"/>
                </a:moveTo>
                <a:cubicBezTo>
                  <a:pt x="2689578" y="1640114"/>
                  <a:pt x="2709898" y="1685199"/>
                  <a:pt x="2720058" y="1723299"/>
                </a:cubicBezTo>
                <a:cubicBezTo>
                  <a:pt x="2730218" y="1761399"/>
                  <a:pt x="2727678" y="1774099"/>
                  <a:pt x="2732758" y="1812199"/>
                </a:cubicBezTo>
                <a:cubicBezTo>
                  <a:pt x="2737838" y="1850299"/>
                  <a:pt x="2742918" y="1878239"/>
                  <a:pt x="2745458" y="1913799"/>
                </a:cubicBezTo>
                <a:cubicBezTo>
                  <a:pt x="2747998" y="1949359"/>
                  <a:pt x="2745458" y="1951899"/>
                  <a:pt x="2745458" y="1989999"/>
                </a:cubicBezTo>
                <a:cubicBezTo>
                  <a:pt x="2745458" y="2028099"/>
                  <a:pt x="2745458" y="2061119"/>
                  <a:pt x="2745458" y="2104299"/>
                </a:cubicBezTo>
                <a:cubicBezTo>
                  <a:pt x="2745458" y="2147479"/>
                  <a:pt x="2750538" y="2170339"/>
                  <a:pt x="2745458" y="2205899"/>
                </a:cubicBezTo>
                <a:cubicBezTo>
                  <a:pt x="2740378" y="2241459"/>
                  <a:pt x="2732758" y="2251619"/>
                  <a:pt x="2720058" y="2282099"/>
                </a:cubicBezTo>
                <a:cubicBezTo>
                  <a:pt x="2707358" y="2312579"/>
                  <a:pt x="2704818" y="2343059"/>
                  <a:pt x="2681958" y="2358299"/>
                </a:cubicBezTo>
                <a:cubicBezTo>
                  <a:pt x="2659098" y="2373539"/>
                  <a:pt x="2636238" y="2368459"/>
                  <a:pt x="2605758" y="2358299"/>
                </a:cubicBezTo>
                <a:cubicBezTo>
                  <a:pt x="2575278" y="2348139"/>
                  <a:pt x="2554958" y="2332899"/>
                  <a:pt x="2529558" y="2307499"/>
                </a:cubicBezTo>
                <a:cubicBezTo>
                  <a:pt x="2504158" y="2282099"/>
                  <a:pt x="2501618" y="2261779"/>
                  <a:pt x="2478758" y="2231299"/>
                </a:cubicBezTo>
                <a:cubicBezTo>
                  <a:pt x="2455898" y="2200819"/>
                  <a:pt x="2443198" y="2183039"/>
                  <a:pt x="2415258" y="2155099"/>
                </a:cubicBezTo>
                <a:cubicBezTo>
                  <a:pt x="2387318" y="2127159"/>
                  <a:pt x="2366998" y="2119539"/>
                  <a:pt x="2339058" y="2091599"/>
                </a:cubicBezTo>
                <a:cubicBezTo>
                  <a:pt x="2311118" y="2063659"/>
                  <a:pt x="2300958" y="2045879"/>
                  <a:pt x="2275558" y="2015399"/>
                </a:cubicBezTo>
                <a:cubicBezTo>
                  <a:pt x="2250158" y="1984919"/>
                  <a:pt x="2239998" y="1967139"/>
                  <a:pt x="2212058" y="1939199"/>
                </a:cubicBezTo>
                <a:cubicBezTo>
                  <a:pt x="2184118" y="1911259"/>
                  <a:pt x="2176498" y="1918879"/>
                  <a:pt x="2135858" y="1875699"/>
                </a:cubicBezTo>
                <a:cubicBezTo>
                  <a:pt x="2095218" y="1832519"/>
                  <a:pt x="2049498" y="1769019"/>
                  <a:pt x="2008858" y="1723299"/>
                </a:cubicBezTo>
                <a:cubicBezTo>
                  <a:pt x="1968218" y="1677579"/>
                  <a:pt x="1958058" y="1680119"/>
                  <a:pt x="1932658" y="1647099"/>
                </a:cubicBezTo>
                <a:cubicBezTo>
                  <a:pt x="1907258" y="1614079"/>
                  <a:pt x="1902178" y="1591219"/>
                  <a:pt x="1881858" y="1558199"/>
                </a:cubicBezTo>
                <a:cubicBezTo>
                  <a:pt x="1861538" y="1525179"/>
                  <a:pt x="1856458" y="1512479"/>
                  <a:pt x="1831058" y="1481999"/>
                </a:cubicBezTo>
                <a:cubicBezTo>
                  <a:pt x="1805658" y="1451519"/>
                  <a:pt x="1785338" y="1433739"/>
                  <a:pt x="1754858" y="1405799"/>
                </a:cubicBezTo>
                <a:cubicBezTo>
                  <a:pt x="1724378" y="1377859"/>
                  <a:pt x="1709138" y="1367699"/>
                  <a:pt x="1678658" y="1342299"/>
                </a:cubicBezTo>
                <a:cubicBezTo>
                  <a:pt x="1648178" y="1316899"/>
                  <a:pt x="1632938" y="1299119"/>
                  <a:pt x="1602458" y="1278799"/>
                </a:cubicBezTo>
                <a:cubicBezTo>
                  <a:pt x="1571978" y="1258479"/>
                  <a:pt x="1559278" y="1255939"/>
                  <a:pt x="1526258" y="1240699"/>
                </a:cubicBezTo>
                <a:cubicBezTo>
                  <a:pt x="1493238" y="1225459"/>
                  <a:pt x="1470378" y="1220379"/>
                  <a:pt x="1437358" y="1202599"/>
                </a:cubicBezTo>
                <a:cubicBezTo>
                  <a:pt x="1404338" y="1184819"/>
                  <a:pt x="1396718" y="1174659"/>
                  <a:pt x="1361158" y="1151799"/>
                </a:cubicBezTo>
                <a:cubicBezTo>
                  <a:pt x="1325598" y="1128939"/>
                  <a:pt x="1300198" y="1118779"/>
                  <a:pt x="1259558" y="1088299"/>
                </a:cubicBezTo>
                <a:cubicBezTo>
                  <a:pt x="1218918" y="1057819"/>
                  <a:pt x="1188438" y="1032419"/>
                  <a:pt x="1157958" y="999399"/>
                </a:cubicBezTo>
                <a:cubicBezTo>
                  <a:pt x="1127478" y="966379"/>
                  <a:pt x="1127478" y="953679"/>
                  <a:pt x="1107158" y="923199"/>
                </a:cubicBezTo>
                <a:cubicBezTo>
                  <a:pt x="1086838" y="892719"/>
                  <a:pt x="1076678" y="882559"/>
                  <a:pt x="1056358" y="846999"/>
                </a:cubicBezTo>
                <a:cubicBezTo>
                  <a:pt x="1036038" y="811439"/>
                  <a:pt x="1025878" y="786039"/>
                  <a:pt x="1005558" y="745399"/>
                </a:cubicBezTo>
                <a:cubicBezTo>
                  <a:pt x="985238" y="704759"/>
                  <a:pt x="977618" y="681899"/>
                  <a:pt x="954758" y="643799"/>
                </a:cubicBezTo>
                <a:cubicBezTo>
                  <a:pt x="931898" y="605699"/>
                  <a:pt x="916658" y="595539"/>
                  <a:pt x="891258" y="554899"/>
                </a:cubicBezTo>
                <a:cubicBezTo>
                  <a:pt x="865858" y="514259"/>
                  <a:pt x="853158" y="478699"/>
                  <a:pt x="827758" y="440599"/>
                </a:cubicBezTo>
                <a:cubicBezTo>
                  <a:pt x="802358" y="402499"/>
                  <a:pt x="789658" y="394879"/>
                  <a:pt x="764258" y="364399"/>
                </a:cubicBezTo>
                <a:cubicBezTo>
                  <a:pt x="738858" y="333919"/>
                  <a:pt x="731238" y="313599"/>
                  <a:pt x="700758" y="288199"/>
                </a:cubicBezTo>
                <a:cubicBezTo>
                  <a:pt x="670278" y="262799"/>
                  <a:pt x="644878" y="257719"/>
                  <a:pt x="611858" y="237399"/>
                </a:cubicBezTo>
                <a:cubicBezTo>
                  <a:pt x="578838" y="217079"/>
                  <a:pt x="566138" y="201839"/>
                  <a:pt x="535658" y="186599"/>
                </a:cubicBezTo>
                <a:cubicBezTo>
                  <a:pt x="505178" y="171359"/>
                  <a:pt x="497558" y="181519"/>
                  <a:pt x="459458" y="161199"/>
                </a:cubicBezTo>
                <a:cubicBezTo>
                  <a:pt x="421358" y="140879"/>
                  <a:pt x="385798" y="115479"/>
                  <a:pt x="345158" y="84999"/>
                </a:cubicBezTo>
                <a:cubicBezTo>
                  <a:pt x="304518" y="54519"/>
                  <a:pt x="289278" y="24039"/>
                  <a:pt x="256258" y="8799"/>
                </a:cubicBezTo>
                <a:cubicBezTo>
                  <a:pt x="223238" y="-6441"/>
                  <a:pt x="210538" y="1179"/>
                  <a:pt x="180058" y="8799"/>
                </a:cubicBezTo>
                <a:cubicBezTo>
                  <a:pt x="149578" y="16419"/>
                  <a:pt x="131798" y="24039"/>
                  <a:pt x="103858" y="46899"/>
                </a:cubicBezTo>
                <a:cubicBezTo>
                  <a:pt x="75918" y="69759"/>
                  <a:pt x="55598" y="90079"/>
                  <a:pt x="40358" y="123099"/>
                </a:cubicBezTo>
                <a:cubicBezTo>
                  <a:pt x="25118" y="156119"/>
                  <a:pt x="32738" y="178979"/>
                  <a:pt x="27658" y="211999"/>
                </a:cubicBezTo>
                <a:cubicBezTo>
                  <a:pt x="22578" y="245019"/>
                  <a:pt x="20038" y="257719"/>
                  <a:pt x="14958" y="288199"/>
                </a:cubicBezTo>
                <a:cubicBezTo>
                  <a:pt x="9878" y="318679"/>
                  <a:pt x="4798" y="331379"/>
                  <a:pt x="2258" y="364399"/>
                </a:cubicBezTo>
                <a:cubicBezTo>
                  <a:pt x="-282" y="397419"/>
                  <a:pt x="2258" y="420279"/>
                  <a:pt x="2258" y="453299"/>
                </a:cubicBezTo>
                <a:cubicBezTo>
                  <a:pt x="2258" y="486319"/>
                  <a:pt x="-2822" y="499019"/>
                  <a:pt x="2258" y="529499"/>
                </a:cubicBezTo>
                <a:cubicBezTo>
                  <a:pt x="7338" y="559979"/>
                  <a:pt x="17498" y="575219"/>
                  <a:pt x="27658" y="605699"/>
                </a:cubicBezTo>
                <a:cubicBezTo>
                  <a:pt x="37818" y="636179"/>
                  <a:pt x="45438" y="651419"/>
                  <a:pt x="53058" y="681899"/>
                </a:cubicBezTo>
                <a:cubicBezTo>
                  <a:pt x="60678" y="712379"/>
                  <a:pt x="58138" y="725079"/>
                  <a:pt x="65758" y="758099"/>
                </a:cubicBezTo>
                <a:cubicBezTo>
                  <a:pt x="73378" y="791119"/>
                  <a:pt x="83538" y="813979"/>
                  <a:pt x="91158" y="846999"/>
                </a:cubicBezTo>
                <a:cubicBezTo>
                  <a:pt x="98778" y="880019"/>
                  <a:pt x="98778" y="892719"/>
                  <a:pt x="103858" y="923199"/>
                </a:cubicBezTo>
                <a:cubicBezTo>
                  <a:pt x="108938" y="953679"/>
                  <a:pt x="111478" y="966379"/>
                  <a:pt x="116558" y="999399"/>
                </a:cubicBezTo>
                <a:cubicBezTo>
                  <a:pt x="121638" y="1032419"/>
                  <a:pt x="116558" y="1047659"/>
                  <a:pt x="129258" y="1088299"/>
                </a:cubicBezTo>
                <a:cubicBezTo>
                  <a:pt x="141958" y="1128939"/>
                  <a:pt x="157198" y="1154339"/>
                  <a:pt x="180058" y="1202599"/>
                </a:cubicBezTo>
                <a:cubicBezTo>
                  <a:pt x="202918" y="1250859"/>
                  <a:pt x="225778" y="1283879"/>
                  <a:pt x="243558" y="1329599"/>
                </a:cubicBezTo>
                <a:cubicBezTo>
                  <a:pt x="261338" y="1375319"/>
                  <a:pt x="258798" y="1393099"/>
                  <a:pt x="268958" y="1431199"/>
                </a:cubicBezTo>
                <a:cubicBezTo>
                  <a:pt x="279118" y="1469299"/>
                  <a:pt x="284198" y="1487079"/>
                  <a:pt x="294358" y="1520099"/>
                </a:cubicBezTo>
                <a:cubicBezTo>
                  <a:pt x="304518" y="1553119"/>
                  <a:pt x="312138" y="1565819"/>
                  <a:pt x="319758" y="1596299"/>
                </a:cubicBezTo>
                <a:cubicBezTo>
                  <a:pt x="327378" y="1626779"/>
                  <a:pt x="322298" y="1642019"/>
                  <a:pt x="332458" y="1672499"/>
                </a:cubicBezTo>
                <a:cubicBezTo>
                  <a:pt x="342618" y="1702979"/>
                  <a:pt x="352778" y="1718219"/>
                  <a:pt x="370558" y="1748699"/>
                </a:cubicBezTo>
                <a:cubicBezTo>
                  <a:pt x="388338" y="1779179"/>
                  <a:pt x="395958" y="1796959"/>
                  <a:pt x="421358" y="1824899"/>
                </a:cubicBezTo>
                <a:cubicBezTo>
                  <a:pt x="446758" y="1852839"/>
                  <a:pt x="467078" y="1857919"/>
                  <a:pt x="497558" y="1888399"/>
                </a:cubicBezTo>
                <a:cubicBezTo>
                  <a:pt x="528038" y="1918879"/>
                  <a:pt x="543278" y="1944279"/>
                  <a:pt x="573758" y="1977299"/>
                </a:cubicBezTo>
                <a:cubicBezTo>
                  <a:pt x="604238" y="2010319"/>
                  <a:pt x="606778" y="2012859"/>
                  <a:pt x="649958" y="2053499"/>
                </a:cubicBezTo>
                <a:cubicBezTo>
                  <a:pt x="693138" y="2094139"/>
                  <a:pt x="746478" y="2139859"/>
                  <a:pt x="789658" y="2180499"/>
                </a:cubicBezTo>
                <a:cubicBezTo>
                  <a:pt x="832838" y="2221139"/>
                  <a:pt x="835378" y="2228759"/>
                  <a:pt x="865858" y="2256699"/>
                </a:cubicBezTo>
                <a:cubicBezTo>
                  <a:pt x="896338" y="2284639"/>
                  <a:pt x="911578" y="2302419"/>
                  <a:pt x="942058" y="2320199"/>
                </a:cubicBezTo>
                <a:cubicBezTo>
                  <a:pt x="972538" y="2337979"/>
                  <a:pt x="980158" y="2332899"/>
                  <a:pt x="1018258" y="2345599"/>
                </a:cubicBezTo>
                <a:cubicBezTo>
                  <a:pt x="1056358" y="2358299"/>
                  <a:pt x="1086838" y="2365919"/>
                  <a:pt x="1132558" y="2383699"/>
                </a:cubicBezTo>
                <a:cubicBezTo>
                  <a:pt x="1178278" y="2401479"/>
                  <a:pt x="1196058" y="2409099"/>
                  <a:pt x="1246858" y="2434499"/>
                </a:cubicBezTo>
                <a:cubicBezTo>
                  <a:pt x="1297658" y="2459899"/>
                  <a:pt x="1333218" y="2490379"/>
                  <a:pt x="1386558" y="2510699"/>
                </a:cubicBezTo>
                <a:cubicBezTo>
                  <a:pt x="1439898" y="2531019"/>
                  <a:pt x="1470378" y="2525939"/>
                  <a:pt x="1513558" y="2536099"/>
                </a:cubicBezTo>
                <a:cubicBezTo>
                  <a:pt x="1556738" y="2546259"/>
                  <a:pt x="1569438" y="2553879"/>
                  <a:pt x="1602458" y="2561499"/>
                </a:cubicBezTo>
                <a:cubicBezTo>
                  <a:pt x="1635478" y="2569119"/>
                  <a:pt x="1630398" y="2566579"/>
                  <a:pt x="1678658" y="2574199"/>
                </a:cubicBezTo>
                <a:cubicBezTo>
                  <a:pt x="1726918" y="2581819"/>
                  <a:pt x="1782798" y="2591979"/>
                  <a:pt x="1843758" y="2599599"/>
                </a:cubicBezTo>
                <a:cubicBezTo>
                  <a:pt x="1904718" y="2607219"/>
                  <a:pt x="1935198" y="2604679"/>
                  <a:pt x="1983458" y="2612299"/>
                </a:cubicBezTo>
                <a:cubicBezTo>
                  <a:pt x="2031718" y="2619919"/>
                  <a:pt x="2049498" y="2632619"/>
                  <a:pt x="2085058" y="2637699"/>
                </a:cubicBezTo>
                <a:cubicBezTo>
                  <a:pt x="2120618" y="2642779"/>
                  <a:pt x="2130778" y="2635159"/>
                  <a:pt x="2161258" y="2637699"/>
                </a:cubicBezTo>
                <a:cubicBezTo>
                  <a:pt x="2191738" y="2640239"/>
                  <a:pt x="2206978" y="2635159"/>
                  <a:pt x="2237458" y="2650399"/>
                </a:cubicBezTo>
                <a:cubicBezTo>
                  <a:pt x="2267938" y="2665639"/>
                  <a:pt x="2295878" y="2685959"/>
                  <a:pt x="2313658" y="2713899"/>
                </a:cubicBezTo>
                <a:cubicBezTo>
                  <a:pt x="2331438" y="2741839"/>
                  <a:pt x="2323818" y="2759619"/>
                  <a:pt x="2326358" y="2790099"/>
                </a:cubicBezTo>
                <a:cubicBezTo>
                  <a:pt x="2328898" y="2820579"/>
                  <a:pt x="2326358" y="2835819"/>
                  <a:pt x="2326358" y="2866299"/>
                </a:cubicBezTo>
                <a:cubicBezTo>
                  <a:pt x="2326358" y="2896779"/>
                  <a:pt x="2326358" y="2904399"/>
                  <a:pt x="2326358" y="2942499"/>
                </a:cubicBezTo>
                <a:cubicBezTo>
                  <a:pt x="2326358" y="2980599"/>
                  <a:pt x="2326358" y="3018699"/>
                  <a:pt x="2326358" y="3056799"/>
                </a:cubicBezTo>
                <a:cubicBezTo>
                  <a:pt x="2326358" y="3094899"/>
                  <a:pt x="2326358" y="3102519"/>
                  <a:pt x="2326358" y="3132999"/>
                </a:cubicBezTo>
                <a:cubicBezTo>
                  <a:pt x="2326358" y="3163479"/>
                  <a:pt x="2326358" y="3178719"/>
                  <a:pt x="2326358" y="3209199"/>
                </a:cubicBezTo>
                <a:cubicBezTo>
                  <a:pt x="2326358" y="3239679"/>
                  <a:pt x="2326358" y="3254919"/>
                  <a:pt x="2326358" y="3285399"/>
                </a:cubicBezTo>
                <a:cubicBezTo>
                  <a:pt x="2326358" y="3315879"/>
                  <a:pt x="2326358" y="3331119"/>
                  <a:pt x="2326358" y="3361599"/>
                </a:cubicBezTo>
                <a:cubicBezTo>
                  <a:pt x="2326358" y="3392079"/>
                  <a:pt x="2326358" y="3423829"/>
                  <a:pt x="2326358" y="3437799"/>
                </a:cubicBezTo>
              </a:path>
            </a:pathLst>
          </a:custGeom>
          <a:noFill/>
          <a:ln w="57150">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任意多边形 79"/>
          <p:cNvSpPr/>
          <p:nvPr/>
        </p:nvSpPr>
        <p:spPr>
          <a:xfrm>
            <a:off x="3291840" y="5461635"/>
            <a:ext cx="7051675" cy="1168400"/>
          </a:xfrm>
          <a:custGeom>
            <a:avLst/>
            <a:gdLst>
              <a:gd name="connisteX0" fmla="*/ 5715000 w 7051679"/>
              <a:gd name="connsiteY0" fmla="*/ 0 h 1168400"/>
              <a:gd name="connisteX1" fmla="*/ 5727700 w 7051679"/>
              <a:gd name="connsiteY1" fmla="*/ 254000 h 1168400"/>
              <a:gd name="connisteX2" fmla="*/ 5727700 w 7051679"/>
              <a:gd name="connsiteY2" fmla="*/ 393700 h 1168400"/>
              <a:gd name="connisteX3" fmla="*/ 5753100 w 7051679"/>
              <a:gd name="connsiteY3" fmla="*/ 469900 h 1168400"/>
              <a:gd name="connisteX4" fmla="*/ 5854700 w 7051679"/>
              <a:gd name="connsiteY4" fmla="*/ 546100 h 1168400"/>
              <a:gd name="connisteX5" fmla="*/ 6057900 w 7051679"/>
              <a:gd name="connsiteY5" fmla="*/ 673100 h 1168400"/>
              <a:gd name="connisteX6" fmla="*/ 6184900 w 7051679"/>
              <a:gd name="connsiteY6" fmla="*/ 698500 h 1168400"/>
              <a:gd name="connisteX7" fmla="*/ 6261100 w 7051679"/>
              <a:gd name="connsiteY7" fmla="*/ 723900 h 1168400"/>
              <a:gd name="connisteX8" fmla="*/ 6337300 w 7051679"/>
              <a:gd name="connsiteY8" fmla="*/ 736600 h 1168400"/>
              <a:gd name="connisteX9" fmla="*/ 6527800 w 7051679"/>
              <a:gd name="connsiteY9" fmla="*/ 774700 h 1168400"/>
              <a:gd name="connisteX10" fmla="*/ 6604000 w 7051679"/>
              <a:gd name="connsiteY10" fmla="*/ 774700 h 1168400"/>
              <a:gd name="connisteX11" fmla="*/ 6743700 w 7051679"/>
              <a:gd name="connsiteY11" fmla="*/ 762000 h 1168400"/>
              <a:gd name="connisteX12" fmla="*/ 6819900 w 7051679"/>
              <a:gd name="connsiteY12" fmla="*/ 711200 h 1168400"/>
              <a:gd name="connisteX13" fmla="*/ 6934200 w 7051679"/>
              <a:gd name="connsiteY13" fmla="*/ 698500 h 1168400"/>
              <a:gd name="connisteX14" fmla="*/ 7010400 w 7051679"/>
              <a:gd name="connsiteY14" fmla="*/ 685800 h 1168400"/>
              <a:gd name="connisteX15" fmla="*/ 7048500 w 7051679"/>
              <a:gd name="connsiteY15" fmla="*/ 762000 h 1168400"/>
              <a:gd name="connisteX16" fmla="*/ 6946900 w 7051679"/>
              <a:gd name="connsiteY16" fmla="*/ 812800 h 1168400"/>
              <a:gd name="connisteX17" fmla="*/ 6870700 w 7051679"/>
              <a:gd name="connsiteY17" fmla="*/ 850900 h 1168400"/>
              <a:gd name="connisteX18" fmla="*/ 6794500 w 7051679"/>
              <a:gd name="connsiteY18" fmla="*/ 889000 h 1168400"/>
              <a:gd name="connisteX19" fmla="*/ 6718300 w 7051679"/>
              <a:gd name="connsiteY19" fmla="*/ 914400 h 1168400"/>
              <a:gd name="connisteX20" fmla="*/ 6629400 w 7051679"/>
              <a:gd name="connsiteY20" fmla="*/ 965200 h 1168400"/>
              <a:gd name="connisteX21" fmla="*/ 6553200 w 7051679"/>
              <a:gd name="connsiteY21" fmla="*/ 990600 h 1168400"/>
              <a:gd name="connisteX22" fmla="*/ 6451600 w 7051679"/>
              <a:gd name="connsiteY22" fmla="*/ 1016000 h 1168400"/>
              <a:gd name="connisteX23" fmla="*/ 6375400 w 7051679"/>
              <a:gd name="connsiteY23" fmla="*/ 1028700 h 1168400"/>
              <a:gd name="connisteX24" fmla="*/ 6286500 w 7051679"/>
              <a:gd name="connsiteY24" fmla="*/ 1041400 h 1168400"/>
              <a:gd name="connisteX25" fmla="*/ 6210300 w 7051679"/>
              <a:gd name="connsiteY25" fmla="*/ 1054100 h 1168400"/>
              <a:gd name="connisteX26" fmla="*/ 6134100 w 7051679"/>
              <a:gd name="connsiteY26" fmla="*/ 1066800 h 1168400"/>
              <a:gd name="connisteX27" fmla="*/ 5981700 w 7051679"/>
              <a:gd name="connsiteY27" fmla="*/ 1092200 h 1168400"/>
              <a:gd name="connisteX28" fmla="*/ 5905500 w 7051679"/>
              <a:gd name="connsiteY28" fmla="*/ 1104900 h 1168400"/>
              <a:gd name="connisteX29" fmla="*/ 5778500 w 7051679"/>
              <a:gd name="connsiteY29" fmla="*/ 1117600 h 1168400"/>
              <a:gd name="connisteX30" fmla="*/ 5638800 w 7051679"/>
              <a:gd name="connsiteY30" fmla="*/ 1130300 h 1168400"/>
              <a:gd name="connisteX31" fmla="*/ 5549900 w 7051679"/>
              <a:gd name="connsiteY31" fmla="*/ 1130300 h 1168400"/>
              <a:gd name="connisteX32" fmla="*/ 5384800 w 7051679"/>
              <a:gd name="connsiteY32" fmla="*/ 1143000 h 1168400"/>
              <a:gd name="connisteX33" fmla="*/ 5245100 w 7051679"/>
              <a:gd name="connsiteY33" fmla="*/ 1143000 h 1168400"/>
              <a:gd name="connisteX34" fmla="*/ 5156200 w 7051679"/>
              <a:gd name="connsiteY34" fmla="*/ 1155700 h 1168400"/>
              <a:gd name="connisteX35" fmla="*/ 5080000 w 7051679"/>
              <a:gd name="connsiteY35" fmla="*/ 1155700 h 1168400"/>
              <a:gd name="connisteX36" fmla="*/ 4914900 w 7051679"/>
              <a:gd name="connsiteY36" fmla="*/ 1155700 h 1168400"/>
              <a:gd name="connisteX37" fmla="*/ 4762500 w 7051679"/>
              <a:gd name="connsiteY37" fmla="*/ 1155700 h 1168400"/>
              <a:gd name="connisteX38" fmla="*/ 4660900 w 7051679"/>
              <a:gd name="connsiteY38" fmla="*/ 1155700 h 1168400"/>
              <a:gd name="connisteX39" fmla="*/ 4559300 w 7051679"/>
              <a:gd name="connsiteY39" fmla="*/ 1155700 h 1168400"/>
              <a:gd name="connisteX40" fmla="*/ 4381500 w 7051679"/>
              <a:gd name="connsiteY40" fmla="*/ 1155700 h 1168400"/>
              <a:gd name="connisteX41" fmla="*/ 4279900 w 7051679"/>
              <a:gd name="connsiteY41" fmla="*/ 1155700 h 1168400"/>
              <a:gd name="connisteX42" fmla="*/ 4203700 w 7051679"/>
              <a:gd name="connsiteY42" fmla="*/ 1155700 h 1168400"/>
              <a:gd name="connisteX43" fmla="*/ 4076700 w 7051679"/>
              <a:gd name="connsiteY43" fmla="*/ 1155700 h 1168400"/>
              <a:gd name="connisteX44" fmla="*/ 3848100 w 7051679"/>
              <a:gd name="connsiteY44" fmla="*/ 1155700 h 1168400"/>
              <a:gd name="connisteX45" fmla="*/ 3759200 w 7051679"/>
              <a:gd name="connsiteY45" fmla="*/ 1155700 h 1168400"/>
              <a:gd name="connisteX46" fmla="*/ 3505200 w 7051679"/>
              <a:gd name="connsiteY46" fmla="*/ 1155700 h 1168400"/>
              <a:gd name="connisteX47" fmla="*/ 3403600 w 7051679"/>
              <a:gd name="connsiteY47" fmla="*/ 1155700 h 1168400"/>
              <a:gd name="connisteX48" fmla="*/ 3073400 w 7051679"/>
              <a:gd name="connsiteY48" fmla="*/ 1155700 h 1168400"/>
              <a:gd name="connisteX49" fmla="*/ 2882900 w 7051679"/>
              <a:gd name="connsiteY49" fmla="*/ 1155700 h 1168400"/>
              <a:gd name="connisteX50" fmla="*/ 2616200 w 7051679"/>
              <a:gd name="connsiteY50" fmla="*/ 1143000 h 1168400"/>
              <a:gd name="connisteX51" fmla="*/ 2273300 w 7051679"/>
              <a:gd name="connsiteY51" fmla="*/ 1143000 h 1168400"/>
              <a:gd name="connisteX52" fmla="*/ 2159000 w 7051679"/>
              <a:gd name="connsiteY52" fmla="*/ 1143000 h 1168400"/>
              <a:gd name="connisteX53" fmla="*/ 2070100 w 7051679"/>
              <a:gd name="connsiteY53" fmla="*/ 1143000 h 1168400"/>
              <a:gd name="connisteX54" fmla="*/ 1943100 w 7051679"/>
              <a:gd name="connsiteY54" fmla="*/ 1130300 h 1168400"/>
              <a:gd name="connisteX55" fmla="*/ 1587500 w 7051679"/>
              <a:gd name="connsiteY55" fmla="*/ 1130300 h 1168400"/>
              <a:gd name="connisteX56" fmla="*/ 1308100 w 7051679"/>
              <a:gd name="connsiteY56" fmla="*/ 1130300 h 1168400"/>
              <a:gd name="connisteX57" fmla="*/ 965200 w 7051679"/>
              <a:gd name="connsiteY57" fmla="*/ 1130300 h 1168400"/>
              <a:gd name="connisteX58" fmla="*/ 711200 w 7051679"/>
              <a:gd name="connsiteY58" fmla="*/ 1130300 h 1168400"/>
              <a:gd name="connisteX59" fmla="*/ 609600 w 7051679"/>
              <a:gd name="connsiteY59" fmla="*/ 1143000 h 1168400"/>
              <a:gd name="connisteX60" fmla="*/ 457200 w 7051679"/>
              <a:gd name="connsiteY60" fmla="*/ 1143000 h 1168400"/>
              <a:gd name="connisteX61" fmla="*/ 317500 w 7051679"/>
              <a:gd name="connsiteY61" fmla="*/ 1143000 h 1168400"/>
              <a:gd name="connisteX62" fmla="*/ 190500 w 7051679"/>
              <a:gd name="connsiteY62" fmla="*/ 1143000 h 1168400"/>
              <a:gd name="connisteX63" fmla="*/ 76200 w 7051679"/>
              <a:gd name="connsiteY63" fmla="*/ 1155700 h 1168400"/>
              <a:gd name="connisteX64" fmla="*/ 0 w 7051679"/>
              <a:gd name="connsiteY64" fmla="*/ 1168400 h 11684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Lst>
            <a:rect l="l" t="t" r="r" b="b"/>
            <a:pathLst>
              <a:path w="7051679" h="1168400">
                <a:moveTo>
                  <a:pt x="5715000" y="0"/>
                </a:moveTo>
                <a:cubicBezTo>
                  <a:pt x="5717540" y="48260"/>
                  <a:pt x="5725160" y="175260"/>
                  <a:pt x="5727700" y="254000"/>
                </a:cubicBezTo>
                <a:cubicBezTo>
                  <a:pt x="5730240" y="332740"/>
                  <a:pt x="5722620" y="350520"/>
                  <a:pt x="5727700" y="393700"/>
                </a:cubicBezTo>
                <a:cubicBezTo>
                  <a:pt x="5732780" y="436880"/>
                  <a:pt x="5727700" y="439420"/>
                  <a:pt x="5753100" y="469900"/>
                </a:cubicBezTo>
                <a:cubicBezTo>
                  <a:pt x="5778500" y="500380"/>
                  <a:pt x="5793740" y="505460"/>
                  <a:pt x="5854700" y="546100"/>
                </a:cubicBezTo>
                <a:cubicBezTo>
                  <a:pt x="5915660" y="586740"/>
                  <a:pt x="5991860" y="642620"/>
                  <a:pt x="6057900" y="673100"/>
                </a:cubicBezTo>
                <a:cubicBezTo>
                  <a:pt x="6123940" y="703580"/>
                  <a:pt x="6144260" y="688340"/>
                  <a:pt x="6184900" y="698500"/>
                </a:cubicBezTo>
                <a:cubicBezTo>
                  <a:pt x="6225540" y="708660"/>
                  <a:pt x="6230620" y="716280"/>
                  <a:pt x="6261100" y="723900"/>
                </a:cubicBezTo>
                <a:cubicBezTo>
                  <a:pt x="6291580" y="731520"/>
                  <a:pt x="6283960" y="726440"/>
                  <a:pt x="6337300" y="736600"/>
                </a:cubicBezTo>
                <a:cubicBezTo>
                  <a:pt x="6390640" y="746760"/>
                  <a:pt x="6474460" y="767080"/>
                  <a:pt x="6527800" y="774700"/>
                </a:cubicBezTo>
                <a:cubicBezTo>
                  <a:pt x="6581140" y="782320"/>
                  <a:pt x="6560820" y="777240"/>
                  <a:pt x="6604000" y="774700"/>
                </a:cubicBezTo>
                <a:cubicBezTo>
                  <a:pt x="6647180" y="772160"/>
                  <a:pt x="6700520" y="774700"/>
                  <a:pt x="6743700" y="762000"/>
                </a:cubicBezTo>
                <a:cubicBezTo>
                  <a:pt x="6786880" y="749300"/>
                  <a:pt x="6781800" y="723900"/>
                  <a:pt x="6819900" y="711200"/>
                </a:cubicBezTo>
                <a:cubicBezTo>
                  <a:pt x="6858000" y="698500"/>
                  <a:pt x="6896100" y="703580"/>
                  <a:pt x="6934200" y="698500"/>
                </a:cubicBezTo>
                <a:cubicBezTo>
                  <a:pt x="6972300" y="693420"/>
                  <a:pt x="6987540" y="673100"/>
                  <a:pt x="7010400" y="685800"/>
                </a:cubicBezTo>
                <a:cubicBezTo>
                  <a:pt x="7033260" y="698500"/>
                  <a:pt x="7061200" y="736600"/>
                  <a:pt x="7048500" y="762000"/>
                </a:cubicBezTo>
                <a:cubicBezTo>
                  <a:pt x="7035800" y="787400"/>
                  <a:pt x="6982460" y="795020"/>
                  <a:pt x="6946900" y="812800"/>
                </a:cubicBezTo>
                <a:cubicBezTo>
                  <a:pt x="6911340" y="830580"/>
                  <a:pt x="6901180" y="835660"/>
                  <a:pt x="6870700" y="850900"/>
                </a:cubicBezTo>
                <a:cubicBezTo>
                  <a:pt x="6840220" y="866140"/>
                  <a:pt x="6824980" y="876300"/>
                  <a:pt x="6794500" y="889000"/>
                </a:cubicBezTo>
                <a:cubicBezTo>
                  <a:pt x="6764020" y="901700"/>
                  <a:pt x="6751320" y="899160"/>
                  <a:pt x="6718300" y="914400"/>
                </a:cubicBezTo>
                <a:cubicBezTo>
                  <a:pt x="6685280" y="929640"/>
                  <a:pt x="6662420" y="949960"/>
                  <a:pt x="6629400" y="965200"/>
                </a:cubicBezTo>
                <a:cubicBezTo>
                  <a:pt x="6596380" y="980440"/>
                  <a:pt x="6588760" y="980440"/>
                  <a:pt x="6553200" y="990600"/>
                </a:cubicBezTo>
                <a:cubicBezTo>
                  <a:pt x="6517640" y="1000760"/>
                  <a:pt x="6487160" y="1008380"/>
                  <a:pt x="6451600" y="1016000"/>
                </a:cubicBezTo>
                <a:cubicBezTo>
                  <a:pt x="6416040" y="1023620"/>
                  <a:pt x="6408420" y="1023620"/>
                  <a:pt x="6375400" y="1028700"/>
                </a:cubicBezTo>
                <a:cubicBezTo>
                  <a:pt x="6342380" y="1033780"/>
                  <a:pt x="6319520" y="1036320"/>
                  <a:pt x="6286500" y="1041400"/>
                </a:cubicBezTo>
                <a:cubicBezTo>
                  <a:pt x="6253480" y="1046480"/>
                  <a:pt x="6240780" y="1049020"/>
                  <a:pt x="6210300" y="1054100"/>
                </a:cubicBezTo>
                <a:cubicBezTo>
                  <a:pt x="6179820" y="1059180"/>
                  <a:pt x="6179820" y="1059180"/>
                  <a:pt x="6134100" y="1066800"/>
                </a:cubicBezTo>
                <a:cubicBezTo>
                  <a:pt x="6088380" y="1074420"/>
                  <a:pt x="6027420" y="1084580"/>
                  <a:pt x="5981700" y="1092200"/>
                </a:cubicBezTo>
                <a:cubicBezTo>
                  <a:pt x="5935980" y="1099820"/>
                  <a:pt x="5946140" y="1099820"/>
                  <a:pt x="5905500" y="1104900"/>
                </a:cubicBezTo>
                <a:cubicBezTo>
                  <a:pt x="5864860" y="1109980"/>
                  <a:pt x="5831840" y="1112520"/>
                  <a:pt x="5778500" y="1117600"/>
                </a:cubicBezTo>
                <a:cubicBezTo>
                  <a:pt x="5725160" y="1122680"/>
                  <a:pt x="5684520" y="1127760"/>
                  <a:pt x="5638800" y="1130300"/>
                </a:cubicBezTo>
                <a:cubicBezTo>
                  <a:pt x="5593080" y="1132840"/>
                  <a:pt x="5600700" y="1127760"/>
                  <a:pt x="5549900" y="1130300"/>
                </a:cubicBezTo>
                <a:cubicBezTo>
                  <a:pt x="5499100" y="1132840"/>
                  <a:pt x="5445760" y="1140460"/>
                  <a:pt x="5384800" y="1143000"/>
                </a:cubicBezTo>
                <a:cubicBezTo>
                  <a:pt x="5323840" y="1145540"/>
                  <a:pt x="5290820" y="1140460"/>
                  <a:pt x="5245100" y="1143000"/>
                </a:cubicBezTo>
                <a:cubicBezTo>
                  <a:pt x="5199380" y="1145540"/>
                  <a:pt x="5189220" y="1153160"/>
                  <a:pt x="5156200" y="1155700"/>
                </a:cubicBezTo>
                <a:cubicBezTo>
                  <a:pt x="5123180" y="1158240"/>
                  <a:pt x="5128260" y="1155700"/>
                  <a:pt x="5080000" y="1155700"/>
                </a:cubicBezTo>
                <a:cubicBezTo>
                  <a:pt x="5031740" y="1155700"/>
                  <a:pt x="4978400" y="1155700"/>
                  <a:pt x="4914900" y="1155700"/>
                </a:cubicBezTo>
                <a:cubicBezTo>
                  <a:pt x="4851400" y="1155700"/>
                  <a:pt x="4813300" y="1155700"/>
                  <a:pt x="4762500" y="1155700"/>
                </a:cubicBezTo>
                <a:cubicBezTo>
                  <a:pt x="4711700" y="1155700"/>
                  <a:pt x="4701540" y="1155700"/>
                  <a:pt x="4660900" y="1155700"/>
                </a:cubicBezTo>
                <a:cubicBezTo>
                  <a:pt x="4620260" y="1155700"/>
                  <a:pt x="4615180" y="1155700"/>
                  <a:pt x="4559300" y="1155700"/>
                </a:cubicBezTo>
                <a:cubicBezTo>
                  <a:pt x="4503420" y="1155700"/>
                  <a:pt x="4437380" y="1155700"/>
                  <a:pt x="4381500" y="1155700"/>
                </a:cubicBezTo>
                <a:cubicBezTo>
                  <a:pt x="4325620" y="1155700"/>
                  <a:pt x="4315460" y="1155700"/>
                  <a:pt x="4279900" y="1155700"/>
                </a:cubicBezTo>
                <a:cubicBezTo>
                  <a:pt x="4244340" y="1155700"/>
                  <a:pt x="4244340" y="1155700"/>
                  <a:pt x="4203700" y="1155700"/>
                </a:cubicBezTo>
                <a:cubicBezTo>
                  <a:pt x="4163060" y="1155700"/>
                  <a:pt x="4147820" y="1155700"/>
                  <a:pt x="4076700" y="1155700"/>
                </a:cubicBezTo>
                <a:cubicBezTo>
                  <a:pt x="4005580" y="1155700"/>
                  <a:pt x="3911600" y="1155700"/>
                  <a:pt x="3848100" y="1155700"/>
                </a:cubicBezTo>
                <a:cubicBezTo>
                  <a:pt x="3784600" y="1155700"/>
                  <a:pt x="3827780" y="1155700"/>
                  <a:pt x="3759200" y="1155700"/>
                </a:cubicBezTo>
                <a:cubicBezTo>
                  <a:pt x="3690620" y="1155700"/>
                  <a:pt x="3576320" y="1155700"/>
                  <a:pt x="3505200" y="1155700"/>
                </a:cubicBezTo>
                <a:cubicBezTo>
                  <a:pt x="3434080" y="1155700"/>
                  <a:pt x="3489960" y="1155700"/>
                  <a:pt x="3403600" y="1155700"/>
                </a:cubicBezTo>
                <a:cubicBezTo>
                  <a:pt x="3317240" y="1155700"/>
                  <a:pt x="3177540" y="1155700"/>
                  <a:pt x="3073400" y="1155700"/>
                </a:cubicBezTo>
                <a:cubicBezTo>
                  <a:pt x="2969260" y="1155700"/>
                  <a:pt x="2974340" y="1158240"/>
                  <a:pt x="2882900" y="1155700"/>
                </a:cubicBezTo>
                <a:cubicBezTo>
                  <a:pt x="2791460" y="1153160"/>
                  <a:pt x="2738120" y="1145540"/>
                  <a:pt x="2616200" y="1143000"/>
                </a:cubicBezTo>
                <a:cubicBezTo>
                  <a:pt x="2494280" y="1140460"/>
                  <a:pt x="2364740" y="1143000"/>
                  <a:pt x="2273300" y="1143000"/>
                </a:cubicBezTo>
                <a:cubicBezTo>
                  <a:pt x="2181860" y="1143000"/>
                  <a:pt x="2199640" y="1143000"/>
                  <a:pt x="2159000" y="1143000"/>
                </a:cubicBezTo>
                <a:cubicBezTo>
                  <a:pt x="2118360" y="1143000"/>
                  <a:pt x="2113280" y="1145540"/>
                  <a:pt x="2070100" y="1143000"/>
                </a:cubicBezTo>
                <a:cubicBezTo>
                  <a:pt x="2026920" y="1140460"/>
                  <a:pt x="2039620" y="1132840"/>
                  <a:pt x="1943100" y="1130300"/>
                </a:cubicBezTo>
                <a:cubicBezTo>
                  <a:pt x="1846580" y="1127760"/>
                  <a:pt x="1714500" y="1130300"/>
                  <a:pt x="1587500" y="1130300"/>
                </a:cubicBezTo>
                <a:cubicBezTo>
                  <a:pt x="1460500" y="1130300"/>
                  <a:pt x="1432560" y="1130300"/>
                  <a:pt x="1308100" y="1130300"/>
                </a:cubicBezTo>
                <a:cubicBezTo>
                  <a:pt x="1183640" y="1130300"/>
                  <a:pt x="1084580" y="1130300"/>
                  <a:pt x="965200" y="1130300"/>
                </a:cubicBezTo>
                <a:cubicBezTo>
                  <a:pt x="845820" y="1130300"/>
                  <a:pt x="782320" y="1127760"/>
                  <a:pt x="711200" y="1130300"/>
                </a:cubicBezTo>
                <a:cubicBezTo>
                  <a:pt x="640080" y="1132840"/>
                  <a:pt x="660400" y="1140460"/>
                  <a:pt x="609600" y="1143000"/>
                </a:cubicBezTo>
                <a:cubicBezTo>
                  <a:pt x="558800" y="1145540"/>
                  <a:pt x="515620" y="1143000"/>
                  <a:pt x="457200" y="1143000"/>
                </a:cubicBezTo>
                <a:cubicBezTo>
                  <a:pt x="398780" y="1143000"/>
                  <a:pt x="370840" y="1143000"/>
                  <a:pt x="317500" y="1143000"/>
                </a:cubicBezTo>
                <a:cubicBezTo>
                  <a:pt x="264160" y="1143000"/>
                  <a:pt x="238760" y="1140460"/>
                  <a:pt x="190500" y="1143000"/>
                </a:cubicBezTo>
                <a:cubicBezTo>
                  <a:pt x="142240" y="1145540"/>
                  <a:pt x="114300" y="1150620"/>
                  <a:pt x="76200" y="1155700"/>
                </a:cubicBezTo>
                <a:cubicBezTo>
                  <a:pt x="38100" y="1160780"/>
                  <a:pt x="12700" y="1165860"/>
                  <a:pt x="0" y="1168400"/>
                </a:cubicBezTo>
              </a:path>
            </a:pathLst>
          </a:custGeom>
          <a:noFill/>
          <a:ln w="57150">
            <a:solidFill>
              <a:srgbClr val="FF0000"/>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文本框 80"/>
          <p:cNvSpPr txBox="1"/>
          <p:nvPr/>
        </p:nvSpPr>
        <p:spPr>
          <a:xfrm>
            <a:off x="7790180" y="5271135"/>
            <a:ext cx="1176655" cy="306705"/>
          </a:xfrm>
          <a:prstGeom prst="rect">
            <a:avLst/>
          </a:prstGeom>
          <a:noFill/>
        </p:spPr>
        <p:txBody>
          <a:bodyPr wrap="none" rtlCol="0">
            <a:spAutoFit/>
          </a:bodyPr>
          <a:p>
            <a:r>
              <a:rPr lang="zh-CN" altLang="en-US" sz="1400">
                <a:highlight>
                  <a:srgbClr val="FFFF00"/>
                </a:highlight>
              </a:rPr>
              <a:t>协议栈</a:t>
            </a:r>
            <a:r>
              <a:rPr lang="en-US" altLang="zh-CN" sz="1400">
                <a:highlight>
                  <a:srgbClr val="FFFF00"/>
                </a:highlight>
              </a:rPr>
              <a:t>SNAT</a:t>
            </a:r>
            <a:endParaRPr lang="en-US" altLang="zh-CN" sz="1400">
              <a:highlight>
                <a:srgbClr val="FFFF00"/>
              </a:highlight>
            </a:endParaRPr>
          </a:p>
        </p:txBody>
      </p:sp>
      <p:cxnSp>
        <p:nvCxnSpPr>
          <p:cNvPr id="83" name="直接箭头连接符 82"/>
          <p:cNvCxnSpPr>
            <a:stCxn id="18" idx="3"/>
            <a:endCxn id="43" idx="2"/>
          </p:cNvCxnSpPr>
          <p:nvPr/>
        </p:nvCxnSpPr>
        <p:spPr>
          <a:xfrm>
            <a:off x="8214995" y="3535680"/>
            <a:ext cx="1024255" cy="13430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7372985" y="4446905"/>
            <a:ext cx="1584325" cy="553085"/>
          </a:xfrm>
          <a:prstGeom prst="rect">
            <a:avLst/>
          </a:prstGeom>
          <a:noFill/>
        </p:spPr>
        <p:txBody>
          <a:bodyPr wrap="square" rtlCol="0" anchor="t">
            <a:spAutoFit/>
          </a:bodyPr>
          <a:p>
            <a:r>
              <a:rPr lang="en-US" altLang="zh-CN" sz="1000"/>
              <a:t>ovn-k8s-mp0</a:t>
            </a:r>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sp>
        <p:nvSpPr>
          <p:cNvPr id="91" name="文本框 90"/>
          <p:cNvSpPr txBox="1"/>
          <p:nvPr/>
        </p:nvSpPr>
        <p:spPr>
          <a:xfrm>
            <a:off x="53340" y="76835"/>
            <a:ext cx="2153920" cy="1168400"/>
          </a:xfrm>
          <a:prstGeom prst="rect">
            <a:avLst/>
          </a:prstGeom>
          <a:noFill/>
        </p:spPr>
        <p:txBody>
          <a:bodyPr wrap="none" rtlCol="0">
            <a:spAutoFit/>
          </a:bodyPr>
          <a:p>
            <a:pPr algn="l"/>
            <a:r>
              <a:rPr lang="zh-CN" altLang="en-US" sz="1400">
                <a:solidFill>
                  <a:srgbClr val="C00000"/>
                </a:solidFill>
              </a:rPr>
              <a:t>客户端：pod</a:t>
            </a:r>
            <a:endParaRPr lang="zh-CN" altLang="en-US" sz="1400">
              <a:solidFill>
                <a:srgbClr val="C00000"/>
              </a:solidFill>
            </a:endParaRPr>
          </a:p>
          <a:p>
            <a:pPr algn="l"/>
            <a:r>
              <a:rPr lang="zh-CN" altLang="en-US" sz="1400">
                <a:solidFill>
                  <a:srgbClr val="C00000"/>
                </a:solidFill>
              </a:rPr>
              <a:t>服务端：</a:t>
            </a:r>
            <a:r>
              <a:rPr lang="en-US" altLang="zh-CN" sz="1400">
                <a:solidFill>
                  <a:srgbClr val="C00000"/>
                </a:solidFill>
              </a:rPr>
              <a:t>apiserver svc IP</a:t>
            </a:r>
            <a:endParaRPr lang="zh-CN" altLang="en-US" sz="1400">
              <a:solidFill>
                <a:srgbClr val="C00000"/>
              </a:solidFill>
            </a:endParaRPr>
          </a:p>
          <a:p>
            <a:pPr algn="l"/>
            <a:r>
              <a:rPr lang="zh-CN" altLang="en-US" sz="1400">
                <a:solidFill>
                  <a:srgbClr val="C00000"/>
                </a:solidFill>
              </a:rPr>
              <a:t>最终</a:t>
            </a:r>
            <a:r>
              <a:rPr lang="en-US" altLang="zh-CN" sz="1400">
                <a:solidFill>
                  <a:srgbClr val="C00000"/>
                </a:solidFill>
              </a:rPr>
              <a:t>ip</a:t>
            </a:r>
            <a:r>
              <a:rPr lang="zh-CN" altLang="en-US" sz="1400">
                <a:solidFill>
                  <a:srgbClr val="C00000"/>
                </a:solidFill>
              </a:rPr>
              <a:t>是</a:t>
            </a:r>
            <a:r>
              <a:rPr lang="en-US" altLang="zh-CN" sz="1400">
                <a:solidFill>
                  <a:srgbClr val="C00000"/>
                </a:solidFill>
              </a:rPr>
              <a:t>master</a:t>
            </a:r>
            <a:r>
              <a:rPr lang="zh-CN" altLang="en-US" sz="1400">
                <a:solidFill>
                  <a:srgbClr val="C00000"/>
                </a:solidFill>
              </a:rPr>
              <a:t>的主</a:t>
            </a:r>
            <a:r>
              <a:rPr lang="en-US" altLang="zh-CN" sz="1400">
                <a:solidFill>
                  <a:srgbClr val="C00000"/>
                </a:solidFill>
              </a:rPr>
              <a:t>IP</a:t>
            </a:r>
            <a:endParaRPr lang="en-US" altLang="zh-CN" sz="1400">
              <a:solidFill>
                <a:srgbClr val="C00000"/>
              </a:solidFill>
            </a:endParaRPr>
          </a:p>
          <a:p>
            <a:pPr algn="l"/>
            <a:r>
              <a:rPr lang="zh-CN" altLang="en-US" sz="1400">
                <a:solidFill>
                  <a:srgbClr val="C00000"/>
                </a:solidFill>
              </a:rPr>
              <a:t>从mp0网卡出去</a:t>
            </a:r>
            <a:endParaRPr lang="zh-CN" altLang="en-US" sz="1400">
              <a:solidFill>
                <a:srgbClr val="C00000"/>
              </a:solidFill>
            </a:endParaRPr>
          </a:p>
          <a:p>
            <a:pPr algn="l"/>
            <a:r>
              <a:rPr lang="zh-CN" altLang="en-US" sz="1400">
                <a:solidFill>
                  <a:srgbClr val="C00000"/>
                </a:solidFill>
              </a:rPr>
              <a:t>并在协议栈snat</a:t>
            </a:r>
            <a:endParaRPr lang="zh-CN" altLang="en-US" sz="1400">
              <a:solidFill>
                <a:srgbClr val="C00000"/>
              </a:solidFill>
            </a:endParaRPr>
          </a:p>
        </p:txBody>
      </p:sp>
      <p:sp>
        <p:nvSpPr>
          <p:cNvPr id="95" name="文本框 94"/>
          <p:cNvSpPr txBox="1"/>
          <p:nvPr/>
        </p:nvSpPr>
        <p:spPr>
          <a:xfrm>
            <a:off x="7602855" y="2854325"/>
            <a:ext cx="653415" cy="306705"/>
          </a:xfrm>
          <a:prstGeom prst="rect">
            <a:avLst/>
          </a:prstGeom>
          <a:noFill/>
        </p:spPr>
        <p:txBody>
          <a:bodyPr wrap="none" rtlCol="0">
            <a:spAutoFit/>
          </a:bodyPr>
          <a:p>
            <a:r>
              <a:rPr lang="en-US" altLang="zh-CN" sz="1400">
                <a:highlight>
                  <a:srgbClr val="FFFF00"/>
                </a:highlight>
              </a:rPr>
              <a:t>DNAT</a:t>
            </a:r>
            <a:endParaRPr lang="en-US" altLang="zh-CN" sz="140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blinds(horizontal)">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blinds(horizontal)">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1"/>
                                        </p:tgtEl>
                                        <p:attrNameLst>
                                          <p:attrName>style.visibility</p:attrName>
                                        </p:attrNameLst>
                                      </p:cBhvr>
                                      <p:to>
                                        <p:strVal val="visible"/>
                                      </p:to>
                                    </p:set>
                                    <p:anim calcmode="lin" valueType="num">
                                      <p:cBhvr additive="base">
                                        <p:cTn id="22" dur="500" fill="hold"/>
                                        <p:tgtEl>
                                          <p:spTgt spid="81"/>
                                        </p:tgtEl>
                                        <p:attrNameLst>
                                          <p:attrName>ppt_x</p:attrName>
                                        </p:attrNameLst>
                                      </p:cBhvr>
                                      <p:tavLst>
                                        <p:tav tm="0">
                                          <p:val>
                                            <p:strVal val="#ppt_x"/>
                                          </p:val>
                                        </p:tav>
                                        <p:tav tm="100000">
                                          <p:val>
                                            <p:strVal val="#ppt_x"/>
                                          </p:val>
                                        </p:tav>
                                      </p:tavLst>
                                    </p:anim>
                                    <p:anim calcmode="lin" valueType="num">
                                      <p:cBhvr additive="base">
                                        <p:cTn id="23"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blinds(horizontal)">
                                      <p:cBhvr>
                                        <p:cTn id="2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81" grpId="0"/>
      <p:bldP spid="80" grpId="0" bldLvl="0" animBg="1"/>
      <p:bldP spid="95" grpId="0"/>
      <p:bldP spid="9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圆角矩形 15"/>
          <p:cNvSpPr/>
          <p:nvPr/>
        </p:nvSpPr>
        <p:spPr>
          <a:xfrm>
            <a:off x="4349750" y="3260725"/>
            <a:ext cx="1570990"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k8stest2-master-1.dev.kl.aly</a:t>
            </a:r>
            <a:endParaRPr lang="zh-CN" altLang="en-US" sz="1200">
              <a:sym typeface="+mn-ea"/>
            </a:endParaRPr>
          </a:p>
        </p:txBody>
      </p:sp>
      <p:sp>
        <p:nvSpPr>
          <p:cNvPr id="18" name="圆角矩形 17"/>
          <p:cNvSpPr/>
          <p:nvPr/>
        </p:nvSpPr>
        <p:spPr>
          <a:xfrm>
            <a:off x="6435090" y="3248660"/>
            <a:ext cx="1779905"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200">
                <a:sym typeface="+mn-ea"/>
              </a:rPr>
              <a:t>k8stest2-worker-1.dev.kl.aly</a:t>
            </a:r>
            <a:endParaRPr sz="1200">
              <a:sym typeface="+mn-ea"/>
            </a:endParaRPr>
          </a:p>
        </p:txBody>
      </p:sp>
      <p:sp>
        <p:nvSpPr>
          <p:cNvPr id="19" name="圆角矩形 18"/>
          <p:cNvSpPr/>
          <p:nvPr/>
        </p:nvSpPr>
        <p:spPr>
          <a:xfrm>
            <a:off x="5367655" y="170815"/>
            <a:ext cx="17621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join</a:t>
            </a:r>
            <a:endParaRPr lang="en-US" altLang="zh-CN" sz="1200">
              <a:sym typeface="+mn-ea"/>
            </a:endParaRPr>
          </a:p>
        </p:txBody>
      </p:sp>
      <p:cxnSp>
        <p:nvCxnSpPr>
          <p:cNvPr id="4" name="直接箭头连接符 3"/>
          <p:cNvCxnSpPr>
            <a:stCxn id="16" idx="0"/>
            <a:endCxn id="7" idx="3"/>
          </p:cNvCxnSpPr>
          <p:nvPr/>
        </p:nvCxnSpPr>
        <p:spPr>
          <a:xfrm flipV="1">
            <a:off x="5135245" y="2152650"/>
            <a:ext cx="382270" cy="1108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7" idx="5"/>
            <a:endCxn id="18" idx="0"/>
          </p:cNvCxnSpPr>
          <p:nvPr/>
        </p:nvCxnSpPr>
        <p:spPr>
          <a:xfrm>
            <a:off x="6991350" y="2152650"/>
            <a:ext cx="334010" cy="10960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 name="流程图: 联系 5"/>
          <p:cNvSpPr/>
          <p:nvPr/>
        </p:nvSpPr>
        <p:spPr>
          <a:xfrm>
            <a:off x="1335405" y="762635"/>
            <a:ext cx="2043430" cy="69723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GR_k8stest2-master-1.dev.kl.aly</a:t>
            </a:r>
            <a:endParaRPr lang="zh-CN" altLang="en-US" sz="1200"/>
          </a:p>
        </p:txBody>
      </p:sp>
      <p:sp>
        <p:nvSpPr>
          <p:cNvPr id="8" name="流程图: 联系 7"/>
          <p:cNvSpPr/>
          <p:nvPr/>
        </p:nvSpPr>
        <p:spPr>
          <a:xfrm>
            <a:off x="8966835" y="821055"/>
            <a:ext cx="2416810" cy="63881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GR_k8stest2-worker-1.dev.kl.aly</a:t>
            </a:r>
            <a:endParaRPr lang="zh-CN" altLang="en-US" sz="1200"/>
          </a:p>
        </p:txBody>
      </p:sp>
      <p:sp>
        <p:nvSpPr>
          <p:cNvPr id="69" name="文本框 68"/>
          <p:cNvSpPr txBox="1"/>
          <p:nvPr/>
        </p:nvSpPr>
        <p:spPr>
          <a:xfrm>
            <a:off x="8664575" y="2967355"/>
            <a:ext cx="1407160" cy="460375"/>
          </a:xfrm>
          <a:prstGeom prst="rect">
            <a:avLst/>
          </a:prstGeom>
          <a:noFill/>
        </p:spPr>
        <p:txBody>
          <a:bodyPr wrap="square" rtlCol="0" anchor="t">
            <a:spAutoFit/>
          </a:bodyPr>
          <a:p>
            <a:r>
              <a:rPr lang="en-US" altLang="zh-CN" sz="1200">
                <a:sym typeface="+mn-ea"/>
              </a:rPr>
              <a:t>node</a:t>
            </a:r>
            <a:r>
              <a:rPr lang="zh-CN" altLang="en-US" sz="1200">
                <a:sym typeface="+mn-ea"/>
              </a:rPr>
              <a:t>分配</a:t>
            </a:r>
            <a:r>
              <a:rPr lang="en-US" sz="1200">
                <a:sym typeface="+mn-ea"/>
              </a:rPr>
              <a:t>pod</a:t>
            </a:r>
            <a:r>
              <a:rPr lang="zh-CN" altLang="en-US" sz="1200">
                <a:sym typeface="+mn-ea"/>
              </a:rPr>
              <a:t>网段</a:t>
            </a:r>
            <a:endParaRPr lang="en-US" sz="1200"/>
          </a:p>
          <a:p>
            <a:r>
              <a:rPr lang="en-US" sz="1200">
                <a:sym typeface="+mn-ea"/>
              </a:rPr>
              <a:t>172.29.17.0/24</a:t>
            </a:r>
            <a:endParaRPr lang="en-US" altLang="en-US" sz="1200"/>
          </a:p>
        </p:txBody>
      </p:sp>
      <p:cxnSp>
        <p:nvCxnSpPr>
          <p:cNvPr id="64" name="直接箭头连接符 63"/>
          <p:cNvCxnSpPr>
            <a:stCxn id="40" idx="0"/>
            <a:endCxn id="82" idx="2"/>
          </p:cNvCxnSpPr>
          <p:nvPr/>
        </p:nvCxnSpPr>
        <p:spPr>
          <a:xfrm flipV="1">
            <a:off x="3215640" y="3694430"/>
            <a:ext cx="5080" cy="7397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837180" y="2932430"/>
            <a:ext cx="1512570" cy="460375"/>
          </a:xfrm>
          <a:prstGeom prst="rect">
            <a:avLst/>
          </a:prstGeom>
          <a:noFill/>
        </p:spPr>
        <p:txBody>
          <a:bodyPr wrap="square" rtlCol="0" anchor="t">
            <a:spAutoFit/>
          </a:bodyPr>
          <a:p>
            <a:r>
              <a:rPr lang="en-US" altLang="zh-CN" sz="1200"/>
              <a:t>node</a:t>
            </a:r>
            <a:r>
              <a:rPr lang="zh-CN" altLang="en-US" sz="1200"/>
              <a:t>分配</a:t>
            </a:r>
            <a:r>
              <a:rPr lang="en-US" sz="1200">
                <a:sym typeface="+mn-ea"/>
              </a:rPr>
              <a:t>pod</a:t>
            </a:r>
            <a:r>
              <a:rPr lang="zh-CN" altLang="en-US" sz="1200">
                <a:sym typeface="+mn-ea"/>
              </a:rPr>
              <a:t>网段</a:t>
            </a:r>
            <a:endParaRPr lang="en-US" sz="1200"/>
          </a:p>
          <a:p>
            <a:r>
              <a:rPr lang="en-US" sz="1200"/>
              <a:t>172.29.16.0/24</a:t>
            </a:r>
            <a:endParaRPr lang="en-US" altLang="en-US" sz="1200"/>
          </a:p>
        </p:txBody>
      </p:sp>
      <p:sp>
        <p:nvSpPr>
          <p:cNvPr id="82" name="矩形 81"/>
          <p:cNvSpPr/>
          <p:nvPr/>
        </p:nvSpPr>
        <p:spPr>
          <a:xfrm>
            <a:off x="2868295" y="3411220"/>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29" name="文本框 28"/>
          <p:cNvSpPr txBox="1"/>
          <p:nvPr/>
        </p:nvSpPr>
        <p:spPr>
          <a:xfrm>
            <a:off x="3141980" y="2033270"/>
            <a:ext cx="2502535" cy="645160"/>
          </a:xfrm>
          <a:prstGeom prst="rect">
            <a:avLst/>
          </a:prstGeom>
          <a:noFill/>
        </p:spPr>
        <p:txBody>
          <a:bodyPr wrap="square" rtlCol="0" anchor="t">
            <a:spAutoFit/>
          </a:bodyPr>
          <a:p>
            <a:pPr algn="l"/>
            <a:r>
              <a:rPr sz="1200"/>
              <a:t>rtos-k8stest2-master-1.dev.kl.aly</a:t>
            </a:r>
            <a:endParaRPr sz="1200"/>
          </a:p>
          <a:p>
            <a:pPr algn="l"/>
            <a:r>
              <a:rPr sz="1200"/>
              <a:t>172.2</a:t>
            </a:r>
            <a:r>
              <a:rPr lang="en-US" sz="1200"/>
              <a:t>9</a:t>
            </a:r>
            <a:r>
              <a:rPr sz="1200"/>
              <a:t>.</a:t>
            </a:r>
            <a:r>
              <a:rPr lang="en-US" sz="1200"/>
              <a:t>16</a:t>
            </a:r>
            <a:r>
              <a:rPr sz="1200"/>
              <a:t>.1/24</a:t>
            </a:r>
            <a:endParaRPr sz="1200"/>
          </a:p>
          <a:p>
            <a:pPr algn="l"/>
            <a:r>
              <a:rPr lang="zh-CN" altLang="en-US" sz="1200">
                <a:sym typeface="+mn-ea"/>
              </a:rPr>
              <a:t>0a:58:ac:1d:10:01</a:t>
            </a:r>
            <a:endParaRPr lang="zh-CN" altLang="en-US" sz="1200">
              <a:sym typeface="+mn-ea"/>
            </a:endParaRPr>
          </a:p>
        </p:txBody>
      </p:sp>
      <p:sp>
        <p:nvSpPr>
          <p:cNvPr id="7" name="流程图: 联系 6"/>
          <p:cNvSpPr/>
          <p:nvPr/>
        </p:nvSpPr>
        <p:spPr>
          <a:xfrm>
            <a:off x="5212715" y="1581150"/>
            <a:ext cx="2083435" cy="669925"/>
          </a:xfrm>
          <a:prstGeom prst="flowChartConnector">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ovn_cluster_router</a:t>
            </a:r>
            <a:endParaRPr lang="zh-CN" altLang="en-US" sz="1200"/>
          </a:p>
          <a:p>
            <a:pPr algn="ctr"/>
            <a:r>
              <a:rPr lang="en-US" altLang="zh-CN" sz="1200"/>
              <a:t>k8s pod</a:t>
            </a:r>
            <a:r>
              <a:rPr lang="zh-CN" altLang="en-US" sz="1200"/>
              <a:t>路由</a:t>
            </a:r>
            <a:endParaRPr lang="zh-CN" altLang="en-US" sz="1200"/>
          </a:p>
        </p:txBody>
      </p:sp>
      <p:sp>
        <p:nvSpPr>
          <p:cNvPr id="33" name="文本框 32"/>
          <p:cNvSpPr txBox="1"/>
          <p:nvPr/>
        </p:nvSpPr>
        <p:spPr>
          <a:xfrm>
            <a:off x="7067550" y="2019935"/>
            <a:ext cx="2473960" cy="645160"/>
          </a:xfrm>
          <a:prstGeom prst="rect">
            <a:avLst/>
          </a:prstGeom>
          <a:noFill/>
        </p:spPr>
        <p:txBody>
          <a:bodyPr wrap="square" rtlCol="0" anchor="t">
            <a:spAutoFit/>
          </a:bodyPr>
          <a:p>
            <a:r>
              <a:rPr lang="zh-CN" altLang="en-US" sz="1200"/>
              <a:t>rtos-k8stest2-worker-1.dev.kl.aly</a:t>
            </a:r>
            <a:endParaRPr lang="zh-CN" altLang="en-US" sz="1200"/>
          </a:p>
          <a:p>
            <a:r>
              <a:rPr lang="zh-CN" altLang="en-US" sz="1200"/>
              <a:t>172.</a:t>
            </a:r>
            <a:r>
              <a:rPr lang="en-US" altLang="zh-CN" sz="1200"/>
              <a:t>29</a:t>
            </a:r>
            <a:r>
              <a:rPr lang="zh-CN" altLang="en-US" sz="1200"/>
              <a:t>.</a:t>
            </a:r>
            <a:r>
              <a:rPr lang="en-US" altLang="zh-CN" sz="1200"/>
              <a:t>17</a:t>
            </a:r>
            <a:r>
              <a:rPr lang="zh-CN" altLang="en-US" sz="1200"/>
              <a:t>.1/24</a:t>
            </a:r>
            <a:endParaRPr lang="zh-CN" altLang="en-US" sz="1200"/>
          </a:p>
          <a:p>
            <a:r>
              <a:rPr lang="zh-CN" altLang="en-US" sz="1200"/>
              <a:t>0a:58:ac:1d:1</a:t>
            </a:r>
            <a:r>
              <a:rPr lang="en-US" altLang="zh-CN" sz="1200"/>
              <a:t>1</a:t>
            </a:r>
            <a:r>
              <a:rPr lang="zh-CN" altLang="en-US" sz="1200"/>
              <a:t>:01</a:t>
            </a:r>
            <a:endParaRPr lang="zh-CN" altLang="en-US" sz="1200"/>
          </a:p>
        </p:txBody>
      </p:sp>
      <p:sp>
        <p:nvSpPr>
          <p:cNvPr id="31" name="文本框 30"/>
          <p:cNvSpPr txBox="1"/>
          <p:nvPr/>
        </p:nvSpPr>
        <p:spPr>
          <a:xfrm>
            <a:off x="2734310" y="1055370"/>
            <a:ext cx="2700655" cy="645160"/>
          </a:xfrm>
          <a:prstGeom prst="rect">
            <a:avLst/>
          </a:prstGeom>
          <a:noFill/>
        </p:spPr>
        <p:txBody>
          <a:bodyPr wrap="square" rtlCol="0" anchor="t">
            <a:spAutoFit/>
          </a:bodyPr>
          <a:p>
            <a:r>
              <a:rPr lang="en-US" sz="1200">
                <a:sym typeface="+mn-ea"/>
              </a:rPr>
              <a:t>rtoj-GR_k8stest2-master-1.dev.kl.aly</a:t>
            </a:r>
            <a:endParaRPr lang="en-US" sz="1200">
              <a:sym typeface="+mn-ea"/>
            </a:endParaRPr>
          </a:p>
          <a:p>
            <a:r>
              <a:rPr lang="en-US" sz="1200">
                <a:sym typeface="+mn-ea"/>
              </a:rPr>
              <a:t>172.31.16.3</a:t>
            </a:r>
            <a:r>
              <a:rPr lang="zh-CN" altLang="en-US" sz="1200"/>
              <a:t>/</a:t>
            </a:r>
            <a:r>
              <a:rPr lang="en-US" altLang="zh-CN" sz="1200"/>
              <a:t>16</a:t>
            </a:r>
            <a:endParaRPr lang="zh-CN" altLang="en-US" sz="1200"/>
          </a:p>
          <a:p>
            <a:r>
              <a:rPr lang="zh-CN" altLang="en-US" sz="1200"/>
              <a:t>0a:58:ac:1f:10:03</a:t>
            </a:r>
            <a:endParaRPr lang="zh-CN" altLang="en-US" sz="1200"/>
          </a:p>
        </p:txBody>
      </p:sp>
      <p:cxnSp>
        <p:nvCxnSpPr>
          <p:cNvPr id="9" name="直接箭头连接符 8"/>
          <p:cNvCxnSpPr>
            <a:stCxn id="7" idx="0"/>
            <a:endCxn id="19" idx="2"/>
          </p:cNvCxnSpPr>
          <p:nvPr/>
        </p:nvCxnSpPr>
        <p:spPr>
          <a:xfrm flipH="1" flipV="1">
            <a:off x="6249035" y="706755"/>
            <a:ext cx="5715" cy="874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6"/>
            <a:endCxn id="19" idx="1"/>
          </p:cNvCxnSpPr>
          <p:nvPr/>
        </p:nvCxnSpPr>
        <p:spPr>
          <a:xfrm flipV="1">
            <a:off x="3378835" y="438785"/>
            <a:ext cx="1988820" cy="6724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9" idx="3"/>
            <a:endCxn id="8" idx="2"/>
          </p:cNvCxnSpPr>
          <p:nvPr/>
        </p:nvCxnSpPr>
        <p:spPr>
          <a:xfrm>
            <a:off x="7129780" y="438785"/>
            <a:ext cx="1837055" cy="7016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380345" y="5868670"/>
            <a:ext cx="1558290" cy="5759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en-US" sz="1200">
              <a:solidFill>
                <a:schemeClr val="tx1"/>
              </a:solidFill>
              <a:sym typeface="+mn-ea"/>
            </a:endParaRPr>
          </a:p>
          <a:p>
            <a:pPr algn="ctr"/>
            <a:r>
              <a:rPr sz="1200">
                <a:solidFill>
                  <a:schemeClr val="tx1"/>
                </a:solidFill>
                <a:sym typeface="+mn-ea"/>
              </a:rPr>
              <a:t>172.17.33.251</a:t>
            </a:r>
            <a:r>
              <a:rPr lang="en-US" sz="1200">
                <a:solidFill>
                  <a:schemeClr val="tx1"/>
                </a:solidFill>
                <a:sym typeface="+mn-ea"/>
              </a:rPr>
              <a:t>/23</a:t>
            </a:r>
            <a:endParaRPr sz="1200">
              <a:solidFill>
                <a:schemeClr val="tx1"/>
              </a:solidFill>
              <a:sym typeface="+mn-ea"/>
            </a:endParaRPr>
          </a:p>
          <a:p>
            <a:pPr algn="ctr"/>
            <a:r>
              <a:rPr lang="zh-CN" altLang="en-US" sz="1200">
                <a:solidFill>
                  <a:schemeClr val="tx1"/>
                </a:solidFill>
                <a:sym typeface="+mn-ea"/>
              </a:rPr>
              <a:t>00:16:3e:00:3c:58</a:t>
            </a:r>
            <a:endParaRPr lang="zh-CN" altLang="en-US" sz="1200">
              <a:solidFill>
                <a:schemeClr val="tx1"/>
              </a:solidFill>
              <a:sym typeface="+mn-ea"/>
            </a:endParaRPr>
          </a:p>
        </p:txBody>
      </p:sp>
      <p:sp>
        <p:nvSpPr>
          <p:cNvPr id="14" name="圆角矩形 13"/>
          <p:cNvSpPr/>
          <p:nvPr/>
        </p:nvSpPr>
        <p:spPr>
          <a:xfrm>
            <a:off x="257810" y="5755005"/>
            <a:ext cx="1584000" cy="576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zh-CN" altLang="en-US" sz="1200">
              <a:solidFill>
                <a:schemeClr val="tx1"/>
              </a:solidFill>
            </a:endParaRPr>
          </a:p>
          <a:p>
            <a:pPr algn="ctr"/>
            <a:r>
              <a:rPr sz="1200">
                <a:solidFill>
                  <a:schemeClr val="tx1"/>
                </a:solidFill>
                <a:sym typeface="+mn-ea"/>
              </a:rPr>
              <a:t>172.17.33.25</a:t>
            </a:r>
            <a:r>
              <a:rPr lang="en-US" sz="1200">
                <a:solidFill>
                  <a:schemeClr val="tx1"/>
                </a:solidFill>
                <a:sym typeface="+mn-ea"/>
              </a:rPr>
              <a:t>0/23</a:t>
            </a:r>
            <a:endParaRPr sz="1200">
              <a:solidFill>
                <a:schemeClr val="tx1"/>
              </a:solidFill>
              <a:sym typeface="+mn-ea"/>
            </a:endParaRPr>
          </a:p>
          <a:p>
            <a:pPr algn="ctr"/>
            <a:r>
              <a:rPr lang="zh-CN" altLang="en-US" sz="1200">
                <a:solidFill>
                  <a:schemeClr val="tx1"/>
                </a:solidFill>
                <a:sym typeface="+mn-ea"/>
              </a:rPr>
              <a:t>00:16:3e:00:3f:a1</a:t>
            </a:r>
            <a:endParaRPr lang="zh-CN" altLang="en-US" sz="1200">
              <a:solidFill>
                <a:schemeClr val="tx1"/>
              </a:solidFill>
              <a:sym typeface="+mn-ea"/>
            </a:endParaRPr>
          </a:p>
        </p:txBody>
      </p:sp>
      <p:sp>
        <p:nvSpPr>
          <p:cNvPr id="47" name="圆角矩形 46"/>
          <p:cNvSpPr/>
          <p:nvPr/>
        </p:nvSpPr>
        <p:spPr>
          <a:xfrm>
            <a:off x="2434590" y="5612130"/>
            <a:ext cx="1548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172.29.16.2/24</a:t>
            </a:r>
            <a:endParaRPr lang="en-US" sz="1200">
              <a:solidFill>
                <a:schemeClr val="accent2"/>
              </a:solidFill>
              <a:sym typeface="+mn-ea"/>
            </a:endParaRPr>
          </a:p>
          <a:p>
            <a:pPr algn="ctr"/>
            <a:r>
              <a:rPr lang="en-US" altLang="en-US" sz="1200">
                <a:solidFill>
                  <a:schemeClr val="accent2"/>
                </a:solidFill>
                <a:sym typeface="+mn-ea"/>
              </a:rPr>
              <a:t>da:02:c9:a3:20:55</a:t>
            </a:r>
            <a:endParaRPr lang="en-US" altLang="en-US" sz="1200">
              <a:solidFill>
                <a:schemeClr val="accent2"/>
              </a:solidFill>
              <a:sym typeface="+mn-ea"/>
            </a:endParaRPr>
          </a:p>
        </p:txBody>
      </p:sp>
      <p:sp>
        <p:nvSpPr>
          <p:cNvPr id="46" name="圆角矩形 45"/>
          <p:cNvSpPr/>
          <p:nvPr/>
        </p:nvSpPr>
        <p:spPr>
          <a:xfrm>
            <a:off x="8489950" y="561213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172.29.17.2/24</a:t>
            </a:r>
            <a:endParaRPr lang="en-US" sz="1200">
              <a:solidFill>
                <a:schemeClr val="accent2"/>
              </a:solidFill>
              <a:sym typeface="+mn-ea"/>
            </a:endParaRPr>
          </a:p>
          <a:p>
            <a:pPr algn="ctr"/>
            <a:r>
              <a:rPr lang="en-US" altLang="en-US" sz="1200">
                <a:solidFill>
                  <a:schemeClr val="accent2"/>
                </a:solidFill>
                <a:sym typeface="+mn-ea"/>
              </a:rPr>
              <a:t>d6:e6:c8:88:0f:ed</a:t>
            </a:r>
            <a:endParaRPr lang="en-US" altLang="en-US" sz="1200">
              <a:solidFill>
                <a:schemeClr val="accent2"/>
              </a:solidFill>
              <a:sym typeface="+mn-ea"/>
            </a:endParaRPr>
          </a:p>
        </p:txBody>
      </p:sp>
      <p:sp>
        <p:nvSpPr>
          <p:cNvPr id="40" name="圆角矩形 39"/>
          <p:cNvSpPr/>
          <p:nvPr/>
        </p:nvSpPr>
        <p:spPr>
          <a:xfrm>
            <a:off x="2837180" y="4434205"/>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sp>
        <p:nvSpPr>
          <p:cNvPr id="43" name="圆角矩形 42"/>
          <p:cNvSpPr/>
          <p:nvPr/>
        </p:nvSpPr>
        <p:spPr>
          <a:xfrm>
            <a:off x="8860790" y="4482465"/>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cxnSp>
        <p:nvCxnSpPr>
          <p:cNvPr id="12" name="直接箭头连接符 11"/>
          <p:cNvCxnSpPr>
            <a:stCxn id="40" idx="2"/>
            <a:endCxn id="47" idx="0"/>
          </p:cNvCxnSpPr>
          <p:nvPr/>
        </p:nvCxnSpPr>
        <p:spPr>
          <a:xfrm flipH="1">
            <a:off x="3208655" y="4830445"/>
            <a:ext cx="6985" cy="781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46" idx="0"/>
            <a:endCxn id="43" idx="2"/>
          </p:cNvCxnSpPr>
          <p:nvPr/>
        </p:nvCxnSpPr>
        <p:spPr>
          <a:xfrm flipH="1" flipV="1">
            <a:off x="9239250" y="4878705"/>
            <a:ext cx="6985" cy="7334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169400" y="5033010"/>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13" name="文本框 12"/>
          <p:cNvSpPr txBox="1"/>
          <p:nvPr/>
        </p:nvSpPr>
        <p:spPr>
          <a:xfrm>
            <a:off x="2291080" y="499554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cxnSp>
        <p:nvCxnSpPr>
          <p:cNvPr id="17" name="直接箭头连接符 16"/>
          <p:cNvCxnSpPr>
            <a:stCxn id="16" idx="1"/>
            <a:endCxn id="40" idx="3"/>
          </p:cNvCxnSpPr>
          <p:nvPr/>
        </p:nvCxnSpPr>
        <p:spPr>
          <a:xfrm flipH="1">
            <a:off x="3593465" y="3547745"/>
            <a:ext cx="756285" cy="10845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285490" y="3787775"/>
            <a:ext cx="1584325" cy="553085"/>
          </a:xfrm>
          <a:prstGeom prst="rect">
            <a:avLst/>
          </a:prstGeom>
          <a:noFill/>
        </p:spPr>
        <p:txBody>
          <a:bodyPr wrap="square" rtlCol="0" anchor="t">
            <a:spAutoFit/>
          </a:bodyPr>
          <a:p>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sp>
        <p:nvSpPr>
          <p:cNvPr id="22" name="圆角矩形 21"/>
          <p:cNvSpPr/>
          <p:nvPr/>
        </p:nvSpPr>
        <p:spPr>
          <a:xfrm>
            <a:off x="139065" y="2947670"/>
            <a:ext cx="184848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ext_k8stest2-master-1.dev.kl.aly</a:t>
            </a:r>
            <a:endParaRPr lang="zh-CN" altLang="en-US" sz="1200">
              <a:sym typeface="+mn-ea"/>
            </a:endParaRPr>
          </a:p>
        </p:txBody>
      </p:sp>
      <p:sp>
        <p:nvSpPr>
          <p:cNvPr id="23" name="圆角矩形 22"/>
          <p:cNvSpPr/>
          <p:nvPr/>
        </p:nvSpPr>
        <p:spPr>
          <a:xfrm>
            <a:off x="10150475" y="2947670"/>
            <a:ext cx="20415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ext_k8stest2-worker-1.dev.kl.aly</a:t>
            </a:r>
            <a:endParaRPr lang="zh-CN" altLang="en-US" sz="1200">
              <a:sym typeface="+mn-ea"/>
            </a:endParaRPr>
          </a:p>
        </p:txBody>
      </p:sp>
      <p:sp>
        <p:nvSpPr>
          <p:cNvPr id="32" name="文本框 31"/>
          <p:cNvSpPr txBox="1"/>
          <p:nvPr/>
        </p:nvSpPr>
        <p:spPr>
          <a:xfrm>
            <a:off x="57785" y="1489710"/>
            <a:ext cx="2750185" cy="645160"/>
          </a:xfrm>
          <a:prstGeom prst="rect">
            <a:avLst/>
          </a:prstGeom>
          <a:noFill/>
        </p:spPr>
        <p:txBody>
          <a:bodyPr wrap="square" rtlCol="0" anchor="t">
            <a:spAutoFit/>
          </a:bodyPr>
          <a:p>
            <a:r>
              <a:rPr lang="zh-CN" altLang="en-US" sz="1200"/>
              <a:t>rtoe-GR_k8stest2-master-1.dev.kl.aly</a:t>
            </a:r>
            <a:endParaRPr lang="zh-CN" altLang="en-US" sz="1200"/>
          </a:p>
          <a:p>
            <a:r>
              <a:rPr lang="zh-CN" altLang="en-US" sz="1200"/>
              <a:t>172.17.</a:t>
            </a:r>
            <a:r>
              <a:rPr lang="en-US" altLang="zh-CN" sz="1200"/>
              <a:t>3</a:t>
            </a:r>
            <a:r>
              <a:rPr lang="zh-CN" altLang="en-US" sz="1200"/>
              <a:t>3.25</a:t>
            </a:r>
            <a:r>
              <a:rPr lang="en-US" altLang="zh-CN" sz="1200"/>
              <a:t>0</a:t>
            </a:r>
            <a:r>
              <a:rPr lang="zh-CN" altLang="en-US" sz="1200"/>
              <a:t>/22</a:t>
            </a:r>
            <a:endParaRPr lang="zh-CN" altLang="en-US" sz="1200"/>
          </a:p>
          <a:p>
            <a:r>
              <a:rPr lang="zh-CN" altLang="en-US" sz="1200"/>
              <a:t>00:16:3e:00:3f:a1</a:t>
            </a:r>
            <a:endParaRPr lang="zh-CN" altLang="en-US" sz="1200"/>
          </a:p>
        </p:txBody>
      </p:sp>
      <p:cxnSp>
        <p:nvCxnSpPr>
          <p:cNvPr id="24" name="直接箭头连接符 23"/>
          <p:cNvCxnSpPr>
            <a:stCxn id="6" idx="4"/>
            <a:endCxn id="22" idx="0"/>
          </p:cNvCxnSpPr>
          <p:nvPr/>
        </p:nvCxnSpPr>
        <p:spPr>
          <a:xfrm flipH="1">
            <a:off x="1063625" y="1459865"/>
            <a:ext cx="129349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4"/>
            <a:endCxn id="23" idx="0"/>
          </p:cNvCxnSpPr>
          <p:nvPr/>
        </p:nvCxnSpPr>
        <p:spPr>
          <a:xfrm>
            <a:off x="10175240" y="1459865"/>
            <a:ext cx="99631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169400" y="1464945"/>
            <a:ext cx="2908300" cy="645160"/>
          </a:xfrm>
          <a:prstGeom prst="rect">
            <a:avLst/>
          </a:prstGeom>
          <a:noFill/>
        </p:spPr>
        <p:txBody>
          <a:bodyPr wrap="square" rtlCol="0" anchor="t">
            <a:spAutoFit/>
          </a:bodyPr>
          <a:p>
            <a:pPr algn="l"/>
            <a:r>
              <a:rPr sz="1200">
                <a:sym typeface="+mn-ea"/>
              </a:rPr>
              <a:t>rtoe-GR_k8stest2-worker-1.dev.kl.aly</a:t>
            </a:r>
            <a:endParaRPr sz="1200">
              <a:sym typeface="+mn-ea"/>
            </a:endParaRPr>
          </a:p>
          <a:p>
            <a:pPr algn="l"/>
            <a:r>
              <a:rPr sz="1200">
                <a:sym typeface="+mn-ea"/>
              </a:rPr>
              <a:t>172.17.33.251</a:t>
            </a:r>
            <a:r>
              <a:rPr lang="en-US" sz="1200">
                <a:sym typeface="+mn-ea"/>
              </a:rPr>
              <a:t>/23</a:t>
            </a:r>
            <a:endParaRPr sz="1200">
              <a:solidFill>
                <a:schemeClr val="tx1"/>
              </a:solidFill>
              <a:sym typeface="+mn-ea"/>
            </a:endParaRPr>
          </a:p>
          <a:p>
            <a:pPr algn="l"/>
            <a:r>
              <a:rPr lang="zh-CN" altLang="en-US" sz="1200">
                <a:sym typeface="+mn-ea"/>
              </a:rPr>
              <a:t>00:16:3e:00:3c:58</a:t>
            </a:r>
            <a:endParaRPr lang="zh-CN" altLang="en-US" sz="1200"/>
          </a:p>
        </p:txBody>
      </p:sp>
      <p:sp>
        <p:nvSpPr>
          <p:cNvPr id="37" name="文本框 36"/>
          <p:cNvSpPr txBox="1"/>
          <p:nvPr/>
        </p:nvSpPr>
        <p:spPr>
          <a:xfrm>
            <a:off x="5307965" y="1169670"/>
            <a:ext cx="2611120" cy="460375"/>
          </a:xfrm>
          <a:prstGeom prst="rect">
            <a:avLst/>
          </a:prstGeom>
          <a:noFill/>
        </p:spPr>
        <p:txBody>
          <a:bodyPr wrap="square" rtlCol="0" anchor="t">
            <a:spAutoFit/>
          </a:bodyPr>
          <a:p>
            <a:r>
              <a:rPr lang="en-US" sz="1200">
                <a:sym typeface="+mn-ea"/>
              </a:rPr>
              <a:t>rtoj-ovn_cluster_router</a:t>
            </a:r>
            <a:endParaRPr lang="en-US" sz="1200">
              <a:sym typeface="+mn-ea"/>
            </a:endParaRPr>
          </a:p>
          <a:p>
            <a:r>
              <a:rPr lang="en-US" sz="1200">
                <a:sym typeface="+mn-ea"/>
              </a:rPr>
              <a:t>172.31.16.1</a:t>
            </a:r>
            <a:r>
              <a:rPr lang="en-US" sz="1200"/>
              <a:t>/16  0a:58:ac:1d:10:01</a:t>
            </a:r>
            <a:endParaRPr lang="en-US" sz="1200"/>
          </a:p>
        </p:txBody>
      </p:sp>
      <p:sp>
        <p:nvSpPr>
          <p:cNvPr id="41" name="圆角矩形 40"/>
          <p:cNvSpPr/>
          <p:nvPr/>
        </p:nvSpPr>
        <p:spPr>
          <a:xfrm>
            <a:off x="651510" y="477329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48" name="文本框 47"/>
          <p:cNvSpPr txBox="1"/>
          <p:nvPr/>
        </p:nvSpPr>
        <p:spPr>
          <a:xfrm>
            <a:off x="164465" y="4387850"/>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sp>
        <p:nvSpPr>
          <p:cNvPr id="42" name="圆角矩形 41"/>
          <p:cNvSpPr/>
          <p:nvPr/>
        </p:nvSpPr>
        <p:spPr>
          <a:xfrm>
            <a:off x="10774680" y="476821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26" name="文本框 25"/>
          <p:cNvSpPr txBox="1"/>
          <p:nvPr/>
        </p:nvSpPr>
        <p:spPr>
          <a:xfrm>
            <a:off x="9878060" y="4366895"/>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cxnSp>
        <p:nvCxnSpPr>
          <p:cNvPr id="27" name="直接箭头连接符 26"/>
          <p:cNvCxnSpPr>
            <a:stCxn id="23" idx="2"/>
            <a:endCxn id="42" idx="0"/>
          </p:cNvCxnSpPr>
          <p:nvPr/>
        </p:nvCxnSpPr>
        <p:spPr>
          <a:xfrm flipH="1">
            <a:off x="11164570" y="3483610"/>
            <a:ext cx="6985" cy="12846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1" idx="0"/>
            <a:endCxn id="22" idx="2"/>
          </p:cNvCxnSpPr>
          <p:nvPr/>
        </p:nvCxnSpPr>
        <p:spPr>
          <a:xfrm flipV="1">
            <a:off x="1041400" y="3483610"/>
            <a:ext cx="22225" cy="1289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1" idx="2"/>
            <a:endCxn id="14" idx="0"/>
          </p:cNvCxnSpPr>
          <p:nvPr/>
        </p:nvCxnSpPr>
        <p:spPr>
          <a:xfrm>
            <a:off x="1041400" y="5156835"/>
            <a:ext cx="8255" cy="5981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2" idx="2"/>
            <a:endCxn id="15" idx="0"/>
          </p:cNvCxnSpPr>
          <p:nvPr/>
        </p:nvCxnSpPr>
        <p:spPr>
          <a:xfrm flipH="1">
            <a:off x="11159490" y="5151755"/>
            <a:ext cx="5080" cy="7169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4570095" y="5835015"/>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4" name="圆角矩形 43"/>
          <p:cNvSpPr/>
          <p:nvPr/>
        </p:nvSpPr>
        <p:spPr>
          <a:xfrm>
            <a:off x="6519545" y="581279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9" name="圆角矩形 48"/>
          <p:cNvSpPr/>
          <p:nvPr/>
        </p:nvSpPr>
        <p:spPr>
          <a:xfrm>
            <a:off x="6416675" y="51327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sp>
        <p:nvSpPr>
          <p:cNvPr id="50" name="圆角矩形 49"/>
          <p:cNvSpPr/>
          <p:nvPr/>
        </p:nvSpPr>
        <p:spPr>
          <a:xfrm>
            <a:off x="5490210" y="4154805"/>
            <a:ext cx="1580515" cy="459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node_local_switch</a:t>
            </a:r>
            <a:endParaRPr lang="zh-CN" altLang="en-US" sz="1200">
              <a:sym typeface="+mn-ea"/>
            </a:endParaRPr>
          </a:p>
        </p:txBody>
      </p:sp>
      <p:cxnSp>
        <p:nvCxnSpPr>
          <p:cNvPr id="51" name="直接箭头连接符 50"/>
          <p:cNvCxnSpPr>
            <a:stCxn id="50" idx="0"/>
            <a:endCxn id="7" idx="4"/>
          </p:cNvCxnSpPr>
          <p:nvPr/>
        </p:nvCxnSpPr>
        <p:spPr>
          <a:xfrm flipH="1" flipV="1">
            <a:off x="6254750" y="2251075"/>
            <a:ext cx="26035" cy="19037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50" idx="2"/>
            <a:endCxn id="49" idx="0"/>
          </p:cNvCxnSpPr>
          <p:nvPr/>
        </p:nvCxnSpPr>
        <p:spPr>
          <a:xfrm>
            <a:off x="6280785" y="4614545"/>
            <a:ext cx="609600" cy="5181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826760" y="4690745"/>
            <a:ext cx="1063625" cy="460375"/>
          </a:xfrm>
          <a:prstGeom prst="rect">
            <a:avLst/>
          </a:prstGeom>
          <a:noFill/>
        </p:spPr>
        <p:txBody>
          <a:bodyPr wrap="none" rtlCol="0">
            <a:spAutoFit/>
          </a:bodyPr>
          <a:p>
            <a:pPr algn="l"/>
            <a:r>
              <a:rPr lang="en-US" altLang="zh-CN" sz="1200"/>
              <a:t>localnet </a:t>
            </a:r>
            <a:r>
              <a:rPr lang="zh-CN" altLang="en-US" sz="1200"/>
              <a:t>类型</a:t>
            </a:r>
            <a:endParaRPr lang="zh-CN" altLang="en-US" sz="1200"/>
          </a:p>
          <a:p>
            <a:pPr algn="l"/>
            <a:r>
              <a:rPr lang="en-US" altLang="zh-CN" sz="1200"/>
              <a:t>locnet</a:t>
            </a:r>
            <a:r>
              <a:rPr lang="zh-CN" altLang="en-US" sz="1200"/>
              <a:t>网络</a:t>
            </a:r>
            <a:endParaRPr lang="zh-CN" altLang="en-US" sz="1200"/>
          </a:p>
        </p:txBody>
      </p:sp>
      <p:sp>
        <p:nvSpPr>
          <p:cNvPr id="55" name="圆角矩形 54"/>
          <p:cNvSpPr/>
          <p:nvPr/>
        </p:nvSpPr>
        <p:spPr>
          <a:xfrm>
            <a:off x="5212715" y="51073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cxnSp>
        <p:nvCxnSpPr>
          <p:cNvPr id="57" name="直接箭头连接符 56"/>
          <p:cNvCxnSpPr>
            <a:stCxn id="55" idx="0"/>
            <a:endCxn id="50" idx="2"/>
          </p:cNvCxnSpPr>
          <p:nvPr/>
        </p:nvCxnSpPr>
        <p:spPr>
          <a:xfrm flipV="1">
            <a:off x="5686425" y="4614545"/>
            <a:ext cx="594360" cy="4927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5" idx="2"/>
            <a:endCxn id="36" idx="0"/>
          </p:cNvCxnSpPr>
          <p:nvPr/>
        </p:nvCxnSpPr>
        <p:spPr>
          <a:xfrm flipH="1">
            <a:off x="5326380" y="5434330"/>
            <a:ext cx="360045" cy="400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9" idx="2"/>
            <a:endCxn id="44" idx="0"/>
          </p:cNvCxnSpPr>
          <p:nvPr/>
        </p:nvCxnSpPr>
        <p:spPr>
          <a:xfrm>
            <a:off x="6890385" y="5459730"/>
            <a:ext cx="385445" cy="3530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5415915" y="2493010"/>
            <a:ext cx="2045970" cy="645160"/>
          </a:xfrm>
          <a:prstGeom prst="rect">
            <a:avLst/>
          </a:prstGeom>
          <a:noFill/>
        </p:spPr>
        <p:txBody>
          <a:bodyPr wrap="square" rtlCol="0" anchor="t">
            <a:spAutoFit/>
          </a:bodyPr>
          <a:p>
            <a:r>
              <a:rPr sz="1200"/>
              <a:t>rtos-node_local_switch</a:t>
            </a:r>
            <a:endParaRPr sz="1200"/>
          </a:p>
          <a:p>
            <a:r>
              <a:rPr sz="1200"/>
              <a:t>169.254.0.2/20</a:t>
            </a:r>
            <a:endParaRPr sz="1200"/>
          </a:p>
          <a:p>
            <a:r>
              <a:rPr lang="zh-CN" altLang="en-US" sz="1200"/>
              <a:t>0a:58:a9:fe:00:02</a:t>
            </a:r>
            <a:endParaRPr lang="zh-CN" altLang="en-US" sz="1200"/>
          </a:p>
        </p:txBody>
      </p:sp>
      <p:sp>
        <p:nvSpPr>
          <p:cNvPr id="62" name="矩形 61"/>
          <p:cNvSpPr/>
          <p:nvPr/>
        </p:nvSpPr>
        <p:spPr>
          <a:xfrm>
            <a:off x="8887460" y="3392805"/>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72" name="文本框 71"/>
          <p:cNvSpPr txBox="1"/>
          <p:nvPr/>
        </p:nvSpPr>
        <p:spPr>
          <a:xfrm>
            <a:off x="5254625" y="5497830"/>
            <a:ext cx="2207260" cy="275590"/>
          </a:xfrm>
          <a:prstGeom prst="rect">
            <a:avLst/>
          </a:prstGeom>
          <a:noFill/>
        </p:spPr>
        <p:txBody>
          <a:bodyPr wrap="square" rtlCol="0">
            <a:spAutoFit/>
          </a:bodyPr>
          <a:p>
            <a:pPr algn="l"/>
            <a:r>
              <a:rPr lang="zh-CN" altLang="en-US" sz="1200"/>
              <a:t>所有br-</a:t>
            </a:r>
            <a:r>
              <a:rPr lang="en-US" altLang="zh-CN" sz="1200"/>
              <a:t>local</a:t>
            </a:r>
            <a:r>
              <a:rPr lang="zh-CN" altLang="en-US" sz="1200"/>
              <a:t>作为</a:t>
            </a:r>
            <a:r>
              <a:rPr lang="en-US" altLang="zh-CN" sz="1200"/>
              <a:t>locnet</a:t>
            </a:r>
            <a:r>
              <a:rPr lang="zh-CN" altLang="en-US" sz="1200"/>
              <a:t>网络</a:t>
            </a:r>
            <a:endParaRPr lang="zh-CN" altLang="en-US" sz="1200"/>
          </a:p>
        </p:txBody>
      </p:sp>
      <p:cxnSp>
        <p:nvCxnSpPr>
          <p:cNvPr id="2" name="直接箭头连接符 1"/>
          <p:cNvCxnSpPr>
            <a:stCxn id="62" idx="2"/>
            <a:endCxn id="43" idx="0"/>
          </p:cNvCxnSpPr>
          <p:nvPr/>
        </p:nvCxnSpPr>
        <p:spPr>
          <a:xfrm flipH="1">
            <a:off x="9239250" y="3676015"/>
            <a:ext cx="635" cy="8064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300" y="125095"/>
            <a:ext cx="2804160" cy="275590"/>
          </a:xfrm>
          <a:prstGeom prst="rect">
            <a:avLst/>
          </a:prstGeom>
          <a:noFill/>
        </p:spPr>
        <p:txBody>
          <a:bodyPr wrap="square" rtlCol="0" anchor="t">
            <a:spAutoFit/>
          </a:bodyPr>
          <a:p>
            <a:r>
              <a:rPr lang="en-US" sz="1200">
                <a:sym typeface="+mn-ea"/>
              </a:rPr>
              <a:t>jtor-GR_k8stest2-worker-1.dev.kl.aly</a:t>
            </a:r>
            <a:endParaRPr lang="en-US" sz="1200">
              <a:sym typeface="+mn-ea"/>
            </a:endParaRPr>
          </a:p>
        </p:txBody>
      </p:sp>
      <p:sp>
        <p:nvSpPr>
          <p:cNvPr id="21" name="文本框 20"/>
          <p:cNvSpPr txBox="1"/>
          <p:nvPr/>
        </p:nvSpPr>
        <p:spPr>
          <a:xfrm>
            <a:off x="2720975" y="175895"/>
            <a:ext cx="2804160" cy="275590"/>
          </a:xfrm>
          <a:prstGeom prst="rect">
            <a:avLst/>
          </a:prstGeom>
          <a:noFill/>
        </p:spPr>
        <p:txBody>
          <a:bodyPr wrap="square" rtlCol="0" anchor="t">
            <a:spAutoFit/>
          </a:bodyPr>
          <a:p>
            <a:r>
              <a:rPr lang="en-US" sz="1200">
                <a:sym typeface="+mn-ea"/>
              </a:rPr>
              <a:t>jtor-GR_k8stest2-master-1.dev.kl.aly</a:t>
            </a:r>
            <a:endParaRPr lang="en-US" sz="1200">
              <a:sym typeface="+mn-ea"/>
            </a:endParaRPr>
          </a:p>
        </p:txBody>
      </p:sp>
      <p:sp>
        <p:nvSpPr>
          <p:cNvPr id="45" name="文本框 44"/>
          <p:cNvSpPr txBox="1"/>
          <p:nvPr/>
        </p:nvSpPr>
        <p:spPr>
          <a:xfrm>
            <a:off x="5487670" y="763270"/>
            <a:ext cx="1741170" cy="275590"/>
          </a:xfrm>
          <a:prstGeom prst="rect">
            <a:avLst/>
          </a:prstGeom>
          <a:noFill/>
        </p:spPr>
        <p:txBody>
          <a:bodyPr wrap="square" rtlCol="0" anchor="t">
            <a:spAutoFit/>
          </a:bodyPr>
          <a:p>
            <a:r>
              <a:rPr lang="en-US" sz="1200">
                <a:sym typeface="+mn-ea"/>
              </a:rPr>
              <a:t>jtor-ovn_cluster_router</a:t>
            </a:r>
            <a:endParaRPr lang="en-US" sz="1200">
              <a:sym typeface="+mn-ea"/>
            </a:endParaRPr>
          </a:p>
        </p:txBody>
      </p:sp>
      <p:sp>
        <p:nvSpPr>
          <p:cNvPr id="53" name="文本框 52"/>
          <p:cNvSpPr txBox="1"/>
          <p:nvPr/>
        </p:nvSpPr>
        <p:spPr>
          <a:xfrm>
            <a:off x="7509510" y="655955"/>
            <a:ext cx="2700655" cy="645160"/>
          </a:xfrm>
          <a:prstGeom prst="rect">
            <a:avLst/>
          </a:prstGeom>
          <a:noFill/>
        </p:spPr>
        <p:txBody>
          <a:bodyPr wrap="square" rtlCol="0" anchor="t">
            <a:spAutoFit/>
          </a:bodyPr>
          <a:p>
            <a:pPr algn="l"/>
            <a:r>
              <a:rPr lang="en-US" sz="1200">
                <a:sym typeface="+mn-ea"/>
              </a:rPr>
              <a:t>rtoj-GR_k8stest2-worker-1.dev.kl.aly</a:t>
            </a:r>
            <a:endParaRPr lang="en-US" sz="1200">
              <a:sym typeface="+mn-ea"/>
            </a:endParaRPr>
          </a:p>
          <a:p>
            <a:pPr algn="l"/>
            <a:r>
              <a:rPr lang="en-US" sz="1200">
                <a:sym typeface="+mn-ea"/>
              </a:rPr>
              <a:t>172.31.16.2/16</a:t>
            </a:r>
            <a:endParaRPr lang="en-US" sz="1200"/>
          </a:p>
          <a:p>
            <a:pPr algn="l"/>
            <a:r>
              <a:rPr lang="en-US" sz="1200">
                <a:sym typeface="+mn-ea"/>
              </a:rPr>
              <a:t>0a:58:ac:1f:10:02</a:t>
            </a:r>
            <a:endParaRPr lang="zh-CN" altLang="en-US" sz="1200"/>
          </a:p>
        </p:txBody>
      </p:sp>
      <p:sp>
        <p:nvSpPr>
          <p:cNvPr id="66" name="文本框 65"/>
          <p:cNvSpPr txBox="1"/>
          <p:nvPr/>
        </p:nvSpPr>
        <p:spPr>
          <a:xfrm>
            <a:off x="28575" y="3468370"/>
            <a:ext cx="2808605" cy="460375"/>
          </a:xfrm>
          <a:prstGeom prst="rect">
            <a:avLst/>
          </a:prstGeom>
          <a:noFill/>
        </p:spPr>
        <p:txBody>
          <a:bodyPr wrap="square" rtlCol="0" anchor="t">
            <a:spAutoFit/>
          </a:bodyPr>
          <a:p>
            <a:pPr algn="l"/>
            <a:r>
              <a:rPr sz="1200"/>
              <a:t>breth0_k8stest2-master-1.dev.kl.aly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67" name="文本框 66"/>
          <p:cNvSpPr txBox="1"/>
          <p:nvPr/>
        </p:nvSpPr>
        <p:spPr>
          <a:xfrm>
            <a:off x="9578975" y="3676015"/>
            <a:ext cx="2808605" cy="460375"/>
          </a:xfrm>
          <a:prstGeom prst="rect">
            <a:avLst/>
          </a:prstGeom>
          <a:noFill/>
        </p:spPr>
        <p:txBody>
          <a:bodyPr wrap="square" rtlCol="0" anchor="t">
            <a:spAutoFit/>
          </a:bodyPr>
          <a:p>
            <a:pPr algn="l"/>
            <a:r>
              <a:rPr sz="1200"/>
              <a:t>breth0_k8stest2-</a:t>
            </a:r>
            <a:r>
              <a:rPr lang="en-US" sz="1200"/>
              <a:t>wor</a:t>
            </a:r>
            <a:r>
              <a:rPr sz="1200"/>
              <a:t>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73" name="文本框 72"/>
          <p:cNvSpPr txBox="1"/>
          <p:nvPr/>
        </p:nvSpPr>
        <p:spPr>
          <a:xfrm>
            <a:off x="101600" y="2330450"/>
            <a:ext cx="2761615" cy="460375"/>
          </a:xfrm>
          <a:prstGeom prst="rect">
            <a:avLst/>
          </a:prstGeom>
          <a:noFill/>
        </p:spPr>
        <p:txBody>
          <a:bodyPr wrap="square" rtlCol="0" anchor="t">
            <a:spAutoFit/>
          </a:bodyPr>
          <a:p>
            <a:r>
              <a:rPr lang="zh-CN" altLang="en-US" sz="1200"/>
              <a:t>etor-GR_k8stest2-master-1.dev.kl.aly</a:t>
            </a:r>
            <a:endParaRPr lang="zh-CN" altLang="en-US" sz="1200"/>
          </a:p>
          <a:p>
            <a:r>
              <a:rPr lang="zh-CN" altLang="en-US" sz="1200"/>
              <a:t>00:16:3e:00:3f:a1</a:t>
            </a:r>
            <a:endParaRPr lang="zh-CN" altLang="en-US" sz="1200"/>
          </a:p>
        </p:txBody>
      </p:sp>
      <p:sp>
        <p:nvSpPr>
          <p:cNvPr id="75" name="文本框 74"/>
          <p:cNvSpPr txBox="1"/>
          <p:nvPr/>
        </p:nvSpPr>
        <p:spPr>
          <a:xfrm>
            <a:off x="9435465" y="2393950"/>
            <a:ext cx="2761615" cy="460375"/>
          </a:xfrm>
          <a:prstGeom prst="rect">
            <a:avLst/>
          </a:prstGeom>
          <a:noFill/>
        </p:spPr>
        <p:txBody>
          <a:bodyPr wrap="square" rtlCol="0" anchor="t">
            <a:spAutoFit/>
          </a:bodyPr>
          <a:p>
            <a:r>
              <a:rPr lang="zh-CN" altLang="en-US" sz="1200"/>
              <a:t>etor-GR_k8stest2-</a:t>
            </a:r>
            <a:r>
              <a:rPr lang="en-US" altLang="zh-CN" sz="1200"/>
              <a:t>work</a:t>
            </a:r>
            <a:r>
              <a:rPr lang="zh-CN" altLang="en-US" sz="1200"/>
              <a:t>er-1.dev.kl.aly</a:t>
            </a:r>
            <a:endParaRPr lang="zh-CN" altLang="en-US" sz="1200"/>
          </a:p>
          <a:p>
            <a:r>
              <a:rPr lang="zh-CN" altLang="en-US" sz="1200">
                <a:sym typeface="+mn-ea"/>
              </a:rPr>
              <a:t>00:16:3e:00:3c:58</a:t>
            </a:r>
            <a:endParaRPr lang="zh-CN" altLang="en-US" sz="1200"/>
          </a:p>
        </p:txBody>
      </p:sp>
      <p:sp>
        <p:nvSpPr>
          <p:cNvPr id="76" name="文本框 75"/>
          <p:cNvSpPr txBox="1"/>
          <p:nvPr/>
        </p:nvSpPr>
        <p:spPr>
          <a:xfrm>
            <a:off x="10678160" y="540448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77" name="文本框 76"/>
          <p:cNvSpPr txBox="1"/>
          <p:nvPr/>
        </p:nvSpPr>
        <p:spPr>
          <a:xfrm>
            <a:off x="5478780" y="3865245"/>
            <a:ext cx="1760220" cy="275590"/>
          </a:xfrm>
          <a:prstGeom prst="rect">
            <a:avLst/>
          </a:prstGeom>
          <a:noFill/>
        </p:spPr>
        <p:txBody>
          <a:bodyPr wrap="none" rtlCol="0">
            <a:spAutoFit/>
          </a:bodyPr>
          <a:p>
            <a:pPr algn="l"/>
            <a:r>
              <a:rPr sz="1200"/>
              <a:t>stor-node_local_switch</a:t>
            </a:r>
            <a:endParaRPr sz="1200"/>
          </a:p>
        </p:txBody>
      </p:sp>
      <p:sp>
        <p:nvSpPr>
          <p:cNvPr id="63" name="爆炸形 1 62"/>
          <p:cNvSpPr/>
          <p:nvPr/>
        </p:nvSpPr>
        <p:spPr>
          <a:xfrm>
            <a:off x="4990465" y="6516370"/>
            <a:ext cx="2239010" cy="42354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集群</a:t>
            </a:r>
            <a:r>
              <a:rPr lang="en-US" altLang="zh-CN" sz="1000"/>
              <a:t>node</a:t>
            </a:r>
            <a:r>
              <a:rPr lang="zh-CN" altLang="en-US" sz="1000"/>
              <a:t>的所有</a:t>
            </a:r>
            <a:r>
              <a:rPr lang="en-US" altLang="zh-CN" sz="1000"/>
              <a:t>ip</a:t>
            </a:r>
            <a:endParaRPr lang="en-US" altLang="zh-CN" sz="1000">
              <a:solidFill>
                <a:schemeClr val="tx1"/>
              </a:solidFill>
              <a:sym typeface="+mn-ea"/>
            </a:endParaRPr>
          </a:p>
        </p:txBody>
      </p:sp>
      <p:sp>
        <p:nvSpPr>
          <p:cNvPr id="25" name="矩形 24"/>
          <p:cNvSpPr/>
          <p:nvPr/>
        </p:nvSpPr>
        <p:spPr>
          <a:xfrm>
            <a:off x="1867535" y="6590665"/>
            <a:ext cx="1170305" cy="22606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master-1</a:t>
            </a:r>
            <a:endParaRPr lang="en-US" altLang="zh-CN" sz="1600">
              <a:sym typeface="+mn-ea"/>
            </a:endParaRPr>
          </a:p>
        </p:txBody>
      </p:sp>
      <p:sp>
        <p:nvSpPr>
          <p:cNvPr id="38" name="矩形 37"/>
          <p:cNvSpPr/>
          <p:nvPr/>
        </p:nvSpPr>
        <p:spPr>
          <a:xfrm>
            <a:off x="9385300" y="6544310"/>
            <a:ext cx="1082675" cy="31305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worker-1</a:t>
            </a:r>
            <a:endParaRPr lang="en-US" altLang="zh-CN" sz="1600">
              <a:sym typeface="+mn-ea"/>
            </a:endParaRPr>
          </a:p>
        </p:txBody>
      </p:sp>
      <p:cxnSp>
        <p:nvCxnSpPr>
          <p:cNvPr id="65" name="直接箭头连接符 64"/>
          <p:cNvCxnSpPr>
            <a:stCxn id="25" idx="3"/>
            <a:endCxn id="63" idx="1"/>
          </p:cNvCxnSpPr>
          <p:nvPr/>
        </p:nvCxnSpPr>
        <p:spPr>
          <a:xfrm flipV="1">
            <a:off x="3037840" y="6685280"/>
            <a:ext cx="1952625" cy="184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3"/>
            <a:endCxn id="38" idx="1"/>
          </p:cNvCxnSpPr>
          <p:nvPr/>
        </p:nvCxnSpPr>
        <p:spPr>
          <a:xfrm flipV="1">
            <a:off x="7229475" y="6701155"/>
            <a:ext cx="2155825" cy="755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242570" y="6445885"/>
            <a:ext cx="11913870" cy="81280"/>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8" idx="3"/>
            <a:endCxn id="43" idx="2"/>
          </p:cNvCxnSpPr>
          <p:nvPr/>
        </p:nvCxnSpPr>
        <p:spPr>
          <a:xfrm>
            <a:off x="8214995" y="3535680"/>
            <a:ext cx="1024255" cy="13430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7372985" y="4446905"/>
            <a:ext cx="1584325" cy="553085"/>
          </a:xfrm>
          <a:prstGeom prst="rect">
            <a:avLst/>
          </a:prstGeom>
          <a:noFill/>
        </p:spPr>
        <p:txBody>
          <a:bodyPr wrap="square" rtlCol="0" anchor="t">
            <a:spAutoFit/>
          </a:bodyPr>
          <a:p>
            <a:r>
              <a:rPr lang="en-US" altLang="zh-CN" sz="1000"/>
              <a:t>ovn-k8s-mp0</a:t>
            </a:r>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sp>
        <p:nvSpPr>
          <p:cNvPr id="91" name="文本框 90"/>
          <p:cNvSpPr txBox="1"/>
          <p:nvPr/>
        </p:nvSpPr>
        <p:spPr>
          <a:xfrm>
            <a:off x="53340" y="76835"/>
            <a:ext cx="2153920" cy="1168400"/>
          </a:xfrm>
          <a:prstGeom prst="rect">
            <a:avLst/>
          </a:prstGeom>
          <a:noFill/>
        </p:spPr>
        <p:txBody>
          <a:bodyPr wrap="none" rtlCol="0">
            <a:spAutoFit/>
          </a:bodyPr>
          <a:p>
            <a:pPr algn="l"/>
            <a:r>
              <a:rPr lang="zh-CN" altLang="en-US" sz="1400">
                <a:solidFill>
                  <a:srgbClr val="C00000"/>
                </a:solidFill>
              </a:rPr>
              <a:t>客户端：pod</a:t>
            </a:r>
            <a:endParaRPr lang="zh-CN" altLang="en-US" sz="1400">
              <a:solidFill>
                <a:srgbClr val="C00000"/>
              </a:solidFill>
            </a:endParaRPr>
          </a:p>
          <a:p>
            <a:pPr algn="l"/>
            <a:r>
              <a:rPr lang="zh-CN" altLang="en-US" sz="1400">
                <a:solidFill>
                  <a:srgbClr val="C00000"/>
                </a:solidFill>
              </a:rPr>
              <a:t>服务端：</a:t>
            </a:r>
            <a:r>
              <a:rPr lang="en-US" altLang="zh-CN" sz="1400">
                <a:solidFill>
                  <a:srgbClr val="C00000"/>
                </a:solidFill>
              </a:rPr>
              <a:t>apiserver svc IP</a:t>
            </a:r>
            <a:endParaRPr lang="zh-CN" altLang="en-US" sz="1400">
              <a:solidFill>
                <a:srgbClr val="C00000"/>
              </a:solidFill>
            </a:endParaRPr>
          </a:p>
          <a:p>
            <a:pPr algn="l"/>
            <a:r>
              <a:rPr lang="zh-CN" altLang="en-US" sz="1400">
                <a:solidFill>
                  <a:srgbClr val="C00000"/>
                </a:solidFill>
              </a:rPr>
              <a:t>最终</a:t>
            </a:r>
            <a:r>
              <a:rPr lang="en-US" altLang="zh-CN" sz="1400">
                <a:solidFill>
                  <a:srgbClr val="C00000"/>
                </a:solidFill>
              </a:rPr>
              <a:t>ip</a:t>
            </a:r>
            <a:r>
              <a:rPr lang="zh-CN" altLang="en-US" sz="1400">
                <a:solidFill>
                  <a:srgbClr val="C00000"/>
                </a:solidFill>
              </a:rPr>
              <a:t>是</a:t>
            </a:r>
            <a:r>
              <a:rPr lang="en-US" altLang="zh-CN" sz="1400">
                <a:solidFill>
                  <a:srgbClr val="C00000"/>
                </a:solidFill>
              </a:rPr>
              <a:t>master</a:t>
            </a:r>
            <a:r>
              <a:rPr lang="zh-CN" altLang="en-US" sz="1400">
                <a:solidFill>
                  <a:srgbClr val="C00000"/>
                </a:solidFill>
              </a:rPr>
              <a:t>的主</a:t>
            </a:r>
            <a:r>
              <a:rPr lang="en-US" altLang="zh-CN" sz="1400">
                <a:solidFill>
                  <a:srgbClr val="C00000"/>
                </a:solidFill>
              </a:rPr>
              <a:t>IP</a:t>
            </a:r>
            <a:endParaRPr lang="en-US" altLang="zh-CN" sz="1400">
              <a:solidFill>
                <a:srgbClr val="C00000"/>
              </a:solidFill>
            </a:endParaRPr>
          </a:p>
          <a:p>
            <a:pPr algn="l"/>
            <a:r>
              <a:rPr lang="zh-CN" altLang="en-US" sz="1400">
                <a:solidFill>
                  <a:srgbClr val="C00000"/>
                </a:solidFill>
              </a:rPr>
              <a:t>通过策略路由走</a:t>
            </a:r>
            <a:r>
              <a:rPr lang="en-US" altLang="zh-CN" sz="1400">
                <a:solidFill>
                  <a:srgbClr val="C00000"/>
                </a:solidFill>
              </a:rPr>
              <a:t>gw0</a:t>
            </a:r>
            <a:endParaRPr lang="en-US" altLang="zh-CN" sz="1400">
              <a:solidFill>
                <a:srgbClr val="C00000"/>
              </a:solidFill>
            </a:endParaRPr>
          </a:p>
          <a:p>
            <a:pPr algn="l"/>
            <a:r>
              <a:rPr lang="zh-CN" altLang="en-US" sz="1400">
                <a:solidFill>
                  <a:srgbClr val="C00000"/>
                </a:solidFill>
              </a:rPr>
              <a:t>会发生什么</a:t>
            </a:r>
            <a:endParaRPr lang="zh-CN" altLang="en-US" sz="1400">
              <a:solidFill>
                <a:srgbClr val="C00000"/>
              </a:solidFill>
            </a:endParaRPr>
          </a:p>
        </p:txBody>
      </p:sp>
      <p:sp>
        <p:nvSpPr>
          <p:cNvPr id="20" name="任意多边形 19"/>
          <p:cNvSpPr/>
          <p:nvPr/>
        </p:nvSpPr>
        <p:spPr>
          <a:xfrm>
            <a:off x="8003540" y="3531235"/>
            <a:ext cx="1120140" cy="838835"/>
          </a:xfrm>
          <a:custGeom>
            <a:avLst/>
            <a:gdLst>
              <a:gd name="connisteX0" fmla="*/ 1117600 w 1120005"/>
              <a:gd name="connsiteY0" fmla="*/ 127000 h 838760"/>
              <a:gd name="connisteX1" fmla="*/ 1117600 w 1120005"/>
              <a:gd name="connsiteY1" fmla="*/ 228600 h 838760"/>
              <a:gd name="connisteX2" fmla="*/ 1092200 w 1120005"/>
              <a:gd name="connsiteY2" fmla="*/ 419100 h 838760"/>
              <a:gd name="connisteX3" fmla="*/ 1079500 w 1120005"/>
              <a:gd name="connsiteY3" fmla="*/ 558800 h 838760"/>
              <a:gd name="connisteX4" fmla="*/ 1066800 w 1120005"/>
              <a:gd name="connsiteY4" fmla="*/ 635000 h 838760"/>
              <a:gd name="connisteX5" fmla="*/ 1066800 w 1120005"/>
              <a:gd name="connsiteY5" fmla="*/ 711200 h 838760"/>
              <a:gd name="connisteX6" fmla="*/ 1079500 w 1120005"/>
              <a:gd name="connsiteY6" fmla="*/ 787400 h 838760"/>
              <a:gd name="connisteX7" fmla="*/ 1003300 w 1120005"/>
              <a:gd name="connsiteY7" fmla="*/ 838200 h 838760"/>
              <a:gd name="connisteX8" fmla="*/ 927100 w 1120005"/>
              <a:gd name="connsiteY8" fmla="*/ 762000 h 838760"/>
              <a:gd name="connisteX9" fmla="*/ 876300 w 1120005"/>
              <a:gd name="connsiteY9" fmla="*/ 685800 h 838760"/>
              <a:gd name="connisteX10" fmla="*/ 825500 w 1120005"/>
              <a:gd name="connsiteY10" fmla="*/ 609600 h 838760"/>
              <a:gd name="connisteX11" fmla="*/ 736600 w 1120005"/>
              <a:gd name="connsiteY11" fmla="*/ 558800 h 838760"/>
              <a:gd name="connisteX12" fmla="*/ 647700 w 1120005"/>
              <a:gd name="connsiteY12" fmla="*/ 482600 h 838760"/>
              <a:gd name="connisteX13" fmla="*/ 558800 w 1120005"/>
              <a:gd name="connsiteY13" fmla="*/ 444500 h 838760"/>
              <a:gd name="connisteX14" fmla="*/ 469900 w 1120005"/>
              <a:gd name="connsiteY14" fmla="*/ 393700 h 838760"/>
              <a:gd name="connisteX15" fmla="*/ 381000 w 1120005"/>
              <a:gd name="connsiteY15" fmla="*/ 355600 h 838760"/>
              <a:gd name="connisteX16" fmla="*/ 304800 w 1120005"/>
              <a:gd name="connsiteY16" fmla="*/ 304800 h 838760"/>
              <a:gd name="connisteX17" fmla="*/ 228600 w 1120005"/>
              <a:gd name="connsiteY17" fmla="*/ 266700 h 838760"/>
              <a:gd name="connisteX18" fmla="*/ 152400 w 1120005"/>
              <a:gd name="connsiteY18" fmla="*/ 228600 h 838760"/>
              <a:gd name="connisteX19" fmla="*/ 101600 w 1120005"/>
              <a:gd name="connsiteY19" fmla="*/ 152400 h 838760"/>
              <a:gd name="connisteX20" fmla="*/ 50800 w 1120005"/>
              <a:gd name="connsiteY20" fmla="*/ 76200 h 838760"/>
              <a:gd name="connisteX21" fmla="*/ 0 w 1120005"/>
              <a:gd name="connsiteY21" fmla="*/ 0 h 83876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Lst>
            <a:rect l="l" t="t" r="r" b="b"/>
            <a:pathLst>
              <a:path w="1120006" h="838760">
                <a:moveTo>
                  <a:pt x="1117600" y="127000"/>
                </a:moveTo>
                <a:cubicBezTo>
                  <a:pt x="1118235" y="143510"/>
                  <a:pt x="1122680" y="170180"/>
                  <a:pt x="1117600" y="228600"/>
                </a:cubicBezTo>
                <a:cubicBezTo>
                  <a:pt x="1112520" y="287020"/>
                  <a:pt x="1099820" y="353060"/>
                  <a:pt x="1092200" y="419100"/>
                </a:cubicBezTo>
                <a:cubicBezTo>
                  <a:pt x="1084580" y="485140"/>
                  <a:pt x="1084580" y="515620"/>
                  <a:pt x="1079500" y="558800"/>
                </a:cubicBezTo>
                <a:cubicBezTo>
                  <a:pt x="1074420" y="601980"/>
                  <a:pt x="1069340" y="604520"/>
                  <a:pt x="1066800" y="635000"/>
                </a:cubicBezTo>
                <a:cubicBezTo>
                  <a:pt x="1064260" y="665480"/>
                  <a:pt x="1064260" y="680720"/>
                  <a:pt x="1066800" y="711200"/>
                </a:cubicBezTo>
                <a:cubicBezTo>
                  <a:pt x="1069340" y="741680"/>
                  <a:pt x="1092200" y="762000"/>
                  <a:pt x="1079500" y="787400"/>
                </a:cubicBezTo>
                <a:cubicBezTo>
                  <a:pt x="1066800" y="812800"/>
                  <a:pt x="1033780" y="843280"/>
                  <a:pt x="1003300" y="838200"/>
                </a:cubicBezTo>
                <a:cubicBezTo>
                  <a:pt x="972820" y="833120"/>
                  <a:pt x="952500" y="792480"/>
                  <a:pt x="927100" y="762000"/>
                </a:cubicBezTo>
                <a:cubicBezTo>
                  <a:pt x="901700" y="731520"/>
                  <a:pt x="896620" y="716280"/>
                  <a:pt x="876300" y="685800"/>
                </a:cubicBezTo>
                <a:cubicBezTo>
                  <a:pt x="855980" y="655320"/>
                  <a:pt x="853440" y="635000"/>
                  <a:pt x="825500" y="609600"/>
                </a:cubicBezTo>
                <a:cubicBezTo>
                  <a:pt x="797560" y="584200"/>
                  <a:pt x="772160" y="584200"/>
                  <a:pt x="736600" y="558800"/>
                </a:cubicBezTo>
                <a:cubicBezTo>
                  <a:pt x="701040" y="533400"/>
                  <a:pt x="683260" y="505460"/>
                  <a:pt x="647700" y="482600"/>
                </a:cubicBezTo>
                <a:cubicBezTo>
                  <a:pt x="612140" y="459740"/>
                  <a:pt x="594360" y="462280"/>
                  <a:pt x="558800" y="444500"/>
                </a:cubicBezTo>
                <a:cubicBezTo>
                  <a:pt x="523240" y="426720"/>
                  <a:pt x="505460" y="411480"/>
                  <a:pt x="469900" y="393700"/>
                </a:cubicBezTo>
                <a:cubicBezTo>
                  <a:pt x="434340" y="375920"/>
                  <a:pt x="414020" y="373380"/>
                  <a:pt x="381000" y="355600"/>
                </a:cubicBezTo>
                <a:cubicBezTo>
                  <a:pt x="347980" y="337820"/>
                  <a:pt x="335280" y="322580"/>
                  <a:pt x="304800" y="304800"/>
                </a:cubicBezTo>
                <a:cubicBezTo>
                  <a:pt x="274320" y="287020"/>
                  <a:pt x="259080" y="281940"/>
                  <a:pt x="228600" y="266700"/>
                </a:cubicBezTo>
                <a:cubicBezTo>
                  <a:pt x="198120" y="251460"/>
                  <a:pt x="177800" y="251460"/>
                  <a:pt x="152400" y="228600"/>
                </a:cubicBezTo>
                <a:cubicBezTo>
                  <a:pt x="127000" y="205740"/>
                  <a:pt x="121920" y="182880"/>
                  <a:pt x="101600" y="152400"/>
                </a:cubicBezTo>
                <a:cubicBezTo>
                  <a:pt x="81280" y="121920"/>
                  <a:pt x="71120" y="106680"/>
                  <a:pt x="50800" y="76200"/>
                </a:cubicBezTo>
                <a:cubicBezTo>
                  <a:pt x="30480" y="45720"/>
                  <a:pt x="8890" y="13970"/>
                  <a:pt x="0" y="0"/>
                </a:cubicBezTo>
              </a:path>
            </a:pathLst>
          </a:custGeom>
          <a:noFill/>
          <a:ln w="38100">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7912735" y="3248025"/>
            <a:ext cx="653415" cy="306705"/>
          </a:xfrm>
          <a:prstGeom prst="rect">
            <a:avLst/>
          </a:prstGeom>
          <a:noFill/>
        </p:spPr>
        <p:txBody>
          <a:bodyPr wrap="none" rtlCol="0">
            <a:spAutoFit/>
          </a:bodyPr>
          <a:p>
            <a:r>
              <a:rPr lang="en-US" altLang="zh-CN" sz="1400">
                <a:highlight>
                  <a:srgbClr val="FFFF00"/>
                </a:highlight>
              </a:rPr>
              <a:t>DNAT</a:t>
            </a:r>
            <a:endParaRPr lang="en-US" altLang="zh-CN" sz="1400">
              <a:highlight>
                <a:srgbClr val="FFFF00"/>
              </a:highlight>
            </a:endParaRPr>
          </a:p>
        </p:txBody>
      </p:sp>
      <p:sp>
        <p:nvSpPr>
          <p:cNvPr id="84" name="任意多边形 83"/>
          <p:cNvSpPr/>
          <p:nvPr/>
        </p:nvSpPr>
        <p:spPr>
          <a:xfrm>
            <a:off x="5120640" y="2111375"/>
            <a:ext cx="2819400" cy="3667760"/>
          </a:xfrm>
          <a:custGeom>
            <a:avLst/>
            <a:gdLst>
              <a:gd name="connisteX0" fmla="*/ 2819400 w 2819400"/>
              <a:gd name="connsiteY0" fmla="*/ 1381760 h 3667760"/>
              <a:gd name="connisteX1" fmla="*/ 2730500 w 2819400"/>
              <a:gd name="connsiteY1" fmla="*/ 1381760 h 3667760"/>
              <a:gd name="connisteX2" fmla="*/ 2641600 w 2819400"/>
              <a:gd name="connsiteY2" fmla="*/ 1343660 h 3667760"/>
              <a:gd name="connisteX3" fmla="*/ 2501900 w 2819400"/>
              <a:gd name="connsiteY3" fmla="*/ 1280160 h 3667760"/>
              <a:gd name="connisteX4" fmla="*/ 2425700 w 2819400"/>
              <a:gd name="connsiteY4" fmla="*/ 1280160 h 3667760"/>
              <a:gd name="connisteX5" fmla="*/ 2336800 w 2819400"/>
              <a:gd name="connsiteY5" fmla="*/ 1254760 h 3667760"/>
              <a:gd name="connisteX6" fmla="*/ 2260600 w 2819400"/>
              <a:gd name="connsiteY6" fmla="*/ 1242060 h 3667760"/>
              <a:gd name="connisteX7" fmla="*/ 2171700 w 2819400"/>
              <a:gd name="connsiteY7" fmla="*/ 1229360 h 3667760"/>
              <a:gd name="connisteX8" fmla="*/ 2082800 w 2819400"/>
              <a:gd name="connsiteY8" fmla="*/ 1165860 h 3667760"/>
              <a:gd name="connisteX9" fmla="*/ 2006600 w 2819400"/>
              <a:gd name="connsiteY9" fmla="*/ 1115060 h 3667760"/>
              <a:gd name="connisteX10" fmla="*/ 1930400 w 2819400"/>
              <a:gd name="connsiteY10" fmla="*/ 1064260 h 3667760"/>
              <a:gd name="connisteX11" fmla="*/ 1866900 w 2819400"/>
              <a:gd name="connsiteY11" fmla="*/ 988060 h 3667760"/>
              <a:gd name="connisteX12" fmla="*/ 1816100 w 2819400"/>
              <a:gd name="connsiteY12" fmla="*/ 911860 h 3667760"/>
              <a:gd name="connisteX13" fmla="*/ 1778000 w 2819400"/>
              <a:gd name="connsiteY13" fmla="*/ 822960 h 3667760"/>
              <a:gd name="connisteX14" fmla="*/ 1714500 w 2819400"/>
              <a:gd name="connsiteY14" fmla="*/ 746760 h 3667760"/>
              <a:gd name="connisteX15" fmla="*/ 1676400 w 2819400"/>
              <a:gd name="connsiteY15" fmla="*/ 657860 h 3667760"/>
              <a:gd name="connisteX16" fmla="*/ 1651000 w 2819400"/>
              <a:gd name="connsiteY16" fmla="*/ 581660 h 3667760"/>
              <a:gd name="connisteX17" fmla="*/ 1625600 w 2819400"/>
              <a:gd name="connsiteY17" fmla="*/ 505460 h 3667760"/>
              <a:gd name="connisteX18" fmla="*/ 1600200 w 2819400"/>
              <a:gd name="connsiteY18" fmla="*/ 429260 h 3667760"/>
              <a:gd name="connisteX19" fmla="*/ 1562100 w 2819400"/>
              <a:gd name="connsiteY19" fmla="*/ 353060 h 3667760"/>
              <a:gd name="connisteX20" fmla="*/ 1524000 w 2819400"/>
              <a:gd name="connsiteY20" fmla="*/ 276860 h 3667760"/>
              <a:gd name="connisteX21" fmla="*/ 1485900 w 2819400"/>
              <a:gd name="connsiteY21" fmla="*/ 200660 h 3667760"/>
              <a:gd name="connisteX22" fmla="*/ 1447800 w 2819400"/>
              <a:gd name="connsiteY22" fmla="*/ 124460 h 3667760"/>
              <a:gd name="connisteX23" fmla="*/ 1435100 w 2819400"/>
              <a:gd name="connsiteY23" fmla="*/ 48260 h 3667760"/>
              <a:gd name="connisteX24" fmla="*/ 1358900 w 2819400"/>
              <a:gd name="connsiteY24" fmla="*/ 35560 h 3667760"/>
              <a:gd name="connisteX25" fmla="*/ 1282700 w 2819400"/>
              <a:gd name="connsiteY25" fmla="*/ 22860 h 3667760"/>
              <a:gd name="connisteX26" fmla="*/ 1155700 w 2819400"/>
              <a:gd name="connsiteY26" fmla="*/ 10160 h 3667760"/>
              <a:gd name="connisteX27" fmla="*/ 1054100 w 2819400"/>
              <a:gd name="connsiteY27" fmla="*/ 10160 h 3667760"/>
              <a:gd name="connisteX28" fmla="*/ 939800 w 2819400"/>
              <a:gd name="connsiteY28" fmla="*/ 10160 h 3667760"/>
              <a:gd name="connisteX29" fmla="*/ 863600 w 2819400"/>
              <a:gd name="connsiteY29" fmla="*/ 10160 h 3667760"/>
              <a:gd name="connisteX30" fmla="*/ 812800 w 2819400"/>
              <a:gd name="connsiteY30" fmla="*/ 124460 h 3667760"/>
              <a:gd name="connisteX31" fmla="*/ 812800 w 2819400"/>
              <a:gd name="connsiteY31" fmla="*/ 213360 h 3667760"/>
              <a:gd name="connisteX32" fmla="*/ 800100 w 2819400"/>
              <a:gd name="connsiteY32" fmla="*/ 302260 h 3667760"/>
              <a:gd name="connisteX33" fmla="*/ 800100 w 2819400"/>
              <a:gd name="connsiteY33" fmla="*/ 391160 h 3667760"/>
              <a:gd name="connisteX34" fmla="*/ 800100 w 2819400"/>
              <a:gd name="connsiteY34" fmla="*/ 467360 h 3667760"/>
              <a:gd name="connisteX35" fmla="*/ 774700 w 2819400"/>
              <a:gd name="connsiteY35" fmla="*/ 543560 h 3667760"/>
              <a:gd name="connisteX36" fmla="*/ 774700 w 2819400"/>
              <a:gd name="connsiteY36" fmla="*/ 632460 h 3667760"/>
              <a:gd name="connisteX37" fmla="*/ 774700 w 2819400"/>
              <a:gd name="connsiteY37" fmla="*/ 708660 h 3667760"/>
              <a:gd name="connisteX38" fmla="*/ 774700 w 2819400"/>
              <a:gd name="connsiteY38" fmla="*/ 848360 h 3667760"/>
              <a:gd name="connisteX39" fmla="*/ 774700 w 2819400"/>
              <a:gd name="connsiteY39" fmla="*/ 949960 h 3667760"/>
              <a:gd name="connisteX40" fmla="*/ 774700 w 2819400"/>
              <a:gd name="connsiteY40" fmla="*/ 1026160 h 3667760"/>
              <a:gd name="connisteX41" fmla="*/ 774700 w 2819400"/>
              <a:gd name="connsiteY41" fmla="*/ 1140460 h 3667760"/>
              <a:gd name="connisteX42" fmla="*/ 774700 w 2819400"/>
              <a:gd name="connsiteY42" fmla="*/ 1229360 h 3667760"/>
              <a:gd name="connisteX43" fmla="*/ 774700 w 2819400"/>
              <a:gd name="connsiteY43" fmla="*/ 1318260 h 3667760"/>
              <a:gd name="connisteX44" fmla="*/ 774700 w 2819400"/>
              <a:gd name="connsiteY44" fmla="*/ 1407160 h 3667760"/>
              <a:gd name="connisteX45" fmla="*/ 774700 w 2819400"/>
              <a:gd name="connsiteY45" fmla="*/ 1483360 h 3667760"/>
              <a:gd name="connisteX46" fmla="*/ 787400 w 2819400"/>
              <a:gd name="connsiteY46" fmla="*/ 1597660 h 3667760"/>
              <a:gd name="connisteX47" fmla="*/ 800100 w 2819400"/>
              <a:gd name="connsiteY47" fmla="*/ 1673860 h 3667760"/>
              <a:gd name="connisteX48" fmla="*/ 800100 w 2819400"/>
              <a:gd name="connsiteY48" fmla="*/ 1762760 h 3667760"/>
              <a:gd name="connisteX49" fmla="*/ 800100 w 2819400"/>
              <a:gd name="connsiteY49" fmla="*/ 1838960 h 3667760"/>
              <a:gd name="connisteX50" fmla="*/ 800100 w 2819400"/>
              <a:gd name="connsiteY50" fmla="*/ 1915160 h 3667760"/>
              <a:gd name="connisteX51" fmla="*/ 787400 w 2819400"/>
              <a:gd name="connsiteY51" fmla="*/ 1991360 h 3667760"/>
              <a:gd name="connisteX52" fmla="*/ 787400 w 2819400"/>
              <a:gd name="connsiteY52" fmla="*/ 2067560 h 3667760"/>
              <a:gd name="connisteX53" fmla="*/ 787400 w 2819400"/>
              <a:gd name="connsiteY53" fmla="*/ 2156460 h 3667760"/>
              <a:gd name="connisteX54" fmla="*/ 762000 w 2819400"/>
              <a:gd name="connsiteY54" fmla="*/ 2232660 h 3667760"/>
              <a:gd name="connisteX55" fmla="*/ 736600 w 2819400"/>
              <a:gd name="connsiteY55" fmla="*/ 2346960 h 3667760"/>
              <a:gd name="connisteX56" fmla="*/ 711200 w 2819400"/>
              <a:gd name="connsiteY56" fmla="*/ 2435860 h 3667760"/>
              <a:gd name="connisteX57" fmla="*/ 698500 w 2819400"/>
              <a:gd name="connsiteY57" fmla="*/ 2512060 h 3667760"/>
              <a:gd name="connisteX58" fmla="*/ 673100 w 2819400"/>
              <a:gd name="connsiteY58" fmla="*/ 2588260 h 3667760"/>
              <a:gd name="connisteX59" fmla="*/ 622300 w 2819400"/>
              <a:gd name="connsiteY59" fmla="*/ 2664460 h 3667760"/>
              <a:gd name="connisteX60" fmla="*/ 571500 w 2819400"/>
              <a:gd name="connsiteY60" fmla="*/ 2740660 h 3667760"/>
              <a:gd name="connisteX61" fmla="*/ 508000 w 2819400"/>
              <a:gd name="connsiteY61" fmla="*/ 2816860 h 3667760"/>
              <a:gd name="connisteX62" fmla="*/ 444500 w 2819400"/>
              <a:gd name="connsiteY62" fmla="*/ 2893060 h 3667760"/>
              <a:gd name="connisteX63" fmla="*/ 406400 w 2819400"/>
              <a:gd name="connsiteY63" fmla="*/ 2969260 h 3667760"/>
              <a:gd name="connisteX64" fmla="*/ 381000 w 2819400"/>
              <a:gd name="connsiteY64" fmla="*/ 3045460 h 3667760"/>
              <a:gd name="connisteX65" fmla="*/ 355600 w 2819400"/>
              <a:gd name="connsiteY65" fmla="*/ 3121660 h 3667760"/>
              <a:gd name="connisteX66" fmla="*/ 317500 w 2819400"/>
              <a:gd name="connsiteY66" fmla="*/ 3197860 h 3667760"/>
              <a:gd name="connisteX67" fmla="*/ 279400 w 2819400"/>
              <a:gd name="connsiteY67" fmla="*/ 3274060 h 3667760"/>
              <a:gd name="connisteX68" fmla="*/ 228600 w 2819400"/>
              <a:gd name="connsiteY68" fmla="*/ 3350260 h 3667760"/>
              <a:gd name="connisteX69" fmla="*/ 177800 w 2819400"/>
              <a:gd name="connsiteY69" fmla="*/ 3439160 h 3667760"/>
              <a:gd name="connisteX70" fmla="*/ 139700 w 2819400"/>
              <a:gd name="connsiteY70" fmla="*/ 3540760 h 3667760"/>
              <a:gd name="connisteX71" fmla="*/ 76200 w 2819400"/>
              <a:gd name="connsiteY71" fmla="*/ 3616960 h 3667760"/>
              <a:gd name="connisteX72" fmla="*/ 0 w 2819400"/>
              <a:gd name="connsiteY72" fmla="*/ 3667760 h 366776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Lst>
            <a:rect l="l" t="t" r="r" b="b"/>
            <a:pathLst>
              <a:path w="2819400" h="3667760">
                <a:moveTo>
                  <a:pt x="2819400" y="1381760"/>
                </a:moveTo>
                <a:cubicBezTo>
                  <a:pt x="2803525" y="1382395"/>
                  <a:pt x="2766060" y="1389380"/>
                  <a:pt x="2730500" y="1381760"/>
                </a:cubicBezTo>
                <a:cubicBezTo>
                  <a:pt x="2694940" y="1374140"/>
                  <a:pt x="2687320" y="1363980"/>
                  <a:pt x="2641600" y="1343660"/>
                </a:cubicBezTo>
                <a:cubicBezTo>
                  <a:pt x="2595880" y="1323340"/>
                  <a:pt x="2545080" y="1292860"/>
                  <a:pt x="2501900" y="1280160"/>
                </a:cubicBezTo>
                <a:cubicBezTo>
                  <a:pt x="2458720" y="1267460"/>
                  <a:pt x="2458720" y="1285240"/>
                  <a:pt x="2425700" y="1280160"/>
                </a:cubicBezTo>
                <a:cubicBezTo>
                  <a:pt x="2392680" y="1275080"/>
                  <a:pt x="2369820" y="1262380"/>
                  <a:pt x="2336800" y="1254760"/>
                </a:cubicBezTo>
                <a:cubicBezTo>
                  <a:pt x="2303780" y="1247140"/>
                  <a:pt x="2293620" y="1247140"/>
                  <a:pt x="2260600" y="1242060"/>
                </a:cubicBezTo>
                <a:cubicBezTo>
                  <a:pt x="2227580" y="1236980"/>
                  <a:pt x="2207260" y="1244600"/>
                  <a:pt x="2171700" y="1229360"/>
                </a:cubicBezTo>
                <a:cubicBezTo>
                  <a:pt x="2136140" y="1214120"/>
                  <a:pt x="2115820" y="1188720"/>
                  <a:pt x="2082800" y="1165860"/>
                </a:cubicBezTo>
                <a:cubicBezTo>
                  <a:pt x="2049780" y="1143000"/>
                  <a:pt x="2037080" y="1135380"/>
                  <a:pt x="2006600" y="1115060"/>
                </a:cubicBezTo>
                <a:cubicBezTo>
                  <a:pt x="1976120" y="1094740"/>
                  <a:pt x="1958340" y="1089660"/>
                  <a:pt x="1930400" y="1064260"/>
                </a:cubicBezTo>
                <a:cubicBezTo>
                  <a:pt x="1902460" y="1038860"/>
                  <a:pt x="1889760" y="1018540"/>
                  <a:pt x="1866900" y="988060"/>
                </a:cubicBezTo>
                <a:cubicBezTo>
                  <a:pt x="1844040" y="957580"/>
                  <a:pt x="1833880" y="944880"/>
                  <a:pt x="1816100" y="911860"/>
                </a:cubicBezTo>
                <a:cubicBezTo>
                  <a:pt x="1798320" y="878840"/>
                  <a:pt x="1798320" y="855980"/>
                  <a:pt x="1778000" y="822960"/>
                </a:cubicBezTo>
                <a:cubicBezTo>
                  <a:pt x="1757680" y="789940"/>
                  <a:pt x="1734820" y="779780"/>
                  <a:pt x="1714500" y="746760"/>
                </a:cubicBezTo>
                <a:cubicBezTo>
                  <a:pt x="1694180" y="713740"/>
                  <a:pt x="1689100" y="690880"/>
                  <a:pt x="1676400" y="657860"/>
                </a:cubicBezTo>
                <a:cubicBezTo>
                  <a:pt x="1663700" y="624840"/>
                  <a:pt x="1661160" y="612140"/>
                  <a:pt x="1651000" y="581660"/>
                </a:cubicBezTo>
                <a:cubicBezTo>
                  <a:pt x="1640840" y="551180"/>
                  <a:pt x="1635760" y="535940"/>
                  <a:pt x="1625600" y="505460"/>
                </a:cubicBezTo>
                <a:cubicBezTo>
                  <a:pt x="1615440" y="474980"/>
                  <a:pt x="1612900" y="459740"/>
                  <a:pt x="1600200" y="429260"/>
                </a:cubicBezTo>
                <a:cubicBezTo>
                  <a:pt x="1587500" y="398780"/>
                  <a:pt x="1577340" y="383540"/>
                  <a:pt x="1562100" y="353060"/>
                </a:cubicBezTo>
                <a:cubicBezTo>
                  <a:pt x="1546860" y="322580"/>
                  <a:pt x="1539240" y="307340"/>
                  <a:pt x="1524000" y="276860"/>
                </a:cubicBezTo>
                <a:cubicBezTo>
                  <a:pt x="1508760" y="246380"/>
                  <a:pt x="1501140" y="231140"/>
                  <a:pt x="1485900" y="200660"/>
                </a:cubicBezTo>
                <a:cubicBezTo>
                  <a:pt x="1470660" y="170180"/>
                  <a:pt x="1457960" y="154940"/>
                  <a:pt x="1447800" y="124460"/>
                </a:cubicBezTo>
                <a:cubicBezTo>
                  <a:pt x="1437640" y="93980"/>
                  <a:pt x="1452880" y="66040"/>
                  <a:pt x="1435100" y="48260"/>
                </a:cubicBezTo>
                <a:cubicBezTo>
                  <a:pt x="1417320" y="30480"/>
                  <a:pt x="1389380" y="40640"/>
                  <a:pt x="1358900" y="35560"/>
                </a:cubicBezTo>
                <a:cubicBezTo>
                  <a:pt x="1328420" y="30480"/>
                  <a:pt x="1323340" y="27940"/>
                  <a:pt x="1282700" y="22860"/>
                </a:cubicBezTo>
                <a:cubicBezTo>
                  <a:pt x="1242060" y="17780"/>
                  <a:pt x="1201420" y="12700"/>
                  <a:pt x="1155700" y="10160"/>
                </a:cubicBezTo>
                <a:cubicBezTo>
                  <a:pt x="1109980" y="7620"/>
                  <a:pt x="1097280" y="10160"/>
                  <a:pt x="1054100" y="10160"/>
                </a:cubicBezTo>
                <a:cubicBezTo>
                  <a:pt x="1010920" y="10160"/>
                  <a:pt x="977900" y="10160"/>
                  <a:pt x="939800" y="10160"/>
                </a:cubicBezTo>
                <a:cubicBezTo>
                  <a:pt x="901700" y="10160"/>
                  <a:pt x="889000" y="-12700"/>
                  <a:pt x="863600" y="10160"/>
                </a:cubicBezTo>
                <a:cubicBezTo>
                  <a:pt x="838200" y="33020"/>
                  <a:pt x="822960" y="83820"/>
                  <a:pt x="812800" y="124460"/>
                </a:cubicBezTo>
                <a:cubicBezTo>
                  <a:pt x="802640" y="165100"/>
                  <a:pt x="815340" y="177800"/>
                  <a:pt x="812800" y="213360"/>
                </a:cubicBezTo>
                <a:cubicBezTo>
                  <a:pt x="810260" y="248920"/>
                  <a:pt x="802640" y="266700"/>
                  <a:pt x="800100" y="302260"/>
                </a:cubicBezTo>
                <a:cubicBezTo>
                  <a:pt x="797560" y="337820"/>
                  <a:pt x="800100" y="358140"/>
                  <a:pt x="800100" y="391160"/>
                </a:cubicBezTo>
                <a:cubicBezTo>
                  <a:pt x="800100" y="424180"/>
                  <a:pt x="805180" y="436880"/>
                  <a:pt x="800100" y="467360"/>
                </a:cubicBezTo>
                <a:cubicBezTo>
                  <a:pt x="795020" y="497840"/>
                  <a:pt x="779780" y="510540"/>
                  <a:pt x="774700" y="543560"/>
                </a:cubicBezTo>
                <a:cubicBezTo>
                  <a:pt x="769620" y="576580"/>
                  <a:pt x="774700" y="599440"/>
                  <a:pt x="774700" y="632460"/>
                </a:cubicBezTo>
                <a:cubicBezTo>
                  <a:pt x="774700" y="665480"/>
                  <a:pt x="774700" y="665480"/>
                  <a:pt x="774700" y="708660"/>
                </a:cubicBezTo>
                <a:cubicBezTo>
                  <a:pt x="774700" y="751840"/>
                  <a:pt x="774700" y="800100"/>
                  <a:pt x="774700" y="848360"/>
                </a:cubicBezTo>
                <a:cubicBezTo>
                  <a:pt x="774700" y="896620"/>
                  <a:pt x="774700" y="914400"/>
                  <a:pt x="774700" y="949960"/>
                </a:cubicBezTo>
                <a:cubicBezTo>
                  <a:pt x="774700" y="985520"/>
                  <a:pt x="774700" y="988060"/>
                  <a:pt x="774700" y="1026160"/>
                </a:cubicBezTo>
                <a:cubicBezTo>
                  <a:pt x="774700" y="1064260"/>
                  <a:pt x="774700" y="1099820"/>
                  <a:pt x="774700" y="1140460"/>
                </a:cubicBezTo>
                <a:cubicBezTo>
                  <a:pt x="774700" y="1181100"/>
                  <a:pt x="774700" y="1193800"/>
                  <a:pt x="774700" y="1229360"/>
                </a:cubicBezTo>
                <a:cubicBezTo>
                  <a:pt x="774700" y="1264920"/>
                  <a:pt x="774700" y="1282700"/>
                  <a:pt x="774700" y="1318260"/>
                </a:cubicBezTo>
                <a:cubicBezTo>
                  <a:pt x="774700" y="1353820"/>
                  <a:pt x="774700" y="1374140"/>
                  <a:pt x="774700" y="1407160"/>
                </a:cubicBezTo>
                <a:cubicBezTo>
                  <a:pt x="774700" y="1440180"/>
                  <a:pt x="772160" y="1445260"/>
                  <a:pt x="774700" y="1483360"/>
                </a:cubicBezTo>
                <a:cubicBezTo>
                  <a:pt x="777240" y="1521460"/>
                  <a:pt x="782320" y="1559560"/>
                  <a:pt x="787400" y="1597660"/>
                </a:cubicBezTo>
                <a:cubicBezTo>
                  <a:pt x="792480" y="1635760"/>
                  <a:pt x="797560" y="1640840"/>
                  <a:pt x="800100" y="1673860"/>
                </a:cubicBezTo>
                <a:cubicBezTo>
                  <a:pt x="802640" y="1706880"/>
                  <a:pt x="800100" y="1729740"/>
                  <a:pt x="800100" y="1762760"/>
                </a:cubicBezTo>
                <a:cubicBezTo>
                  <a:pt x="800100" y="1795780"/>
                  <a:pt x="800100" y="1808480"/>
                  <a:pt x="800100" y="1838960"/>
                </a:cubicBezTo>
                <a:cubicBezTo>
                  <a:pt x="800100" y="1869440"/>
                  <a:pt x="802640" y="1884680"/>
                  <a:pt x="800100" y="1915160"/>
                </a:cubicBezTo>
                <a:cubicBezTo>
                  <a:pt x="797560" y="1945640"/>
                  <a:pt x="789940" y="1960880"/>
                  <a:pt x="787400" y="1991360"/>
                </a:cubicBezTo>
                <a:cubicBezTo>
                  <a:pt x="784860" y="2021840"/>
                  <a:pt x="787400" y="2034540"/>
                  <a:pt x="787400" y="2067560"/>
                </a:cubicBezTo>
                <a:cubicBezTo>
                  <a:pt x="787400" y="2100580"/>
                  <a:pt x="792480" y="2123440"/>
                  <a:pt x="787400" y="2156460"/>
                </a:cubicBezTo>
                <a:cubicBezTo>
                  <a:pt x="782320" y="2189480"/>
                  <a:pt x="772160" y="2194560"/>
                  <a:pt x="762000" y="2232660"/>
                </a:cubicBezTo>
                <a:cubicBezTo>
                  <a:pt x="751840" y="2270760"/>
                  <a:pt x="746760" y="2306320"/>
                  <a:pt x="736600" y="2346960"/>
                </a:cubicBezTo>
                <a:cubicBezTo>
                  <a:pt x="726440" y="2387600"/>
                  <a:pt x="718820" y="2402840"/>
                  <a:pt x="711200" y="2435860"/>
                </a:cubicBezTo>
                <a:cubicBezTo>
                  <a:pt x="703580" y="2468880"/>
                  <a:pt x="706120" y="2481580"/>
                  <a:pt x="698500" y="2512060"/>
                </a:cubicBezTo>
                <a:cubicBezTo>
                  <a:pt x="690880" y="2542540"/>
                  <a:pt x="688340" y="2557780"/>
                  <a:pt x="673100" y="2588260"/>
                </a:cubicBezTo>
                <a:cubicBezTo>
                  <a:pt x="657860" y="2618740"/>
                  <a:pt x="642620" y="2633980"/>
                  <a:pt x="622300" y="2664460"/>
                </a:cubicBezTo>
                <a:cubicBezTo>
                  <a:pt x="601980" y="2694940"/>
                  <a:pt x="594360" y="2710180"/>
                  <a:pt x="571500" y="2740660"/>
                </a:cubicBezTo>
                <a:cubicBezTo>
                  <a:pt x="548640" y="2771140"/>
                  <a:pt x="533400" y="2786380"/>
                  <a:pt x="508000" y="2816860"/>
                </a:cubicBezTo>
                <a:cubicBezTo>
                  <a:pt x="482600" y="2847340"/>
                  <a:pt x="464820" y="2862580"/>
                  <a:pt x="444500" y="2893060"/>
                </a:cubicBezTo>
                <a:cubicBezTo>
                  <a:pt x="424180" y="2923540"/>
                  <a:pt x="419100" y="2938780"/>
                  <a:pt x="406400" y="2969260"/>
                </a:cubicBezTo>
                <a:cubicBezTo>
                  <a:pt x="393700" y="2999740"/>
                  <a:pt x="391160" y="3014980"/>
                  <a:pt x="381000" y="3045460"/>
                </a:cubicBezTo>
                <a:cubicBezTo>
                  <a:pt x="370840" y="3075940"/>
                  <a:pt x="368300" y="3091180"/>
                  <a:pt x="355600" y="3121660"/>
                </a:cubicBezTo>
                <a:cubicBezTo>
                  <a:pt x="342900" y="3152140"/>
                  <a:pt x="332740" y="3167380"/>
                  <a:pt x="317500" y="3197860"/>
                </a:cubicBezTo>
                <a:cubicBezTo>
                  <a:pt x="302260" y="3228340"/>
                  <a:pt x="297180" y="3243580"/>
                  <a:pt x="279400" y="3274060"/>
                </a:cubicBezTo>
                <a:cubicBezTo>
                  <a:pt x="261620" y="3304540"/>
                  <a:pt x="248920" y="3317240"/>
                  <a:pt x="228600" y="3350260"/>
                </a:cubicBezTo>
                <a:cubicBezTo>
                  <a:pt x="208280" y="3383280"/>
                  <a:pt x="195580" y="3401060"/>
                  <a:pt x="177800" y="3439160"/>
                </a:cubicBezTo>
                <a:cubicBezTo>
                  <a:pt x="160020" y="3477260"/>
                  <a:pt x="160020" y="3505200"/>
                  <a:pt x="139700" y="3540760"/>
                </a:cubicBezTo>
                <a:cubicBezTo>
                  <a:pt x="119380" y="3576320"/>
                  <a:pt x="104140" y="3591560"/>
                  <a:pt x="76200" y="3616960"/>
                </a:cubicBezTo>
                <a:cubicBezTo>
                  <a:pt x="48260" y="3642360"/>
                  <a:pt x="13970" y="3658870"/>
                  <a:pt x="0" y="3667760"/>
                </a:cubicBezTo>
              </a:path>
            </a:pathLst>
          </a:custGeom>
          <a:noFill/>
          <a:ln w="38100">
            <a:solidFill>
              <a:schemeClr val="accent6"/>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任意多边形 84"/>
          <p:cNvSpPr/>
          <p:nvPr/>
        </p:nvSpPr>
        <p:spPr>
          <a:xfrm>
            <a:off x="2948940" y="5741035"/>
            <a:ext cx="2235200" cy="914400"/>
          </a:xfrm>
          <a:custGeom>
            <a:avLst/>
            <a:gdLst>
              <a:gd name="connisteX0" fmla="*/ 2235200 w 2235200"/>
              <a:gd name="connsiteY0" fmla="*/ 0 h 914400"/>
              <a:gd name="connisteX1" fmla="*/ 2159000 w 2235200"/>
              <a:gd name="connsiteY1" fmla="*/ 25400 h 914400"/>
              <a:gd name="connisteX2" fmla="*/ 2057400 w 2235200"/>
              <a:gd name="connsiteY2" fmla="*/ 63500 h 914400"/>
              <a:gd name="connisteX3" fmla="*/ 1981200 w 2235200"/>
              <a:gd name="connsiteY3" fmla="*/ 101600 h 914400"/>
              <a:gd name="connisteX4" fmla="*/ 1905000 w 2235200"/>
              <a:gd name="connsiteY4" fmla="*/ 152400 h 914400"/>
              <a:gd name="connisteX5" fmla="*/ 1841500 w 2235200"/>
              <a:gd name="connsiteY5" fmla="*/ 228600 h 914400"/>
              <a:gd name="connisteX6" fmla="*/ 1803400 w 2235200"/>
              <a:gd name="connsiteY6" fmla="*/ 304800 h 914400"/>
              <a:gd name="connisteX7" fmla="*/ 1778000 w 2235200"/>
              <a:gd name="connsiteY7" fmla="*/ 381000 h 914400"/>
              <a:gd name="connisteX8" fmla="*/ 1765300 w 2235200"/>
              <a:gd name="connsiteY8" fmla="*/ 457200 h 914400"/>
              <a:gd name="connisteX9" fmla="*/ 1739900 w 2235200"/>
              <a:gd name="connsiteY9" fmla="*/ 533400 h 914400"/>
              <a:gd name="connisteX10" fmla="*/ 1714500 w 2235200"/>
              <a:gd name="connsiteY10" fmla="*/ 609600 h 914400"/>
              <a:gd name="connisteX11" fmla="*/ 1689100 w 2235200"/>
              <a:gd name="connsiteY11" fmla="*/ 685800 h 914400"/>
              <a:gd name="connisteX12" fmla="*/ 1676400 w 2235200"/>
              <a:gd name="connsiteY12" fmla="*/ 762000 h 914400"/>
              <a:gd name="connisteX13" fmla="*/ 1587500 w 2235200"/>
              <a:gd name="connsiteY13" fmla="*/ 787400 h 914400"/>
              <a:gd name="connisteX14" fmla="*/ 1511300 w 2235200"/>
              <a:gd name="connsiteY14" fmla="*/ 787400 h 914400"/>
              <a:gd name="connisteX15" fmla="*/ 1435100 w 2235200"/>
              <a:gd name="connsiteY15" fmla="*/ 787400 h 914400"/>
              <a:gd name="connisteX16" fmla="*/ 1346200 w 2235200"/>
              <a:gd name="connsiteY16" fmla="*/ 787400 h 914400"/>
              <a:gd name="connisteX17" fmla="*/ 1270000 w 2235200"/>
              <a:gd name="connsiteY17" fmla="*/ 787400 h 914400"/>
              <a:gd name="connisteX18" fmla="*/ 1193800 w 2235200"/>
              <a:gd name="connsiteY18" fmla="*/ 787400 h 914400"/>
              <a:gd name="connisteX19" fmla="*/ 1117600 w 2235200"/>
              <a:gd name="connsiteY19" fmla="*/ 812800 h 914400"/>
              <a:gd name="connisteX20" fmla="*/ 1041400 w 2235200"/>
              <a:gd name="connsiteY20" fmla="*/ 812800 h 914400"/>
              <a:gd name="connisteX21" fmla="*/ 952500 w 2235200"/>
              <a:gd name="connsiteY21" fmla="*/ 812800 h 914400"/>
              <a:gd name="connisteX22" fmla="*/ 876300 w 2235200"/>
              <a:gd name="connsiteY22" fmla="*/ 812800 h 914400"/>
              <a:gd name="connisteX23" fmla="*/ 787400 w 2235200"/>
              <a:gd name="connsiteY23" fmla="*/ 825500 h 914400"/>
              <a:gd name="connisteX24" fmla="*/ 711200 w 2235200"/>
              <a:gd name="connsiteY24" fmla="*/ 825500 h 914400"/>
              <a:gd name="connisteX25" fmla="*/ 635000 w 2235200"/>
              <a:gd name="connsiteY25" fmla="*/ 825500 h 914400"/>
              <a:gd name="connisteX26" fmla="*/ 558800 w 2235200"/>
              <a:gd name="connsiteY26" fmla="*/ 838200 h 914400"/>
              <a:gd name="connisteX27" fmla="*/ 482600 w 2235200"/>
              <a:gd name="connsiteY27" fmla="*/ 838200 h 914400"/>
              <a:gd name="connisteX28" fmla="*/ 406400 w 2235200"/>
              <a:gd name="connsiteY28" fmla="*/ 850900 h 914400"/>
              <a:gd name="connisteX29" fmla="*/ 330200 w 2235200"/>
              <a:gd name="connsiteY29" fmla="*/ 863600 h 914400"/>
              <a:gd name="connisteX30" fmla="*/ 241300 w 2235200"/>
              <a:gd name="connsiteY30" fmla="*/ 876300 h 914400"/>
              <a:gd name="connisteX31" fmla="*/ 165100 w 2235200"/>
              <a:gd name="connsiteY31" fmla="*/ 889000 h 914400"/>
              <a:gd name="connisteX32" fmla="*/ 76200 w 2235200"/>
              <a:gd name="connsiteY32" fmla="*/ 901700 h 914400"/>
              <a:gd name="connisteX33" fmla="*/ 0 w 2235200"/>
              <a:gd name="connsiteY33" fmla="*/ 914400 h 9144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Lst>
            <a:rect l="l" t="t" r="r" b="b"/>
            <a:pathLst>
              <a:path w="2235200" h="914400">
                <a:moveTo>
                  <a:pt x="2235200" y="0"/>
                </a:moveTo>
                <a:cubicBezTo>
                  <a:pt x="2221865" y="4445"/>
                  <a:pt x="2194560" y="12700"/>
                  <a:pt x="2159000" y="25400"/>
                </a:cubicBezTo>
                <a:cubicBezTo>
                  <a:pt x="2123440" y="38100"/>
                  <a:pt x="2092960" y="48260"/>
                  <a:pt x="2057400" y="63500"/>
                </a:cubicBezTo>
                <a:cubicBezTo>
                  <a:pt x="2021840" y="78740"/>
                  <a:pt x="2011680" y="83820"/>
                  <a:pt x="1981200" y="101600"/>
                </a:cubicBezTo>
                <a:cubicBezTo>
                  <a:pt x="1950720" y="119380"/>
                  <a:pt x="1932940" y="127000"/>
                  <a:pt x="1905000" y="152400"/>
                </a:cubicBezTo>
                <a:cubicBezTo>
                  <a:pt x="1877060" y="177800"/>
                  <a:pt x="1861820" y="198120"/>
                  <a:pt x="1841500" y="228600"/>
                </a:cubicBezTo>
                <a:cubicBezTo>
                  <a:pt x="1821180" y="259080"/>
                  <a:pt x="1816100" y="274320"/>
                  <a:pt x="1803400" y="304800"/>
                </a:cubicBezTo>
                <a:cubicBezTo>
                  <a:pt x="1790700" y="335280"/>
                  <a:pt x="1785620" y="350520"/>
                  <a:pt x="1778000" y="381000"/>
                </a:cubicBezTo>
                <a:cubicBezTo>
                  <a:pt x="1770380" y="411480"/>
                  <a:pt x="1772920" y="426720"/>
                  <a:pt x="1765300" y="457200"/>
                </a:cubicBezTo>
                <a:cubicBezTo>
                  <a:pt x="1757680" y="487680"/>
                  <a:pt x="1750060" y="502920"/>
                  <a:pt x="1739900" y="533400"/>
                </a:cubicBezTo>
                <a:cubicBezTo>
                  <a:pt x="1729740" y="563880"/>
                  <a:pt x="1724660" y="579120"/>
                  <a:pt x="1714500" y="609600"/>
                </a:cubicBezTo>
                <a:cubicBezTo>
                  <a:pt x="1704340" y="640080"/>
                  <a:pt x="1696720" y="655320"/>
                  <a:pt x="1689100" y="685800"/>
                </a:cubicBezTo>
                <a:cubicBezTo>
                  <a:pt x="1681480" y="716280"/>
                  <a:pt x="1696720" y="741680"/>
                  <a:pt x="1676400" y="762000"/>
                </a:cubicBezTo>
                <a:cubicBezTo>
                  <a:pt x="1656080" y="782320"/>
                  <a:pt x="1620520" y="782320"/>
                  <a:pt x="1587500" y="787400"/>
                </a:cubicBezTo>
                <a:cubicBezTo>
                  <a:pt x="1554480" y="792480"/>
                  <a:pt x="1541780" y="787400"/>
                  <a:pt x="1511300" y="787400"/>
                </a:cubicBezTo>
                <a:cubicBezTo>
                  <a:pt x="1480820" y="787400"/>
                  <a:pt x="1468120" y="787400"/>
                  <a:pt x="1435100" y="787400"/>
                </a:cubicBezTo>
                <a:cubicBezTo>
                  <a:pt x="1402080" y="787400"/>
                  <a:pt x="1379220" y="787400"/>
                  <a:pt x="1346200" y="787400"/>
                </a:cubicBezTo>
                <a:cubicBezTo>
                  <a:pt x="1313180" y="787400"/>
                  <a:pt x="1300480" y="787400"/>
                  <a:pt x="1270000" y="787400"/>
                </a:cubicBezTo>
                <a:cubicBezTo>
                  <a:pt x="1239520" y="787400"/>
                  <a:pt x="1224280" y="782320"/>
                  <a:pt x="1193800" y="787400"/>
                </a:cubicBezTo>
                <a:cubicBezTo>
                  <a:pt x="1163320" y="792480"/>
                  <a:pt x="1148080" y="807720"/>
                  <a:pt x="1117600" y="812800"/>
                </a:cubicBezTo>
                <a:cubicBezTo>
                  <a:pt x="1087120" y="817880"/>
                  <a:pt x="1074420" y="812800"/>
                  <a:pt x="1041400" y="812800"/>
                </a:cubicBezTo>
                <a:cubicBezTo>
                  <a:pt x="1008380" y="812800"/>
                  <a:pt x="985520" y="812800"/>
                  <a:pt x="952500" y="812800"/>
                </a:cubicBezTo>
                <a:cubicBezTo>
                  <a:pt x="919480" y="812800"/>
                  <a:pt x="909320" y="810260"/>
                  <a:pt x="876300" y="812800"/>
                </a:cubicBezTo>
                <a:cubicBezTo>
                  <a:pt x="843280" y="815340"/>
                  <a:pt x="820420" y="822960"/>
                  <a:pt x="787400" y="825500"/>
                </a:cubicBezTo>
                <a:cubicBezTo>
                  <a:pt x="754380" y="828040"/>
                  <a:pt x="741680" y="825500"/>
                  <a:pt x="711200" y="825500"/>
                </a:cubicBezTo>
                <a:cubicBezTo>
                  <a:pt x="680720" y="825500"/>
                  <a:pt x="665480" y="822960"/>
                  <a:pt x="635000" y="825500"/>
                </a:cubicBezTo>
                <a:cubicBezTo>
                  <a:pt x="604520" y="828040"/>
                  <a:pt x="589280" y="835660"/>
                  <a:pt x="558800" y="838200"/>
                </a:cubicBezTo>
                <a:cubicBezTo>
                  <a:pt x="528320" y="840740"/>
                  <a:pt x="513080" y="835660"/>
                  <a:pt x="482600" y="838200"/>
                </a:cubicBezTo>
                <a:cubicBezTo>
                  <a:pt x="452120" y="840740"/>
                  <a:pt x="436880" y="845820"/>
                  <a:pt x="406400" y="850900"/>
                </a:cubicBezTo>
                <a:cubicBezTo>
                  <a:pt x="375920" y="855980"/>
                  <a:pt x="363220" y="858520"/>
                  <a:pt x="330200" y="863600"/>
                </a:cubicBezTo>
                <a:cubicBezTo>
                  <a:pt x="297180" y="868680"/>
                  <a:pt x="274320" y="871220"/>
                  <a:pt x="241300" y="876300"/>
                </a:cubicBezTo>
                <a:cubicBezTo>
                  <a:pt x="208280" y="881380"/>
                  <a:pt x="198120" y="883920"/>
                  <a:pt x="165100" y="889000"/>
                </a:cubicBezTo>
                <a:cubicBezTo>
                  <a:pt x="132080" y="894080"/>
                  <a:pt x="109220" y="896620"/>
                  <a:pt x="76200" y="901700"/>
                </a:cubicBezTo>
                <a:cubicBezTo>
                  <a:pt x="43180" y="906780"/>
                  <a:pt x="13335" y="911860"/>
                  <a:pt x="0" y="914400"/>
                </a:cubicBezTo>
              </a:path>
            </a:pathLst>
          </a:custGeom>
          <a:noFill/>
          <a:ln w="38100">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文本框 85"/>
          <p:cNvSpPr txBox="1"/>
          <p:nvPr/>
        </p:nvSpPr>
        <p:spPr>
          <a:xfrm>
            <a:off x="1882775" y="6202680"/>
            <a:ext cx="4140200" cy="460375"/>
          </a:xfrm>
          <a:prstGeom prst="rect">
            <a:avLst/>
          </a:prstGeom>
          <a:noFill/>
        </p:spPr>
        <p:txBody>
          <a:bodyPr wrap="none" rtlCol="0">
            <a:spAutoFit/>
          </a:bodyPr>
          <a:p>
            <a:pPr algn="l"/>
            <a:r>
              <a:rPr lang="zh-CN" altLang="en-US" sz="1200">
                <a:highlight>
                  <a:srgbClr val="FFFF00"/>
                </a:highlight>
              </a:rPr>
              <a:t>在这里路由选择，没办法闭环</a:t>
            </a:r>
            <a:endParaRPr lang="zh-CN" altLang="en-US" sz="1200">
              <a:highlight>
                <a:srgbClr val="FFFF00"/>
              </a:highlight>
            </a:endParaRPr>
          </a:p>
          <a:p>
            <a:pPr algn="l"/>
            <a:r>
              <a:rPr lang="zh-CN" altLang="en-US" sz="1200">
                <a:highlight>
                  <a:srgbClr val="FFFF00"/>
                </a:highlight>
              </a:rPr>
              <a:t>路由表：172.29.16.0/20 via 172.29.16.1 dev ovn-k8s-mp0</a:t>
            </a:r>
            <a:endParaRPr lang="zh-CN" altLang="en-US" sz="1200">
              <a:highlight>
                <a:srgbClr val="FFFF00"/>
              </a:highlight>
            </a:endParaRPr>
          </a:p>
        </p:txBody>
      </p:sp>
      <p:sp>
        <p:nvSpPr>
          <p:cNvPr id="89" name="任意多边形 88"/>
          <p:cNvSpPr/>
          <p:nvPr/>
        </p:nvSpPr>
        <p:spPr>
          <a:xfrm>
            <a:off x="2923540" y="2235835"/>
            <a:ext cx="2921000" cy="4318000"/>
          </a:xfrm>
          <a:custGeom>
            <a:avLst/>
            <a:gdLst>
              <a:gd name="connisteX0" fmla="*/ 0 w 2921000"/>
              <a:gd name="connsiteY0" fmla="*/ 4318000 h 4318000"/>
              <a:gd name="connisteX1" fmla="*/ 88900 w 2921000"/>
              <a:gd name="connsiteY1" fmla="*/ 4292600 h 4318000"/>
              <a:gd name="connisteX2" fmla="*/ 165100 w 2921000"/>
              <a:gd name="connsiteY2" fmla="*/ 4292600 h 4318000"/>
              <a:gd name="connisteX3" fmla="*/ 241300 w 2921000"/>
              <a:gd name="connsiteY3" fmla="*/ 4254500 h 4318000"/>
              <a:gd name="connisteX4" fmla="*/ 317500 w 2921000"/>
              <a:gd name="connsiteY4" fmla="*/ 4229100 h 4318000"/>
              <a:gd name="connisteX5" fmla="*/ 393700 w 2921000"/>
              <a:gd name="connsiteY5" fmla="*/ 4165600 h 4318000"/>
              <a:gd name="connisteX6" fmla="*/ 419100 w 2921000"/>
              <a:gd name="connsiteY6" fmla="*/ 4064000 h 4318000"/>
              <a:gd name="connisteX7" fmla="*/ 444500 w 2921000"/>
              <a:gd name="connsiteY7" fmla="*/ 3962400 h 4318000"/>
              <a:gd name="connisteX8" fmla="*/ 469900 w 2921000"/>
              <a:gd name="connsiteY8" fmla="*/ 3873500 h 4318000"/>
              <a:gd name="connisteX9" fmla="*/ 533400 w 2921000"/>
              <a:gd name="connsiteY9" fmla="*/ 3784600 h 4318000"/>
              <a:gd name="connisteX10" fmla="*/ 546100 w 2921000"/>
              <a:gd name="connsiteY10" fmla="*/ 3683000 h 4318000"/>
              <a:gd name="connisteX11" fmla="*/ 558800 w 2921000"/>
              <a:gd name="connsiteY11" fmla="*/ 3606800 h 4318000"/>
              <a:gd name="connisteX12" fmla="*/ 584200 w 2921000"/>
              <a:gd name="connsiteY12" fmla="*/ 3505200 h 4318000"/>
              <a:gd name="connisteX13" fmla="*/ 584200 w 2921000"/>
              <a:gd name="connsiteY13" fmla="*/ 3403600 h 4318000"/>
              <a:gd name="connisteX14" fmla="*/ 609600 w 2921000"/>
              <a:gd name="connsiteY14" fmla="*/ 3327400 h 4318000"/>
              <a:gd name="connisteX15" fmla="*/ 622300 w 2921000"/>
              <a:gd name="connsiteY15" fmla="*/ 3238500 h 4318000"/>
              <a:gd name="connisteX16" fmla="*/ 647700 w 2921000"/>
              <a:gd name="connsiteY16" fmla="*/ 3086100 h 4318000"/>
              <a:gd name="connisteX17" fmla="*/ 673100 w 2921000"/>
              <a:gd name="connsiteY17" fmla="*/ 2946400 h 4318000"/>
              <a:gd name="connisteX18" fmla="*/ 685800 w 2921000"/>
              <a:gd name="connsiteY18" fmla="*/ 2870200 h 4318000"/>
              <a:gd name="connisteX19" fmla="*/ 711200 w 2921000"/>
              <a:gd name="connsiteY19" fmla="*/ 2794000 h 4318000"/>
              <a:gd name="connisteX20" fmla="*/ 762000 w 2921000"/>
              <a:gd name="connsiteY20" fmla="*/ 2717800 h 4318000"/>
              <a:gd name="connisteX21" fmla="*/ 812800 w 2921000"/>
              <a:gd name="connsiteY21" fmla="*/ 2628900 h 4318000"/>
              <a:gd name="connisteX22" fmla="*/ 863600 w 2921000"/>
              <a:gd name="connsiteY22" fmla="*/ 2540000 h 4318000"/>
              <a:gd name="connisteX23" fmla="*/ 952500 w 2921000"/>
              <a:gd name="connsiteY23" fmla="*/ 2438400 h 4318000"/>
              <a:gd name="connisteX24" fmla="*/ 977900 w 2921000"/>
              <a:gd name="connsiteY24" fmla="*/ 2349500 h 4318000"/>
              <a:gd name="connisteX25" fmla="*/ 1041400 w 2921000"/>
              <a:gd name="connsiteY25" fmla="*/ 2222500 h 4318000"/>
              <a:gd name="connisteX26" fmla="*/ 1104900 w 2921000"/>
              <a:gd name="connsiteY26" fmla="*/ 2146300 h 4318000"/>
              <a:gd name="connisteX27" fmla="*/ 1155700 w 2921000"/>
              <a:gd name="connsiteY27" fmla="*/ 2070100 h 4318000"/>
              <a:gd name="connisteX28" fmla="*/ 1282700 w 2921000"/>
              <a:gd name="connsiteY28" fmla="*/ 1968500 h 4318000"/>
              <a:gd name="connisteX29" fmla="*/ 1358900 w 2921000"/>
              <a:gd name="connsiteY29" fmla="*/ 1892300 h 4318000"/>
              <a:gd name="connisteX30" fmla="*/ 1409700 w 2921000"/>
              <a:gd name="connsiteY30" fmla="*/ 1816100 h 4318000"/>
              <a:gd name="connisteX31" fmla="*/ 1460500 w 2921000"/>
              <a:gd name="connsiteY31" fmla="*/ 1739900 h 4318000"/>
              <a:gd name="connisteX32" fmla="*/ 1511300 w 2921000"/>
              <a:gd name="connsiteY32" fmla="*/ 1663700 h 4318000"/>
              <a:gd name="connisteX33" fmla="*/ 1549400 w 2921000"/>
              <a:gd name="connsiteY33" fmla="*/ 1587500 h 4318000"/>
              <a:gd name="connisteX34" fmla="*/ 1600200 w 2921000"/>
              <a:gd name="connsiteY34" fmla="*/ 1511300 h 4318000"/>
              <a:gd name="connisteX35" fmla="*/ 1612900 w 2921000"/>
              <a:gd name="connsiteY35" fmla="*/ 1422400 h 4318000"/>
              <a:gd name="connisteX36" fmla="*/ 1676400 w 2921000"/>
              <a:gd name="connsiteY36" fmla="*/ 1244600 h 4318000"/>
              <a:gd name="connisteX37" fmla="*/ 1689100 w 2921000"/>
              <a:gd name="connsiteY37" fmla="*/ 1155700 h 4318000"/>
              <a:gd name="connisteX38" fmla="*/ 1701800 w 2921000"/>
              <a:gd name="connsiteY38" fmla="*/ 1079500 h 4318000"/>
              <a:gd name="connisteX39" fmla="*/ 1765300 w 2921000"/>
              <a:gd name="connsiteY39" fmla="*/ 952500 h 4318000"/>
              <a:gd name="connisteX40" fmla="*/ 1803400 w 2921000"/>
              <a:gd name="connsiteY40" fmla="*/ 850900 h 4318000"/>
              <a:gd name="connisteX41" fmla="*/ 1828800 w 2921000"/>
              <a:gd name="connsiteY41" fmla="*/ 762000 h 4318000"/>
              <a:gd name="connisteX42" fmla="*/ 1905000 w 2921000"/>
              <a:gd name="connsiteY42" fmla="*/ 647700 h 4318000"/>
              <a:gd name="connisteX43" fmla="*/ 1993900 w 2921000"/>
              <a:gd name="connsiteY43" fmla="*/ 558800 h 4318000"/>
              <a:gd name="connisteX44" fmla="*/ 2082800 w 2921000"/>
              <a:gd name="connsiteY44" fmla="*/ 520700 h 4318000"/>
              <a:gd name="connisteX45" fmla="*/ 2171700 w 2921000"/>
              <a:gd name="connsiteY45" fmla="*/ 444500 h 4318000"/>
              <a:gd name="connisteX46" fmla="*/ 2260600 w 2921000"/>
              <a:gd name="connsiteY46" fmla="*/ 393700 h 4318000"/>
              <a:gd name="connisteX47" fmla="*/ 2311400 w 2921000"/>
              <a:gd name="connsiteY47" fmla="*/ 317500 h 4318000"/>
              <a:gd name="connisteX48" fmla="*/ 2362200 w 2921000"/>
              <a:gd name="connsiteY48" fmla="*/ 241300 h 4318000"/>
              <a:gd name="connisteX49" fmla="*/ 2463800 w 2921000"/>
              <a:gd name="connsiteY49" fmla="*/ 203200 h 4318000"/>
              <a:gd name="connisteX50" fmla="*/ 2730500 w 2921000"/>
              <a:gd name="connsiteY50" fmla="*/ 50800 h 4318000"/>
              <a:gd name="connisteX51" fmla="*/ 2844800 w 2921000"/>
              <a:gd name="connsiteY51" fmla="*/ 38100 h 4318000"/>
              <a:gd name="connisteX52" fmla="*/ 2921000 w 2921000"/>
              <a:gd name="connsiteY52" fmla="*/ 0 h 4318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2921000" h="4318000">
                <a:moveTo>
                  <a:pt x="0" y="4318000"/>
                </a:moveTo>
                <a:cubicBezTo>
                  <a:pt x="16510" y="4312920"/>
                  <a:pt x="55880" y="4297680"/>
                  <a:pt x="88900" y="4292600"/>
                </a:cubicBezTo>
                <a:cubicBezTo>
                  <a:pt x="121920" y="4287520"/>
                  <a:pt x="134620" y="4300220"/>
                  <a:pt x="165100" y="4292600"/>
                </a:cubicBezTo>
                <a:cubicBezTo>
                  <a:pt x="195580" y="4284980"/>
                  <a:pt x="210820" y="4267200"/>
                  <a:pt x="241300" y="4254500"/>
                </a:cubicBezTo>
                <a:cubicBezTo>
                  <a:pt x="271780" y="4241800"/>
                  <a:pt x="287020" y="4246880"/>
                  <a:pt x="317500" y="4229100"/>
                </a:cubicBezTo>
                <a:cubicBezTo>
                  <a:pt x="347980" y="4211320"/>
                  <a:pt x="373380" y="4198620"/>
                  <a:pt x="393700" y="4165600"/>
                </a:cubicBezTo>
                <a:cubicBezTo>
                  <a:pt x="414020" y="4132580"/>
                  <a:pt x="408940" y="4104640"/>
                  <a:pt x="419100" y="4064000"/>
                </a:cubicBezTo>
                <a:cubicBezTo>
                  <a:pt x="429260" y="4023360"/>
                  <a:pt x="434340" y="4000500"/>
                  <a:pt x="444500" y="3962400"/>
                </a:cubicBezTo>
                <a:cubicBezTo>
                  <a:pt x="454660" y="3924300"/>
                  <a:pt x="452120" y="3909060"/>
                  <a:pt x="469900" y="3873500"/>
                </a:cubicBezTo>
                <a:cubicBezTo>
                  <a:pt x="487680" y="3837940"/>
                  <a:pt x="518160" y="3822700"/>
                  <a:pt x="533400" y="3784600"/>
                </a:cubicBezTo>
                <a:cubicBezTo>
                  <a:pt x="548640" y="3746500"/>
                  <a:pt x="541020" y="3718560"/>
                  <a:pt x="546100" y="3683000"/>
                </a:cubicBezTo>
                <a:cubicBezTo>
                  <a:pt x="551180" y="3647440"/>
                  <a:pt x="551180" y="3642360"/>
                  <a:pt x="558800" y="3606800"/>
                </a:cubicBezTo>
                <a:cubicBezTo>
                  <a:pt x="566420" y="3571240"/>
                  <a:pt x="579120" y="3545840"/>
                  <a:pt x="584200" y="3505200"/>
                </a:cubicBezTo>
                <a:cubicBezTo>
                  <a:pt x="589280" y="3464560"/>
                  <a:pt x="579120" y="3439160"/>
                  <a:pt x="584200" y="3403600"/>
                </a:cubicBezTo>
                <a:cubicBezTo>
                  <a:pt x="589280" y="3368040"/>
                  <a:pt x="601980" y="3360420"/>
                  <a:pt x="609600" y="3327400"/>
                </a:cubicBezTo>
                <a:cubicBezTo>
                  <a:pt x="617220" y="3294380"/>
                  <a:pt x="614680" y="3286760"/>
                  <a:pt x="622300" y="3238500"/>
                </a:cubicBezTo>
                <a:cubicBezTo>
                  <a:pt x="629920" y="3190240"/>
                  <a:pt x="637540" y="3144520"/>
                  <a:pt x="647700" y="3086100"/>
                </a:cubicBezTo>
                <a:cubicBezTo>
                  <a:pt x="657860" y="3027680"/>
                  <a:pt x="665480" y="2989580"/>
                  <a:pt x="673100" y="2946400"/>
                </a:cubicBezTo>
                <a:cubicBezTo>
                  <a:pt x="680720" y="2903220"/>
                  <a:pt x="678180" y="2900680"/>
                  <a:pt x="685800" y="2870200"/>
                </a:cubicBezTo>
                <a:cubicBezTo>
                  <a:pt x="693420" y="2839720"/>
                  <a:pt x="695960" y="2824480"/>
                  <a:pt x="711200" y="2794000"/>
                </a:cubicBezTo>
                <a:cubicBezTo>
                  <a:pt x="726440" y="2763520"/>
                  <a:pt x="741680" y="2750820"/>
                  <a:pt x="762000" y="2717800"/>
                </a:cubicBezTo>
                <a:cubicBezTo>
                  <a:pt x="782320" y="2684780"/>
                  <a:pt x="792480" y="2664460"/>
                  <a:pt x="812800" y="2628900"/>
                </a:cubicBezTo>
                <a:cubicBezTo>
                  <a:pt x="833120" y="2593340"/>
                  <a:pt x="835660" y="2578100"/>
                  <a:pt x="863600" y="2540000"/>
                </a:cubicBezTo>
                <a:cubicBezTo>
                  <a:pt x="891540" y="2501900"/>
                  <a:pt x="929640" y="2476500"/>
                  <a:pt x="952500" y="2438400"/>
                </a:cubicBezTo>
                <a:cubicBezTo>
                  <a:pt x="975360" y="2400300"/>
                  <a:pt x="960120" y="2392680"/>
                  <a:pt x="977900" y="2349500"/>
                </a:cubicBezTo>
                <a:cubicBezTo>
                  <a:pt x="995680" y="2306320"/>
                  <a:pt x="1016000" y="2263140"/>
                  <a:pt x="1041400" y="2222500"/>
                </a:cubicBezTo>
                <a:cubicBezTo>
                  <a:pt x="1066800" y="2181860"/>
                  <a:pt x="1082040" y="2176780"/>
                  <a:pt x="1104900" y="2146300"/>
                </a:cubicBezTo>
                <a:cubicBezTo>
                  <a:pt x="1127760" y="2115820"/>
                  <a:pt x="1120140" y="2105660"/>
                  <a:pt x="1155700" y="2070100"/>
                </a:cubicBezTo>
                <a:cubicBezTo>
                  <a:pt x="1191260" y="2034540"/>
                  <a:pt x="1242060" y="2004060"/>
                  <a:pt x="1282700" y="1968500"/>
                </a:cubicBezTo>
                <a:cubicBezTo>
                  <a:pt x="1323340" y="1932940"/>
                  <a:pt x="1333500" y="1922780"/>
                  <a:pt x="1358900" y="1892300"/>
                </a:cubicBezTo>
                <a:cubicBezTo>
                  <a:pt x="1384300" y="1861820"/>
                  <a:pt x="1389380" y="1846580"/>
                  <a:pt x="1409700" y="1816100"/>
                </a:cubicBezTo>
                <a:cubicBezTo>
                  <a:pt x="1430020" y="1785620"/>
                  <a:pt x="1440180" y="1770380"/>
                  <a:pt x="1460500" y="1739900"/>
                </a:cubicBezTo>
                <a:cubicBezTo>
                  <a:pt x="1480820" y="1709420"/>
                  <a:pt x="1493520" y="1694180"/>
                  <a:pt x="1511300" y="1663700"/>
                </a:cubicBezTo>
                <a:cubicBezTo>
                  <a:pt x="1529080" y="1633220"/>
                  <a:pt x="1531620" y="1617980"/>
                  <a:pt x="1549400" y="1587500"/>
                </a:cubicBezTo>
                <a:cubicBezTo>
                  <a:pt x="1567180" y="1557020"/>
                  <a:pt x="1587500" y="1544320"/>
                  <a:pt x="1600200" y="1511300"/>
                </a:cubicBezTo>
                <a:cubicBezTo>
                  <a:pt x="1612900" y="1478280"/>
                  <a:pt x="1597660" y="1475740"/>
                  <a:pt x="1612900" y="1422400"/>
                </a:cubicBezTo>
                <a:cubicBezTo>
                  <a:pt x="1628140" y="1369060"/>
                  <a:pt x="1661160" y="1297940"/>
                  <a:pt x="1676400" y="1244600"/>
                </a:cubicBezTo>
                <a:cubicBezTo>
                  <a:pt x="1691640" y="1191260"/>
                  <a:pt x="1684020" y="1188720"/>
                  <a:pt x="1689100" y="1155700"/>
                </a:cubicBezTo>
                <a:cubicBezTo>
                  <a:pt x="1694180" y="1122680"/>
                  <a:pt x="1686560" y="1120140"/>
                  <a:pt x="1701800" y="1079500"/>
                </a:cubicBezTo>
                <a:cubicBezTo>
                  <a:pt x="1717040" y="1038860"/>
                  <a:pt x="1744980" y="998220"/>
                  <a:pt x="1765300" y="952500"/>
                </a:cubicBezTo>
                <a:cubicBezTo>
                  <a:pt x="1785620" y="906780"/>
                  <a:pt x="1790700" y="889000"/>
                  <a:pt x="1803400" y="850900"/>
                </a:cubicBezTo>
                <a:cubicBezTo>
                  <a:pt x="1816100" y="812800"/>
                  <a:pt x="1808480" y="802640"/>
                  <a:pt x="1828800" y="762000"/>
                </a:cubicBezTo>
                <a:cubicBezTo>
                  <a:pt x="1849120" y="721360"/>
                  <a:pt x="1871980" y="688340"/>
                  <a:pt x="1905000" y="647700"/>
                </a:cubicBezTo>
                <a:cubicBezTo>
                  <a:pt x="1938020" y="607060"/>
                  <a:pt x="1958340" y="584200"/>
                  <a:pt x="1993900" y="558800"/>
                </a:cubicBezTo>
                <a:cubicBezTo>
                  <a:pt x="2029460" y="533400"/>
                  <a:pt x="2047240" y="543560"/>
                  <a:pt x="2082800" y="520700"/>
                </a:cubicBezTo>
                <a:cubicBezTo>
                  <a:pt x="2118360" y="497840"/>
                  <a:pt x="2136140" y="469900"/>
                  <a:pt x="2171700" y="444500"/>
                </a:cubicBezTo>
                <a:cubicBezTo>
                  <a:pt x="2207260" y="419100"/>
                  <a:pt x="2232660" y="419100"/>
                  <a:pt x="2260600" y="393700"/>
                </a:cubicBezTo>
                <a:cubicBezTo>
                  <a:pt x="2288540" y="368300"/>
                  <a:pt x="2291080" y="347980"/>
                  <a:pt x="2311400" y="317500"/>
                </a:cubicBezTo>
                <a:cubicBezTo>
                  <a:pt x="2331720" y="287020"/>
                  <a:pt x="2331720" y="264160"/>
                  <a:pt x="2362200" y="241300"/>
                </a:cubicBezTo>
                <a:cubicBezTo>
                  <a:pt x="2392680" y="218440"/>
                  <a:pt x="2390140" y="241300"/>
                  <a:pt x="2463800" y="203200"/>
                </a:cubicBezTo>
                <a:cubicBezTo>
                  <a:pt x="2537460" y="165100"/>
                  <a:pt x="2654300" y="83820"/>
                  <a:pt x="2730500" y="50800"/>
                </a:cubicBezTo>
                <a:cubicBezTo>
                  <a:pt x="2806700" y="17780"/>
                  <a:pt x="2806700" y="48260"/>
                  <a:pt x="2844800" y="38100"/>
                </a:cubicBezTo>
                <a:cubicBezTo>
                  <a:pt x="2882900" y="27940"/>
                  <a:pt x="2908300" y="7620"/>
                  <a:pt x="2921000" y="0"/>
                </a:cubicBezTo>
              </a:path>
            </a:pathLst>
          </a:custGeom>
          <a:noFill/>
          <a:ln w="38100">
            <a:solidFill>
              <a:schemeClr val="accent6"/>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乘号 89"/>
          <p:cNvSpPr/>
          <p:nvPr/>
        </p:nvSpPr>
        <p:spPr>
          <a:xfrm>
            <a:off x="4573270" y="2330450"/>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3" name="文本框 92"/>
          <p:cNvSpPr txBox="1"/>
          <p:nvPr/>
        </p:nvSpPr>
        <p:spPr>
          <a:xfrm>
            <a:off x="4983480" y="1775460"/>
            <a:ext cx="3115945" cy="645160"/>
          </a:xfrm>
          <a:prstGeom prst="rect">
            <a:avLst/>
          </a:prstGeom>
          <a:noFill/>
        </p:spPr>
        <p:txBody>
          <a:bodyPr wrap="none" rtlCol="0">
            <a:spAutoFit/>
          </a:bodyPr>
          <a:p>
            <a:pPr algn="l"/>
            <a:r>
              <a:rPr lang="zh-CN" altLang="en-US" sz="1200">
                <a:highlight>
                  <a:srgbClr val="FFFF00"/>
                </a:highlight>
              </a:rPr>
              <a:t>在这里路由不是</a:t>
            </a:r>
            <a:r>
              <a:rPr lang="en-US" altLang="zh-CN" sz="1200">
                <a:highlight>
                  <a:srgbClr val="FFFF00"/>
                </a:highlight>
              </a:rPr>
              <a:t>x.2</a:t>
            </a:r>
            <a:r>
              <a:rPr lang="zh-CN" altLang="en-US" sz="1200">
                <a:highlight>
                  <a:srgbClr val="FFFF00"/>
                </a:highlight>
              </a:rPr>
              <a:t>的</a:t>
            </a:r>
            <a:r>
              <a:rPr lang="en-US" altLang="zh-CN" sz="1200">
                <a:highlight>
                  <a:srgbClr val="FFFF00"/>
                </a:highlight>
              </a:rPr>
              <a:t>IP,</a:t>
            </a:r>
            <a:r>
              <a:rPr lang="zh-CN" altLang="en-US" sz="1200">
                <a:highlight>
                  <a:srgbClr val="FFFF00"/>
                </a:highlight>
              </a:rPr>
              <a:t>不会做</a:t>
            </a:r>
            <a:r>
              <a:rPr lang="en-US" altLang="zh-CN" sz="1200">
                <a:highlight>
                  <a:srgbClr val="FFFF00"/>
                </a:highlight>
              </a:rPr>
              <a:t>SNAT</a:t>
            </a:r>
            <a:endParaRPr lang="en-US" altLang="zh-CN" sz="1200">
              <a:highlight>
                <a:srgbClr val="FFFF00"/>
              </a:highlight>
            </a:endParaRPr>
          </a:p>
          <a:p>
            <a:pPr algn="l"/>
            <a:r>
              <a:rPr lang="zh-CN" altLang="en-US" sz="1200">
                <a:highlight>
                  <a:srgbClr val="FFFF00"/>
                </a:highlight>
              </a:rPr>
              <a:t>并且</a:t>
            </a:r>
            <a:r>
              <a:rPr lang="en-US" altLang="zh-CN" sz="1200">
                <a:highlight>
                  <a:srgbClr val="FFFF00"/>
                </a:highlight>
              </a:rPr>
              <a:t>HV</a:t>
            </a:r>
            <a:r>
              <a:rPr lang="zh-CN" altLang="en-US" sz="1200">
                <a:highlight>
                  <a:srgbClr val="FFFF00"/>
                </a:highlight>
              </a:rPr>
              <a:t>自动识别到</a:t>
            </a:r>
            <a:r>
              <a:rPr lang="en-US" altLang="zh-CN" sz="1200">
                <a:highlight>
                  <a:srgbClr val="FFFF00"/>
                </a:highlight>
              </a:rPr>
              <a:t>master</a:t>
            </a:r>
            <a:r>
              <a:rPr lang="zh-CN" altLang="en-US" sz="1200">
                <a:highlight>
                  <a:srgbClr val="FFFF00"/>
                </a:highlight>
              </a:rPr>
              <a:t>，并</a:t>
            </a:r>
            <a:r>
              <a:rPr lang="en-US" altLang="zh-CN" sz="1200">
                <a:highlight>
                  <a:srgbClr val="FFFF00"/>
                </a:highlight>
              </a:rPr>
              <a:t>genbeve</a:t>
            </a:r>
            <a:r>
              <a:rPr lang="zh-CN" altLang="en-US" sz="1200">
                <a:highlight>
                  <a:srgbClr val="FFFF00"/>
                </a:highlight>
              </a:rPr>
              <a:t>封装</a:t>
            </a:r>
            <a:endParaRPr lang="zh-CN" altLang="en-US" sz="1200">
              <a:highlight>
                <a:srgbClr val="FFFF00"/>
              </a:highlight>
            </a:endParaRPr>
          </a:p>
          <a:p>
            <a:pPr algn="l"/>
            <a:r>
              <a:rPr lang="zh-CN" altLang="en-US" sz="1200">
                <a:highlight>
                  <a:srgbClr val="FFFF00"/>
                </a:highlight>
              </a:rPr>
              <a:t>直接传到</a:t>
            </a:r>
            <a:r>
              <a:rPr lang="en-US" altLang="zh-CN" sz="1200">
                <a:highlight>
                  <a:srgbClr val="FFFF00"/>
                </a:highlight>
              </a:rPr>
              <a:t>master</a:t>
            </a:r>
            <a:r>
              <a:rPr lang="zh-CN" altLang="en-US" sz="1200">
                <a:highlight>
                  <a:srgbClr val="FFFF00"/>
                </a:highlight>
              </a:rPr>
              <a:t>的</a:t>
            </a:r>
            <a:r>
              <a:rPr lang="en-US" altLang="zh-CN" sz="1200">
                <a:highlight>
                  <a:srgbClr val="FFFF00"/>
                </a:highlight>
              </a:rPr>
              <a:t>gw0</a:t>
            </a:r>
            <a:r>
              <a:rPr lang="zh-CN" altLang="en-US" sz="1200">
                <a:highlight>
                  <a:srgbClr val="FFFF00"/>
                </a:highlight>
              </a:rPr>
              <a:t>网卡</a:t>
            </a:r>
            <a:endParaRPr lang="zh-CN" altLang="en-US" sz="120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amond(in)">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blinds(horizontal)">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checkerboard(across)">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1"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checkerboard(across)">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checkerboard(across)">
                                      <p:cBhvr>
                                        <p:cTn id="32" dur="500"/>
                                        <p:tgtEl>
                                          <p:spTgt spid="8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blinds(horizontal)">
                                      <p:cBhvr>
                                        <p:cTn id="37" dur="5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checkerboard(across)">
                                      <p:cBhvr>
                                        <p:cTn id="42" dur="500"/>
                                        <p:tgtEl>
                                          <p:spTgt spid="89"/>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checkerboard(across)">
                                      <p:cBhvr>
                                        <p:cTn id="4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74" grpId="0"/>
      <p:bldP spid="20" grpId="1" bldLvl="0" animBg="1"/>
      <p:bldP spid="84" grpId="0" bldLvl="0" animBg="1"/>
      <p:bldP spid="85" grpId="0" animBg="1"/>
      <p:bldP spid="86" grpId="0"/>
      <p:bldP spid="89" grpId="0" animBg="1"/>
      <p:bldP spid="90" grpId="0" bldLvl="0" animBg="1"/>
      <p:bldP spid="9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初始安装后默认的路由表</a:t>
            </a:r>
            <a:endParaRPr lang="zh-CN" altLang="en-US"/>
          </a:p>
        </p:txBody>
      </p:sp>
      <p:sp>
        <p:nvSpPr>
          <p:cNvPr id="3" name="内容占位符 2"/>
          <p:cNvSpPr>
            <a:spLocks noGrp="1"/>
          </p:cNvSpPr>
          <p:nvPr>
            <p:ph idx="1"/>
          </p:nvPr>
        </p:nvSpPr>
        <p:spPr/>
        <p:txBody>
          <a:bodyPr/>
          <a:p>
            <a:r>
              <a:rPr lang="zh-CN" altLang="en-US"/>
              <a:t>ovn-nbctl lr-route-list </a:t>
            </a:r>
            <a:r>
              <a:rPr lang="zh-CN" altLang="en-US">
                <a:solidFill>
                  <a:srgbClr val="FF0000"/>
                </a:solidFill>
              </a:rPr>
              <a:t>ovn_cluster_router</a:t>
            </a:r>
            <a:endParaRPr lang="zh-CN" altLang="en-US"/>
          </a:p>
          <a:p>
            <a:pPr lvl="1"/>
            <a:r>
              <a:rPr lang="zh-CN" altLang="en-US"/>
              <a:t>IPv4 Routes</a:t>
            </a:r>
            <a:endParaRPr lang="zh-CN" altLang="en-US"/>
          </a:p>
          <a:p>
            <a:pPr lvl="2"/>
            <a:r>
              <a:rPr lang="zh-CN" altLang="en-US"/>
              <a:t>              172.31.16.2               172.31.16.2 dst-ip</a:t>
            </a:r>
            <a:endParaRPr lang="zh-CN" altLang="en-US"/>
          </a:p>
          <a:p>
            <a:pPr lvl="2"/>
            <a:r>
              <a:rPr lang="zh-CN" altLang="en-US"/>
              <a:t>              172.31.16.3               172.31.16.3 dst-ip</a:t>
            </a:r>
            <a:endParaRPr lang="zh-CN" altLang="en-US"/>
          </a:p>
          <a:p>
            <a:pPr lvl="2"/>
            <a:r>
              <a:rPr lang="zh-CN" altLang="en-US"/>
              <a:t>           172.29.16.0/24               172.29.16.2 </a:t>
            </a:r>
            <a:r>
              <a:rPr lang="zh-CN" altLang="en-US">
                <a:solidFill>
                  <a:srgbClr val="FF0000"/>
                </a:solidFill>
              </a:rPr>
              <a:t>src-ip</a:t>
            </a:r>
            <a:endParaRPr lang="zh-CN" altLang="en-US"/>
          </a:p>
          <a:p>
            <a:pPr lvl="2"/>
            <a:r>
              <a:rPr lang="zh-CN" altLang="en-US"/>
              <a:t>           172.29.17.0/24               172.29.17.2 </a:t>
            </a:r>
            <a:r>
              <a:rPr lang="zh-CN" altLang="en-US">
                <a:solidFill>
                  <a:srgbClr val="FF0000"/>
                </a:solidFill>
              </a:rPr>
              <a:t>src-ip</a:t>
            </a:r>
            <a:endParaRPr lang="zh-CN" altLang="en-US"/>
          </a:p>
          <a:p>
            <a:pPr lvl="1"/>
            <a:r>
              <a:rPr lang="zh-CN" altLang="en-US"/>
              <a:t>IPv6 Routes</a:t>
            </a:r>
            <a:endParaRPr lang="zh-CN" altLang="en-US"/>
          </a:p>
          <a:p>
            <a:pPr lvl="2"/>
            <a:r>
              <a:rPr lang="zh-CN" altLang="en-US"/>
              <a:t>                  fd98::2                   fd98::2 dst-ip</a:t>
            </a:r>
            <a:endParaRPr lang="zh-CN" altLang="en-US"/>
          </a:p>
          <a:p>
            <a:pPr lvl="2"/>
            <a:r>
              <a:rPr lang="zh-CN" altLang="en-US"/>
              <a:t>                  fd98::3                   fd98::3 dst-ip</a:t>
            </a:r>
            <a:endParaRPr lang="zh-CN" altLang="en-US"/>
          </a:p>
          <a:p>
            <a:pPr lvl="0"/>
            <a:endParaRPr lang="zh-CN" altLang="en-US" sz="2000"/>
          </a:p>
          <a:p>
            <a:pPr lvl="0"/>
            <a:r>
              <a:rPr lang="zh-CN" altLang="en-US" sz="2000"/>
              <a:t>路由后面的</a:t>
            </a:r>
            <a:r>
              <a:rPr lang="en-US" altLang="zh-CN" sz="2000"/>
              <a:t>src-ip</a:t>
            </a:r>
            <a:r>
              <a:rPr lang="zh-CN" altLang="en-US" sz="2000"/>
              <a:t>表示源路由，如</a:t>
            </a:r>
            <a:r>
              <a:rPr lang="en-US" altLang="zh-CN" sz="2000"/>
              <a:t>ip</a:t>
            </a:r>
            <a:r>
              <a:rPr lang="zh-CN" altLang="en-US" sz="2000"/>
              <a:t>地址段是</a:t>
            </a:r>
            <a:r>
              <a:rPr lang="zh-CN" altLang="en-US" sz="2000">
                <a:sym typeface="+mn-ea"/>
              </a:rPr>
              <a:t>172.29.16.0/24</a:t>
            </a:r>
            <a:r>
              <a:rPr lang="zh-CN" altLang="en-US" sz="2000"/>
              <a:t>，下一跳是</a:t>
            </a:r>
            <a:r>
              <a:rPr lang="en-US" altLang="zh-CN" sz="2000"/>
              <a:t>172.29.16.2</a:t>
            </a:r>
            <a:endParaRPr lang="en-US" altLang="zh-CN"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初始安装后默认的策略路由</a:t>
            </a:r>
            <a:endParaRPr lang="zh-CN" altLang="en-US"/>
          </a:p>
        </p:txBody>
      </p:sp>
      <p:sp>
        <p:nvSpPr>
          <p:cNvPr id="3" name="内容占位符 2"/>
          <p:cNvSpPr>
            <a:spLocks noGrp="1"/>
          </p:cNvSpPr>
          <p:nvPr>
            <p:ph idx="1"/>
          </p:nvPr>
        </p:nvSpPr>
        <p:spPr/>
        <p:txBody>
          <a:bodyPr>
            <a:normAutofit/>
          </a:bodyPr>
          <a:p>
            <a:r>
              <a:rPr lang="zh-CN" altLang="en-US"/>
              <a:t>ovn-nbctl lr-policy-list ovn_cluster_router</a:t>
            </a:r>
            <a:endParaRPr lang="zh-CN" altLang="en-US"/>
          </a:p>
          <a:p>
            <a:pPr lvl="1"/>
            <a:r>
              <a:rPr lang="zh-CN" altLang="en-US"/>
              <a:t>Routing Policies</a:t>
            </a:r>
            <a:endParaRPr lang="zh-CN" altLang="en-US"/>
          </a:p>
          <a:p>
            <a:pPr lvl="1"/>
            <a:endParaRPr lang="zh-CN" altLang="en-US"/>
          </a:p>
          <a:p>
            <a:pPr lvl="0"/>
            <a:r>
              <a:rPr lang="zh-CN" altLang="en-US" sz="1200"/>
              <a:t>1005 ip4.src == 172.29.16.2 &amp;&amp; ip4.dst == 172.17.33.250 /* k8stest2-master-1.dev.kl.aly */         reroute               169.254.0.1</a:t>
            </a:r>
            <a:endParaRPr lang="zh-CN" altLang="en-US" sz="1200"/>
          </a:p>
          <a:p>
            <a:pPr lvl="0"/>
            <a:r>
              <a:rPr lang="zh-CN" altLang="en-US" sz="1200"/>
              <a:t>1005 ip4.src == 172.29.17.2 &amp;&amp; ip4.dst == 172.17.33.251 /* k8stest2-worker-1.dev.kl.aly */         reroute               169.254.0.1</a:t>
            </a:r>
            <a:endParaRPr lang="zh-CN" altLang="en-US" sz="1200"/>
          </a:p>
          <a:p>
            <a:pPr lvl="0"/>
            <a:r>
              <a:rPr lang="zh-CN" altLang="en-US" sz="1200"/>
              <a:t>1004 inport == "rtos-k8stest2-master-1.dev.kl.aly" &amp;&amp; ip4.dst == 172.17.33.250 /* k8stest2-master-1.dev.kl.aly */  reroute 172.29.16.2</a:t>
            </a:r>
            <a:endParaRPr lang="zh-CN" altLang="en-US" sz="1200"/>
          </a:p>
          <a:p>
            <a:pPr lvl="0"/>
            <a:r>
              <a:rPr lang="zh-CN" altLang="en-US" sz="1200"/>
              <a:t>1004 inport == "rtos-k8stest2-worker-1.dev.kl.aly" &amp;&amp; ip4.dst == 172.17.33.251 /* k8stest2-worker-1.dev.kl.aly */  reroute 172.29.17.2</a:t>
            </a:r>
            <a:endParaRPr lang="zh-CN" altLang="en-US" sz="1200"/>
          </a:p>
          <a:p>
            <a:pPr lvl="0"/>
            <a:r>
              <a:rPr lang="zh-CN" altLang="en-US" sz="1200"/>
              <a:t>1003 ip4.src == 172.29.16.2  &amp;&amp; ip4.dst != 172.29.16.0/20 /* inter-k8stest2-master-1.dev.kl.aly */         reroute               169.254.0.1</a:t>
            </a:r>
            <a:endParaRPr lang="zh-CN" altLang="en-US" sz="1200"/>
          </a:p>
          <a:p>
            <a:pPr lvl="0"/>
            <a:r>
              <a:rPr lang="zh-CN" altLang="en-US" sz="1200"/>
              <a:t>1003 ip4.src == 172.29.17.2  &amp;&amp; ip4.dst != 172.29.16.0/20 /* inter-k8stest2-worker-1.dev.kl.aly */         reroute               169.254.0.1 </a:t>
            </a:r>
            <a:endParaRPr lang="zh-CN" altLang="en-US" sz="1400"/>
          </a:p>
          <a:p>
            <a:pPr marL="457200" lvl="1" indent="0">
              <a:buNone/>
            </a:pPr>
            <a:endParaRPr lang="en-US" altLang="zh-CN" sz="120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网络打平方案</a:t>
            </a:r>
            <a:r>
              <a:rPr lang="en-US"/>
              <a:t>--</a:t>
            </a:r>
            <a:r>
              <a:rPr lang="zh-CN" altLang="en-US"/>
              <a:t>通过策略路由</a:t>
            </a:r>
            <a:endParaRPr lang="zh-CN" altLang="en-US"/>
          </a:p>
        </p:txBody>
      </p:sp>
      <p:sp>
        <p:nvSpPr>
          <p:cNvPr id="3" name="内容占位符 2"/>
          <p:cNvSpPr>
            <a:spLocks noGrp="1"/>
          </p:cNvSpPr>
          <p:nvPr>
            <p:ph idx="1"/>
          </p:nvPr>
        </p:nvSpPr>
        <p:spPr/>
        <p:txBody>
          <a:bodyPr>
            <a:normAutofit/>
          </a:bodyPr>
          <a:p>
            <a:pPr lvl="0"/>
            <a:r>
              <a:rPr lang="zh-CN" altLang="en-US">
                <a:sym typeface="+mn-ea"/>
              </a:rPr>
              <a:t>安装后的默认网络规则：</a:t>
            </a:r>
            <a:endParaRPr lang="zh-CN" altLang="en-US">
              <a:sym typeface="+mn-ea"/>
            </a:endParaRPr>
          </a:p>
          <a:p>
            <a:pPr lvl="2"/>
            <a:r>
              <a:rPr lang="zh-CN" altLang="en-US">
                <a:sym typeface="+mn-ea"/>
              </a:rPr>
              <a:t>从</a:t>
            </a:r>
            <a:r>
              <a:rPr lang="en-US" altLang="zh-CN">
                <a:sym typeface="+mn-ea"/>
              </a:rPr>
              <a:t>mp0</a:t>
            </a:r>
            <a:r>
              <a:rPr lang="zh-CN" altLang="en-US">
                <a:sym typeface="+mn-ea"/>
              </a:rPr>
              <a:t>出去会被</a:t>
            </a:r>
            <a:r>
              <a:rPr lang="en-US" altLang="zh-CN">
                <a:sym typeface="+mn-ea"/>
              </a:rPr>
              <a:t>snat</a:t>
            </a:r>
            <a:r>
              <a:rPr lang="zh-CN" altLang="en-US">
                <a:sym typeface="+mn-ea"/>
              </a:rPr>
              <a:t>，</a:t>
            </a:r>
            <a:endParaRPr lang="zh-CN" altLang="en-US">
              <a:sym typeface="+mn-ea"/>
            </a:endParaRPr>
          </a:p>
          <a:p>
            <a:pPr lvl="2"/>
            <a:r>
              <a:rPr lang="zh-CN" altLang="en-US">
                <a:sym typeface="+mn-ea"/>
              </a:rPr>
              <a:t>经</a:t>
            </a:r>
            <a:r>
              <a:rPr lang="en-US" altLang="zh-CN">
                <a:sym typeface="+mn-ea"/>
              </a:rPr>
              <a:t>join switch</a:t>
            </a:r>
            <a:r>
              <a:rPr lang="zh-CN" altLang="en-US">
                <a:sym typeface="+mn-ea"/>
              </a:rPr>
              <a:t>走</a:t>
            </a:r>
            <a:r>
              <a:rPr lang="en-US" altLang="zh-CN">
                <a:sym typeface="+mn-ea"/>
              </a:rPr>
              <a:t>GR</a:t>
            </a:r>
            <a:r>
              <a:rPr lang="zh-CN" altLang="en-US">
                <a:sym typeface="+mn-ea"/>
              </a:rPr>
              <a:t>路由器出去的不会被</a:t>
            </a:r>
            <a:r>
              <a:rPr lang="en-US" altLang="zh-CN">
                <a:sym typeface="+mn-ea"/>
              </a:rPr>
              <a:t>snat</a:t>
            </a:r>
            <a:endParaRPr lang="en-US" altLang="zh-CN">
              <a:sym typeface="+mn-ea"/>
            </a:endParaRPr>
          </a:p>
          <a:p>
            <a:pPr lvl="2"/>
            <a:r>
              <a:rPr lang="zh-CN" altLang="en-US">
                <a:sym typeface="+mn-ea"/>
              </a:rPr>
              <a:t>版本有关系，可能下个版本不是这样，不能随便升级</a:t>
            </a:r>
            <a:endParaRPr lang="en-US" altLang="zh-CN">
              <a:sym typeface="+mn-ea"/>
            </a:endParaRPr>
          </a:p>
          <a:p>
            <a:pPr lvl="0"/>
            <a:endParaRPr lang="zh-CN" altLang="en-US">
              <a:sym typeface="+mn-ea"/>
            </a:endParaRPr>
          </a:p>
          <a:p>
            <a:pPr lvl="0"/>
            <a:r>
              <a:rPr lang="zh-CN" altLang="en-US">
                <a:sym typeface="+mn-ea"/>
              </a:rPr>
              <a:t>思路：</a:t>
            </a:r>
            <a:endParaRPr lang="zh-CN" altLang="en-US">
              <a:sym typeface="+mn-ea"/>
            </a:endParaRPr>
          </a:p>
          <a:p>
            <a:pPr lvl="1"/>
            <a:r>
              <a:rPr lang="zh-CN" altLang="en-US">
                <a:sym typeface="+mn-ea"/>
              </a:rPr>
              <a:t>将需要打平的网络经</a:t>
            </a:r>
            <a:r>
              <a:rPr lang="en-US" altLang="zh-CN">
                <a:sym typeface="+mn-ea"/>
              </a:rPr>
              <a:t>join</a:t>
            </a:r>
            <a:r>
              <a:rPr lang="zh-CN" altLang="en-US">
                <a:sym typeface="+mn-ea"/>
              </a:rPr>
              <a:t>交换机走</a:t>
            </a:r>
            <a:r>
              <a:rPr lang="en-US" altLang="zh-CN">
                <a:sym typeface="+mn-ea"/>
              </a:rPr>
              <a:t>GR</a:t>
            </a:r>
            <a:r>
              <a:rPr lang="zh-CN" altLang="en-US">
                <a:sym typeface="+mn-ea"/>
              </a:rPr>
              <a:t>路由器出去</a:t>
            </a:r>
            <a:endParaRPr lang="zh-CN" altLang="en-US">
              <a:sym typeface="+mn-ea"/>
            </a:endParaRPr>
          </a:p>
          <a:p>
            <a:pPr lvl="1"/>
            <a:r>
              <a:rPr lang="zh-CN" altLang="en-US">
                <a:sym typeface="+mn-ea"/>
              </a:rPr>
              <a:t>其他的保持不变</a:t>
            </a:r>
            <a:endParaRPr lang="zh-CN" altLang="en-US">
              <a:sym typeface="+mn-ea"/>
            </a:endParaRPr>
          </a:p>
          <a:p>
            <a:pPr lvl="2"/>
            <a:endParaRPr lang="zh-CN" altLang="en-US">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网络打平方案</a:t>
            </a:r>
            <a:r>
              <a:rPr lang="en-US"/>
              <a:t>--</a:t>
            </a:r>
            <a:r>
              <a:rPr lang="zh-CN" altLang="en-US"/>
              <a:t>策略路由</a:t>
            </a:r>
            <a:endParaRPr lang="zh-CN" altLang="en-US"/>
          </a:p>
        </p:txBody>
      </p:sp>
      <p:sp>
        <p:nvSpPr>
          <p:cNvPr id="3" name="内容占位符 2"/>
          <p:cNvSpPr>
            <a:spLocks noGrp="1"/>
          </p:cNvSpPr>
          <p:nvPr>
            <p:ph idx="1"/>
          </p:nvPr>
        </p:nvSpPr>
        <p:spPr/>
        <p:txBody>
          <a:bodyPr>
            <a:normAutofit/>
          </a:bodyPr>
          <a:p>
            <a:pPr lvl="0"/>
            <a:r>
              <a:rPr lang="zh-CN" altLang="en-US">
                <a:sym typeface="+mn-ea"/>
              </a:rPr>
              <a:t>步骤</a:t>
            </a:r>
            <a:r>
              <a:rPr lang="en-US" altLang="zh-CN">
                <a:sym typeface="+mn-ea"/>
              </a:rPr>
              <a:t>1</a:t>
            </a:r>
            <a:r>
              <a:rPr lang="zh-CN" altLang="en-US">
                <a:sym typeface="+mn-ea"/>
              </a:rPr>
              <a:t>：</a:t>
            </a:r>
            <a:endParaRPr lang="zh-CN" altLang="en-US">
              <a:sym typeface="+mn-ea"/>
            </a:endParaRPr>
          </a:p>
          <a:p>
            <a:pPr lvl="1"/>
            <a:r>
              <a:rPr lang="zh-CN" altLang="en-US">
                <a:sym typeface="+mn-ea"/>
              </a:rPr>
              <a:t>保留</a:t>
            </a:r>
            <a:r>
              <a:rPr lang="en-US" altLang="zh-CN">
                <a:sym typeface="+mn-ea"/>
              </a:rPr>
              <a:t>id</a:t>
            </a:r>
            <a:r>
              <a:rPr lang="zh-CN" altLang="en-US">
                <a:sym typeface="+mn-ea"/>
              </a:rPr>
              <a:t>为</a:t>
            </a:r>
            <a:r>
              <a:rPr lang="en-US" altLang="zh-CN">
                <a:sym typeface="+mn-ea"/>
              </a:rPr>
              <a:t>1004</a:t>
            </a:r>
            <a:r>
              <a:rPr lang="zh-CN" altLang="en-US">
                <a:sym typeface="+mn-ea"/>
              </a:rPr>
              <a:t>的策略路由，虽然是多余的，但是路由打平后就不多余了</a:t>
            </a:r>
            <a:endParaRPr lang="zh-CN" altLang="en-US">
              <a:sym typeface="+mn-ea"/>
            </a:endParaRPr>
          </a:p>
          <a:p>
            <a:pPr lvl="2"/>
            <a:r>
              <a:rPr lang="en-US" altLang="zh-CN" sz="2000">
                <a:sym typeface="+mn-ea"/>
              </a:rPr>
              <a:t>1004</a:t>
            </a:r>
            <a:r>
              <a:rPr lang="zh-CN" altLang="en-US" sz="2000">
                <a:sym typeface="+mn-ea"/>
              </a:rPr>
              <a:t>本来的规则和路由表源路由是一样功能，所以是多余的</a:t>
            </a:r>
            <a:endParaRPr lang="zh-CN" altLang="en-US" sz="2000">
              <a:sym typeface="+mn-ea"/>
            </a:endParaRPr>
          </a:p>
          <a:p>
            <a:pPr lvl="2"/>
            <a:r>
              <a:rPr lang="zh-CN" altLang="en-US">
                <a:sym typeface="+mn-ea"/>
              </a:rPr>
              <a:t>打平刚好需要这条规则</a:t>
            </a:r>
            <a:endParaRPr lang="zh-CN" altLang="en-US">
              <a:sym typeface="+mn-ea"/>
            </a:endParaRPr>
          </a:p>
          <a:p>
            <a:pPr lvl="2"/>
            <a:endParaRPr lang="zh-CN" altLang="en-US">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00025"/>
            <a:ext cx="10515600" cy="1325563"/>
          </a:xfrm>
        </p:spPr>
        <p:txBody>
          <a:bodyPr/>
          <a:p>
            <a:r>
              <a:rPr lang="zh-CN" altLang="en-US"/>
              <a:t>网络打平方案</a:t>
            </a:r>
            <a:r>
              <a:rPr lang="en-US"/>
              <a:t>--</a:t>
            </a:r>
            <a:r>
              <a:rPr lang="zh-CN" altLang="en-US"/>
              <a:t>策略路由</a:t>
            </a:r>
            <a:endParaRPr lang="en-US" altLang="zh-CN"/>
          </a:p>
        </p:txBody>
      </p:sp>
      <p:sp>
        <p:nvSpPr>
          <p:cNvPr id="3" name="内容占位符 2"/>
          <p:cNvSpPr>
            <a:spLocks noGrp="1"/>
          </p:cNvSpPr>
          <p:nvPr>
            <p:ph idx="1"/>
          </p:nvPr>
        </p:nvSpPr>
        <p:spPr>
          <a:xfrm>
            <a:off x="838200" y="1520825"/>
            <a:ext cx="10515600" cy="5032375"/>
          </a:xfrm>
        </p:spPr>
        <p:txBody>
          <a:bodyPr>
            <a:normAutofit/>
          </a:bodyPr>
          <a:p>
            <a:pPr lvl="0"/>
            <a:r>
              <a:rPr lang="zh-CN" altLang="en-US">
                <a:sym typeface="+mn-ea"/>
              </a:rPr>
              <a:t>步骤</a:t>
            </a:r>
            <a:r>
              <a:rPr lang="en-US" altLang="zh-CN">
                <a:sym typeface="+mn-ea"/>
              </a:rPr>
              <a:t>2</a:t>
            </a:r>
            <a:r>
              <a:rPr lang="zh-CN" altLang="en-US">
                <a:sym typeface="+mn-ea"/>
              </a:rPr>
              <a:t>：新增策略路由</a:t>
            </a:r>
            <a:endParaRPr lang="zh-CN" altLang="en-US" sz="1400">
              <a:sym typeface="+mn-ea"/>
            </a:endParaRPr>
          </a:p>
          <a:p>
            <a:pPr lvl="0"/>
            <a:r>
              <a:rPr lang="en-US" altLang="zh-CN" sz="1400">
                <a:sym typeface="+mn-ea"/>
              </a:rPr>
              <a:t># </a:t>
            </a:r>
            <a:r>
              <a:rPr lang="zh-CN" altLang="en-US" sz="1400">
                <a:sym typeface="+mn-ea"/>
              </a:rPr>
              <a:t>集群外的</a:t>
            </a:r>
            <a:r>
              <a:rPr lang="en-US" altLang="zh-CN" sz="1400">
                <a:sym typeface="+mn-ea"/>
              </a:rPr>
              <a:t>vpc</a:t>
            </a:r>
            <a:r>
              <a:rPr lang="zh-CN" altLang="en-US" sz="1400">
                <a:sym typeface="+mn-ea"/>
              </a:rPr>
              <a:t>网段好加，一次成功</a:t>
            </a:r>
            <a:endParaRPr lang="zh-CN" altLang="en-US" sz="1400">
              <a:sym typeface="+mn-ea"/>
            </a:endParaRPr>
          </a:p>
          <a:p>
            <a:pPr lvl="0"/>
            <a:r>
              <a:rPr lang="en-US" altLang="zh-CN" sz="1400">
                <a:sym typeface="+mn-ea"/>
              </a:rPr>
              <a:t># node</a:t>
            </a:r>
            <a:r>
              <a:rPr lang="zh-CN" altLang="en-US" sz="1400">
                <a:sym typeface="+mn-ea"/>
              </a:rPr>
              <a:t>上</a:t>
            </a:r>
            <a:r>
              <a:rPr lang="en-US" altLang="zh-CN" sz="1400">
                <a:sym typeface="+mn-ea"/>
              </a:rPr>
              <a:t>pod</a:t>
            </a:r>
            <a:r>
              <a:rPr lang="zh-CN" altLang="en-US" sz="1400">
                <a:sym typeface="+mn-ea"/>
              </a:rPr>
              <a:t>段访问</a:t>
            </a:r>
            <a:r>
              <a:rPr lang="en-US" altLang="zh-CN" sz="1400">
                <a:sym typeface="+mn-ea"/>
              </a:rPr>
              <a:t>vpc</a:t>
            </a:r>
            <a:r>
              <a:rPr lang="zh-CN" altLang="en-US" sz="1400">
                <a:sym typeface="+mn-ea"/>
              </a:rPr>
              <a:t>外。走到</a:t>
            </a:r>
            <a:r>
              <a:rPr lang="en-US" altLang="zh-CN" sz="1400">
                <a:sym typeface="+mn-ea"/>
              </a:rPr>
              <a:t>GR</a:t>
            </a:r>
            <a:r>
              <a:rPr lang="zh-CN" altLang="en-US" sz="1400">
                <a:sym typeface="+mn-ea"/>
              </a:rPr>
              <a:t>路由器</a:t>
            </a:r>
            <a:endParaRPr lang="zh-CN" altLang="en-US" sz="1400">
              <a:sym typeface="+mn-ea"/>
            </a:endParaRPr>
          </a:p>
          <a:p>
            <a:pPr lvl="0"/>
            <a:r>
              <a:rPr lang="zh-CN" altLang="en-US" sz="1400">
                <a:sym typeface="+mn-ea"/>
              </a:rPr>
              <a:t>ovn-nbctl lr-policy-add ovn_cluster_router 10 "ip4.src == 172.29.16.0/24 &amp;&amp; ip4.dst == 192.168.0.0/16" reroute 172.31.16.3</a:t>
            </a:r>
            <a:endParaRPr lang="zh-CN" altLang="en-US" sz="1400">
              <a:sym typeface="+mn-ea"/>
            </a:endParaRPr>
          </a:p>
          <a:p>
            <a:pPr lvl="0"/>
            <a:r>
              <a:rPr lang="zh-CN" altLang="en-US" sz="1400">
                <a:sym typeface="+mn-ea"/>
              </a:rPr>
              <a:t>ovn-nbctl lr-policy-add ovn_cluster_router 10 "ip4.src == 172.29.17.0/24 &amp;&amp; ip4.dst == 192.168.0.0/16" reroute 172.31.16.2</a:t>
            </a:r>
            <a:endParaRPr lang="zh-CN" altLang="en-US" sz="1400">
              <a:sym typeface="+mn-ea"/>
            </a:endParaRPr>
          </a:p>
          <a:p>
            <a:pPr lvl="0"/>
            <a:r>
              <a:rPr lang="zh-CN" altLang="en-US" sz="1400">
                <a:sym typeface="+mn-ea"/>
              </a:rPr>
              <a:t>ovn-nbctl lr-policy-add ovn_cluster_router 10 "ip4.src == 172.29.16.0/24 &amp;&amp; ip4.dst == 10.0.0.0/8" reroute 172.31.16.2</a:t>
            </a:r>
            <a:endParaRPr lang="zh-CN" altLang="en-US" sz="1400">
              <a:sym typeface="+mn-ea"/>
            </a:endParaRPr>
          </a:p>
          <a:p>
            <a:pPr lvl="0"/>
            <a:r>
              <a:rPr lang="zh-CN" altLang="en-US" sz="1400">
                <a:sym typeface="+mn-ea"/>
              </a:rPr>
              <a:t>ovn-nbctl lr-policy-add ovn_cluster_router 10 "ip4.src == 172.29.17.0/24 &amp;&amp; ip4.dst == 10.0.0.0/8" reroute 172.31.16.3</a:t>
            </a:r>
            <a:endParaRPr lang="zh-CN" altLang="en-US" sz="1400">
              <a:sym typeface="+mn-ea"/>
            </a:endParaRPr>
          </a:p>
          <a:p>
            <a:pPr lvl="0"/>
            <a:endParaRPr lang="zh-CN" altLang="en-US" sz="1400">
              <a:sym typeface="+mn-ea"/>
            </a:endParaRPr>
          </a:p>
          <a:p>
            <a:pPr lvl="0"/>
            <a:endParaRPr lang="zh-CN" altLang="en-US" sz="140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网络打平方案</a:t>
            </a:r>
            <a:r>
              <a:rPr lang="en-US"/>
              <a:t>--</a:t>
            </a:r>
            <a:r>
              <a:rPr lang="zh-CN" altLang="en-US"/>
              <a:t>策略路由</a:t>
            </a:r>
            <a:endParaRPr lang="en-US" altLang="zh-CN"/>
          </a:p>
        </p:txBody>
      </p:sp>
      <p:sp>
        <p:nvSpPr>
          <p:cNvPr id="3" name="内容占位符 2"/>
          <p:cNvSpPr>
            <a:spLocks noGrp="1"/>
          </p:cNvSpPr>
          <p:nvPr>
            <p:ph idx="1"/>
          </p:nvPr>
        </p:nvSpPr>
        <p:spPr/>
        <p:txBody>
          <a:bodyPr>
            <a:normAutofit/>
          </a:bodyPr>
          <a:p>
            <a:pPr lvl="0"/>
            <a:r>
              <a:rPr lang="zh-CN" altLang="en-US">
                <a:sym typeface="+mn-ea"/>
              </a:rPr>
              <a:t>步骤</a:t>
            </a:r>
            <a:r>
              <a:rPr lang="en-US" altLang="zh-CN">
                <a:sym typeface="+mn-ea"/>
              </a:rPr>
              <a:t>3</a:t>
            </a:r>
            <a:r>
              <a:rPr lang="zh-CN" altLang="en-US">
                <a:sym typeface="+mn-ea"/>
              </a:rPr>
              <a:t>：添加会覆盖本集群网络的大段</a:t>
            </a:r>
            <a:endParaRPr lang="zh-CN" altLang="en-US">
              <a:sym typeface="+mn-ea"/>
            </a:endParaRPr>
          </a:p>
          <a:p>
            <a:pPr lvl="0"/>
            <a:r>
              <a:rPr lang="zh-CN" altLang="en-US" sz="1400">
                <a:sym typeface="+mn-ea"/>
              </a:rPr>
              <a:t>将本集群</a:t>
            </a:r>
            <a:r>
              <a:rPr lang="en-US" altLang="zh-CN" sz="1400">
                <a:sym typeface="+mn-ea"/>
              </a:rPr>
              <a:t>pod net</a:t>
            </a:r>
            <a:r>
              <a:rPr lang="zh-CN" altLang="en-US" sz="1400">
                <a:sym typeface="+mn-ea"/>
              </a:rPr>
              <a:t>过滤掉</a:t>
            </a:r>
            <a:endParaRPr lang="en-US" altLang="zh-CN" sz="1400">
              <a:sym typeface="+mn-ea"/>
            </a:endParaRPr>
          </a:p>
          <a:p>
            <a:pPr lvl="0"/>
            <a:r>
              <a:rPr lang="zh-CN" altLang="en-US" sz="1400">
                <a:sym typeface="+mn-ea"/>
              </a:rPr>
              <a:t>ovn-nbctl lr-policy-add ovn_cluster_router 10 "ip4.src == 172.29.16.0/24 &amp;&amp; ip4.dst == 172.16.0.0/12 &amp;&amp; ip4.dst != 172.29.16.0/20" reroute 172.31.16.3</a:t>
            </a:r>
            <a:endParaRPr lang="zh-CN" altLang="en-US" sz="1400">
              <a:sym typeface="+mn-ea"/>
            </a:endParaRPr>
          </a:p>
          <a:p>
            <a:pPr lvl="0"/>
            <a:r>
              <a:rPr lang="zh-CN" altLang="en-US" sz="1400">
                <a:sym typeface="+mn-ea"/>
              </a:rPr>
              <a:t>ovn-nbctl lr-policy-add ovn_cluster_router 10 "ip4.src == 172.29.17.0/24 &amp;&amp; ip4.dst == 172.16.0.0/12 &amp;&amp; ip4.dst != 172.29.16.0/20" reroute 172.31.16.2</a:t>
            </a:r>
            <a:endParaRPr lang="zh-CN" altLang="en-US" sz="1400">
              <a:sym typeface="+mn-ea"/>
            </a:endParaRPr>
          </a:p>
          <a:p>
            <a:pPr lvl="0"/>
            <a:endParaRPr lang="zh-CN" altLang="en-US" sz="140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网络打平方案</a:t>
            </a:r>
            <a:r>
              <a:rPr lang="en-US"/>
              <a:t>--</a:t>
            </a:r>
            <a:r>
              <a:rPr lang="zh-CN" altLang="en-US"/>
              <a:t>策略路由</a:t>
            </a:r>
            <a:r>
              <a:rPr lang="en-US" altLang="zh-CN"/>
              <a:t>2</a:t>
            </a:r>
            <a:endParaRPr lang="en-US" altLang="zh-CN"/>
          </a:p>
        </p:txBody>
      </p:sp>
      <p:sp>
        <p:nvSpPr>
          <p:cNvPr id="3" name="内容占位符 2"/>
          <p:cNvSpPr>
            <a:spLocks noGrp="1"/>
          </p:cNvSpPr>
          <p:nvPr>
            <p:ph idx="1"/>
          </p:nvPr>
        </p:nvSpPr>
        <p:spPr/>
        <p:txBody>
          <a:bodyPr>
            <a:normAutofit/>
          </a:bodyPr>
          <a:p>
            <a:pPr lvl="0"/>
            <a:r>
              <a:rPr lang="zh-CN" altLang="en-US">
                <a:sym typeface="+mn-ea"/>
              </a:rPr>
              <a:t>步骤</a:t>
            </a:r>
            <a:r>
              <a:rPr lang="en-US" altLang="zh-CN">
                <a:sym typeface="+mn-ea"/>
              </a:rPr>
              <a:t>4</a:t>
            </a:r>
            <a:r>
              <a:rPr lang="zh-CN" altLang="en-US">
                <a:sym typeface="+mn-ea"/>
              </a:rPr>
              <a:t>：避免本集群的</a:t>
            </a:r>
            <a:r>
              <a:rPr lang="en-US" altLang="zh-CN">
                <a:sym typeface="+mn-ea"/>
              </a:rPr>
              <a:t>nodeip</a:t>
            </a:r>
            <a:r>
              <a:rPr lang="zh-CN" altLang="en-US">
                <a:sym typeface="+mn-ea"/>
              </a:rPr>
              <a:t>被步骤</a:t>
            </a:r>
            <a:r>
              <a:rPr lang="en-US" altLang="zh-CN">
                <a:sym typeface="+mn-ea"/>
              </a:rPr>
              <a:t>3</a:t>
            </a:r>
            <a:r>
              <a:rPr lang="zh-CN" altLang="en-US">
                <a:sym typeface="+mn-ea"/>
              </a:rPr>
              <a:t>的规则覆盖</a:t>
            </a:r>
            <a:endParaRPr lang="zh-CN" altLang="en-US" sz="1400">
              <a:sym typeface="+mn-ea"/>
            </a:endParaRPr>
          </a:p>
          <a:p>
            <a:pPr lvl="0"/>
            <a:r>
              <a:rPr lang="en-US" altLang="zh-CN" sz="1400">
                <a:sym typeface="+mn-ea"/>
              </a:rPr>
              <a:t>#</a:t>
            </a:r>
            <a:r>
              <a:rPr lang="zh-CN" altLang="en-US" sz="1400">
                <a:sym typeface="+mn-ea"/>
              </a:rPr>
              <a:t>添加本</a:t>
            </a:r>
            <a:r>
              <a:rPr lang="en-US" altLang="zh-CN" sz="1400">
                <a:sym typeface="+mn-ea"/>
              </a:rPr>
              <a:t>node</a:t>
            </a:r>
            <a:r>
              <a:rPr lang="zh-CN" altLang="en-US" sz="1400">
                <a:sym typeface="+mn-ea"/>
              </a:rPr>
              <a:t>的</a:t>
            </a:r>
            <a:r>
              <a:rPr lang="en-US" altLang="zh-CN" sz="1400">
                <a:sym typeface="+mn-ea"/>
              </a:rPr>
              <a:t>pod</a:t>
            </a:r>
            <a:r>
              <a:rPr lang="zh-CN" altLang="en-US" sz="1400">
                <a:sym typeface="+mn-ea"/>
              </a:rPr>
              <a:t>到其他</a:t>
            </a:r>
            <a:r>
              <a:rPr lang="en-US" altLang="zh-CN" sz="1400">
                <a:sym typeface="+mn-ea"/>
              </a:rPr>
              <a:t>node ip</a:t>
            </a:r>
            <a:r>
              <a:rPr lang="zh-CN" altLang="en-US" sz="1400">
                <a:sym typeface="+mn-ea"/>
              </a:rPr>
              <a:t>的独立规则，如果有</a:t>
            </a:r>
            <a:r>
              <a:rPr lang="en-US" altLang="zh-CN" sz="1400">
                <a:sym typeface="+mn-ea"/>
              </a:rPr>
              <a:t>x</a:t>
            </a:r>
            <a:r>
              <a:rPr lang="zh-CN" altLang="en-US" sz="1400">
                <a:sym typeface="+mn-ea"/>
              </a:rPr>
              <a:t>台，每台需要添加</a:t>
            </a:r>
            <a:r>
              <a:rPr lang="en-US" altLang="zh-CN" sz="1400">
                <a:sym typeface="+mn-ea"/>
              </a:rPr>
              <a:t>x-1</a:t>
            </a:r>
            <a:r>
              <a:rPr lang="zh-CN" altLang="en-US" sz="1400">
                <a:sym typeface="+mn-ea"/>
              </a:rPr>
              <a:t>条规则，总共需要</a:t>
            </a:r>
            <a:r>
              <a:rPr lang="en-US" altLang="zh-CN" sz="1400">
                <a:sym typeface="+mn-ea"/>
              </a:rPr>
              <a:t>x(x-1)</a:t>
            </a:r>
            <a:r>
              <a:rPr lang="zh-CN" altLang="en-US" sz="1400">
                <a:sym typeface="+mn-ea"/>
              </a:rPr>
              <a:t>条规则</a:t>
            </a:r>
            <a:endParaRPr lang="zh-CN" altLang="en-US" sz="1400">
              <a:sym typeface="+mn-ea"/>
            </a:endParaRPr>
          </a:p>
          <a:p>
            <a:pPr lvl="0"/>
            <a:r>
              <a:rPr lang="zh-CN" altLang="en-US" sz="1400">
                <a:sym typeface="+mn-ea"/>
              </a:rPr>
              <a:t>ovn-nbctl lr-policy-add ovn_cluster_router 20 "ip4.src == 172.29.16.0/24 &amp;&amp; ip4.dst == 172.17.33.251" reroute 172.29.16.2</a:t>
            </a:r>
            <a:endParaRPr lang="zh-CN" altLang="en-US" sz="1400">
              <a:sym typeface="+mn-ea"/>
            </a:endParaRPr>
          </a:p>
          <a:p>
            <a:pPr lvl="0"/>
            <a:r>
              <a:rPr lang="zh-CN" altLang="en-US" sz="1400">
                <a:sym typeface="+mn-ea"/>
              </a:rPr>
              <a:t>ovn-nbctl lr-policy-add ovn_cluster_router 20 "ip4.src == 172.29.17.0/24 &amp;&amp; ip4.dst == 172.17.33.250" reroute 172.29.17.2</a:t>
            </a:r>
            <a:endParaRPr lang="zh-CN" altLang="en-US" sz="1400">
              <a:sym typeface="+mn-ea"/>
            </a:endParaRPr>
          </a:p>
          <a:p>
            <a:pPr lvl="0"/>
            <a:endParaRPr lang="zh-CN" altLang="en-US" sz="1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网段规划</a:t>
            </a:r>
            <a:endParaRPr lang="en-US" altLang="zh-CN"/>
          </a:p>
        </p:txBody>
      </p:sp>
      <p:sp>
        <p:nvSpPr>
          <p:cNvPr id="3" name="内容占位符 2"/>
          <p:cNvSpPr>
            <a:spLocks noGrp="1"/>
          </p:cNvSpPr>
          <p:nvPr>
            <p:ph idx="1"/>
          </p:nvPr>
        </p:nvSpPr>
        <p:spPr/>
        <p:txBody>
          <a:bodyPr/>
          <a:p>
            <a:r>
              <a:rPr lang="en-US" altLang="zh-CN">
                <a:sym typeface="+mn-ea"/>
              </a:rPr>
              <a:t>pod_net: 172.29.16.0/20</a:t>
            </a:r>
            <a:endParaRPr lang="en-US" altLang="zh-CN">
              <a:sym typeface="+mn-ea"/>
            </a:endParaRPr>
          </a:p>
          <a:p>
            <a:r>
              <a:rPr lang="en-US" altLang="zh-CN">
                <a:sym typeface="+mn-ea"/>
              </a:rPr>
              <a:t>cluseter_ip_net: 172.30.16.0/20</a:t>
            </a:r>
            <a:endParaRPr lang="zh-CN" altLang="en-US"/>
          </a:p>
          <a:p>
            <a:r>
              <a:rPr lang="en-US" altLang="zh-CN">
                <a:sym typeface="+mn-ea"/>
              </a:rPr>
              <a:t>join_net: 172.31.16.0/20</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网络打平方案</a:t>
            </a:r>
            <a:r>
              <a:rPr lang="en-US"/>
              <a:t>--</a:t>
            </a:r>
            <a:r>
              <a:rPr lang="zh-CN" altLang="en-US"/>
              <a:t>策略路由</a:t>
            </a:r>
            <a:r>
              <a:rPr lang="en-US" altLang="zh-CN"/>
              <a:t>--</a:t>
            </a:r>
            <a:r>
              <a:rPr lang="zh-CN" altLang="en-US"/>
              <a:t>总的</a:t>
            </a:r>
            <a:endParaRPr lang="zh-CN" altLang="en-US"/>
          </a:p>
        </p:txBody>
      </p:sp>
      <p:sp>
        <p:nvSpPr>
          <p:cNvPr id="3" name="内容占位符 2"/>
          <p:cNvSpPr>
            <a:spLocks noGrp="1"/>
          </p:cNvSpPr>
          <p:nvPr>
            <p:ph idx="1"/>
          </p:nvPr>
        </p:nvSpPr>
        <p:spPr/>
        <p:txBody>
          <a:bodyPr>
            <a:normAutofit fontScale="80000"/>
          </a:bodyPr>
          <a:p>
            <a:pPr lvl="0"/>
            <a:endParaRPr lang="zh-CN" altLang="en-US">
              <a:sym typeface="+mn-ea"/>
            </a:endParaRPr>
          </a:p>
          <a:p>
            <a:pPr lvl="0"/>
            <a:r>
              <a:rPr lang="zh-CN" altLang="en-US" sz="1400">
                <a:sym typeface="+mn-ea"/>
              </a:rPr>
              <a:t>      1005 ip4.src == 172.29.16.2 &amp;&amp; ip4.dst == 172.17.33.250 /* k8stest2-master-1.dev.kl.aly */         reroute               169.254.0.1</a:t>
            </a:r>
            <a:endParaRPr lang="zh-CN" altLang="en-US" sz="1400">
              <a:sym typeface="+mn-ea"/>
            </a:endParaRPr>
          </a:p>
          <a:p>
            <a:pPr lvl="0"/>
            <a:r>
              <a:rPr lang="zh-CN" altLang="en-US" sz="1400">
                <a:sym typeface="+mn-ea"/>
              </a:rPr>
              <a:t>      1005 ip4.src == 172.29.17.2 &amp;&amp; ip4.dst == 172.17.33.251 /* k8stest2-worker-1.dev.kl.aly */         reroute               169.254.0.1</a:t>
            </a:r>
            <a:endParaRPr lang="zh-CN" altLang="en-US" sz="1400">
              <a:sym typeface="+mn-ea"/>
            </a:endParaRPr>
          </a:p>
          <a:p>
            <a:pPr lvl="0"/>
            <a:r>
              <a:rPr lang="zh-CN" altLang="en-US" sz="1400">
                <a:sym typeface="+mn-ea"/>
              </a:rPr>
              <a:t>      1004 inport == "rtos-k8stest2-master-1.dev.kl.aly" &amp;&amp; ip4.dst == 172.17.33.250         reroute               172.29.16.2</a:t>
            </a:r>
            <a:endParaRPr lang="zh-CN" altLang="en-US" sz="1400">
              <a:sym typeface="+mn-ea"/>
            </a:endParaRPr>
          </a:p>
          <a:p>
            <a:pPr lvl="0"/>
            <a:r>
              <a:rPr lang="zh-CN" altLang="en-US" sz="1400">
                <a:sym typeface="+mn-ea"/>
              </a:rPr>
              <a:t>      1004 inport == "rtos-k8stest2-worker-1.dev.kl.aly" &amp;&amp; ip4.dst == 172.17.33.251         reroute               172.29.17.2</a:t>
            </a:r>
            <a:endParaRPr lang="zh-CN" altLang="en-US" sz="1400">
              <a:sym typeface="+mn-ea"/>
            </a:endParaRPr>
          </a:p>
          <a:p>
            <a:pPr lvl="0"/>
            <a:r>
              <a:rPr lang="zh-CN" altLang="en-US" sz="1400">
                <a:sym typeface="+mn-ea"/>
              </a:rPr>
              <a:t>      1003 ip4.src == 172.29.16.2 &amp;&amp; ip4.dst != 172.29.16.0/20 /* inter-k8stest2-master-1.dev.kl.aly */         reroute               169.254.0.1</a:t>
            </a:r>
            <a:endParaRPr lang="zh-CN" altLang="en-US" sz="1400">
              <a:sym typeface="+mn-ea"/>
            </a:endParaRPr>
          </a:p>
          <a:p>
            <a:pPr lvl="0"/>
            <a:r>
              <a:rPr lang="zh-CN" altLang="en-US" sz="1400">
                <a:sym typeface="+mn-ea"/>
              </a:rPr>
              <a:t>      1003 ip4.src == 172.29.17.2 &amp;&amp; ip4.dst != 172.29.16.0/20 /* inter-k8stest2-worker-1.dev.kl.aly */         reroute               169.254.0.1</a:t>
            </a:r>
            <a:endParaRPr lang="zh-CN" altLang="en-US" sz="1400">
              <a:sym typeface="+mn-ea"/>
            </a:endParaRPr>
          </a:p>
          <a:p>
            <a:pPr lvl="0"/>
            <a:r>
              <a:rPr lang="zh-CN" altLang="en-US" sz="1400">
                <a:sym typeface="+mn-ea"/>
              </a:rPr>
              <a:t>        20 ip4.src == 172.29.16.0/24 &amp;&amp; ip4.dst == 172.17.33.251         reroute               172.29.16.2</a:t>
            </a:r>
            <a:endParaRPr lang="zh-CN" altLang="en-US" sz="1400">
              <a:sym typeface="+mn-ea"/>
            </a:endParaRPr>
          </a:p>
          <a:p>
            <a:pPr lvl="0"/>
            <a:r>
              <a:rPr lang="zh-CN" altLang="en-US" sz="1400">
                <a:sym typeface="+mn-ea"/>
              </a:rPr>
              <a:t>        20 ip4.src == 172.29.17.0/24 &amp;&amp; ip4.dst == 172.17.33.250         reroute               172.29.17.2</a:t>
            </a:r>
            <a:endParaRPr lang="zh-CN" altLang="en-US" sz="1400">
              <a:sym typeface="+mn-ea"/>
            </a:endParaRPr>
          </a:p>
          <a:p>
            <a:pPr lvl="0"/>
            <a:r>
              <a:rPr lang="zh-CN" altLang="en-US" sz="1400">
                <a:sym typeface="+mn-ea"/>
              </a:rPr>
              <a:t>        10 ip4.src == 172.29.16.0/24 &amp;&amp; ip4.dst == 10.0.0.0/8         reroute               172.31.16.2</a:t>
            </a:r>
            <a:endParaRPr lang="zh-CN" altLang="en-US" sz="1400">
              <a:sym typeface="+mn-ea"/>
            </a:endParaRPr>
          </a:p>
          <a:p>
            <a:pPr lvl="0"/>
            <a:r>
              <a:rPr lang="zh-CN" altLang="en-US" sz="1400">
                <a:sym typeface="+mn-ea"/>
              </a:rPr>
              <a:t>        10 ip4.src == 172.29.16.0/24 &amp;&amp; ip4.dst == 172.16.0.0/12 &amp;&amp; ip4.dst != 172.29.16.0/20         reroute               172.31.16.3</a:t>
            </a:r>
            <a:endParaRPr lang="zh-CN" altLang="en-US" sz="1400">
              <a:sym typeface="+mn-ea"/>
            </a:endParaRPr>
          </a:p>
          <a:p>
            <a:pPr lvl="0"/>
            <a:r>
              <a:rPr lang="zh-CN" altLang="en-US" sz="1400">
                <a:sym typeface="+mn-ea"/>
              </a:rPr>
              <a:t>        10 ip4.src == 172.29.16.0/24 &amp;&amp; ip4.dst == 192.168.0.0/16         reroute               172.31.16.3</a:t>
            </a:r>
            <a:endParaRPr lang="zh-CN" altLang="en-US" sz="1400">
              <a:sym typeface="+mn-ea"/>
            </a:endParaRPr>
          </a:p>
          <a:p>
            <a:pPr lvl="0"/>
            <a:r>
              <a:rPr lang="zh-CN" altLang="en-US" sz="1400">
                <a:sym typeface="+mn-ea"/>
              </a:rPr>
              <a:t>        10 ip4.src == 172.29.17.0/24 &amp;&amp; ip4.dst == 10.0.0.0/8         reroute               172.31.16.3</a:t>
            </a:r>
            <a:endParaRPr lang="zh-CN" altLang="en-US" sz="1400">
              <a:sym typeface="+mn-ea"/>
            </a:endParaRPr>
          </a:p>
          <a:p>
            <a:pPr lvl="0"/>
            <a:r>
              <a:rPr lang="zh-CN" altLang="en-US" sz="1400">
                <a:sym typeface="+mn-ea"/>
              </a:rPr>
              <a:t>        10 ip4.src == 172.29.17.0/24 &amp;&amp; ip4.dst == 172.16.0.0/12 &amp;&amp; ip4.dst != 172.29.16.0/20         reroute               172.31.16.2</a:t>
            </a:r>
            <a:endParaRPr lang="zh-CN" altLang="en-US" sz="1400">
              <a:sym typeface="+mn-ea"/>
            </a:endParaRPr>
          </a:p>
          <a:p>
            <a:pPr lvl="0"/>
            <a:r>
              <a:rPr lang="zh-CN" altLang="en-US" sz="1400">
                <a:sym typeface="+mn-ea"/>
              </a:rPr>
              <a:t>        10 ip4.src == 172.29.17.0/24 &amp;&amp; ip4.dst == 192.168.0.0/16         reroute               172.31.16.2</a:t>
            </a:r>
            <a:endParaRPr lang="zh-CN" altLang="en-US" sz="1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预备的几个问题</a:t>
            </a:r>
            <a:endParaRPr lang="zh-CN" altLang="en-US"/>
          </a:p>
        </p:txBody>
      </p:sp>
      <p:sp>
        <p:nvSpPr>
          <p:cNvPr id="3" name="内容占位符 2"/>
          <p:cNvSpPr>
            <a:spLocks noGrp="1"/>
          </p:cNvSpPr>
          <p:nvPr>
            <p:ph idx="1"/>
          </p:nvPr>
        </p:nvSpPr>
        <p:spPr/>
        <p:txBody>
          <a:bodyPr>
            <a:normAutofit fontScale="50000"/>
          </a:bodyPr>
          <a:p>
            <a:pPr marL="0" indent="0">
              <a:buNone/>
            </a:pPr>
            <a:r>
              <a:rPr lang="zh-CN" altLang="en-US" sz="4400"/>
              <a:t>ovn-k8s-mp0是怎么连接到ovn里面去的？</a:t>
            </a:r>
            <a:endParaRPr lang="zh-CN" altLang="en-US"/>
          </a:p>
          <a:p>
            <a:pPr marL="457200" lvl="1" indent="0">
              <a:buNone/>
            </a:pPr>
            <a:r>
              <a:rPr lang="zh-CN" altLang="en-US"/>
              <a:t>1 能够被ovn发现并管理的端口，必须出现在br-int里面</a:t>
            </a:r>
            <a:endParaRPr lang="zh-CN" altLang="en-US"/>
          </a:p>
          <a:p>
            <a:pPr marL="457200" lvl="1" indent="0">
              <a:buNone/>
            </a:pPr>
            <a:r>
              <a:rPr lang="zh-CN" altLang="en-US"/>
              <a:t>2 ovn-k8s-mp0是br-int的internal type的端口（同时会在宿主机创建同名网卡）</a:t>
            </a:r>
            <a:endParaRPr lang="zh-CN" altLang="en-US"/>
          </a:p>
          <a:p>
            <a:pPr marL="457200" lvl="1" indent="0">
              <a:buNone/>
            </a:pPr>
            <a:r>
              <a:rPr lang="zh-CN" altLang="en-US"/>
              <a:t>3 br-int上ovn-k8s-mp0的external_ids属性： {iface-id="k8s-k8stest2-worker-1.dev.kl.aly"}， 证明绑定到logical switch的k8s-k8stest2-worker-1.dev.kl.aly端口，如下命令确认</a:t>
            </a:r>
            <a:endParaRPr lang="zh-CN" altLang="en-US"/>
          </a:p>
          <a:p>
            <a:pPr marL="457200" lvl="1" indent="0">
              <a:buNone/>
            </a:pPr>
            <a:r>
              <a:rPr lang="zh-CN" altLang="en-US"/>
              <a:t>ovs-vsctl list interface ovn-k8s-mp0 | grep external_ids</a:t>
            </a:r>
            <a:endParaRPr lang="zh-CN" altLang="en-US"/>
          </a:p>
          <a:p>
            <a:pPr marL="457200" lvl="1" indent="0">
              <a:buNone/>
            </a:pPr>
            <a:r>
              <a:rPr lang="zh-CN" altLang="en-US"/>
              <a:t>  external_ids        : {iface-id=k8s-k8stest2-master-1.dev.kl.aly}# 是逻辑交换机k8stest2-master-1.dev.kl.aly上面的一个port</a:t>
            </a:r>
            <a:endParaRPr lang="zh-CN" altLang="en-US"/>
          </a:p>
          <a:p>
            <a:pPr marL="457200" lvl="1" indent="0">
              <a:buNone/>
            </a:pPr>
            <a:r>
              <a:rPr lang="zh-CN" altLang="en-US"/>
              <a:t>tcpdump -nni ovn-k8s-mp0 icmp 相当于抓逻辑交换机上k8s-${nodename}的包，流量流经它转到pod所对应的端口</a:t>
            </a:r>
            <a:endParaRPr lang="zh-CN" altLang="en-US"/>
          </a:p>
          <a:p>
            <a:pPr marL="457200" lvl="1" indent="0">
              <a:buNone/>
            </a:pPr>
            <a:r>
              <a:rPr lang="zh-CN" altLang="en-US"/>
              <a:t>tcpdump -e -nni c2efd96fd2fda22 icmp 相当于抓pod所在逻辑交换机的对应的包，流量流经这个端口到pod（out方向），pod的回包流经它出去（in方向）</a:t>
            </a:r>
            <a:endParaRPr lang="zh-CN" altLang="en-US"/>
          </a:p>
          <a:p>
            <a:pPr marL="457200" lvl="1" indent="0">
              <a:buNone/>
            </a:pPr>
            <a:r>
              <a:rPr lang="zh-CN" altLang="en-US"/>
              <a:t>从外面ping pod ip，流量先流到mp0(也可能是gw0），再到c2efd96fd2fda22</a:t>
            </a:r>
            <a:endParaRPr lang="zh-CN" altLang="en-US"/>
          </a:p>
          <a:p>
            <a:pPr marL="457200" lvl="1" indent="0">
              <a:buNone/>
            </a:pPr>
            <a:r>
              <a:rPr lang="zh-CN" altLang="en-US"/>
              <a:t>从pod ping集群外，流量先到c2efd96fd2fda22，再到mp0</a:t>
            </a:r>
            <a:endParaRPr lang="zh-CN" altLang="en-US"/>
          </a:p>
          <a:p>
            <a:pPr marL="457200" lvl="1" indent="0">
              <a:buNone/>
            </a:pPr>
            <a:r>
              <a:rPr lang="zh-CN" altLang="en-US"/>
              <a:t>4 k8s-k8stest2-worker-1.dev.kl.aly端口是pod交换机k8stest2-worker-1.dev.kl.aly的一个端口</a:t>
            </a:r>
            <a:endParaRPr lang="zh-CN" altLang="en-US"/>
          </a:p>
          <a:p>
            <a:pPr marL="457200" lvl="1" indent="0">
              <a:buNone/>
            </a:pPr>
            <a:r>
              <a:rPr lang="zh-CN" altLang="en-US"/>
              <a:t>通过如下命令行确认</a:t>
            </a:r>
            <a:endParaRPr lang="zh-CN" altLang="en-US"/>
          </a:p>
          <a:p>
            <a:pPr marL="457200" lvl="1" indent="0">
              <a:buNone/>
            </a:pPr>
            <a:r>
              <a:rPr lang="zh-CN" altLang="en-US"/>
              <a:t>ovn-nbctl show k8stest2-worker-1.dev.kl.aly | grep k8s-k8stest2-worker-1.dev.kl.aly</a:t>
            </a:r>
            <a:endParaRPr lang="zh-CN" altLang="en-US"/>
          </a:p>
          <a:p>
            <a:pPr marL="457200" lvl="1" indent="0">
              <a:buNone/>
            </a:pPr>
            <a:r>
              <a:rPr lang="zh-CN" altLang="en-US"/>
              <a:t>5. 其绑定到HA的关系可以通过南向数据库的命令行工具来确认是否已经处于绑定状态</a:t>
            </a:r>
            <a:endParaRPr lang="zh-CN" altLang="en-US"/>
          </a:p>
          <a:p>
            <a:pPr marL="457200" lvl="1" indent="0">
              <a:buNone/>
            </a:pPr>
            <a:r>
              <a:rPr lang="zh-CN" altLang="en-US"/>
              <a:t>ovn-sbctl show | grep Port_Binding | grep 'k8s-k8stest2-worker-1.dev.kl.aly'</a:t>
            </a:r>
            <a:endParaRPr lang="zh-CN" altLang="en-US"/>
          </a:p>
          <a:p>
            <a:pPr marL="457200" lvl="1" indent="0">
              <a:buNone/>
            </a:pPr>
            <a:r>
              <a:rPr lang="zh-CN" altLang="en-US"/>
              <a:t>6. 同样的道理可以接受所有pod如何在ovn里面通信</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预备的几个问题</a:t>
            </a:r>
            <a:endParaRPr lang="zh-CN" altLang="en-US"/>
          </a:p>
        </p:txBody>
      </p:sp>
      <p:sp>
        <p:nvSpPr>
          <p:cNvPr id="3" name="内容占位符 2"/>
          <p:cNvSpPr>
            <a:spLocks noGrp="1"/>
          </p:cNvSpPr>
          <p:nvPr>
            <p:ph idx="1"/>
          </p:nvPr>
        </p:nvSpPr>
        <p:spPr/>
        <p:txBody>
          <a:bodyPr>
            <a:normAutofit lnSpcReduction="10000"/>
          </a:bodyPr>
          <a:p>
            <a:r>
              <a:rPr lang="zh-CN" altLang="en-US"/>
              <a:t>ovn-k8s-gw0是怎么连接到ovn里面去的？</a:t>
            </a:r>
            <a:endParaRPr lang="zh-CN" altLang="en-US"/>
          </a:p>
          <a:p>
            <a:pPr lvl="1"/>
            <a:r>
              <a:rPr lang="zh-CN" altLang="en-US"/>
              <a:t>1. onv-k8s-gw0是br-local网桥上的internal端口</a:t>
            </a:r>
            <a:endParaRPr lang="zh-CN" altLang="en-US"/>
          </a:p>
          <a:p>
            <a:pPr lvl="2"/>
            <a:r>
              <a:rPr lang="zh-CN" altLang="en-US"/>
              <a:t>在ovs容器里面执行过如下命令，将dataNet（外部网络）和映射到网桥br-local：</a:t>
            </a:r>
            <a:endParaRPr lang="zh-CN" altLang="en-US"/>
          </a:p>
          <a:p>
            <a:pPr lvl="2"/>
            <a:r>
              <a:rPr lang="zh-CN" altLang="en-US"/>
              <a:t>ovs-vsctl set Open_vSwitch . external-ids:ovn-bridge-mappings=dataNet:br-local</a:t>
            </a:r>
            <a:endParaRPr lang="zh-CN" altLang="en-US"/>
          </a:p>
          <a:p>
            <a:pPr lvl="2"/>
            <a:r>
              <a:rPr lang="zh-CN" altLang="en-US"/>
              <a:t>通过命令可以确认：</a:t>
            </a:r>
            <a:endParaRPr lang="zh-CN" altLang="en-US"/>
          </a:p>
          <a:p>
            <a:pPr lvl="2"/>
            <a:r>
              <a:rPr lang="zh-CN" altLang="en-US"/>
              <a:t>ovs-vsctl get Open_vSwitch . external-ids</a:t>
            </a:r>
            <a:endParaRPr lang="zh-CN" altLang="en-US"/>
          </a:p>
          <a:p>
            <a:pPr lvl="1"/>
            <a:r>
              <a:rPr lang="zh-CN" altLang="en-US"/>
              <a:t>2 在北向数据库查询端口的option</a:t>
            </a:r>
            <a:endParaRPr lang="zh-CN" altLang="en-US"/>
          </a:p>
          <a:p>
            <a:pPr lvl="2"/>
            <a:r>
              <a:rPr lang="zh-CN" altLang="en-US"/>
              <a:t>ovn-nbctl lsp-get-options br-local_k8stest2-worker-1.dev.kl.aly</a:t>
            </a:r>
            <a:endParaRPr lang="zh-CN" altLang="en-US"/>
          </a:p>
          <a:p>
            <a:pPr lvl="2"/>
            <a:r>
              <a:rPr lang="zh-CN" altLang="en-US"/>
              <a:t>network_name=physnet</a:t>
            </a:r>
            <a:endParaRPr lang="zh-CN" altLang="en-US"/>
          </a:p>
          <a:p>
            <a:pPr lvl="2"/>
            <a:r>
              <a:rPr lang="zh-CN" altLang="en-US"/>
              <a:t>以上是通过命令实现的</a:t>
            </a:r>
            <a:endParaRPr lang="zh-CN" altLang="en-US"/>
          </a:p>
          <a:p>
            <a:pPr lvl="2"/>
            <a:r>
              <a:rPr lang="zh-CN" altLang="en-US"/>
              <a:t>ovn-nbctl lsp-set-options br-local_k8stest2-worker-1.dev.kl.aly network_name=physnet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预备的几个问题</a:t>
            </a:r>
            <a:endParaRPr lang="zh-CN" altLang="en-US"/>
          </a:p>
        </p:txBody>
      </p:sp>
      <p:sp>
        <p:nvSpPr>
          <p:cNvPr id="3" name="内容占位符 2"/>
          <p:cNvSpPr>
            <a:spLocks noGrp="1"/>
          </p:cNvSpPr>
          <p:nvPr>
            <p:ph idx="1"/>
          </p:nvPr>
        </p:nvSpPr>
        <p:spPr/>
        <p:txBody>
          <a:bodyPr>
            <a:normAutofit lnSpcReduction="20000"/>
          </a:bodyPr>
          <a:p>
            <a:r>
              <a:rPr lang="zh-CN" altLang="en-US"/>
              <a:t>nodeA的pod访问其他node IP，为什么不能通过如下策略路由来实现，从</a:t>
            </a:r>
            <a:r>
              <a:rPr lang="zh-CN" altLang="en-US">
                <a:sym typeface="+mn-ea"/>
              </a:rPr>
              <a:t>ovn-k8s-gw0网卡出去</a:t>
            </a:r>
            <a:endParaRPr lang="zh-CN" altLang="en-US"/>
          </a:p>
          <a:p>
            <a:pPr lvl="1"/>
            <a:r>
              <a:rPr lang="zh-CN" altLang="en-US" sz="1400"/>
              <a:t>ovn-nbctl lr-policy-add ovn_cluster_router 12 nport == "rtos-k8stest2-worker-1.dev.kl.aly" &amp;&amp; ip4.dst == 172.17.33.250  reroute               169.254.0.1</a:t>
            </a:r>
            <a:endParaRPr lang="zh-CN" altLang="en-US" sz="1400"/>
          </a:p>
          <a:p>
            <a:pPr lvl="0"/>
            <a:r>
              <a:rPr lang="zh-CN" altLang="en-US" sz="1630"/>
              <a:t>Hypervisor 简称HV</a:t>
            </a:r>
            <a:endParaRPr lang="zh-CN" altLang="en-US" sz="1630"/>
          </a:p>
          <a:p>
            <a:pPr lvl="0">
              <a:lnSpc>
                <a:spcPct val="120000"/>
              </a:lnSpc>
            </a:pPr>
            <a:r>
              <a:rPr lang="zh-CN" altLang="en-US" sz="1630"/>
              <a:t>答：</a:t>
            </a:r>
            <a:r>
              <a:rPr lang="zh-CN" altLang="en-US" sz="1400"/>
              <a:t>理论是是可以，实际上不行。原因在于ovn_cluster_router的dnat_and_snat规则，只针对源ip为x.2做dnat_and_snat，请求从ovn_cluster_router出去的时候，因为下一跳是169.254.0.1，HV会自动识别，然后直接通过geneve封装，发送到对端的ovs-k8s-gw0网卡上，对端收到后并不原路返回，而是根据系统的路由表交给了ovn_cluster_router路由器了</a:t>
            </a:r>
            <a:endParaRPr lang="zh-CN" altLang="en-US" sz="1400"/>
          </a:p>
          <a:p>
            <a:pPr lvl="0"/>
            <a:r>
              <a:rPr lang="zh-CN" altLang="en-US" sz="1400"/>
              <a:t>从哪张网卡出去？ 走ovn-k8s-mp0网卡，这边会做SNAT</a:t>
            </a:r>
            <a:endParaRPr lang="zh-CN" altLang="en-US" sz="1400"/>
          </a:p>
          <a:p>
            <a:pPr lvl="0"/>
            <a:r>
              <a:rPr lang="zh-CN" altLang="en-US" sz="1400"/>
              <a:t>ovn-nbctl lr-nat-list ovn_cluster_router</a:t>
            </a:r>
            <a:endParaRPr lang="zh-CN" altLang="en-US" sz="1400"/>
          </a:p>
          <a:p>
            <a:pPr lvl="0"/>
            <a:r>
              <a:rPr lang="zh-CN" altLang="en-US" sz="1400"/>
              <a:t>TYPE                   EXTERNAL_IP    EXTERNAL_PORT 	LOGICAL_IP 	EXTERNAL_MAC      LOGICAL_PORT</a:t>
            </a:r>
            <a:endParaRPr lang="zh-CN" altLang="en-US" sz="1400"/>
          </a:p>
          <a:p>
            <a:pPr lvl="0"/>
            <a:r>
              <a:rPr lang="zh-CN" altLang="en-US" sz="1400"/>
              <a:t>dnat_and_snat    169.254.5.129                                  172.29.17.2           d6:e6:c8:88:0f:ed    k8s-k8stest2-worker-1.dev.kl.aly</a:t>
            </a:r>
            <a:endParaRPr lang="zh-CN" altLang="en-US" sz="1400"/>
          </a:p>
          <a:p>
            <a:pPr lvl="0"/>
            <a:r>
              <a:rPr lang="zh-CN" altLang="en-US" sz="1400"/>
              <a:t>dnat_and_snat    169.254.9.56                                    172.29.16.2           da:02:c9:a3:20:55   k8s-k8stest2-master-1.dev.kl.aly</a:t>
            </a:r>
            <a:endParaRPr lang="zh-CN"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预备的几个问题</a:t>
            </a:r>
            <a:endParaRPr lang="zh-CN" altLang="en-US"/>
          </a:p>
        </p:txBody>
      </p:sp>
      <p:sp>
        <p:nvSpPr>
          <p:cNvPr id="3" name="内容占位符 2"/>
          <p:cNvSpPr>
            <a:spLocks noGrp="1"/>
          </p:cNvSpPr>
          <p:nvPr>
            <p:ph idx="1"/>
          </p:nvPr>
        </p:nvSpPr>
        <p:spPr/>
        <p:txBody>
          <a:bodyPr>
            <a:normAutofit lnSpcReduction="10000"/>
          </a:bodyPr>
          <a:p>
            <a:r>
              <a:rPr lang="zh-CN" altLang="en-US"/>
              <a:t>ovn里面cluster IP，在哪里做DNAT？</a:t>
            </a:r>
            <a:endParaRPr lang="zh-CN" altLang="en-US"/>
          </a:p>
          <a:p>
            <a:endParaRPr lang="zh-CN" altLang="en-US"/>
          </a:p>
          <a:p>
            <a:r>
              <a:rPr lang="zh-CN" altLang="en-US"/>
              <a:t>答：pod交换机上。ovn-nbctl ls-lb-list k8stest2-worker-1.dev.kl.aly</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预备的几个问题</a:t>
            </a:r>
            <a:endParaRPr lang="zh-CN" altLang="en-US"/>
          </a:p>
        </p:txBody>
      </p:sp>
      <p:sp>
        <p:nvSpPr>
          <p:cNvPr id="3" name="内容占位符 2"/>
          <p:cNvSpPr>
            <a:spLocks noGrp="1"/>
          </p:cNvSpPr>
          <p:nvPr>
            <p:ph idx="1"/>
          </p:nvPr>
        </p:nvSpPr>
        <p:spPr/>
        <p:txBody>
          <a:bodyPr>
            <a:normAutofit fontScale="25000"/>
          </a:bodyPr>
          <a:p>
            <a:r>
              <a:rPr lang="zh-CN" altLang="en-US" sz="5400"/>
              <a:t>为什么从breth0网卡出去的包明明有iptables规则，却没有被SNAT/MASQUE？</a:t>
            </a:r>
            <a:endParaRPr lang="zh-CN" altLang="en-US"/>
          </a:p>
          <a:p>
            <a:r>
              <a:rPr lang="zh-CN" altLang="en-US" sz="4800"/>
              <a:t>iptables nat表里面：</a:t>
            </a:r>
            <a:endParaRPr lang="zh-CN" altLang="en-US" sz="4800"/>
          </a:p>
          <a:p>
            <a:pPr lvl="1"/>
            <a:r>
              <a:rPr lang="zh-CN" altLang="en-US" sz="4400"/>
              <a:t>-A POSTROUTING -s 172.29.17.0/24 -j MASQUERADE</a:t>
            </a:r>
            <a:endParaRPr lang="zh-CN" altLang="en-US"/>
          </a:p>
          <a:p>
            <a:pPr lvl="1"/>
            <a:endParaRPr lang="zh-CN" altLang="en-US"/>
          </a:p>
          <a:p>
            <a:pPr lvl="0" algn="l"/>
            <a:r>
              <a:rPr lang="zh-CN" altLang="en-US"/>
              <a:t>答：没有非常详细的理解，大概方向是：</a:t>
            </a:r>
            <a:endParaRPr lang="zh-CN" altLang="en-US"/>
          </a:p>
          <a:p>
            <a:pPr lvl="0" algn="l"/>
            <a:r>
              <a:rPr lang="zh-CN" altLang="en-US"/>
              <a:t>1）datapath使用的openvswitch内核模块比iptables使用的netfilter内核模块，对网络操作的优先级更高（下面的英文解释）</a:t>
            </a:r>
            <a:endParaRPr lang="zh-CN" altLang="en-US"/>
          </a:p>
          <a:p>
            <a:pPr lvl="0" algn="l"/>
            <a:r>
              <a:rPr lang="zh-CN" altLang="en-US"/>
              <a:t>2）ovs-node pod启动后创建了breth0网桥，并将原配置在eth0的IP配置到breth0 port上，其类型是internal，eth0网卡已经变成普通port，成为交换机的一个二层端口，并没有走系统内核协议栈，直接进入路由表选择</a:t>
            </a:r>
            <a:endParaRPr lang="zh-CN" altLang="en-US"/>
          </a:p>
          <a:p>
            <a:pPr lvl="0" algn="l"/>
            <a:r>
              <a:rPr lang="zh-CN" altLang="en-US"/>
              <a:t>针对这点解释，那为什么ovn-k8s-gw0出去的会被SNAT？因为ovn-k8s-gw0是internal类型，并且上面有IP，以它为源ip出去的时候走的是系统协议栈</a:t>
            </a:r>
            <a:endParaRPr lang="zh-CN" altLang="en-US"/>
          </a:p>
          <a:p>
            <a:pPr lvl="0" algn="l"/>
            <a:r>
              <a:rPr lang="zh-CN" altLang="en-US"/>
              <a:t>3）可以简单的理解为原eth0网卡变成二层口后，ovn已经和vpc网络直接连通了，包直接交付</a:t>
            </a:r>
            <a:endParaRPr lang="zh-CN" altLang="en-US"/>
          </a:p>
          <a:p>
            <a:pPr lvl="0" algn="l"/>
            <a:endParaRPr lang="zh-CN" altLang="en-US"/>
          </a:p>
          <a:p>
            <a:pPr lvl="0" algn="l"/>
            <a:r>
              <a:rPr lang="zh-CN" altLang="en-US"/>
              <a:t>针对这个问题，查看了官方文档，里面大致提到了这个问题：</a:t>
            </a:r>
            <a:endParaRPr lang="zh-CN" altLang="en-US"/>
          </a:p>
          <a:p>
            <a:pPr lvl="0" algn="l"/>
            <a:r>
              <a:rPr lang="zh-CN" altLang="en-US"/>
              <a:t>https://docs.openvswitch.org/en/latest/faq/issues/</a:t>
            </a:r>
            <a:endParaRPr lang="zh-CN" altLang="en-US"/>
          </a:p>
          <a:p>
            <a:pPr lvl="0" algn="l"/>
            <a:r>
              <a:rPr lang="zh-CN" altLang="en-US"/>
              <a:t>Q: Open vSwitch does not seem to obey my packet filter rules.</a:t>
            </a:r>
            <a:endParaRPr lang="zh-CN" altLang="en-US"/>
          </a:p>
          <a:p>
            <a:pPr lvl="0" algn="l"/>
            <a:r>
              <a:rPr lang="zh-CN" altLang="en-US"/>
              <a:t>A: It depends on mechanisms and configurations you want to use.</a:t>
            </a:r>
            <a:endParaRPr lang="zh-CN" altLang="en-US"/>
          </a:p>
          <a:p>
            <a:pPr lvl="0" algn="l"/>
            <a:r>
              <a:rPr lang="zh-CN" altLang="en-US"/>
              <a:t>You cannot usefully use typical packet filters, like iptables, on physical Ethernet ports that you add to an Open vSwitch bridge. This is because Open vSwitch captures packets from the interface at a layer lower below where typical packet-filter implementations install their hooks. (This actually applies to any interface of type “system” that you might add to an Open vSwitch bridge.)</a:t>
            </a:r>
            <a:endParaRPr lang="zh-CN" altLang="en-US"/>
          </a:p>
          <a:p>
            <a:pPr lvl="0" algn="l"/>
            <a:r>
              <a:rPr lang="zh-CN" altLang="en-US"/>
              <a:t>You can usefully use typical packet filters on Open vSwitch internal ports as they are mostly ordinary interfaces from the point of view of packet filters.</a:t>
            </a:r>
            <a:endParaRPr lang="zh-CN" altLang="en-US"/>
          </a:p>
          <a:p>
            <a:pPr lvl="0" algn="l"/>
            <a:r>
              <a:rPr lang="zh-CN" altLang="en-US"/>
              <a:t>For example, suppose you create a bridge br0 and add Ethernet port eth0 to it. Then you can usefully add iptables rules to affect the internal interface br0, but not the physical interface eth0. (br0 is also where you would add an IP address, as discussed elsewhere in the FAQ.)</a:t>
            </a:r>
            <a:endParaRPr lang="zh-CN" altLang="en-US"/>
          </a:p>
          <a:p>
            <a:pPr lvl="0" algn="l"/>
            <a:r>
              <a:rPr lang="zh-CN" altLang="en-US"/>
              <a:t>有道翻译：您不能在添加到开放的vSwitch网桥的物理以太网端口上有效地使用典型的包过滤器(如iptables)。这是因为Open vSwitch从典型包过滤实现安装钩子的下层的接口捕获包。(这实际上适用于任何system类型的接口，你可以添加到一个开放的vSwitch桥。)</a:t>
            </a:r>
            <a:endParaRPr lang="zh-CN" altLang="en-US"/>
          </a:p>
          <a:p>
            <a:pPr lvl="0" algn="l"/>
            <a:r>
              <a:rPr lang="zh-CN" altLang="en-US"/>
              <a:t>您可以在开放的vSwitch内部端口上有效地使用典型的包过滤器，因为从包过滤器的角度来看，它们大多是普通的接口。</a:t>
            </a:r>
            <a:endParaRPr lang="zh-CN" altLang="en-US"/>
          </a:p>
          <a:p>
            <a:pPr lvl="0" algn="l"/>
            <a:r>
              <a:rPr lang="zh-CN" altLang="en-US"/>
              <a:t>例如，假设您创建了一个网桥br0，并将以太网端口eth0添加到其中。然后您可以有效地添加iptables规则来影响内部接口br0，而不是物理接口eth0。(您还可以在br0中添加IP地址，在FAQ中其他地方已经讨论过了。</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预备的几个问题</a:t>
            </a:r>
            <a:endParaRPr lang="zh-CN" altLang="en-US"/>
          </a:p>
        </p:txBody>
      </p:sp>
      <p:sp>
        <p:nvSpPr>
          <p:cNvPr id="3" name="内容占位符 2"/>
          <p:cNvSpPr>
            <a:spLocks noGrp="1"/>
          </p:cNvSpPr>
          <p:nvPr>
            <p:ph idx="1"/>
          </p:nvPr>
        </p:nvSpPr>
        <p:spPr/>
        <p:txBody>
          <a:bodyPr>
            <a:normAutofit fontScale="45000"/>
          </a:bodyPr>
          <a:p>
            <a:r>
              <a:rPr lang="zh-CN" altLang="en-US" sz="5400"/>
              <a:t>为什么经</a:t>
            </a:r>
            <a:r>
              <a:rPr lang="en-US" altLang="zh-CN" sz="5400"/>
              <a:t>nodeport</a:t>
            </a:r>
            <a:r>
              <a:rPr lang="zh-CN" altLang="en-US" sz="5400"/>
              <a:t>类型的</a:t>
            </a:r>
            <a:r>
              <a:rPr lang="en-US" altLang="zh-CN" sz="5400"/>
              <a:t>cluster ip</a:t>
            </a:r>
            <a:r>
              <a:rPr lang="zh-CN" altLang="en-US" sz="5400"/>
              <a:t>转到</a:t>
            </a:r>
            <a:r>
              <a:rPr lang="en-US" altLang="zh-CN" sz="5400"/>
              <a:t>pod</a:t>
            </a:r>
            <a:r>
              <a:rPr lang="zh-CN" altLang="en-US" sz="5400"/>
              <a:t>的流量看不到真实源</a:t>
            </a:r>
            <a:r>
              <a:rPr lang="en-US" altLang="zh-CN" sz="5400"/>
              <a:t>ip</a:t>
            </a:r>
            <a:r>
              <a:rPr lang="zh-CN" altLang="en-US" sz="5400"/>
              <a:t>，都是</a:t>
            </a:r>
            <a:r>
              <a:rPr lang="en-US" altLang="zh-CN" sz="5400"/>
              <a:t>x.2</a:t>
            </a:r>
            <a:r>
              <a:rPr lang="zh-CN" altLang="en-US" sz="5400"/>
              <a:t>的</a:t>
            </a:r>
            <a:r>
              <a:rPr lang="en-US" altLang="zh-CN" sz="5400"/>
              <a:t>ip</a:t>
            </a:r>
            <a:endParaRPr lang="zh-CN" altLang="en-US"/>
          </a:p>
          <a:p>
            <a:r>
              <a:rPr lang="zh-CN" altLang="en-US" sz="4800"/>
              <a:t>iptables nat表里面：</a:t>
            </a:r>
            <a:endParaRPr lang="zh-CN" altLang="en-US" sz="4800"/>
          </a:p>
          <a:p>
            <a:pPr lvl="1"/>
            <a:r>
              <a:rPr lang="zh-CN" altLang="en-US"/>
              <a:t>-A POSTROUTING -o ovn-k8s-mp0 -j OVN-KUBE-SNAT-MGMTPORT</a:t>
            </a:r>
            <a:endParaRPr lang="zh-CN" altLang="en-US"/>
          </a:p>
          <a:p>
            <a:pPr lvl="1"/>
            <a:r>
              <a:rPr lang="zh-CN" altLang="en-US"/>
              <a:t>-A OVN-KUBE-SNAT-MGMTPORT -o ovn-k8s-mp0 -m comment --comment "OVN SNAT to Management Port" -j SNAT --to-source 172.29.48.2</a:t>
            </a:r>
            <a:endParaRPr lang="zh-CN" altLang="en-US"/>
          </a:p>
          <a:p>
            <a:pPr lvl="1"/>
            <a:endParaRPr lang="zh-CN" altLang="en-US"/>
          </a:p>
          <a:p>
            <a:pPr lvl="0" algn="l"/>
            <a:r>
              <a:rPr lang="zh-CN" altLang="en-US"/>
              <a:t>答：没有非常详细的理解，大概方向是：</a:t>
            </a:r>
            <a:endParaRPr lang="zh-CN" altLang="en-US"/>
          </a:p>
          <a:p>
            <a:pPr lvl="0" algn="l"/>
            <a:r>
              <a:rPr lang="zh-CN" altLang="en-US"/>
              <a:t>1）</a:t>
            </a:r>
            <a:r>
              <a:rPr lang="en-US" altLang="zh-CN"/>
              <a:t>nodeport </a:t>
            </a:r>
            <a:r>
              <a:rPr lang="zh-CN" altLang="en-US"/>
              <a:t>类型的</a:t>
            </a:r>
            <a:r>
              <a:rPr lang="en-US" altLang="zh-CN"/>
              <a:t>cluster ip</a:t>
            </a:r>
            <a:r>
              <a:rPr lang="zh-CN" altLang="en-US"/>
              <a:t>，原始数据包的目的</a:t>
            </a:r>
            <a:r>
              <a:rPr lang="en-US" altLang="zh-CN"/>
              <a:t>ip</a:t>
            </a:r>
            <a:r>
              <a:rPr lang="zh-CN" altLang="en-US"/>
              <a:t>是</a:t>
            </a:r>
            <a:r>
              <a:rPr lang="en-US" altLang="zh-CN"/>
              <a:t>node</a:t>
            </a:r>
            <a:r>
              <a:rPr lang="zh-CN" altLang="en-US"/>
              <a:t>节点上（比如</a:t>
            </a:r>
            <a:r>
              <a:rPr lang="en-US" altLang="zh-CN"/>
              <a:t>ecs</a:t>
            </a:r>
            <a:r>
              <a:rPr lang="zh-CN" altLang="en-US"/>
              <a:t>）</a:t>
            </a:r>
            <a:r>
              <a:rPr lang="en-US" altLang="zh-CN"/>
              <a:t>eth0</a:t>
            </a:r>
            <a:r>
              <a:rPr lang="zh-CN" altLang="en-US"/>
              <a:t>网卡的</a:t>
            </a:r>
            <a:r>
              <a:rPr lang="en-US" altLang="zh-CN"/>
              <a:t>ip</a:t>
            </a:r>
            <a:r>
              <a:rPr lang="zh-CN" altLang="en-US"/>
              <a:t>，目的端口是</a:t>
            </a:r>
            <a:r>
              <a:rPr lang="en-US" altLang="zh-CN"/>
              <a:t>nodeport</a:t>
            </a:r>
            <a:r>
              <a:rPr lang="zh-CN" altLang="en-US"/>
              <a:t>，则流量流到</a:t>
            </a:r>
            <a:r>
              <a:rPr lang="en-US" altLang="zh-CN"/>
              <a:t>node</a:t>
            </a:r>
            <a:r>
              <a:rPr lang="zh-CN" altLang="en-US"/>
              <a:t>后，虽然</a:t>
            </a:r>
            <a:r>
              <a:rPr lang="en-US" altLang="zh-CN"/>
              <a:t>ovs</a:t>
            </a:r>
            <a:r>
              <a:rPr lang="zh-CN" altLang="en-US"/>
              <a:t>（</a:t>
            </a:r>
            <a:r>
              <a:rPr lang="en-US" altLang="zh-CN">
                <a:sym typeface="+mn-ea"/>
              </a:rPr>
              <a:t>datapath</a:t>
            </a:r>
            <a:r>
              <a:rPr lang="zh-CN" altLang="en-US"/>
              <a:t>拿网络包比</a:t>
            </a:r>
            <a:r>
              <a:rPr lang="en-US" altLang="zh-CN"/>
              <a:t>iptables</a:t>
            </a:r>
            <a:r>
              <a:rPr lang="zh-CN" altLang="en-US"/>
              <a:t>更底层）会处理一次，但是目的</a:t>
            </a:r>
            <a:r>
              <a:rPr lang="en-US" altLang="zh-CN"/>
              <a:t>ip</a:t>
            </a:r>
            <a:r>
              <a:rPr lang="zh-CN" altLang="en-US"/>
              <a:t>为宿主机的</a:t>
            </a:r>
            <a:r>
              <a:rPr lang="en-US" altLang="zh-CN"/>
              <a:t>breth0</a:t>
            </a:r>
            <a:r>
              <a:rPr lang="zh-CN" altLang="en-US"/>
              <a:t>网卡的</a:t>
            </a:r>
            <a:r>
              <a:rPr lang="en-US" altLang="zh-CN"/>
              <a:t>ip</a:t>
            </a:r>
            <a:r>
              <a:rPr lang="zh-CN" altLang="en-US"/>
              <a:t>，数据包会回到（比</a:t>
            </a:r>
            <a:r>
              <a:rPr lang="en-US" altLang="zh-CN"/>
              <a:t>ovs</a:t>
            </a:r>
            <a:r>
              <a:rPr lang="zh-CN" altLang="en-US"/>
              <a:t>的</a:t>
            </a:r>
            <a:r>
              <a:rPr lang="en-US" altLang="zh-CN"/>
              <a:t>datapath</a:t>
            </a:r>
            <a:r>
              <a:rPr lang="zh-CN" altLang="en-US"/>
              <a:t>高一级，优先级低一点）</a:t>
            </a:r>
            <a:r>
              <a:rPr lang="en-US" altLang="zh-CN"/>
              <a:t>breth0</a:t>
            </a:r>
            <a:r>
              <a:rPr lang="zh-CN" altLang="en-US"/>
              <a:t>的网卡</a:t>
            </a:r>
            <a:r>
              <a:rPr lang="en-US" altLang="zh-CN"/>
              <a:t>ip</a:t>
            </a:r>
            <a:r>
              <a:rPr lang="zh-CN" altLang="en-US"/>
              <a:t>，这样就会被</a:t>
            </a:r>
            <a:r>
              <a:rPr lang="en-US" altLang="zh-CN"/>
              <a:t>iptables</a:t>
            </a:r>
            <a:r>
              <a:rPr lang="zh-CN" altLang="en-US"/>
              <a:t>处理掉，再从</a:t>
            </a:r>
            <a:r>
              <a:rPr lang="en-US" altLang="zh-CN"/>
              <a:t>nodeport</a:t>
            </a:r>
            <a:r>
              <a:rPr lang="zh-CN" altLang="en-US"/>
              <a:t>经</a:t>
            </a:r>
            <a:r>
              <a:rPr lang="en-US" altLang="zh-CN"/>
              <a:t>iptables</a:t>
            </a:r>
            <a:r>
              <a:rPr lang="zh-CN" altLang="en-US"/>
              <a:t>变成对</a:t>
            </a:r>
            <a:r>
              <a:rPr lang="en-US" altLang="zh-CN"/>
              <a:t>svc</a:t>
            </a:r>
            <a:r>
              <a:rPr lang="zh-CN" altLang="en-US"/>
              <a:t>的请求，查询路由表后会将数据包从ovn-k8s-mp0发出去，发出去的时候处理</a:t>
            </a:r>
            <a:r>
              <a:rPr lang="en-US" altLang="zh-CN"/>
              <a:t>iptables</a:t>
            </a:r>
            <a:r>
              <a:rPr lang="zh-CN" altLang="en-US"/>
              <a:t>规则（</a:t>
            </a:r>
            <a:r>
              <a:rPr lang="zh-CN" altLang="en-US">
                <a:sym typeface="+mn-ea"/>
              </a:rPr>
              <a:t>OVN-KUBE-SNAT-MGMTPORT链会将源</a:t>
            </a:r>
            <a:r>
              <a:rPr lang="en-US" altLang="zh-CN">
                <a:sym typeface="+mn-ea"/>
              </a:rPr>
              <a:t>ip</a:t>
            </a:r>
            <a:r>
              <a:rPr lang="zh-CN" altLang="en-US">
                <a:sym typeface="+mn-ea"/>
              </a:rPr>
              <a:t>改成</a:t>
            </a:r>
            <a:r>
              <a:rPr lang="en-US" altLang="zh-CN">
                <a:sym typeface="+mn-ea"/>
              </a:rPr>
              <a:t>x.2</a:t>
            </a:r>
            <a:r>
              <a:rPr lang="zh-CN" altLang="en-US">
                <a:sym typeface="+mn-ea"/>
              </a:rPr>
              <a:t>，本例子是</a:t>
            </a:r>
            <a:r>
              <a:rPr lang="en-US" altLang="zh-CN">
                <a:sym typeface="+mn-ea"/>
              </a:rPr>
              <a:t>172.29.48.2</a:t>
            </a:r>
            <a:r>
              <a:rPr lang="zh-CN" altLang="en-US">
                <a:sym typeface="+mn-ea"/>
              </a:rPr>
              <a:t>）</a:t>
            </a:r>
            <a:r>
              <a:rPr lang="zh-CN" altLang="en-US"/>
              <a:t>，经过</a:t>
            </a:r>
            <a:r>
              <a:rPr lang="en-US" altLang="zh-CN"/>
              <a:t>ovs</a:t>
            </a:r>
            <a:r>
              <a:rPr lang="zh-CN" altLang="en-US"/>
              <a:t>的</a:t>
            </a:r>
            <a:r>
              <a:rPr lang="en-US" altLang="zh-CN"/>
              <a:t>switch</a:t>
            </a:r>
            <a:r>
              <a:rPr lang="zh-CN" altLang="en-US"/>
              <a:t>后做一次</a:t>
            </a:r>
            <a:r>
              <a:rPr lang="en-US" altLang="zh-CN"/>
              <a:t>DNAT</a:t>
            </a:r>
            <a:r>
              <a:rPr lang="zh-CN" altLang="en-US"/>
              <a:t>会变成</a:t>
            </a:r>
            <a:r>
              <a:rPr lang="en-US" altLang="zh-CN"/>
              <a:t>pod ip</a:t>
            </a:r>
            <a:r>
              <a:rPr lang="zh-CN" altLang="en-US"/>
              <a:t>，到达</a:t>
            </a:r>
            <a:r>
              <a:rPr lang="en-US" altLang="zh-CN"/>
              <a:t>pod</a:t>
            </a:r>
            <a:r>
              <a:rPr lang="zh-CN" altLang="en-US"/>
              <a:t>后，</a:t>
            </a:r>
            <a:r>
              <a:rPr lang="en-US" altLang="zh-CN"/>
              <a:t>pod</a:t>
            </a:r>
            <a:r>
              <a:rPr lang="zh-CN" altLang="en-US"/>
              <a:t>进程只能看到</a:t>
            </a:r>
            <a:r>
              <a:rPr lang="en-US" altLang="zh-CN"/>
              <a:t>x.2</a:t>
            </a:r>
            <a:r>
              <a:rPr lang="zh-CN" altLang="en-US"/>
              <a:t>这个</a:t>
            </a:r>
            <a:r>
              <a:rPr lang="en-US" altLang="zh-CN"/>
              <a:t>ip</a:t>
            </a:r>
            <a:r>
              <a:rPr lang="zh-CN" altLang="en-US"/>
              <a:t>，本例子</a:t>
            </a:r>
            <a:r>
              <a:rPr lang="en-US" altLang="zh-CN"/>
              <a:t>172.29.48.2</a:t>
            </a:r>
            <a:r>
              <a:rPr lang="zh-CN" altLang="en-US"/>
              <a:t>。</a:t>
            </a:r>
            <a:endParaRPr lang="zh-CN" altLang="en-US"/>
          </a:p>
          <a:p>
            <a:pPr lvl="0" algn="l"/>
            <a:r>
              <a:rPr lang="en-US" altLang="zh-CN"/>
              <a:t>2</a:t>
            </a:r>
            <a:r>
              <a:rPr lang="zh-CN" altLang="en-US"/>
              <a:t>）那么问题来了，能不能让这种流量不被</a:t>
            </a:r>
            <a:r>
              <a:rPr lang="en-US" altLang="zh-CN"/>
              <a:t>iptables </a:t>
            </a:r>
            <a:r>
              <a:rPr lang="zh-CN" altLang="en-US"/>
              <a:t>的规则链 </a:t>
            </a:r>
            <a:r>
              <a:rPr lang="zh-CN" altLang="en-US">
                <a:sym typeface="+mn-ea"/>
              </a:rPr>
              <a:t> OVN-KUBE-SNAT-MGMTPORT处理？</a:t>
            </a:r>
            <a:endParaRPr lang="zh-CN" altLang="en-US">
              <a:sym typeface="+mn-ea"/>
            </a:endParaRPr>
          </a:p>
          <a:p>
            <a:pPr lvl="0" algn="l"/>
            <a:r>
              <a:rPr lang="zh-CN" altLang="en-US">
                <a:sym typeface="+mn-ea"/>
              </a:rPr>
              <a:t>不可以。因为如果改了后，</a:t>
            </a:r>
            <a:r>
              <a:rPr lang="en-US" altLang="zh-CN">
                <a:sym typeface="+mn-ea"/>
              </a:rPr>
              <a:t>pod</a:t>
            </a:r>
            <a:r>
              <a:rPr lang="zh-CN" altLang="en-US">
                <a:sym typeface="+mn-ea"/>
              </a:rPr>
              <a:t>虽然能看到真实源</a:t>
            </a:r>
            <a:r>
              <a:rPr lang="en-US" altLang="zh-CN">
                <a:sym typeface="+mn-ea"/>
              </a:rPr>
              <a:t>ip</a:t>
            </a:r>
            <a:r>
              <a:rPr lang="zh-CN" altLang="en-US">
                <a:sym typeface="+mn-ea"/>
              </a:rPr>
              <a:t>，那么回包的时候，</a:t>
            </a:r>
            <a:r>
              <a:rPr lang="en-US" altLang="zh-CN">
                <a:sym typeface="+mn-ea"/>
              </a:rPr>
              <a:t>pod</a:t>
            </a:r>
            <a:r>
              <a:rPr lang="zh-CN" altLang="en-US">
                <a:sym typeface="+mn-ea"/>
              </a:rPr>
              <a:t>封包的时候目的</a:t>
            </a:r>
            <a:r>
              <a:rPr lang="en-US" altLang="zh-CN">
                <a:sym typeface="+mn-ea"/>
              </a:rPr>
              <a:t>ip</a:t>
            </a:r>
            <a:r>
              <a:rPr lang="zh-CN" altLang="en-US">
                <a:sym typeface="+mn-ea"/>
              </a:rPr>
              <a:t>是真实原</a:t>
            </a:r>
            <a:r>
              <a:rPr lang="en-US" altLang="zh-CN">
                <a:sym typeface="+mn-ea"/>
              </a:rPr>
              <a:t>ip</a:t>
            </a:r>
            <a:r>
              <a:rPr lang="zh-CN" altLang="en-US">
                <a:sym typeface="+mn-ea"/>
              </a:rPr>
              <a:t>，流量不会在</a:t>
            </a:r>
            <a:r>
              <a:rPr lang="en-US" altLang="zh-CN">
                <a:sym typeface="+mn-ea"/>
              </a:rPr>
              <a:t>node /proc/net/nf_conntrack</a:t>
            </a:r>
            <a:r>
              <a:rPr lang="zh-CN" altLang="en-US">
                <a:sym typeface="+mn-ea"/>
              </a:rPr>
              <a:t>上找到对应的连接，目的</a:t>
            </a:r>
            <a:r>
              <a:rPr lang="en-US" altLang="zh-CN">
                <a:sym typeface="+mn-ea"/>
              </a:rPr>
              <a:t>ip</a:t>
            </a:r>
            <a:r>
              <a:rPr lang="zh-CN" altLang="en-US">
                <a:sym typeface="+mn-ea"/>
              </a:rPr>
              <a:t>不会做修改，直接从宿主机出去，此时源</a:t>
            </a:r>
            <a:r>
              <a:rPr lang="en-US" altLang="zh-CN">
                <a:sym typeface="+mn-ea"/>
              </a:rPr>
              <a:t>ip</a:t>
            </a:r>
            <a:r>
              <a:rPr lang="zh-CN" altLang="en-US">
                <a:sym typeface="+mn-ea"/>
              </a:rPr>
              <a:t>是</a:t>
            </a:r>
            <a:r>
              <a:rPr lang="en-US" altLang="zh-CN">
                <a:sym typeface="+mn-ea"/>
              </a:rPr>
              <a:t>pod ip</a:t>
            </a:r>
            <a:r>
              <a:rPr lang="zh-CN" altLang="en-US">
                <a:sym typeface="+mn-ea"/>
              </a:rPr>
              <a:t>，流量不会转给经</a:t>
            </a:r>
            <a:r>
              <a:rPr lang="en-US" altLang="zh-CN">
                <a:sym typeface="+mn-ea"/>
              </a:rPr>
              <a:t>nodeport</a:t>
            </a:r>
            <a:r>
              <a:rPr lang="zh-CN" altLang="en-US">
                <a:sym typeface="+mn-ea"/>
              </a:rPr>
              <a:t>处理前的</a:t>
            </a:r>
            <a:r>
              <a:rPr lang="en-US" altLang="zh-CN">
                <a:sym typeface="+mn-ea"/>
              </a:rPr>
              <a:t>slb ip</a:t>
            </a:r>
            <a:r>
              <a:rPr lang="zh-CN" altLang="en-US">
                <a:sym typeface="+mn-ea"/>
              </a:rPr>
              <a:t>，真实源</a:t>
            </a:r>
            <a:r>
              <a:rPr lang="en-US" altLang="zh-CN">
                <a:sym typeface="+mn-ea"/>
              </a:rPr>
              <a:t>ip</a:t>
            </a:r>
            <a:r>
              <a:rPr lang="zh-CN" altLang="en-US">
                <a:sym typeface="+mn-ea"/>
              </a:rPr>
              <a:t>虽然有可能收到回包，但是源</a:t>
            </a:r>
            <a:r>
              <a:rPr lang="en-US" altLang="zh-CN">
                <a:sym typeface="+mn-ea"/>
              </a:rPr>
              <a:t>ip</a:t>
            </a:r>
            <a:r>
              <a:rPr lang="zh-CN" altLang="en-US">
                <a:sym typeface="+mn-ea"/>
              </a:rPr>
              <a:t>并不是发包时候的目的</a:t>
            </a:r>
            <a:r>
              <a:rPr lang="en-US" altLang="zh-CN">
                <a:sym typeface="+mn-ea"/>
              </a:rPr>
              <a:t>ip</a:t>
            </a:r>
            <a:r>
              <a:rPr lang="zh-CN" altLang="en-US">
                <a:sym typeface="+mn-ea"/>
              </a:rPr>
              <a:t>，这个包会</a:t>
            </a:r>
            <a:r>
              <a:rPr lang="en-US" altLang="zh-CN">
                <a:sym typeface="+mn-ea"/>
              </a:rPr>
              <a:t>drop</a:t>
            </a:r>
            <a:r>
              <a:rPr lang="zh-CN" altLang="en-US">
                <a:sym typeface="+mn-ea"/>
              </a:rPr>
              <a:t>（希望看到是</a:t>
            </a:r>
            <a:r>
              <a:rPr lang="en-US" altLang="zh-CN">
                <a:sym typeface="+mn-ea"/>
              </a:rPr>
              <a:t>slb ip</a:t>
            </a:r>
            <a:r>
              <a:rPr lang="zh-CN" altLang="en-US">
                <a:sym typeface="+mn-ea"/>
              </a:rPr>
              <a:t>为源</a:t>
            </a:r>
            <a:r>
              <a:rPr lang="en-US" altLang="zh-CN">
                <a:sym typeface="+mn-ea"/>
              </a:rPr>
              <a:t>ip</a:t>
            </a:r>
            <a:r>
              <a:rPr lang="zh-CN" altLang="en-US">
                <a:sym typeface="+mn-ea"/>
              </a:rPr>
              <a:t>，有或者是</a:t>
            </a:r>
            <a:r>
              <a:rPr lang="en-US" altLang="zh-CN">
                <a:sym typeface="+mn-ea"/>
              </a:rPr>
              <a:t>node</a:t>
            </a:r>
            <a:r>
              <a:rPr lang="zh-CN" altLang="en-US">
                <a:sym typeface="+mn-ea"/>
              </a:rPr>
              <a:t>的</a:t>
            </a:r>
            <a:r>
              <a:rPr lang="en-US" altLang="zh-CN">
                <a:sym typeface="+mn-ea"/>
              </a:rPr>
              <a:t>ecs ip</a:t>
            </a:r>
            <a:r>
              <a:rPr lang="zh-CN" altLang="en-US">
                <a:sym typeface="+mn-ea"/>
              </a:rPr>
              <a:t>）</a:t>
            </a:r>
            <a:endParaRPr lang="zh-CN" altLang="en-US">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自己写文档</a:t>
            </a:r>
            <a:endParaRPr lang="zh-CN" altLang="en-US"/>
          </a:p>
        </p:txBody>
      </p:sp>
      <p:sp>
        <p:nvSpPr>
          <p:cNvPr id="3" name="内容占位符 2"/>
          <p:cNvSpPr>
            <a:spLocks noGrp="1"/>
          </p:cNvSpPr>
          <p:nvPr>
            <p:ph idx="1"/>
          </p:nvPr>
        </p:nvSpPr>
        <p:spPr/>
        <p:txBody>
          <a:bodyPr>
            <a:normAutofit fontScale="90000"/>
          </a:bodyPr>
          <a:p>
            <a:r>
              <a:rPr lang="zh-CN" altLang="en-US"/>
              <a:t>http://confluence.dian.so/pages/viewpage.action?pageId=35630061</a:t>
            </a:r>
            <a:endParaRPr lang="zh-CN" altLang="en-US"/>
          </a:p>
          <a:p>
            <a:endParaRPr lang="zh-CN" altLang="en-US"/>
          </a:p>
          <a:p>
            <a:r>
              <a:rPr lang="zh-CN" altLang="en-US"/>
              <a:t># 自己的github</a:t>
            </a:r>
            <a:endParaRPr lang="zh-CN" altLang="en-US"/>
          </a:p>
          <a:p>
            <a:r>
              <a:rPr lang="zh-CN" altLang="en-US"/>
              <a:t>https://github.com/sccblue/ovn-kubernetes</a:t>
            </a:r>
            <a:endParaRPr lang="zh-CN" altLang="en-US"/>
          </a:p>
          <a:p>
            <a:r>
              <a:rPr lang="zh-CN" altLang="en-US"/>
              <a:t>git clone https://github.com/sccblue/ovn-kubernetes.git</a:t>
            </a:r>
            <a:endParaRPr lang="zh-CN" altLang="en-US"/>
          </a:p>
          <a:p>
            <a:endParaRPr lang="zh-CN" altLang="en-US"/>
          </a:p>
          <a:p>
            <a:r>
              <a:rPr lang="zh-CN" altLang="en-US"/>
              <a:t># 自己的dockerhub</a:t>
            </a:r>
            <a:endParaRPr lang="zh-CN" altLang="en-US"/>
          </a:p>
          <a:p>
            <a:r>
              <a:rPr lang="zh-CN" altLang="en-US"/>
              <a:t>https://hub.docker.com/repository/docker/sccblue/ovn-daemonset-u/general</a:t>
            </a:r>
            <a:endParaRPr lang="zh-CN" altLang="en-US"/>
          </a:p>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预备的几个问题</a:t>
            </a:r>
            <a:endParaRPr lang="zh-CN" altLang="en-US"/>
          </a:p>
        </p:txBody>
      </p:sp>
      <p:sp>
        <p:nvSpPr>
          <p:cNvPr id="3" name="内容占位符 2"/>
          <p:cNvSpPr>
            <a:spLocks noGrp="1"/>
          </p:cNvSpPr>
          <p:nvPr>
            <p:ph idx="1"/>
          </p:nvPr>
        </p:nvSpPr>
        <p:spPr/>
        <p:txBody>
          <a:bodyPr>
            <a:normAutofit lnSpcReduction="10000"/>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ovs</a:t>
            </a:r>
            <a:r>
              <a:rPr lang="zh-CN" altLang="en-US"/>
              <a:t>比</a:t>
            </a:r>
            <a:r>
              <a:rPr lang="en-US" altLang="zh-CN"/>
              <a:t>iptables</a:t>
            </a:r>
            <a:r>
              <a:rPr lang="zh-CN" altLang="en-US"/>
              <a:t>优先级高</a:t>
            </a:r>
            <a:endParaRPr lang="zh-CN" altLang="en-US"/>
          </a:p>
        </p:txBody>
      </p:sp>
      <p:pic>
        <p:nvPicPr>
          <p:cNvPr id="4" name="内容占位符 3"/>
          <p:cNvPicPr>
            <a:picLocks noChangeAspect="1"/>
          </p:cNvPicPr>
          <p:nvPr>
            <p:ph idx="1"/>
          </p:nvPr>
        </p:nvPicPr>
        <p:blipFill>
          <a:blip r:embed="rId1"/>
          <a:stretch>
            <a:fillRect/>
          </a:stretch>
        </p:blipFill>
        <p:spPr>
          <a:xfrm>
            <a:off x="1485265" y="1784985"/>
            <a:ext cx="8153400" cy="4076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圆角矩形 15"/>
          <p:cNvSpPr/>
          <p:nvPr/>
        </p:nvSpPr>
        <p:spPr>
          <a:xfrm>
            <a:off x="4349750" y="3260725"/>
            <a:ext cx="1570990"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k8stest2-master-1.dev.kl.aly</a:t>
            </a:r>
            <a:endParaRPr lang="zh-CN" altLang="en-US" sz="1200">
              <a:sym typeface="+mn-ea"/>
            </a:endParaRPr>
          </a:p>
        </p:txBody>
      </p:sp>
      <p:sp>
        <p:nvSpPr>
          <p:cNvPr id="18" name="圆角矩形 17"/>
          <p:cNvSpPr/>
          <p:nvPr/>
        </p:nvSpPr>
        <p:spPr>
          <a:xfrm>
            <a:off x="6435090" y="3248660"/>
            <a:ext cx="1779905" cy="574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200">
                <a:sym typeface="+mn-ea"/>
              </a:rPr>
              <a:t>k8stest2-worker-1.dev.kl.aly</a:t>
            </a:r>
            <a:endParaRPr sz="1200">
              <a:sym typeface="+mn-ea"/>
            </a:endParaRPr>
          </a:p>
        </p:txBody>
      </p:sp>
      <p:sp>
        <p:nvSpPr>
          <p:cNvPr id="19" name="圆角矩形 18"/>
          <p:cNvSpPr/>
          <p:nvPr/>
        </p:nvSpPr>
        <p:spPr>
          <a:xfrm>
            <a:off x="5367655" y="170815"/>
            <a:ext cx="17621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join</a:t>
            </a:r>
            <a:endParaRPr lang="en-US" altLang="zh-CN" sz="1200">
              <a:sym typeface="+mn-ea"/>
            </a:endParaRPr>
          </a:p>
        </p:txBody>
      </p:sp>
      <p:cxnSp>
        <p:nvCxnSpPr>
          <p:cNvPr id="4" name="直接箭头连接符 3"/>
          <p:cNvCxnSpPr>
            <a:stCxn id="16" idx="0"/>
            <a:endCxn id="7" idx="3"/>
          </p:cNvCxnSpPr>
          <p:nvPr/>
        </p:nvCxnSpPr>
        <p:spPr>
          <a:xfrm flipV="1">
            <a:off x="5135245" y="2152650"/>
            <a:ext cx="382270" cy="1108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7" idx="5"/>
            <a:endCxn id="18" idx="0"/>
          </p:cNvCxnSpPr>
          <p:nvPr/>
        </p:nvCxnSpPr>
        <p:spPr>
          <a:xfrm>
            <a:off x="6991350" y="2152650"/>
            <a:ext cx="334010" cy="10960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 name="流程图: 联系 5"/>
          <p:cNvSpPr/>
          <p:nvPr/>
        </p:nvSpPr>
        <p:spPr>
          <a:xfrm>
            <a:off x="1005205" y="655955"/>
            <a:ext cx="2373630" cy="80391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GR_k8stest2-master-1.dev.kl.aly</a:t>
            </a:r>
            <a:endParaRPr lang="zh-CN" altLang="en-US" sz="1200"/>
          </a:p>
        </p:txBody>
      </p:sp>
      <p:sp>
        <p:nvSpPr>
          <p:cNvPr id="8" name="流程图: 联系 7"/>
          <p:cNvSpPr/>
          <p:nvPr/>
        </p:nvSpPr>
        <p:spPr>
          <a:xfrm>
            <a:off x="8966835" y="821055"/>
            <a:ext cx="2416810" cy="63881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GR_k8stest2-worker-1.dev.kl.aly</a:t>
            </a:r>
            <a:endParaRPr lang="zh-CN" altLang="en-US" sz="1200"/>
          </a:p>
        </p:txBody>
      </p:sp>
      <p:sp>
        <p:nvSpPr>
          <p:cNvPr id="69" name="文本框 68"/>
          <p:cNvSpPr txBox="1"/>
          <p:nvPr/>
        </p:nvSpPr>
        <p:spPr>
          <a:xfrm>
            <a:off x="8664575" y="2967355"/>
            <a:ext cx="1407160" cy="460375"/>
          </a:xfrm>
          <a:prstGeom prst="rect">
            <a:avLst/>
          </a:prstGeom>
          <a:noFill/>
        </p:spPr>
        <p:txBody>
          <a:bodyPr wrap="square" rtlCol="0" anchor="t">
            <a:spAutoFit/>
          </a:bodyPr>
          <a:p>
            <a:r>
              <a:rPr lang="en-US" altLang="zh-CN" sz="1200">
                <a:sym typeface="+mn-ea"/>
              </a:rPr>
              <a:t>node</a:t>
            </a:r>
            <a:r>
              <a:rPr lang="zh-CN" altLang="en-US" sz="1200">
                <a:sym typeface="+mn-ea"/>
              </a:rPr>
              <a:t>分配</a:t>
            </a:r>
            <a:r>
              <a:rPr lang="en-US" sz="1200">
                <a:sym typeface="+mn-ea"/>
              </a:rPr>
              <a:t>pod</a:t>
            </a:r>
            <a:r>
              <a:rPr lang="zh-CN" altLang="en-US" sz="1200">
                <a:sym typeface="+mn-ea"/>
              </a:rPr>
              <a:t>网段</a:t>
            </a:r>
            <a:endParaRPr lang="en-US" sz="1200"/>
          </a:p>
          <a:p>
            <a:r>
              <a:rPr lang="en-US" sz="1200">
                <a:sym typeface="+mn-ea"/>
              </a:rPr>
              <a:t>172.29.17.0/24</a:t>
            </a:r>
            <a:endParaRPr lang="en-US" altLang="en-US" sz="1200"/>
          </a:p>
        </p:txBody>
      </p:sp>
      <p:cxnSp>
        <p:nvCxnSpPr>
          <p:cNvPr id="64" name="直接箭头连接符 63"/>
          <p:cNvCxnSpPr>
            <a:stCxn id="40" idx="0"/>
            <a:endCxn id="82" idx="2"/>
          </p:cNvCxnSpPr>
          <p:nvPr/>
        </p:nvCxnSpPr>
        <p:spPr>
          <a:xfrm flipV="1">
            <a:off x="3215640" y="3694430"/>
            <a:ext cx="5080" cy="7397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837180" y="2932430"/>
            <a:ext cx="1512570" cy="460375"/>
          </a:xfrm>
          <a:prstGeom prst="rect">
            <a:avLst/>
          </a:prstGeom>
          <a:noFill/>
        </p:spPr>
        <p:txBody>
          <a:bodyPr wrap="square" rtlCol="0" anchor="t">
            <a:spAutoFit/>
          </a:bodyPr>
          <a:p>
            <a:r>
              <a:rPr lang="en-US" altLang="zh-CN" sz="1200"/>
              <a:t>node</a:t>
            </a:r>
            <a:r>
              <a:rPr lang="zh-CN" altLang="en-US" sz="1200"/>
              <a:t>分配</a:t>
            </a:r>
            <a:r>
              <a:rPr lang="en-US" sz="1200">
                <a:sym typeface="+mn-ea"/>
              </a:rPr>
              <a:t>pod</a:t>
            </a:r>
            <a:r>
              <a:rPr lang="zh-CN" altLang="en-US" sz="1200">
                <a:sym typeface="+mn-ea"/>
              </a:rPr>
              <a:t>网段</a:t>
            </a:r>
            <a:endParaRPr lang="en-US" sz="1200"/>
          </a:p>
          <a:p>
            <a:r>
              <a:rPr lang="en-US" sz="1200"/>
              <a:t>172.29.16.0/24</a:t>
            </a:r>
            <a:endParaRPr lang="en-US" altLang="en-US" sz="1200"/>
          </a:p>
        </p:txBody>
      </p:sp>
      <p:sp>
        <p:nvSpPr>
          <p:cNvPr id="82" name="矩形 81"/>
          <p:cNvSpPr/>
          <p:nvPr/>
        </p:nvSpPr>
        <p:spPr>
          <a:xfrm>
            <a:off x="2868295" y="3411220"/>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29" name="文本框 28"/>
          <p:cNvSpPr txBox="1"/>
          <p:nvPr/>
        </p:nvSpPr>
        <p:spPr>
          <a:xfrm>
            <a:off x="3141980" y="2033270"/>
            <a:ext cx="2502535" cy="645160"/>
          </a:xfrm>
          <a:prstGeom prst="rect">
            <a:avLst/>
          </a:prstGeom>
          <a:noFill/>
        </p:spPr>
        <p:txBody>
          <a:bodyPr wrap="square" rtlCol="0" anchor="t">
            <a:spAutoFit/>
          </a:bodyPr>
          <a:p>
            <a:pPr algn="l"/>
            <a:r>
              <a:rPr sz="1200"/>
              <a:t>rtos-k8stest2-master-1.dev.kl.aly</a:t>
            </a:r>
            <a:endParaRPr sz="1200"/>
          </a:p>
          <a:p>
            <a:pPr algn="l"/>
            <a:r>
              <a:rPr sz="1200"/>
              <a:t>172.2</a:t>
            </a:r>
            <a:r>
              <a:rPr lang="en-US" sz="1200"/>
              <a:t>9</a:t>
            </a:r>
            <a:r>
              <a:rPr sz="1200"/>
              <a:t>.</a:t>
            </a:r>
            <a:r>
              <a:rPr lang="en-US" sz="1200"/>
              <a:t>16</a:t>
            </a:r>
            <a:r>
              <a:rPr sz="1200"/>
              <a:t>.1/24</a:t>
            </a:r>
            <a:endParaRPr sz="1200"/>
          </a:p>
          <a:p>
            <a:pPr algn="l"/>
            <a:r>
              <a:rPr lang="zh-CN" altLang="en-US" sz="1200">
                <a:sym typeface="+mn-ea"/>
              </a:rPr>
              <a:t>0a:58:ac:1d:10:01</a:t>
            </a:r>
            <a:endParaRPr lang="zh-CN" altLang="en-US" sz="1200">
              <a:sym typeface="+mn-ea"/>
            </a:endParaRPr>
          </a:p>
        </p:txBody>
      </p:sp>
      <p:sp>
        <p:nvSpPr>
          <p:cNvPr id="7" name="流程图: 联系 6"/>
          <p:cNvSpPr/>
          <p:nvPr/>
        </p:nvSpPr>
        <p:spPr>
          <a:xfrm>
            <a:off x="5212715" y="1581150"/>
            <a:ext cx="2083435" cy="669925"/>
          </a:xfrm>
          <a:prstGeom prst="flowChartConnector">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ovn_cluster_router</a:t>
            </a:r>
            <a:endParaRPr lang="zh-CN" altLang="en-US" sz="1200"/>
          </a:p>
          <a:p>
            <a:pPr algn="ctr"/>
            <a:r>
              <a:rPr lang="en-US" altLang="zh-CN" sz="1200"/>
              <a:t>k8s pod</a:t>
            </a:r>
            <a:r>
              <a:rPr lang="zh-CN" altLang="en-US" sz="1200"/>
              <a:t>路由</a:t>
            </a:r>
            <a:endParaRPr lang="zh-CN" altLang="en-US" sz="1200"/>
          </a:p>
        </p:txBody>
      </p:sp>
      <p:sp>
        <p:nvSpPr>
          <p:cNvPr id="33" name="文本框 32"/>
          <p:cNvSpPr txBox="1"/>
          <p:nvPr/>
        </p:nvSpPr>
        <p:spPr>
          <a:xfrm>
            <a:off x="7067550" y="2019935"/>
            <a:ext cx="2473960" cy="645160"/>
          </a:xfrm>
          <a:prstGeom prst="rect">
            <a:avLst/>
          </a:prstGeom>
          <a:noFill/>
        </p:spPr>
        <p:txBody>
          <a:bodyPr wrap="square" rtlCol="0" anchor="t">
            <a:spAutoFit/>
          </a:bodyPr>
          <a:p>
            <a:r>
              <a:rPr lang="zh-CN" altLang="en-US" sz="1200"/>
              <a:t>rtos-k8stest2-worker-1.dev.kl.aly</a:t>
            </a:r>
            <a:endParaRPr lang="zh-CN" altLang="en-US" sz="1200"/>
          </a:p>
          <a:p>
            <a:r>
              <a:rPr lang="zh-CN" altLang="en-US" sz="1200"/>
              <a:t>172.</a:t>
            </a:r>
            <a:r>
              <a:rPr lang="en-US" altLang="zh-CN" sz="1200"/>
              <a:t>29</a:t>
            </a:r>
            <a:r>
              <a:rPr lang="zh-CN" altLang="en-US" sz="1200"/>
              <a:t>.</a:t>
            </a:r>
            <a:r>
              <a:rPr lang="en-US" altLang="zh-CN" sz="1200"/>
              <a:t>17</a:t>
            </a:r>
            <a:r>
              <a:rPr lang="zh-CN" altLang="en-US" sz="1200"/>
              <a:t>.1/24</a:t>
            </a:r>
            <a:endParaRPr lang="zh-CN" altLang="en-US" sz="1200"/>
          </a:p>
          <a:p>
            <a:r>
              <a:rPr lang="zh-CN" altLang="en-US" sz="1200"/>
              <a:t>0a:58:ac:1d:1</a:t>
            </a:r>
            <a:r>
              <a:rPr lang="en-US" altLang="zh-CN" sz="1200"/>
              <a:t>1</a:t>
            </a:r>
            <a:r>
              <a:rPr lang="zh-CN" altLang="en-US" sz="1200"/>
              <a:t>:01</a:t>
            </a:r>
            <a:endParaRPr lang="zh-CN" altLang="en-US" sz="1200"/>
          </a:p>
        </p:txBody>
      </p:sp>
      <p:sp>
        <p:nvSpPr>
          <p:cNvPr id="31" name="文本框 30"/>
          <p:cNvSpPr txBox="1"/>
          <p:nvPr/>
        </p:nvSpPr>
        <p:spPr>
          <a:xfrm>
            <a:off x="2734310" y="1055370"/>
            <a:ext cx="2700655" cy="645160"/>
          </a:xfrm>
          <a:prstGeom prst="rect">
            <a:avLst/>
          </a:prstGeom>
          <a:noFill/>
        </p:spPr>
        <p:txBody>
          <a:bodyPr wrap="square" rtlCol="0" anchor="t">
            <a:spAutoFit/>
          </a:bodyPr>
          <a:p>
            <a:r>
              <a:rPr lang="en-US" sz="1200">
                <a:sym typeface="+mn-ea"/>
              </a:rPr>
              <a:t>rtoj-GR_k8stest2-master-1.dev.kl.aly</a:t>
            </a:r>
            <a:endParaRPr lang="en-US" sz="1200">
              <a:sym typeface="+mn-ea"/>
            </a:endParaRPr>
          </a:p>
          <a:p>
            <a:r>
              <a:rPr lang="en-US" sz="1200">
                <a:sym typeface="+mn-ea"/>
              </a:rPr>
              <a:t>172.31.16.3</a:t>
            </a:r>
            <a:r>
              <a:rPr lang="zh-CN" altLang="en-US" sz="1200"/>
              <a:t>/</a:t>
            </a:r>
            <a:r>
              <a:rPr lang="en-US" altLang="zh-CN" sz="1200"/>
              <a:t>16</a:t>
            </a:r>
            <a:endParaRPr lang="zh-CN" altLang="en-US" sz="1200"/>
          </a:p>
          <a:p>
            <a:r>
              <a:rPr lang="zh-CN" altLang="en-US" sz="1200"/>
              <a:t>0a:58:ac:1f:10:03</a:t>
            </a:r>
            <a:endParaRPr lang="zh-CN" altLang="en-US" sz="1200"/>
          </a:p>
        </p:txBody>
      </p:sp>
      <p:cxnSp>
        <p:nvCxnSpPr>
          <p:cNvPr id="9" name="直接箭头连接符 8"/>
          <p:cNvCxnSpPr>
            <a:stCxn id="7" idx="0"/>
            <a:endCxn id="19" idx="2"/>
          </p:cNvCxnSpPr>
          <p:nvPr/>
        </p:nvCxnSpPr>
        <p:spPr>
          <a:xfrm flipH="1" flipV="1">
            <a:off x="6249035" y="706755"/>
            <a:ext cx="5715" cy="8743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6"/>
            <a:endCxn id="19" idx="1"/>
          </p:cNvCxnSpPr>
          <p:nvPr/>
        </p:nvCxnSpPr>
        <p:spPr>
          <a:xfrm flipV="1">
            <a:off x="3378835" y="438785"/>
            <a:ext cx="1988820" cy="6191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9" idx="3"/>
            <a:endCxn id="8" idx="2"/>
          </p:cNvCxnSpPr>
          <p:nvPr/>
        </p:nvCxnSpPr>
        <p:spPr>
          <a:xfrm>
            <a:off x="7129780" y="438785"/>
            <a:ext cx="1837055" cy="7016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380345" y="5932170"/>
            <a:ext cx="1558290" cy="5759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en-US" sz="1200">
              <a:solidFill>
                <a:schemeClr val="tx1"/>
              </a:solidFill>
              <a:sym typeface="+mn-ea"/>
            </a:endParaRPr>
          </a:p>
          <a:p>
            <a:pPr algn="ctr"/>
            <a:r>
              <a:rPr sz="1200">
                <a:solidFill>
                  <a:schemeClr val="tx1"/>
                </a:solidFill>
                <a:sym typeface="+mn-ea"/>
              </a:rPr>
              <a:t>172.17.33.251</a:t>
            </a:r>
            <a:r>
              <a:rPr lang="en-US" sz="1200">
                <a:solidFill>
                  <a:schemeClr val="tx1"/>
                </a:solidFill>
                <a:sym typeface="+mn-ea"/>
              </a:rPr>
              <a:t>/23</a:t>
            </a:r>
            <a:endParaRPr sz="1200">
              <a:solidFill>
                <a:schemeClr val="tx1"/>
              </a:solidFill>
              <a:sym typeface="+mn-ea"/>
            </a:endParaRPr>
          </a:p>
          <a:p>
            <a:pPr algn="ctr"/>
            <a:r>
              <a:rPr lang="zh-CN" altLang="en-US" sz="1200">
                <a:solidFill>
                  <a:schemeClr val="tx1"/>
                </a:solidFill>
                <a:sym typeface="+mn-ea"/>
              </a:rPr>
              <a:t>00:16:3e:00:3c:58</a:t>
            </a:r>
            <a:endParaRPr lang="zh-CN" altLang="en-US" sz="1200">
              <a:solidFill>
                <a:schemeClr val="tx1"/>
              </a:solidFill>
              <a:sym typeface="+mn-ea"/>
            </a:endParaRPr>
          </a:p>
        </p:txBody>
      </p:sp>
      <p:sp>
        <p:nvSpPr>
          <p:cNvPr id="14" name="圆角矩形 13"/>
          <p:cNvSpPr/>
          <p:nvPr/>
        </p:nvSpPr>
        <p:spPr>
          <a:xfrm>
            <a:off x="257810" y="5805805"/>
            <a:ext cx="1584000" cy="576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sym typeface="+mn-ea"/>
              </a:rPr>
              <a:t>breth0</a:t>
            </a:r>
            <a:endParaRPr lang="zh-CN" altLang="en-US" sz="1200">
              <a:solidFill>
                <a:schemeClr val="tx1"/>
              </a:solidFill>
            </a:endParaRPr>
          </a:p>
          <a:p>
            <a:pPr algn="ctr"/>
            <a:r>
              <a:rPr sz="1200">
                <a:solidFill>
                  <a:schemeClr val="tx1"/>
                </a:solidFill>
                <a:sym typeface="+mn-ea"/>
              </a:rPr>
              <a:t>172.17.33.25</a:t>
            </a:r>
            <a:r>
              <a:rPr lang="en-US" sz="1200">
                <a:solidFill>
                  <a:schemeClr val="tx1"/>
                </a:solidFill>
                <a:sym typeface="+mn-ea"/>
              </a:rPr>
              <a:t>0/23</a:t>
            </a:r>
            <a:endParaRPr sz="1200">
              <a:solidFill>
                <a:schemeClr val="tx1"/>
              </a:solidFill>
              <a:sym typeface="+mn-ea"/>
            </a:endParaRPr>
          </a:p>
          <a:p>
            <a:pPr algn="ctr"/>
            <a:r>
              <a:rPr lang="zh-CN" altLang="en-US" sz="1200">
                <a:solidFill>
                  <a:schemeClr val="tx1"/>
                </a:solidFill>
                <a:sym typeface="+mn-ea"/>
              </a:rPr>
              <a:t>00:16:3e:00:3f:a1</a:t>
            </a:r>
            <a:endParaRPr lang="zh-CN" altLang="en-US" sz="1200">
              <a:solidFill>
                <a:schemeClr val="tx1"/>
              </a:solidFill>
              <a:sym typeface="+mn-ea"/>
            </a:endParaRPr>
          </a:p>
        </p:txBody>
      </p:sp>
      <p:sp>
        <p:nvSpPr>
          <p:cNvPr id="47" name="圆角矩形 46"/>
          <p:cNvSpPr/>
          <p:nvPr/>
        </p:nvSpPr>
        <p:spPr>
          <a:xfrm>
            <a:off x="2434590" y="5612130"/>
            <a:ext cx="1548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172.29.16.2/24</a:t>
            </a:r>
            <a:endParaRPr lang="en-US" sz="1200">
              <a:solidFill>
                <a:schemeClr val="accent2"/>
              </a:solidFill>
              <a:sym typeface="+mn-ea"/>
            </a:endParaRPr>
          </a:p>
          <a:p>
            <a:pPr algn="ctr"/>
            <a:r>
              <a:rPr lang="en-US" altLang="en-US" sz="1200">
                <a:solidFill>
                  <a:schemeClr val="accent2"/>
                </a:solidFill>
                <a:sym typeface="+mn-ea"/>
              </a:rPr>
              <a:t>da:02:c9:a3:20:55</a:t>
            </a:r>
            <a:endParaRPr lang="en-US" altLang="en-US" sz="1200">
              <a:solidFill>
                <a:schemeClr val="accent2"/>
              </a:solidFill>
              <a:sym typeface="+mn-ea"/>
            </a:endParaRPr>
          </a:p>
        </p:txBody>
      </p:sp>
      <p:sp>
        <p:nvSpPr>
          <p:cNvPr id="46" name="圆角矩形 45"/>
          <p:cNvSpPr/>
          <p:nvPr/>
        </p:nvSpPr>
        <p:spPr>
          <a:xfrm>
            <a:off x="8489950" y="561213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mp</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172.29.17.2/24</a:t>
            </a:r>
            <a:endParaRPr lang="en-US" sz="1200">
              <a:solidFill>
                <a:schemeClr val="accent2"/>
              </a:solidFill>
              <a:sym typeface="+mn-ea"/>
            </a:endParaRPr>
          </a:p>
          <a:p>
            <a:pPr algn="ctr"/>
            <a:r>
              <a:rPr lang="en-US" altLang="en-US" sz="1200">
                <a:solidFill>
                  <a:schemeClr val="accent2"/>
                </a:solidFill>
                <a:sym typeface="+mn-ea"/>
              </a:rPr>
              <a:t>d6:e6:c8:88:0f:ed</a:t>
            </a:r>
            <a:endParaRPr lang="en-US" altLang="en-US" sz="1200">
              <a:solidFill>
                <a:schemeClr val="accent2"/>
              </a:solidFill>
              <a:sym typeface="+mn-ea"/>
            </a:endParaRPr>
          </a:p>
        </p:txBody>
      </p:sp>
      <p:sp>
        <p:nvSpPr>
          <p:cNvPr id="40" name="圆角矩形 39"/>
          <p:cNvSpPr/>
          <p:nvPr/>
        </p:nvSpPr>
        <p:spPr>
          <a:xfrm>
            <a:off x="2837180" y="4434205"/>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sp>
        <p:nvSpPr>
          <p:cNvPr id="43" name="圆角矩形 42"/>
          <p:cNvSpPr/>
          <p:nvPr/>
        </p:nvSpPr>
        <p:spPr>
          <a:xfrm>
            <a:off x="8860790" y="4482465"/>
            <a:ext cx="756000" cy="396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br-int</a:t>
            </a:r>
            <a:endParaRPr lang="en-US" altLang="zh-CN" sz="1200">
              <a:sym typeface="+mn-ea"/>
            </a:endParaRPr>
          </a:p>
        </p:txBody>
      </p:sp>
      <p:cxnSp>
        <p:nvCxnSpPr>
          <p:cNvPr id="12" name="直接箭头连接符 11"/>
          <p:cNvCxnSpPr>
            <a:stCxn id="40" idx="2"/>
            <a:endCxn id="47" idx="0"/>
          </p:cNvCxnSpPr>
          <p:nvPr/>
        </p:nvCxnSpPr>
        <p:spPr>
          <a:xfrm flipH="1">
            <a:off x="3208655" y="4830445"/>
            <a:ext cx="6985" cy="781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46" idx="0"/>
            <a:endCxn id="43" idx="2"/>
          </p:cNvCxnSpPr>
          <p:nvPr/>
        </p:nvCxnSpPr>
        <p:spPr>
          <a:xfrm flipH="1" flipV="1">
            <a:off x="9239250" y="4878705"/>
            <a:ext cx="6985" cy="7334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169400" y="5033010"/>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13" name="文本框 12"/>
          <p:cNvSpPr txBox="1"/>
          <p:nvPr/>
        </p:nvSpPr>
        <p:spPr>
          <a:xfrm>
            <a:off x="2291080" y="499554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cxnSp>
        <p:nvCxnSpPr>
          <p:cNvPr id="86" name="直接箭头连接符 85"/>
          <p:cNvCxnSpPr>
            <a:stCxn id="18" idx="3"/>
          </p:cNvCxnSpPr>
          <p:nvPr/>
        </p:nvCxnSpPr>
        <p:spPr>
          <a:xfrm>
            <a:off x="8214995" y="3535680"/>
            <a:ext cx="1020445" cy="13474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6" idx="1"/>
          </p:cNvCxnSpPr>
          <p:nvPr/>
        </p:nvCxnSpPr>
        <p:spPr>
          <a:xfrm flipH="1">
            <a:off x="3228340" y="3547745"/>
            <a:ext cx="1121410" cy="12846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670300" y="4429760"/>
            <a:ext cx="1584325" cy="553085"/>
          </a:xfrm>
          <a:prstGeom prst="rect">
            <a:avLst/>
          </a:prstGeom>
          <a:noFill/>
        </p:spPr>
        <p:txBody>
          <a:bodyPr wrap="square" rtlCol="0" anchor="t">
            <a:spAutoFit/>
          </a:bodyPr>
          <a:p>
            <a:r>
              <a:rPr lang="en-US" altLang="zh-CN" sz="1000"/>
              <a:t>ovn-k8s-mp0</a:t>
            </a:r>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sp>
        <p:nvSpPr>
          <p:cNvPr id="20" name="文本框 19"/>
          <p:cNvSpPr txBox="1"/>
          <p:nvPr/>
        </p:nvSpPr>
        <p:spPr>
          <a:xfrm>
            <a:off x="7347585" y="4480560"/>
            <a:ext cx="1584325" cy="553085"/>
          </a:xfrm>
          <a:prstGeom prst="rect">
            <a:avLst/>
          </a:prstGeom>
          <a:noFill/>
        </p:spPr>
        <p:txBody>
          <a:bodyPr wrap="square" rtlCol="0" anchor="t">
            <a:spAutoFit/>
          </a:bodyPr>
          <a:p>
            <a:r>
              <a:rPr lang="en-US" altLang="zh-CN" sz="1000"/>
              <a:t>ovn-k8smp0</a:t>
            </a:r>
            <a:r>
              <a:rPr lang="zh-CN" altLang="en-US" sz="1000"/>
              <a:t>接口指定external_id实现</a:t>
            </a:r>
            <a:r>
              <a:rPr lang="en-US" altLang="zh-CN" sz="1000"/>
              <a:t>ovs</a:t>
            </a:r>
            <a:r>
              <a:rPr lang="zh-CN" altLang="en-US" sz="1000"/>
              <a:t>端口和</a:t>
            </a:r>
            <a:r>
              <a:rPr lang="en-US" altLang="zh-CN" sz="1000"/>
              <a:t>logical switch</a:t>
            </a:r>
            <a:r>
              <a:rPr lang="zh-CN" altLang="en-US" sz="1000"/>
              <a:t>的连接</a:t>
            </a:r>
            <a:endParaRPr lang="zh-CN" altLang="en-US" sz="1000"/>
          </a:p>
        </p:txBody>
      </p:sp>
      <p:sp>
        <p:nvSpPr>
          <p:cNvPr id="22" name="圆角矩形 21"/>
          <p:cNvSpPr/>
          <p:nvPr/>
        </p:nvSpPr>
        <p:spPr>
          <a:xfrm>
            <a:off x="139065" y="2947670"/>
            <a:ext cx="184848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ext_k8stest2-master-1.dev.kl.aly</a:t>
            </a:r>
            <a:endParaRPr lang="zh-CN" altLang="en-US" sz="1200">
              <a:sym typeface="+mn-ea"/>
            </a:endParaRPr>
          </a:p>
        </p:txBody>
      </p:sp>
      <p:sp>
        <p:nvSpPr>
          <p:cNvPr id="23" name="圆角矩形 22"/>
          <p:cNvSpPr/>
          <p:nvPr/>
        </p:nvSpPr>
        <p:spPr>
          <a:xfrm>
            <a:off x="10150475" y="2947670"/>
            <a:ext cx="2041525" cy="535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ext_k8stest2-worker-1.dev.kl.aly</a:t>
            </a:r>
            <a:endParaRPr lang="zh-CN" altLang="en-US" sz="1200">
              <a:sym typeface="+mn-ea"/>
            </a:endParaRPr>
          </a:p>
        </p:txBody>
      </p:sp>
      <p:sp>
        <p:nvSpPr>
          <p:cNvPr id="32" name="文本框 31"/>
          <p:cNvSpPr txBox="1"/>
          <p:nvPr/>
        </p:nvSpPr>
        <p:spPr>
          <a:xfrm>
            <a:off x="57785" y="1489710"/>
            <a:ext cx="2750185" cy="645160"/>
          </a:xfrm>
          <a:prstGeom prst="rect">
            <a:avLst/>
          </a:prstGeom>
          <a:noFill/>
        </p:spPr>
        <p:txBody>
          <a:bodyPr wrap="square" rtlCol="0" anchor="t">
            <a:spAutoFit/>
          </a:bodyPr>
          <a:p>
            <a:r>
              <a:rPr lang="zh-CN" altLang="en-US" sz="1200"/>
              <a:t>rtoe-GR_k8stest2-master-1.dev.kl.aly</a:t>
            </a:r>
            <a:endParaRPr lang="zh-CN" altLang="en-US" sz="1200"/>
          </a:p>
          <a:p>
            <a:r>
              <a:rPr lang="zh-CN" altLang="en-US" sz="1200"/>
              <a:t>172.17.</a:t>
            </a:r>
            <a:r>
              <a:rPr lang="en-US" altLang="zh-CN" sz="1200"/>
              <a:t>3</a:t>
            </a:r>
            <a:r>
              <a:rPr lang="zh-CN" altLang="en-US" sz="1200"/>
              <a:t>3.25</a:t>
            </a:r>
            <a:r>
              <a:rPr lang="en-US" altLang="zh-CN" sz="1200"/>
              <a:t>0</a:t>
            </a:r>
            <a:r>
              <a:rPr lang="zh-CN" altLang="en-US" sz="1200"/>
              <a:t>/22</a:t>
            </a:r>
            <a:endParaRPr lang="zh-CN" altLang="en-US" sz="1200"/>
          </a:p>
          <a:p>
            <a:r>
              <a:rPr lang="zh-CN" altLang="en-US" sz="1200"/>
              <a:t>00:16:3e:00:3f:a1</a:t>
            </a:r>
            <a:endParaRPr lang="zh-CN" altLang="en-US" sz="1200"/>
          </a:p>
        </p:txBody>
      </p:sp>
      <p:cxnSp>
        <p:nvCxnSpPr>
          <p:cNvPr id="24" name="直接箭头连接符 23"/>
          <p:cNvCxnSpPr>
            <a:stCxn id="6" idx="4"/>
            <a:endCxn id="22" idx="0"/>
          </p:cNvCxnSpPr>
          <p:nvPr/>
        </p:nvCxnSpPr>
        <p:spPr>
          <a:xfrm flipH="1">
            <a:off x="1063625" y="1459865"/>
            <a:ext cx="112839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4"/>
            <a:endCxn id="23" idx="0"/>
          </p:cNvCxnSpPr>
          <p:nvPr/>
        </p:nvCxnSpPr>
        <p:spPr>
          <a:xfrm>
            <a:off x="10175240" y="1459865"/>
            <a:ext cx="996315" cy="1487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169400" y="1464945"/>
            <a:ext cx="2908300" cy="645160"/>
          </a:xfrm>
          <a:prstGeom prst="rect">
            <a:avLst/>
          </a:prstGeom>
          <a:noFill/>
        </p:spPr>
        <p:txBody>
          <a:bodyPr wrap="square" rtlCol="0" anchor="t">
            <a:spAutoFit/>
          </a:bodyPr>
          <a:p>
            <a:pPr algn="l"/>
            <a:r>
              <a:rPr sz="1200">
                <a:sym typeface="+mn-ea"/>
              </a:rPr>
              <a:t>rtoe-GR_k8stest2-worker-1.dev.kl.aly</a:t>
            </a:r>
            <a:endParaRPr sz="1200">
              <a:sym typeface="+mn-ea"/>
            </a:endParaRPr>
          </a:p>
          <a:p>
            <a:pPr algn="l"/>
            <a:r>
              <a:rPr sz="1200">
                <a:sym typeface="+mn-ea"/>
              </a:rPr>
              <a:t>172.17.33.251</a:t>
            </a:r>
            <a:r>
              <a:rPr lang="en-US" sz="1200">
                <a:sym typeface="+mn-ea"/>
              </a:rPr>
              <a:t>/23</a:t>
            </a:r>
            <a:endParaRPr sz="1200">
              <a:solidFill>
                <a:schemeClr val="tx1"/>
              </a:solidFill>
              <a:sym typeface="+mn-ea"/>
            </a:endParaRPr>
          </a:p>
          <a:p>
            <a:pPr algn="l"/>
            <a:r>
              <a:rPr lang="zh-CN" altLang="en-US" sz="1200">
                <a:sym typeface="+mn-ea"/>
              </a:rPr>
              <a:t>00:16:3e:00:3c:58</a:t>
            </a:r>
            <a:endParaRPr lang="zh-CN" altLang="en-US" sz="1200"/>
          </a:p>
        </p:txBody>
      </p:sp>
      <p:sp>
        <p:nvSpPr>
          <p:cNvPr id="37" name="文本框 36"/>
          <p:cNvSpPr txBox="1"/>
          <p:nvPr/>
        </p:nvSpPr>
        <p:spPr>
          <a:xfrm>
            <a:off x="5307965" y="1169670"/>
            <a:ext cx="2611120" cy="460375"/>
          </a:xfrm>
          <a:prstGeom prst="rect">
            <a:avLst/>
          </a:prstGeom>
          <a:noFill/>
        </p:spPr>
        <p:txBody>
          <a:bodyPr wrap="square" rtlCol="0" anchor="t">
            <a:spAutoFit/>
          </a:bodyPr>
          <a:p>
            <a:r>
              <a:rPr lang="en-US" sz="1200">
                <a:sym typeface="+mn-ea"/>
              </a:rPr>
              <a:t>rtoj-ovn_cluster_router</a:t>
            </a:r>
            <a:endParaRPr lang="en-US" sz="1200">
              <a:sym typeface="+mn-ea"/>
            </a:endParaRPr>
          </a:p>
          <a:p>
            <a:r>
              <a:rPr lang="en-US" sz="1200">
                <a:sym typeface="+mn-ea"/>
              </a:rPr>
              <a:t>172.31.16.1</a:t>
            </a:r>
            <a:r>
              <a:rPr lang="en-US" sz="1200"/>
              <a:t>/16  0a:58:ac:1d:10:01</a:t>
            </a:r>
            <a:endParaRPr lang="en-US" sz="1200"/>
          </a:p>
        </p:txBody>
      </p:sp>
      <p:sp>
        <p:nvSpPr>
          <p:cNvPr id="41" name="圆角矩形 40"/>
          <p:cNvSpPr/>
          <p:nvPr/>
        </p:nvSpPr>
        <p:spPr>
          <a:xfrm>
            <a:off x="651510" y="477329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48" name="文本框 47"/>
          <p:cNvSpPr txBox="1"/>
          <p:nvPr/>
        </p:nvSpPr>
        <p:spPr>
          <a:xfrm>
            <a:off x="164465" y="4387850"/>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sp>
        <p:nvSpPr>
          <p:cNvPr id="42" name="圆角矩形 41"/>
          <p:cNvSpPr/>
          <p:nvPr/>
        </p:nvSpPr>
        <p:spPr>
          <a:xfrm>
            <a:off x="10774680" y="4768215"/>
            <a:ext cx="779780" cy="3835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breth0</a:t>
            </a:r>
            <a:endParaRPr lang="en-US" altLang="zh-CN" sz="1200">
              <a:sym typeface="+mn-ea"/>
            </a:endParaRPr>
          </a:p>
        </p:txBody>
      </p:sp>
      <p:sp>
        <p:nvSpPr>
          <p:cNvPr id="26" name="文本框 25"/>
          <p:cNvSpPr txBox="1"/>
          <p:nvPr/>
        </p:nvSpPr>
        <p:spPr>
          <a:xfrm>
            <a:off x="9878060" y="4366895"/>
            <a:ext cx="2207260" cy="275590"/>
          </a:xfrm>
          <a:prstGeom prst="rect">
            <a:avLst/>
          </a:prstGeom>
          <a:noFill/>
        </p:spPr>
        <p:txBody>
          <a:bodyPr wrap="square" rtlCol="0">
            <a:spAutoFit/>
          </a:bodyPr>
          <a:p>
            <a:pPr algn="l"/>
            <a:r>
              <a:rPr lang="zh-CN" altLang="en-US" sz="1200"/>
              <a:t>整个br-</a:t>
            </a:r>
            <a:r>
              <a:rPr lang="en-US" altLang="zh-CN" sz="1200"/>
              <a:t>ex</a:t>
            </a:r>
            <a:r>
              <a:rPr lang="zh-CN" altLang="en-US" sz="1200"/>
              <a:t>作为</a:t>
            </a:r>
            <a:r>
              <a:rPr lang="en-US" altLang="zh-CN" sz="1200"/>
              <a:t>pyhsnet</a:t>
            </a:r>
            <a:r>
              <a:rPr lang="zh-CN" altLang="en-US" sz="1200"/>
              <a:t>网络</a:t>
            </a:r>
            <a:endParaRPr lang="zh-CN" altLang="en-US" sz="1200"/>
          </a:p>
        </p:txBody>
      </p:sp>
      <p:cxnSp>
        <p:nvCxnSpPr>
          <p:cNvPr id="27" name="直接箭头连接符 26"/>
          <p:cNvCxnSpPr>
            <a:stCxn id="23" idx="2"/>
            <a:endCxn id="42" idx="0"/>
          </p:cNvCxnSpPr>
          <p:nvPr/>
        </p:nvCxnSpPr>
        <p:spPr>
          <a:xfrm flipH="1">
            <a:off x="11164570" y="3483610"/>
            <a:ext cx="6985" cy="12846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1" idx="0"/>
            <a:endCxn id="22" idx="2"/>
          </p:cNvCxnSpPr>
          <p:nvPr/>
        </p:nvCxnSpPr>
        <p:spPr>
          <a:xfrm flipV="1">
            <a:off x="1041400" y="3483610"/>
            <a:ext cx="22225" cy="12896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1" idx="2"/>
            <a:endCxn id="14" idx="0"/>
          </p:cNvCxnSpPr>
          <p:nvPr/>
        </p:nvCxnSpPr>
        <p:spPr>
          <a:xfrm>
            <a:off x="1041400" y="5156835"/>
            <a:ext cx="8255" cy="6489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2" idx="2"/>
            <a:endCxn id="15" idx="0"/>
          </p:cNvCxnSpPr>
          <p:nvPr/>
        </p:nvCxnSpPr>
        <p:spPr>
          <a:xfrm flipH="1">
            <a:off x="11159490" y="5151755"/>
            <a:ext cx="5080" cy="7804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4518025" y="626999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4" name="圆角矩形 43"/>
          <p:cNvSpPr/>
          <p:nvPr/>
        </p:nvSpPr>
        <p:spPr>
          <a:xfrm>
            <a:off x="6519545" y="6269990"/>
            <a:ext cx="1512000" cy="5400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2"/>
                </a:solidFill>
              </a:rPr>
              <a:t>ovn-k8s-</a:t>
            </a:r>
            <a:r>
              <a:rPr lang="en-US" altLang="zh-CN" sz="1200">
                <a:solidFill>
                  <a:schemeClr val="accent2"/>
                </a:solidFill>
              </a:rPr>
              <a:t>gw</a:t>
            </a:r>
            <a:r>
              <a:rPr lang="zh-CN" altLang="en-US" sz="1200">
                <a:solidFill>
                  <a:schemeClr val="accent2"/>
                </a:solidFill>
              </a:rPr>
              <a:t>0</a:t>
            </a:r>
            <a:endParaRPr lang="zh-CN" altLang="en-US" sz="1200">
              <a:solidFill>
                <a:schemeClr val="accent2"/>
              </a:solidFill>
            </a:endParaRPr>
          </a:p>
          <a:p>
            <a:pPr algn="ctr"/>
            <a:r>
              <a:rPr lang="en-US" sz="1200">
                <a:solidFill>
                  <a:schemeClr val="accent2"/>
                </a:solidFill>
                <a:sym typeface="+mn-ea"/>
              </a:rPr>
              <a:t>169.254.0.1/20</a:t>
            </a:r>
            <a:endParaRPr lang="en-US" sz="1200">
              <a:solidFill>
                <a:schemeClr val="accent2"/>
              </a:solidFill>
              <a:sym typeface="+mn-ea"/>
            </a:endParaRPr>
          </a:p>
          <a:p>
            <a:pPr algn="ctr"/>
            <a:r>
              <a:rPr lang="en-US" altLang="en-US" sz="1200">
                <a:solidFill>
                  <a:schemeClr val="accent2"/>
                </a:solidFill>
                <a:sym typeface="+mn-ea"/>
              </a:rPr>
              <a:t>0a:58:a9:fe:00:01</a:t>
            </a:r>
            <a:endParaRPr lang="en-US" altLang="en-US" sz="1200">
              <a:solidFill>
                <a:schemeClr val="accent2"/>
              </a:solidFill>
              <a:sym typeface="+mn-ea"/>
            </a:endParaRPr>
          </a:p>
        </p:txBody>
      </p:sp>
      <p:sp>
        <p:nvSpPr>
          <p:cNvPr id="49" name="圆角矩形 48"/>
          <p:cNvSpPr/>
          <p:nvPr/>
        </p:nvSpPr>
        <p:spPr>
          <a:xfrm>
            <a:off x="6416675" y="54756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sp>
        <p:nvSpPr>
          <p:cNvPr id="50" name="圆角矩形 49"/>
          <p:cNvSpPr/>
          <p:nvPr/>
        </p:nvSpPr>
        <p:spPr>
          <a:xfrm>
            <a:off x="5490210" y="4358005"/>
            <a:ext cx="1580515" cy="459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node_local_switch</a:t>
            </a:r>
            <a:endParaRPr lang="zh-CN" altLang="en-US" sz="1200">
              <a:sym typeface="+mn-ea"/>
            </a:endParaRPr>
          </a:p>
        </p:txBody>
      </p:sp>
      <p:cxnSp>
        <p:nvCxnSpPr>
          <p:cNvPr id="51" name="直接箭头连接符 50"/>
          <p:cNvCxnSpPr>
            <a:stCxn id="50" idx="0"/>
            <a:endCxn id="7" idx="4"/>
          </p:cNvCxnSpPr>
          <p:nvPr/>
        </p:nvCxnSpPr>
        <p:spPr>
          <a:xfrm flipH="1" flipV="1">
            <a:off x="6254750" y="2251075"/>
            <a:ext cx="26035" cy="21069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50" idx="2"/>
            <a:endCxn id="49" idx="0"/>
          </p:cNvCxnSpPr>
          <p:nvPr/>
        </p:nvCxnSpPr>
        <p:spPr>
          <a:xfrm>
            <a:off x="6280785" y="4817745"/>
            <a:ext cx="609600" cy="6578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826760" y="4982845"/>
            <a:ext cx="1063625" cy="460375"/>
          </a:xfrm>
          <a:prstGeom prst="rect">
            <a:avLst/>
          </a:prstGeom>
          <a:noFill/>
        </p:spPr>
        <p:txBody>
          <a:bodyPr wrap="none" rtlCol="0">
            <a:spAutoFit/>
          </a:bodyPr>
          <a:p>
            <a:pPr algn="l"/>
            <a:r>
              <a:rPr lang="en-US" altLang="zh-CN" sz="1200"/>
              <a:t>localnet </a:t>
            </a:r>
            <a:r>
              <a:rPr lang="zh-CN" altLang="en-US" sz="1200"/>
              <a:t>类型</a:t>
            </a:r>
            <a:endParaRPr lang="zh-CN" altLang="en-US" sz="1200"/>
          </a:p>
          <a:p>
            <a:pPr algn="l"/>
            <a:r>
              <a:rPr lang="en-US" altLang="zh-CN" sz="1200"/>
              <a:t>locnet</a:t>
            </a:r>
            <a:r>
              <a:rPr lang="zh-CN" altLang="en-US" sz="1200"/>
              <a:t>网络</a:t>
            </a:r>
            <a:endParaRPr lang="zh-CN" altLang="en-US" sz="1200"/>
          </a:p>
        </p:txBody>
      </p:sp>
      <p:sp>
        <p:nvSpPr>
          <p:cNvPr id="55" name="圆角矩形 54"/>
          <p:cNvSpPr/>
          <p:nvPr/>
        </p:nvSpPr>
        <p:spPr>
          <a:xfrm>
            <a:off x="5212715" y="5475605"/>
            <a:ext cx="946785" cy="32702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ym typeface="+mn-ea"/>
              </a:rPr>
              <a:t>br-local</a:t>
            </a:r>
            <a:endParaRPr lang="en-US" altLang="zh-CN" sz="1200">
              <a:sym typeface="+mn-ea"/>
            </a:endParaRPr>
          </a:p>
        </p:txBody>
      </p:sp>
      <p:cxnSp>
        <p:nvCxnSpPr>
          <p:cNvPr id="57" name="直接箭头连接符 56"/>
          <p:cNvCxnSpPr>
            <a:stCxn id="55" idx="0"/>
            <a:endCxn id="50" idx="2"/>
          </p:cNvCxnSpPr>
          <p:nvPr/>
        </p:nvCxnSpPr>
        <p:spPr>
          <a:xfrm flipV="1">
            <a:off x="5686425" y="4817745"/>
            <a:ext cx="594360" cy="6578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5" idx="2"/>
            <a:endCxn id="36" idx="0"/>
          </p:cNvCxnSpPr>
          <p:nvPr/>
        </p:nvCxnSpPr>
        <p:spPr>
          <a:xfrm flipH="1">
            <a:off x="5274310" y="5802630"/>
            <a:ext cx="412115" cy="4673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9" idx="2"/>
            <a:endCxn id="44" idx="0"/>
          </p:cNvCxnSpPr>
          <p:nvPr/>
        </p:nvCxnSpPr>
        <p:spPr>
          <a:xfrm>
            <a:off x="6890385" y="5802630"/>
            <a:ext cx="385445" cy="4673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5415915" y="2493010"/>
            <a:ext cx="2045970" cy="645160"/>
          </a:xfrm>
          <a:prstGeom prst="rect">
            <a:avLst/>
          </a:prstGeom>
          <a:noFill/>
        </p:spPr>
        <p:txBody>
          <a:bodyPr wrap="square" rtlCol="0" anchor="t">
            <a:spAutoFit/>
          </a:bodyPr>
          <a:p>
            <a:r>
              <a:rPr sz="1200"/>
              <a:t>rtos-node_local_switch</a:t>
            </a:r>
            <a:endParaRPr sz="1200"/>
          </a:p>
          <a:p>
            <a:r>
              <a:rPr sz="1200"/>
              <a:t>169.254.0.2/20</a:t>
            </a:r>
            <a:endParaRPr sz="1200"/>
          </a:p>
          <a:p>
            <a:r>
              <a:rPr lang="zh-CN" altLang="en-US" sz="1200"/>
              <a:t>0a:58:a9:fe:00:02</a:t>
            </a:r>
            <a:endParaRPr lang="zh-CN" altLang="en-US" sz="1200"/>
          </a:p>
        </p:txBody>
      </p:sp>
      <p:sp>
        <p:nvSpPr>
          <p:cNvPr id="62" name="矩形 61"/>
          <p:cNvSpPr/>
          <p:nvPr/>
        </p:nvSpPr>
        <p:spPr>
          <a:xfrm>
            <a:off x="8887460" y="3392805"/>
            <a:ext cx="704850" cy="28321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pod</a:t>
            </a:r>
            <a:endParaRPr lang="en-US" altLang="zh-CN" sz="1000"/>
          </a:p>
        </p:txBody>
      </p:sp>
      <p:sp>
        <p:nvSpPr>
          <p:cNvPr id="72" name="文本框 71"/>
          <p:cNvSpPr txBox="1"/>
          <p:nvPr/>
        </p:nvSpPr>
        <p:spPr>
          <a:xfrm>
            <a:off x="5254625" y="5802630"/>
            <a:ext cx="2207260" cy="275590"/>
          </a:xfrm>
          <a:prstGeom prst="rect">
            <a:avLst/>
          </a:prstGeom>
          <a:noFill/>
        </p:spPr>
        <p:txBody>
          <a:bodyPr wrap="square" rtlCol="0">
            <a:spAutoFit/>
          </a:bodyPr>
          <a:p>
            <a:pPr algn="l"/>
            <a:r>
              <a:rPr lang="zh-CN" altLang="en-US" sz="1200"/>
              <a:t>所有br-</a:t>
            </a:r>
            <a:r>
              <a:rPr lang="en-US" altLang="zh-CN" sz="1200"/>
              <a:t>local</a:t>
            </a:r>
            <a:r>
              <a:rPr lang="zh-CN" altLang="en-US" sz="1200"/>
              <a:t>作为</a:t>
            </a:r>
            <a:r>
              <a:rPr lang="en-US" altLang="zh-CN" sz="1200"/>
              <a:t>locnet</a:t>
            </a:r>
            <a:r>
              <a:rPr lang="zh-CN" altLang="en-US" sz="1200"/>
              <a:t>网络</a:t>
            </a:r>
            <a:endParaRPr lang="zh-CN" altLang="en-US" sz="1200"/>
          </a:p>
        </p:txBody>
      </p:sp>
      <p:cxnSp>
        <p:nvCxnSpPr>
          <p:cNvPr id="2" name="直接箭头连接符 1"/>
          <p:cNvCxnSpPr>
            <a:stCxn id="62" idx="2"/>
            <a:endCxn id="43" idx="0"/>
          </p:cNvCxnSpPr>
          <p:nvPr/>
        </p:nvCxnSpPr>
        <p:spPr>
          <a:xfrm flipH="1">
            <a:off x="9239250" y="3676015"/>
            <a:ext cx="635" cy="8064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300" y="125095"/>
            <a:ext cx="2804160" cy="275590"/>
          </a:xfrm>
          <a:prstGeom prst="rect">
            <a:avLst/>
          </a:prstGeom>
          <a:noFill/>
        </p:spPr>
        <p:txBody>
          <a:bodyPr wrap="square" rtlCol="0" anchor="t">
            <a:spAutoFit/>
          </a:bodyPr>
          <a:p>
            <a:r>
              <a:rPr lang="en-US" sz="1200">
                <a:sym typeface="+mn-ea"/>
              </a:rPr>
              <a:t>jtor-GR_k8stest2-worker-1.dev.kl.aly</a:t>
            </a:r>
            <a:endParaRPr lang="en-US" sz="1200">
              <a:sym typeface="+mn-ea"/>
            </a:endParaRPr>
          </a:p>
        </p:txBody>
      </p:sp>
      <p:sp>
        <p:nvSpPr>
          <p:cNvPr id="21" name="文本框 20"/>
          <p:cNvSpPr txBox="1"/>
          <p:nvPr/>
        </p:nvSpPr>
        <p:spPr>
          <a:xfrm>
            <a:off x="2720975" y="175895"/>
            <a:ext cx="2804160" cy="275590"/>
          </a:xfrm>
          <a:prstGeom prst="rect">
            <a:avLst/>
          </a:prstGeom>
          <a:noFill/>
        </p:spPr>
        <p:txBody>
          <a:bodyPr wrap="square" rtlCol="0" anchor="t">
            <a:spAutoFit/>
          </a:bodyPr>
          <a:p>
            <a:r>
              <a:rPr lang="en-US" sz="1200">
                <a:sym typeface="+mn-ea"/>
              </a:rPr>
              <a:t>jtor-GR_k8stest2-master-1.dev.kl.aly</a:t>
            </a:r>
            <a:endParaRPr lang="en-US" sz="1200">
              <a:sym typeface="+mn-ea"/>
            </a:endParaRPr>
          </a:p>
        </p:txBody>
      </p:sp>
      <p:sp>
        <p:nvSpPr>
          <p:cNvPr id="45" name="文本框 44"/>
          <p:cNvSpPr txBox="1"/>
          <p:nvPr/>
        </p:nvSpPr>
        <p:spPr>
          <a:xfrm>
            <a:off x="5487670" y="763270"/>
            <a:ext cx="1741170" cy="275590"/>
          </a:xfrm>
          <a:prstGeom prst="rect">
            <a:avLst/>
          </a:prstGeom>
          <a:noFill/>
        </p:spPr>
        <p:txBody>
          <a:bodyPr wrap="square" rtlCol="0" anchor="t">
            <a:spAutoFit/>
          </a:bodyPr>
          <a:p>
            <a:r>
              <a:rPr lang="en-US" sz="1200">
                <a:sym typeface="+mn-ea"/>
              </a:rPr>
              <a:t>jtor-ovn_cluster_router</a:t>
            </a:r>
            <a:endParaRPr lang="en-US" sz="1200">
              <a:sym typeface="+mn-ea"/>
            </a:endParaRPr>
          </a:p>
        </p:txBody>
      </p:sp>
      <p:sp>
        <p:nvSpPr>
          <p:cNvPr id="53" name="文本框 52"/>
          <p:cNvSpPr txBox="1"/>
          <p:nvPr/>
        </p:nvSpPr>
        <p:spPr>
          <a:xfrm>
            <a:off x="7509510" y="655955"/>
            <a:ext cx="2700655" cy="645160"/>
          </a:xfrm>
          <a:prstGeom prst="rect">
            <a:avLst/>
          </a:prstGeom>
          <a:noFill/>
        </p:spPr>
        <p:txBody>
          <a:bodyPr wrap="square" rtlCol="0" anchor="t">
            <a:spAutoFit/>
          </a:bodyPr>
          <a:p>
            <a:pPr algn="l"/>
            <a:r>
              <a:rPr lang="en-US" sz="1200">
                <a:sym typeface="+mn-ea"/>
              </a:rPr>
              <a:t>rtoj-GR_k8stest2-worker-1.dev.kl.aly</a:t>
            </a:r>
            <a:endParaRPr lang="en-US" sz="1200">
              <a:sym typeface="+mn-ea"/>
            </a:endParaRPr>
          </a:p>
          <a:p>
            <a:pPr algn="l"/>
            <a:r>
              <a:rPr lang="en-US" sz="1200">
                <a:sym typeface="+mn-ea"/>
              </a:rPr>
              <a:t>172.31.16.2/16</a:t>
            </a:r>
            <a:endParaRPr lang="en-US" sz="1200"/>
          </a:p>
          <a:p>
            <a:pPr algn="l"/>
            <a:r>
              <a:rPr lang="en-US" sz="1200">
                <a:sym typeface="+mn-ea"/>
              </a:rPr>
              <a:t>0a:58:ac:1f:10:02</a:t>
            </a:r>
            <a:endParaRPr lang="zh-CN" altLang="en-US" sz="1200"/>
          </a:p>
        </p:txBody>
      </p:sp>
      <p:sp>
        <p:nvSpPr>
          <p:cNvPr id="66" name="文本框 65"/>
          <p:cNvSpPr txBox="1"/>
          <p:nvPr/>
        </p:nvSpPr>
        <p:spPr>
          <a:xfrm>
            <a:off x="28575" y="3468370"/>
            <a:ext cx="2808605" cy="460375"/>
          </a:xfrm>
          <a:prstGeom prst="rect">
            <a:avLst/>
          </a:prstGeom>
          <a:noFill/>
        </p:spPr>
        <p:txBody>
          <a:bodyPr wrap="square" rtlCol="0" anchor="t">
            <a:spAutoFit/>
          </a:bodyPr>
          <a:p>
            <a:pPr algn="l"/>
            <a:r>
              <a:rPr sz="1200"/>
              <a:t>breth0_k8stest2-master-1.dev.kl.aly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67" name="文本框 66"/>
          <p:cNvSpPr txBox="1"/>
          <p:nvPr/>
        </p:nvSpPr>
        <p:spPr>
          <a:xfrm>
            <a:off x="9578975" y="3676015"/>
            <a:ext cx="2808605" cy="460375"/>
          </a:xfrm>
          <a:prstGeom prst="rect">
            <a:avLst/>
          </a:prstGeom>
          <a:noFill/>
        </p:spPr>
        <p:txBody>
          <a:bodyPr wrap="square" rtlCol="0" anchor="t">
            <a:spAutoFit/>
          </a:bodyPr>
          <a:p>
            <a:pPr algn="l"/>
            <a:r>
              <a:rPr sz="1200"/>
              <a:t>breth0_k8stest2-</a:t>
            </a:r>
            <a:r>
              <a:rPr lang="en-US" sz="1200"/>
              <a:t>wor</a:t>
            </a:r>
            <a:r>
              <a:rPr sz="1200"/>
              <a:t>ter-1.dev.kl.aly</a:t>
            </a:r>
            <a:endParaRPr lang="zh-CN" altLang="en-US" sz="1200">
              <a:sym typeface="+mn-ea"/>
            </a:endParaRPr>
          </a:p>
          <a:p>
            <a:pPr algn="l"/>
            <a:r>
              <a:rPr lang="en-US" altLang="zh-CN" sz="1200">
                <a:sym typeface="+mn-ea"/>
              </a:rPr>
              <a:t>localnet </a:t>
            </a:r>
            <a:r>
              <a:rPr lang="zh-CN" altLang="en-US" sz="1200">
                <a:sym typeface="+mn-ea"/>
              </a:rPr>
              <a:t>类型  </a:t>
            </a:r>
            <a:r>
              <a:rPr lang="en-US" altLang="zh-CN" sz="1200">
                <a:sym typeface="+mn-ea"/>
              </a:rPr>
              <a:t>--&gt; pyhsnet </a:t>
            </a:r>
            <a:r>
              <a:rPr lang="zh-CN" altLang="en-US" sz="1200">
                <a:sym typeface="+mn-ea"/>
              </a:rPr>
              <a:t>网络</a:t>
            </a:r>
            <a:endParaRPr lang="zh-CN" altLang="en-US" sz="1200">
              <a:sym typeface="+mn-ea"/>
            </a:endParaRPr>
          </a:p>
        </p:txBody>
      </p:sp>
      <p:sp>
        <p:nvSpPr>
          <p:cNvPr id="73" name="文本框 72"/>
          <p:cNvSpPr txBox="1"/>
          <p:nvPr/>
        </p:nvSpPr>
        <p:spPr>
          <a:xfrm>
            <a:off x="101600" y="2330450"/>
            <a:ext cx="2761615" cy="460375"/>
          </a:xfrm>
          <a:prstGeom prst="rect">
            <a:avLst/>
          </a:prstGeom>
          <a:noFill/>
        </p:spPr>
        <p:txBody>
          <a:bodyPr wrap="square" rtlCol="0" anchor="t">
            <a:spAutoFit/>
          </a:bodyPr>
          <a:p>
            <a:r>
              <a:rPr lang="zh-CN" altLang="en-US" sz="1200"/>
              <a:t>etor-GR_k8stest2-master-1.dev.kl.aly</a:t>
            </a:r>
            <a:endParaRPr lang="zh-CN" altLang="en-US" sz="1200"/>
          </a:p>
          <a:p>
            <a:r>
              <a:rPr lang="zh-CN" altLang="en-US" sz="1200"/>
              <a:t>00:16:3e:00:3f:a1</a:t>
            </a:r>
            <a:endParaRPr lang="zh-CN" altLang="en-US" sz="1200"/>
          </a:p>
        </p:txBody>
      </p:sp>
      <p:sp>
        <p:nvSpPr>
          <p:cNvPr id="75" name="文本框 74"/>
          <p:cNvSpPr txBox="1"/>
          <p:nvPr/>
        </p:nvSpPr>
        <p:spPr>
          <a:xfrm>
            <a:off x="9435465" y="2393950"/>
            <a:ext cx="2761615" cy="460375"/>
          </a:xfrm>
          <a:prstGeom prst="rect">
            <a:avLst/>
          </a:prstGeom>
          <a:noFill/>
        </p:spPr>
        <p:txBody>
          <a:bodyPr wrap="square" rtlCol="0" anchor="t">
            <a:spAutoFit/>
          </a:bodyPr>
          <a:p>
            <a:r>
              <a:rPr lang="zh-CN" altLang="en-US" sz="1200"/>
              <a:t>etor-GR_k8stest2-</a:t>
            </a:r>
            <a:r>
              <a:rPr lang="en-US" altLang="zh-CN" sz="1200"/>
              <a:t>work</a:t>
            </a:r>
            <a:r>
              <a:rPr lang="zh-CN" altLang="en-US" sz="1200"/>
              <a:t>er-1.dev.kl.aly</a:t>
            </a:r>
            <a:endParaRPr lang="zh-CN" altLang="en-US" sz="1200"/>
          </a:p>
          <a:p>
            <a:r>
              <a:rPr lang="zh-CN" altLang="en-US" sz="1200">
                <a:sym typeface="+mn-ea"/>
              </a:rPr>
              <a:t>00:16:3e:00:3c:58</a:t>
            </a:r>
            <a:endParaRPr lang="zh-CN" altLang="en-US" sz="1200"/>
          </a:p>
        </p:txBody>
      </p:sp>
      <p:sp>
        <p:nvSpPr>
          <p:cNvPr id="76" name="文本框 75"/>
          <p:cNvSpPr txBox="1"/>
          <p:nvPr/>
        </p:nvSpPr>
        <p:spPr>
          <a:xfrm>
            <a:off x="10678160" y="5404485"/>
            <a:ext cx="986790" cy="275590"/>
          </a:xfrm>
          <a:prstGeom prst="rect">
            <a:avLst/>
          </a:prstGeom>
          <a:noFill/>
        </p:spPr>
        <p:txBody>
          <a:bodyPr wrap="none" rtlCol="0">
            <a:spAutoFit/>
          </a:bodyPr>
          <a:p>
            <a:pPr algn="l"/>
            <a:r>
              <a:rPr lang="en-US" altLang="zh-CN" sz="1200"/>
              <a:t>internal</a:t>
            </a:r>
            <a:r>
              <a:rPr lang="zh-CN" altLang="en-US" sz="1200"/>
              <a:t>类型</a:t>
            </a:r>
            <a:endParaRPr lang="zh-CN" altLang="en-US" sz="1200"/>
          </a:p>
        </p:txBody>
      </p:sp>
      <p:sp>
        <p:nvSpPr>
          <p:cNvPr id="77" name="文本框 76"/>
          <p:cNvSpPr txBox="1"/>
          <p:nvPr/>
        </p:nvSpPr>
        <p:spPr>
          <a:xfrm>
            <a:off x="5478780" y="3941445"/>
            <a:ext cx="1760220" cy="275590"/>
          </a:xfrm>
          <a:prstGeom prst="rect">
            <a:avLst/>
          </a:prstGeom>
          <a:noFill/>
        </p:spPr>
        <p:txBody>
          <a:bodyPr wrap="none" rtlCol="0">
            <a:spAutoFit/>
          </a:bodyPr>
          <a:p>
            <a:pPr algn="l"/>
            <a:r>
              <a:rPr sz="1200"/>
              <a:t>stor-node_local_switch</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安装后的一些默认信息</a:t>
            </a:r>
            <a:r>
              <a:rPr lang="en-US" altLang="zh-CN"/>
              <a:t>----</a:t>
            </a:r>
            <a:r>
              <a:rPr lang="zh-CN" altLang="en-US"/>
              <a:t>路由表</a:t>
            </a:r>
            <a:endParaRPr lang="zh-CN" altLang="en-US"/>
          </a:p>
        </p:txBody>
      </p:sp>
      <p:sp>
        <p:nvSpPr>
          <p:cNvPr id="3" name="内容占位符 2"/>
          <p:cNvSpPr>
            <a:spLocks noGrp="1"/>
          </p:cNvSpPr>
          <p:nvPr>
            <p:ph idx="1"/>
          </p:nvPr>
        </p:nvSpPr>
        <p:spPr/>
        <p:txBody>
          <a:bodyPr/>
          <a:p>
            <a:r>
              <a:rPr lang="zh-CN" altLang="en-US"/>
              <a:t>ovn-nbctl lr-route-list </a:t>
            </a:r>
            <a:r>
              <a:rPr lang="zh-CN" altLang="en-US">
                <a:solidFill>
                  <a:srgbClr val="FF0000"/>
                </a:solidFill>
              </a:rPr>
              <a:t>ovn_cluster_router</a:t>
            </a:r>
            <a:endParaRPr lang="zh-CN" altLang="en-US"/>
          </a:p>
          <a:p>
            <a:pPr lvl="1"/>
            <a:r>
              <a:rPr lang="zh-CN" altLang="en-US"/>
              <a:t>IPv4 Routes</a:t>
            </a:r>
            <a:endParaRPr lang="zh-CN" altLang="en-US"/>
          </a:p>
          <a:p>
            <a:pPr lvl="2"/>
            <a:r>
              <a:rPr lang="zh-CN" altLang="en-US"/>
              <a:t>              172.31.16.2               172.31.16.2 dst-ip</a:t>
            </a:r>
            <a:endParaRPr lang="zh-CN" altLang="en-US"/>
          </a:p>
          <a:p>
            <a:pPr lvl="2"/>
            <a:r>
              <a:rPr lang="zh-CN" altLang="en-US"/>
              <a:t>              172.31.16.3               172.31.16.3 dst-ip</a:t>
            </a:r>
            <a:endParaRPr lang="zh-CN" altLang="en-US"/>
          </a:p>
          <a:p>
            <a:pPr lvl="2"/>
            <a:r>
              <a:rPr lang="zh-CN" altLang="en-US"/>
              <a:t>           172.29.16.0/24               172.29.16.2 </a:t>
            </a:r>
            <a:r>
              <a:rPr lang="zh-CN" altLang="en-US">
                <a:solidFill>
                  <a:srgbClr val="FF0000"/>
                </a:solidFill>
              </a:rPr>
              <a:t>src-ip</a:t>
            </a:r>
            <a:endParaRPr lang="zh-CN" altLang="en-US"/>
          </a:p>
          <a:p>
            <a:pPr lvl="2"/>
            <a:r>
              <a:rPr lang="zh-CN" altLang="en-US"/>
              <a:t>           172.29.17.0/24               172.29.17.2 </a:t>
            </a:r>
            <a:r>
              <a:rPr lang="zh-CN" altLang="en-US">
                <a:solidFill>
                  <a:srgbClr val="FF0000"/>
                </a:solidFill>
              </a:rPr>
              <a:t>src-ip</a:t>
            </a:r>
            <a:endParaRPr lang="zh-CN" altLang="en-US"/>
          </a:p>
          <a:p>
            <a:pPr lvl="1"/>
            <a:r>
              <a:rPr lang="zh-CN" altLang="en-US"/>
              <a:t>IPv6 Routes</a:t>
            </a:r>
            <a:endParaRPr lang="zh-CN" altLang="en-US"/>
          </a:p>
          <a:p>
            <a:pPr lvl="2"/>
            <a:r>
              <a:rPr lang="zh-CN" altLang="en-US"/>
              <a:t>                  fd98::2                   fd98::2 dst-ip</a:t>
            </a:r>
            <a:endParaRPr lang="zh-CN" altLang="en-US"/>
          </a:p>
          <a:p>
            <a:pPr lvl="2"/>
            <a:r>
              <a:rPr lang="zh-CN" altLang="en-US"/>
              <a:t>                  fd98::3                   fd98::3 dst-ip</a:t>
            </a:r>
            <a:endParaRPr lang="zh-CN" altLang="en-US"/>
          </a:p>
          <a:p>
            <a:pPr lvl="0"/>
            <a:endParaRPr lang="zh-CN" altLang="en-US" sz="2000"/>
          </a:p>
          <a:p>
            <a:pPr lvl="0"/>
            <a:r>
              <a:rPr lang="zh-CN" altLang="en-US" sz="2000"/>
              <a:t>路由后面的</a:t>
            </a:r>
            <a:r>
              <a:rPr lang="en-US" altLang="zh-CN" sz="2000"/>
              <a:t>src-ip</a:t>
            </a:r>
            <a:r>
              <a:rPr lang="zh-CN" altLang="en-US" sz="2000"/>
              <a:t>表示源路由，如</a:t>
            </a:r>
            <a:r>
              <a:rPr lang="en-US" altLang="zh-CN" sz="2000"/>
              <a:t>ip</a:t>
            </a:r>
            <a:r>
              <a:rPr lang="zh-CN" altLang="en-US" sz="2000"/>
              <a:t>地址段是</a:t>
            </a:r>
            <a:r>
              <a:rPr lang="zh-CN" altLang="en-US" sz="2000">
                <a:sym typeface="+mn-ea"/>
              </a:rPr>
              <a:t>172.29.16.0/24</a:t>
            </a:r>
            <a:r>
              <a:rPr lang="zh-CN" altLang="en-US" sz="2000"/>
              <a:t>，下一跳是</a:t>
            </a:r>
            <a:r>
              <a:rPr lang="en-US" altLang="zh-CN" sz="2000"/>
              <a:t>172.29.16.2</a:t>
            </a:r>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安装后的一些默认信息</a:t>
            </a:r>
            <a:r>
              <a:rPr lang="en-US" altLang="zh-CN"/>
              <a:t>----</a:t>
            </a:r>
            <a:r>
              <a:rPr lang="zh-CN" altLang="en-US"/>
              <a:t>路由表</a:t>
            </a:r>
            <a:endParaRPr lang="zh-CN" altLang="en-US"/>
          </a:p>
        </p:txBody>
      </p:sp>
      <p:sp>
        <p:nvSpPr>
          <p:cNvPr id="3" name="内容占位符 2"/>
          <p:cNvSpPr>
            <a:spLocks noGrp="1"/>
          </p:cNvSpPr>
          <p:nvPr>
            <p:ph idx="1"/>
          </p:nvPr>
        </p:nvSpPr>
        <p:spPr/>
        <p:txBody>
          <a:bodyPr/>
          <a:p>
            <a:r>
              <a:rPr lang="zh-CN" altLang="en-US"/>
              <a:t>ovn-nbctl lr-route-list GR_k8stest2-</a:t>
            </a:r>
            <a:r>
              <a:rPr lang="zh-CN" altLang="en-US">
                <a:solidFill>
                  <a:srgbClr val="FF0000"/>
                </a:solidFill>
              </a:rPr>
              <a:t>master</a:t>
            </a:r>
            <a:r>
              <a:rPr lang="zh-CN" altLang="en-US"/>
              <a:t>-1.dev.kl.aly</a:t>
            </a:r>
            <a:endParaRPr lang="zh-CN" altLang="en-US"/>
          </a:p>
          <a:p>
            <a:pPr lvl="1"/>
            <a:r>
              <a:rPr lang="zh-CN" altLang="en-US"/>
              <a:t>IPv4 Routes</a:t>
            </a:r>
            <a:endParaRPr lang="zh-CN" altLang="en-US"/>
          </a:p>
          <a:p>
            <a:pPr lvl="2"/>
            <a:r>
              <a:rPr lang="zh-CN" altLang="en-US"/>
              <a:t>172.29.16.0/20       172.31.16.1 dst-ip</a:t>
            </a:r>
            <a:endParaRPr lang="zh-CN" altLang="en-US"/>
          </a:p>
          <a:p>
            <a:pPr lvl="2"/>
            <a:r>
              <a:rPr lang="zh-CN" altLang="en-US"/>
              <a:t>0.0.0.0/0             172.17.33.253 dst-ip rtoe-GR_k8stest2-master-1.dev.kl.aly</a:t>
            </a:r>
            <a:endParaRPr lang="zh-CN" altLang="en-US"/>
          </a:p>
          <a:p>
            <a:endParaRPr lang="zh-CN" altLang="en-US" sz="2800">
              <a:sym typeface="+mn-ea"/>
            </a:endParaRPr>
          </a:p>
          <a:p>
            <a:r>
              <a:rPr lang="zh-CN" altLang="en-US" sz="2800">
                <a:sym typeface="+mn-ea"/>
              </a:rPr>
              <a:t>ovn-nbctl lr-route-list GR_k8stest2-</a:t>
            </a:r>
            <a:r>
              <a:rPr lang="en-US" altLang="zh-CN" sz="2800">
                <a:solidFill>
                  <a:srgbClr val="FF0000"/>
                </a:solidFill>
                <a:sym typeface="+mn-ea"/>
              </a:rPr>
              <a:t>work</a:t>
            </a:r>
            <a:r>
              <a:rPr lang="zh-CN" altLang="en-US" sz="2800">
                <a:solidFill>
                  <a:srgbClr val="FF0000"/>
                </a:solidFill>
                <a:sym typeface="+mn-ea"/>
              </a:rPr>
              <a:t>er</a:t>
            </a:r>
            <a:r>
              <a:rPr lang="zh-CN" altLang="en-US" sz="2800">
                <a:sym typeface="+mn-ea"/>
              </a:rPr>
              <a:t>-1.dev.kl.aly</a:t>
            </a:r>
            <a:endParaRPr lang="zh-CN" altLang="en-US" sz="2800"/>
          </a:p>
          <a:p>
            <a:pPr lvl="1"/>
            <a:r>
              <a:rPr lang="zh-CN" altLang="en-US">
                <a:sym typeface="+mn-ea"/>
              </a:rPr>
              <a:t>IPv4 Routes</a:t>
            </a:r>
            <a:endParaRPr lang="zh-CN" altLang="en-US">
              <a:sym typeface="+mn-ea"/>
            </a:endParaRPr>
          </a:p>
          <a:p>
            <a:pPr lvl="2"/>
            <a:r>
              <a:rPr lang="zh-CN" altLang="en-US" sz="2000"/>
              <a:t>172.29.16.0/20       172.31.16.1 dst-ip</a:t>
            </a:r>
            <a:endParaRPr lang="zh-CN" altLang="en-US" sz="2000"/>
          </a:p>
          <a:p>
            <a:pPr lvl="2"/>
            <a:r>
              <a:rPr lang="zh-CN" altLang="en-US" sz="2000"/>
              <a:t>0.0.0.0/0             172.17.33.253 dst-ip rtoe-GR_k8stest2-worker-1.dev.kl.aly</a:t>
            </a:r>
            <a:endParaRPr lang="zh-CN" altLang="en-US" sz="2000"/>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安装后的一些默认信息</a:t>
            </a:r>
            <a:r>
              <a:rPr lang="en-US" altLang="zh-CN"/>
              <a:t>----</a:t>
            </a:r>
            <a:r>
              <a:rPr lang="zh-CN" altLang="en-US"/>
              <a:t>策略路由</a:t>
            </a:r>
            <a:endParaRPr lang="zh-CN" altLang="en-US"/>
          </a:p>
        </p:txBody>
      </p:sp>
      <p:sp>
        <p:nvSpPr>
          <p:cNvPr id="3" name="内容占位符 2"/>
          <p:cNvSpPr>
            <a:spLocks noGrp="1"/>
          </p:cNvSpPr>
          <p:nvPr>
            <p:ph idx="1"/>
          </p:nvPr>
        </p:nvSpPr>
        <p:spPr/>
        <p:txBody>
          <a:bodyPr/>
          <a:p>
            <a:r>
              <a:rPr lang="zh-CN" altLang="en-US"/>
              <a:t>策略路由和路由策略的区别</a:t>
            </a:r>
            <a:endParaRPr lang="zh-CN" altLang="en-US"/>
          </a:p>
          <a:p>
            <a:pPr lvl="1"/>
            <a:r>
              <a:rPr lang="zh-CN" altLang="en-US"/>
              <a:t>路由策略是根据一些规则，使用某种策略改变规则中影响路由发布、接收或路由选择的参数而改变路由发现的结果，最终改变的是路由表的内容。是在路由发现的时候产生作用。</a:t>
            </a:r>
            <a:endParaRPr lang="zh-CN" altLang="en-US"/>
          </a:p>
          <a:p>
            <a:pPr lvl="1"/>
            <a:endParaRPr lang="zh-CN" altLang="en-US"/>
          </a:p>
          <a:p>
            <a:pPr lvl="1"/>
            <a:r>
              <a:rPr lang="zh-CN" altLang="en-US"/>
              <a:t>策略路由是尽管存在当前最优的路由，但是针对某些特别的主机（或应用、协议）不使用当前路由表中的转发路径而单独使用别的转发路径。在数据包转发的时候发生作用、不改变路由表中任何内容。</a:t>
            </a:r>
            <a:endParaRPr lang="zh-CN" altLang="en-US"/>
          </a:p>
          <a:p>
            <a:pPr lvl="1"/>
            <a:endParaRPr lang="zh-CN" altLang="en-US"/>
          </a:p>
          <a:p>
            <a:pPr lvl="0"/>
            <a:r>
              <a:rPr lang="en-US" altLang="zh-CN"/>
              <a:t>ovn </a:t>
            </a:r>
            <a:r>
              <a:rPr lang="zh-CN" altLang="en-US"/>
              <a:t>从</a:t>
            </a:r>
            <a:r>
              <a:rPr lang="en-US" altLang="zh-CN"/>
              <a:t>0</a:t>
            </a:r>
            <a:r>
              <a:rPr lang="zh-CN" altLang="en-US"/>
              <a:t>优先级开始匹配直接结束，以最后那次匹配到的为准</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安装后的一些默认信息</a:t>
            </a:r>
            <a:r>
              <a:rPr lang="en-US" altLang="zh-CN"/>
              <a:t>----</a:t>
            </a:r>
            <a:r>
              <a:rPr lang="zh-CN" altLang="en-US"/>
              <a:t>策略路由</a:t>
            </a:r>
            <a:endParaRPr lang="zh-CN" altLang="en-US"/>
          </a:p>
        </p:txBody>
      </p:sp>
      <p:sp>
        <p:nvSpPr>
          <p:cNvPr id="3" name="内容占位符 2"/>
          <p:cNvSpPr>
            <a:spLocks noGrp="1"/>
          </p:cNvSpPr>
          <p:nvPr>
            <p:ph idx="1"/>
          </p:nvPr>
        </p:nvSpPr>
        <p:spPr/>
        <p:txBody>
          <a:bodyPr>
            <a:normAutofit/>
          </a:bodyPr>
          <a:p>
            <a:r>
              <a:rPr lang="zh-CN" altLang="en-US"/>
              <a:t>ovn-nbctl lr-policy-list ovn_cluster_router</a:t>
            </a:r>
            <a:endParaRPr lang="zh-CN" altLang="en-US"/>
          </a:p>
          <a:p>
            <a:pPr lvl="1"/>
            <a:r>
              <a:rPr lang="zh-CN" altLang="en-US"/>
              <a:t>Routing Policies</a:t>
            </a:r>
            <a:endParaRPr lang="zh-CN" altLang="en-US"/>
          </a:p>
          <a:p>
            <a:pPr lvl="1"/>
            <a:endParaRPr lang="zh-CN" altLang="en-US"/>
          </a:p>
          <a:p>
            <a:pPr lvl="1"/>
            <a:r>
              <a:rPr lang="zh-CN" altLang="en-US" sz="1200"/>
              <a:t>1005 ip4.src == 172.29.16.2 &amp;&amp; ip4.dst == 172.17.33.250 /* k8stest2-master-1.dev.kl.aly */         reroute               169.254.0.1</a:t>
            </a:r>
            <a:endParaRPr lang="zh-CN" altLang="en-US" sz="1200"/>
          </a:p>
          <a:p>
            <a:pPr lvl="1"/>
            <a:r>
              <a:rPr lang="zh-CN" altLang="en-US" sz="1200"/>
              <a:t>1005 ip4.src == 172.29.17.2 &amp;&amp; ip4.dst == 172.17.33.251 /* k8stest2-worker-1.dev.kl.aly */         reroute               169.254.0.1</a:t>
            </a:r>
            <a:endParaRPr lang="zh-CN" altLang="en-US" sz="1200"/>
          </a:p>
          <a:p>
            <a:pPr lvl="1"/>
            <a:r>
              <a:rPr lang="zh-CN" altLang="en-US" sz="1200"/>
              <a:t>1004 inport == "rtos-k8stest2-master-1.dev.kl.aly" &amp;&amp; ip4.dst == 172.17.33.250 /* k8stest2-master-1.dev.kl.aly */         reroute   172.29.16.2</a:t>
            </a:r>
            <a:endParaRPr lang="zh-CN" altLang="en-US" sz="1200"/>
          </a:p>
          <a:p>
            <a:pPr lvl="1"/>
            <a:r>
              <a:rPr lang="zh-CN" altLang="en-US" sz="1200"/>
              <a:t>1004 inport == "rtos-k8stest2-worker-1.dev.kl.aly" &amp;&amp; ip4.dst == 172.17.33.251 /* k8stest2-worker-1.dev.kl.aly */         reroute   172.29.17.2</a:t>
            </a:r>
            <a:endParaRPr lang="zh-CN" altLang="en-US" sz="1200"/>
          </a:p>
          <a:p>
            <a:pPr lvl="1"/>
            <a:r>
              <a:rPr lang="zh-CN" altLang="en-US" sz="1200"/>
              <a:t>1003 ip4.src == 172.29.16.2  &amp;&amp; ip4.dst != 172.29.16.0/20 /* inter-k8stest2-master-1.dev.kl.aly */         reroute               169.254.0.1</a:t>
            </a:r>
            <a:endParaRPr lang="zh-CN" altLang="en-US" sz="1200"/>
          </a:p>
          <a:p>
            <a:pPr lvl="1"/>
            <a:r>
              <a:rPr lang="zh-CN" altLang="en-US" sz="1200"/>
              <a:t>1003 ip4.src == 172.29.17.2  &amp;&amp; ip4.dst != 172.29.16.0/20 /* inter-k8stest2-worker-1.dev.kl.aly */         reroute               169.254.0.1 </a:t>
            </a:r>
            <a:endParaRPr lang="zh-CN" altLang="en-US" sz="1200"/>
          </a:p>
          <a:p>
            <a:pPr marL="457200" lvl="1" indent="0">
              <a:buNone/>
            </a:pPr>
            <a:endParaRPr lang="en-US" altLang="zh-CN" sz="1200">
              <a:sym typeface="+mn-ea"/>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25193</Words>
  <Application>WPS 演示</Application>
  <PresentationFormat>宽屏</PresentationFormat>
  <Paragraphs>1102</Paragraphs>
  <Slides>38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38</vt:i4>
      </vt:variant>
      <vt:variant>
        <vt:lpstr>自定义放映</vt:lpstr>
      </vt:variant>
      <vt:variant>
        <vt:i4>0</vt:i4>
      </vt:variant>
    </vt:vector>
  </HeadingPairs>
  <TitlesOfParts>
    <vt:vector size="50" baseType="lpstr">
      <vt:lpstr>Arial</vt:lpstr>
      <vt:lpstr>方正书宋_GBK</vt:lpstr>
      <vt:lpstr>Wingdings</vt:lpstr>
      <vt:lpstr>Calibri Light</vt:lpstr>
      <vt:lpstr>Helvetica Neue</vt:lpstr>
      <vt:lpstr>宋体</vt:lpstr>
      <vt:lpstr>汉仪书宋二KW</vt:lpstr>
      <vt:lpstr>Calibri</vt:lpstr>
      <vt:lpstr>微软雅黑</vt:lpstr>
      <vt:lpstr>汉仪旗黑</vt:lpstr>
      <vt:lpstr>Arial Unicode MS</vt:lpstr>
      <vt:lpstr>Office 主题</vt:lpstr>
      <vt:lpstr>ovn-kubenets网络原理</vt:lpstr>
      <vt:lpstr>ovn-kubenetest没有维护自己的release</vt:lpstr>
      <vt:lpstr>网段规划</vt:lpstr>
      <vt:lpstr>ovs比iptables优先级高</vt:lpstr>
      <vt:lpstr>PowerPoint 演示文稿</vt:lpstr>
      <vt:lpstr>安装后的一些默认信息----路由表</vt:lpstr>
      <vt:lpstr>安装后的一些默认信息----路由表</vt:lpstr>
      <vt:lpstr>安装后的一些默认信息----策略路由</vt:lpstr>
      <vt:lpstr>安装后的一些默认信息----策略路由</vt:lpstr>
      <vt:lpstr>安装后的一些默认信息----策略路由1005</vt:lpstr>
      <vt:lpstr>安装后的一些默认信息----策略路由1004</vt:lpstr>
      <vt:lpstr>安装后的一些默认信息----策略路由1003</vt:lpstr>
      <vt:lpstr>安装后的一些默认信息----策略路由1003</vt:lpstr>
      <vt:lpstr>安装后的一些默认信息----nat转换</vt:lpstr>
      <vt:lpstr>service IP转换是在pod交换机处理的</vt:lpstr>
      <vt:lpstr>service IP转换是在pod交换机处理的</vt:lpstr>
      <vt:lpstr>node上发起的访问类型</vt:lpstr>
      <vt:lpstr>pod上发起的访问类型</vt:lpstr>
      <vt:lpstr>PowerPoint 演示文稿</vt:lpstr>
      <vt:lpstr>PowerPoint 演示文稿</vt:lpstr>
      <vt:lpstr>PowerPoint 演示文稿</vt:lpstr>
      <vt:lpstr>PowerPoint 演示文稿</vt:lpstr>
      <vt:lpstr>初始安装后默认的路由表</vt:lpstr>
      <vt:lpstr>初始安装后默认的策略路由</vt:lpstr>
      <vt:lpstr>网络打平方案--通过策略路由</vt:lpstr>
      <vt:lpstr>网络打平方案--策略路由</vt:lpstr>
      <vt:lpstr>网络打平方案--策略路由</vt:lpstr>
      <vt:lpstr>网络打平方案--策略路由</vt:lpstr>
      <vt:lpstr>网络打平方案--策略路由2</vt:lpstr>
      <vt:lpstr>网络打平方案--策略路由--总的</vt:lpstr>
      <vt:lpstr>预备的几个问题</vt:lpstr>
      <vt:lpstr>预备的几个问题</vt:lpstr>
      <vt:lpstr>预备的几个问题</vt:lpstr>
      <vt:lpstr>预备的几个问题</vt:lpstr>
      <vt:lpstr>预备的几个问题</vt:lpstr>
      <vt:lpstr>预备的几个问题</vt:lpstr>
      <vt:lpstr>自己写文档</vt:lpstr>
      <vt:lpstr>预备的几个问题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suzhihe</dc:creator>
  <cp:lastModifiedBy>suzhihe</cp:lastModifiedBy>
  <cp:revision>404</cp:revision>
  <dcterms:created xsi:type="dcterms:W3CDTF">2021-06-11T03:28:05Z</dcterms:created>
  <dcterms:modified xsi:type="dcterms:W3CDTF">2021-06-11T03:28:05Z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