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3" r:id="rId2"/>
    <p:sldId id="274" r:id="rId3"/>
    <p:sldId id="275" r:id="rId4"/>
    <p:sldId id="276" r:id="rId5"/>
    <p:sldId id="278" r:id="rId6"/>
    <p:sldId id="279" r:id="rId7"/>
    <p:sldId id="280" r:id="rId8"/>
    <p:sldId id="286" r:id="rId9"/>
    <p:sldId id="283" r:id="rId10"/>
    <p:sldId id="281" r:id="rId11"/>
    <p:sldId id="282" r:id="rId12"/>
    <p:sldId id="284" r:id="rId13"/>
    <p:sldId id="285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CCFF10"/>
    <a:srgbClr val="54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8" autoAdjust="0"/>
    <p:restoredTop sz="93044" autoAdjust="0"/>
  </p:normalViewPr>
  <p:slideViewPr>
    <p:cSldViewPr snapToGrid="0">
      <p:cViewPr>
        <p:scale>
          <a:sx n="132" d="100"/>
          <a:sy n="132" d="100"/>
        </p:scale>
        <p:origin x="5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D998-7C81-4674-9065-53EB4AB65F35}" type="datetimeFigureOut">
              <a:rPr lang="de-DE" smtClean="0"/>
              <a:t>08.01.18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CA66-DF19-45D8-A688-06CE59CBF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D91-377E-4138-8E26-866633B26280}" type="datetimeFigureOut">
              <a:rPr lang="de-DE" smtClean="0"/>
              <a:t>08.01.18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42E4-BB48-400A-ABBD-2D60BB3E5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60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5"/>
            <a:ext cx="8567927" cy="4599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3360"/>
              </a:lnSpc>
              <a:spcBef>
                <a:spcPts val="50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ts val="2600"/>
              </a:lnSpc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</a:t>
            </a:r>
            <a:r>
              <a:rPr lang="de-DE" sz="1400" baseline="0" dirty="0" smtClean="0"/>
              <a:t> / Mehmet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3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4"/>
            <a:ext cx="8567927" cy="4599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i="1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</a:t>
            </a:r>
            <a:r>
              <a:rPr lang="de-DE" sz="1400" baseline="0" dirty="0" smtClean="0"/>
              <a:t> </a:t>
            </a:r>
            <a:r>
              <a:rPr lang="de-DE" sz="1400" baseline="0" dirty="0" smtClean="0"/>
              <a:t>/ Mehmet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93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sz="quarter" idx="13"/>
          </p:nvPr>
        </p:nvSpPr>
        <p:spPr>
          <a:xfrm>
            <a:off x="280986" y="1890000"/>
            <a:ext cx="8567737" cy="4146906"/>
          </a:xfrm>
          <a:prstGeom prst="rect">
            <a:avLst/>
          </a:prstGeom>
        </p:spPr>
      </p:sp>
      <p:sp>
        <p:nvSpPr>
          <p:cNvPr id="4" name="Headline"/>
          <p:cNvSpPr>
            <a:spLocks noGrp="1"/>
          </p:cNvSpPr>
          <p:nvPr>
            <p:ph idx="1"/>
          </p:nvPr>
        </p:nvSpPr>
        <p:spPr>
          <a:xfrm>
            <a:off x="280796" y="1460007"/>
            <a:ext cx="8567927" cy="3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4pPr>
            <a:lvl5pPr marL="20574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Header"/>
          <p:cNvSpPr>
            <a:spLocks noGrp="1"/>
          </p:cNvSpPr>
          <p:nvPr>
            <p:ph sz="quarter" idx="14"/>
          </p:nvPr>
        </p:nvSpPr>
        <p:spPr>
          <a:xfrm>
            <a:off x="2929812" y="128058"/>
            <a:ext cx="591891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9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</a:t>
            </a:r>
            <a:r>
              <a:rPr lang="de-DE" sz="1400" dirty="0" smtClean="0"/>
              <a:t>/ Mehmet</a:t>
            </a:r>
            <a:endParaRPr lang="de-DE" sz="1400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875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unterschrift"/>
          <p:cNvSpPr>
            <a:spLocks noGrp="1"/>
          </p:cNvSpPr>
          <p:nvPr>
            <p:ph sz="quarter" idx="20"/>
          </p:nvPr>
        </p:nvSpPr>
        <p:spPr>
          <a:xfrm>
            <a:off x="4665132" y="5613722"/>
            <a:ext cx="4183591" cy="4553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Bildplatzhalter"/>
          <p:cNvSpPr>
            <a:spLocks noGrp="1"/>
          </p:cNvSpPr>
          <p:nvPr>
            <p:ph type="pic" sz="quarter" idx="14"/>
          </p:nvPr>
        </p:nvSpPr>
        <p:spPr>
          <a:xfrm>
            <a:off x="4665133" y="1474237"/>
            <a:ext cx="4183592" cy="3989014"/>
          </a:xfrm>
          <a:prstGeom prst="rect">
            <a:avLst/>
          </a:prstGeom>
        </p:spPr>
      </p:sp>
      <p:sp>
        <p:nvSpPr>
          <p:cNvPr id="13" name="Text"/>
          <p:cNvSpPr>
            <a:spLocks noGrp="1"/>
          </p:cNvSpPr>
          <p:nvPr>
            <p:ph idx="21"/>
          </p:nvPr>
        </p:nvSpPr>
        <p:spPr>
          <a:xfrm>
            <a:off x="280797" y="1474237"/>
            <a:ext cx="4187032" cy="4594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2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</a:t>
            </a:r>
            <a:r>
              <a:rPr lang="de-DE" sz="1400" baseline="0" dirty="0" smtClean="0"/>
              <a:t> </a:t>
            </a:r>
            <a:r>
              <a:rPr lang="de-DE" sz="1400" baseline="0" dirty="0" smtClean="0"/>
              <a:t>/ Mehmet</a:t>
            </a:r>
            <a:endParaRPr lang="de-DE" sz="1400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48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Bildunterschrift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6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Bildunterschrift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</a:t>
            </a:r>
            <a:r>
              <a:rPr lang="de-DE" sz="1400" dirty="0" smtClean="0"/>
              <a:t>/ Mehmet</a:t>
            </a:r>
            <a:endParaRPr lang="de-DE" sz="1400" dirty="0"/>
          </a:p>
        </p:txBody>
      </p:sp>
      <p:sp>
        <p:nvSpPr>
          <p:cNvPr id="18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736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/Logos ext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3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3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3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</a:t>
            </a:r>
            <a:r>
              <a:rPr lang="de-DE" sz="1400" dirty="0" smtClean="0"/>
              <a:t>/ Mehmet</a:t>
            </a:r>
            <a:endParaRPr lang="de-DE" sz="1400" dirty="0"/>
          </a:p>
        </p:txBody>
      </p:sp>
      <p:sp>
        <p:nvSpPr>
          <p:cNvPr id="16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28150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xt+4img/Logos int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8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4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5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5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5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</a:t>
            </a:r>
            <a:r>
              <a:rPr lang="de-DE" sz="1400" dirty="0" smtClean="0"/>
              <a:t>/ Mehmet</a:t>
            </a:r>
            <a:endParaRPr lang="de-DE" sz="1400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466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xt+4img/Logos int&l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0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21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</a:t>
            </a:r>
            <a:r>
              <a:rPr lang="de-DE" sz="1400" dirty="0" smtClean="0"/>
              <a:t>/ Mehmet</a:t>
            </a:r>
            <a:endParaRPr lang="de-DE" sz="1400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547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" y="139700"/>
            <a:ext cx="2487410" cy="864000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" y="1144795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17" idx="2"/>
          </p:cNvCxnSpPr>
          <p:nvPr userDrawn="1"/>
        </p:nvCxnSpPr>
        <p:spPr>
          <a:xfrm>
            <a:off x="0" y="6346378"/>
            <a:ext cx="7464490" cy="9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7879244" y="634481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7654000" y="6254816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 userDrawn="1"/>
        </p:nvSpPr>
        <p:spPr>
          <a:xfrm>
            <a:off x="7464490" y="6301471"/>
            <a:ext cx="90000" cy="9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1111548" y="616440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961050" y="6180360"/>
            <a:ext cx="114585" cy="16445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2345091" y="607169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2717121" y="6342719"/>
            <a:ext cx="133246" cy="1960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2090270" y="6530325"/>
            <a:ext cx="590938" cy="839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910270" y="6448724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Bild 3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258"/>
            <a:ext cx="1441730" cy="346303"/>
          </a:xfrm>
          <a:prstGeom prst="rect">
            <a:avLst/>
          </a:prstGeom>
        </p:spPr>
      </p:pic>
      <p:cxnSp>
        <p:nvCxnSpPr>
          <p:cNvPr id="33" name="Gerade Verbindung 32"/>
          <p:cNvCxnSpPr/>
          <p:nvPr userDrawn="1"/>
        </p:nvCxnSpPr>
        <p:spPr>
          <a:xfrm flipV="1">
            <a:off x="1441730" y="1156554"/>
            <a:ext cx="175434" cy="1812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1215414" y="1336680"/>
            <a:ext cx="198323" cy="13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1087619" y="1285891"/>
            <a:ext cx="108000" cy="108000"/>
          </a:xfrm>
          <a:prstGeom prst="ellips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276508" y="1336680"/>
            <a:ext cx="55852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H="1" flipV="1">
            <a:off x="161124" y="1156338"/>
            <a:ext cx="137456" cy="190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819584" y="1243972"/>
            <a:ext cx="180000" cy="18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2565922" y="821094"/>
            <a:ext cx="0" cy="3352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 userDrawn="1"/>
        </p:nvSpPr>
        <p:spPr>
          <a:xfrm>
            <a:off x="2520922" y="753061"/>
            <a:ext cx="90000" cy="9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44" name="Gerade Verbindung 43"/>
          <p:cNvCxnSpPr/>
          <p:nvPr userDrawn="1"/>
        </p:nvCxnSpPr>
        <p:spPr>
          <a:xfrm flipV="1">
            <a:off x="2575253" y="877001"/>
            <a:ext cx="130628" cy="13603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2705881" y="581031"/>
            <a:ext cx="0" cy="30691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2623441" y="38895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</p:spTree>
    <p:extLst>
      <p:ext uri="{BB962C8B-B14F-4D97-AF65-F5344CB8AC3E}">
        <p14:creationId xmlns:p14="http://schemas.microsoft.com/office/powerpoint/2010/main" val="418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80795" y="6356351"/>
            <a:ext cx="8567928" cy="50164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de-DE" sz="4400" dirty="0" smtClean="0"/>
              <a:t>Steuerung</a:t>
            </a:r>
          </a:p>
          <a:p>
            <a:pPr algn="ctr"/>
            <a:r>
              <a:rPr lang="de-DE" sz="2000" dirty="0" smtClean="0"/>
              <a:t>Motor-, Servo- und LED-Steuerung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5787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</a:t>
            </a:r>
            <a:r>
              <a:rPr lang="mr-IN" dirty="0"/>
              <a:t> – </a:t>
            </a:r>
            <a:r>
              <a:rPr lang="de-DE" dirty="0" smtClean="0"/>
              <a:t>Implementierung</a:t>
            </a:r>
          </a:p>
          <a:p>
            <a:r>
              <a:rPr lang="de-DE" sz="1800" dirty="0" smtClean="0"/>
              <a:t>Controller-seitig: XBOX 360 USB Controller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255659" y="1507830"/>
            <a:ext cx="5923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Ansteuerung: USB Host </a:t>
            </a:r>
            <a:r>
              <a:rPr lang="de-DE" dirty="0" err="1" smtClean="0"/>
              <a:t>Shield</a:t>
            </a:r>
            <a:r>
              <a:rPr lang="de-DE" dirty="0" smtClean="0"/>
              <a:t> Library 2.0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Funktionsweise: „XBOXUSB“ Treiber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Verkabelung: über USB </a:t>
            </a:r>
            <a:r>
              <a:rPr lang="de-DE" dirty="0" err="1" smtClean="0"/>
              <a:t>Shield</a:t>
            </a:r>
            <a:r>
              <a:rPr lang="de-DE" dirty="0" smtClean="0"/>
              <a:t> auf Arduino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Steuerung (mit Sticks): im Bereich -32.768 bis 32.768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negativer Wert = links lenken / rückwärts fahren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positiver Wert = rechts lenken / vorwärts fahren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Steuerwert für Lenkung: (LS_X / 32.768)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Steuerwert für Beschleunigung: (RS_Y / 32.768)</a:t>
            </a:r>
          </a:p>
          <a:p>
            <a:pPr marL="742950" lvl="1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Steuerung (mit Trigger): im Bereich 0 bis 255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bei </a:t>
            </a:r>
            <a:r>
              <a:rPr lang="de-DE" dirty="0" smtClean="0"/>
              <a:t>linkem </a:t>
            </a:r>
            <a:r>
              <a:rPr lang="de-DE" dirty="0" smtClean="0"/>
              <a:t>Trigger: Rückwärts fahren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bei </a:t>
            </a:r>
            <a:r>
              <a:rPr lang="de-DE" dirty="0" smtClean="0"/>
              <a:t>rechtem </a:t>
            </a:r>
            <a:r>
              <a:rPr lang="de-DE" dirty="0" smtClean="0"/>
              <a:t>Trigger: Vorwärts fahren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Steuerwert für Beschleunigung: (-LT + RT) / 255</a:t>
            </a:r>
          </a:p>
        </p:txBody>
      </p:sp>
      <p:pic>
        <p:nvPicPr>
          <p:cNvPr id="7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71" y="1507830"/>
            <a:ext cx="2227886" cy="1576540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59" y="3639147"/>
            <a:ext cx="831908" cy="399316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84" y="4698912"/>
            <a:ext cx="2633397" cy="13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</a:t>
            </a:r>
            <a:r>
              <a:rPr lang="mr-IN" dirty="0"/>
              <a:t> – </a:t>
            </a:r>
            <a:r>
              <a:rPr lang="de-DE" dirty="0" smtClean="0"/>
              <a:t>Implementierung</a:t>
            </a:r>
          </a:p>
          <a:p>
            <a:r>
              <a:rPr lang="de-DE" sz="1800" dirty="0" smtClean="0"/>
              <a:t>Controller-seitig: eZ430-Chronos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255659" y="1507830"/>
            <a:ext cx="5923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Ansteuerung: USB Host </a:t>
            </a:r>
            <a:r>
              <a:rPr lang="de-DE" dirty="0" err="1" smtClean="0"/>
              <a:t>Shield</a:t>
            </a:r>
            <a:r>
              <a:rPr lang="de-DE" dirty="0" smtClean="0"/>
              <a:t> Library 2.0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Funktionsweise: generischer USB Treiber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Verkabelung: über USB </a:t>
            </a:r>
            <a:r>
              <a:rPr lang="de-DE" dirty="0" smtClean="0"/>
              <a:t>Host </a:t>
            </a:r>
            <a:r>
              <a:rPr lang="de-DE" dirty="0" err="1" smtClean="0"/>
              <a:t>Shield</a:t>
            </a:r>
            <a:r>
              <a:rPr lang="de-DE" dirty="0" smtClean="0"/>
              <a:t> </a:t>
            </a:r>
            <a:r>
              <a:rPr lang="de-DE" dirty="0"/>
              <a:t>auf Arduino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Verbindung (Arduino zum Access Point)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Protokoll</a:t>
            </a:r>
            <a:r>
              <a:rPr lang="de-DE" dirty="0" smtClean="0">
                <a:sym typeface="Wingdings"/>
              </a:rPr>
              <a:t>: Serial Binary Commands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Befehle zum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Aktivieren / Deaktivieren des Access Points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Abfragen des Status und der Steuerdaten</a:t>
            </a:r>
            <a:endParaRPr lang="de-DE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Verbindung (Access Point zu Watches)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Protokoll: </a:t>
            </a:r>
            <a:r>
              <a:rPr lang="de-DE" dirty="0" err="1" smtClean="0">
                <a:sym typeface="Wingdings"/>
              </a:rPr>
              <a:t>SimpliciTI</a:t>
            </a:r>
            <a:r>
              <a:rPr lang="de-DE" dirty="0" smtClean="0">
                <a:sym typeface="Wingdings"/>
              </a:rPr>
              <a:t> über 868 MHz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Steuerdaten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Accelerator Daten (X, Y, Z)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Button ID  Tastenbefehl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Control ID  Steuermodus</a:t>
            </a:r>
            <a:endParaRPr lang="de-DE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95" y="1497430"/>
            <a:ext cx="1637488" cy="1498127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96" y="1337977"/>
            <a:ext cx="1020960" cy="1676623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84" y="4698912"/>
            <a:ext cx="2633397" cy="1343633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59" y="3639147"/>
            <a:ext cx="831908" cy="399316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Integration aller Komponenten</a:t>
            </a:r>
          </a:p>
          <a:p>
            <a:r>
              <a:rPr lang="de-DE" sz="1800" dirty="0" smtClean="0"/>
              <a:t>Hardware-technisch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3768" y="3291840"/>
            <a:ext cx="19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TODO + Schaltplan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9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Integration aller Komponenten</a:t>
            </a:r>
          </a:p>
          <a:p>
            <a:r>
              <a:rPr lang="de-DE" sz="1800" dirty="0" smtClean="0"/>
              <a:t>Software-technisch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8" y="1609374"/>
            <a:ext cx="7813841" cy="41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Steuerungsmodi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grpSp>
        <p:nvGrpSpPr>
          <p:cNvPr id="49" name="Gruppierung 48"/>
          <p:cNvGrpSpPr/>
          <p:nvPr/>
        </p:nvGrpSpPr>
        <p:grpSpPr>
          <a:xfrm>
            <a:off x="6292775" y="1730723"/>
            <a:ext cx="1816261" cy="3893637"/>
            <a:chOff x="6292775" y="1730723"/>
            <a:chExt cx="1816261" cy="3893637"/>
          </a:xfrm>
        </p:grpSpPr>
        <p:sp>
          <p:nvSpPr>
            <p:cNvPr id="48" name="Akkord 47"/>
            <p:cNvSpPr/>
            <p:nvPr/>
          </p:nvSpPr>
          <p:spPr>
            <a:xfrm rot="5853139">
              <a:off x="7245738" y="1767129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kkord 46"/>
            <p:cNvSpPr/>
            <p:nvPr/>
          </p:nvSpPr>
          <p:spPr>
            <a:xfrm rot="4968192">
              <a:off x="6887994" y="1760872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Akkord 45"/>
            <p:cNvSpPr/>
            <p:nvPr/>
          </p:nvSpPr>
          <p:spPr>
            <a:xfrm rot="16200000">
              <a:off x="7362070" y="5400335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Akkord 44"/>
            <p:cNvSpPr/>
            <p:nvPr/>
          </p:nvSpPr>
          <p:spPr>
            <a:xfrm rot="16200000">
              <a:off x="6805338" y="5396265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Akkord 43"/>
            <p:cNvSpPr/>
            <p:nvPr/>
          </p:nvSpPr>
          <p:spPr>
            <a:xfrm rot="2918867">
              <a:off x="6466872" y="1956710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kkord 42"/>
            <p:cNvSpPr/>
            <p:nvPr/>
          </p:nvSpPr>
          <p:spPr>
            <a:xfrm rot="8022409">
              <a:off x="7681639" y="1951465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Akkord 41"/>
            <p:cNvSpPr/>
            <p:nvPr/>
          </p:nvSpPr>
          <p:spPr>
            <a:xfrm rot="15154363">
              <a:off x="7618164" y="5364294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Akkord 40"/>
            <p:cNvSpPr/>
            <p:nvPr/>
          </p:nvSpPr>
          <p:spPr>
            <a:xfrm rot="17031214">
              <a:off x="6536754" y="5351560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bgerundetes Rechteck 10"/>
            <p:cNvSpPr/>
            <p:nvPr/>
          </p:nvSpPr>
          <p:spPr>
            <a:xfrm rot="19890878">
              <a:off x="7868404" y="2377438"/>
              <a:ext cx="240632" cy="635266"/>
            </a:xfrm>
            <a:prstGeom prst="roundRect">
              <a:avLst>
                <a:gd name="adj" fmla="val 48667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 rot="19868009">
              <a:off x="6292775" y="2377438"/>
              <a:ext cx="240632" cy="635267"/>
            </a:xfrm>
            <a:prstGeom prst="roundRect">
              <a:avLst>
                <a:gd name="adj" fmla="val 48667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6298661" y="2377439"/>
              <a:ext cx="240632" cy="635267"/>
            </a:xfrm>
            <a:prstGeom prst="roundRect">
              <a:avLst>
                <a:gd name="adj" fmla="val 48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7855835" y="2377440"/>
              <a:ext cx="240632" cy="635266"/>
            </a:xfrm>
            <a:prstGeom prst="roundRect">
              <a:avLst>
                <a:gd name="adj" fmla="val 48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298661" y="4426016"/>
              <a:ext cx="240632" cy="635267"/>
            </a:xfrm>
            <a:prstGeom prst="roundRect">
              <a:avLst>
                <a:gd name="adj" fmla="val 48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855835" y="4426017"/>
              <a:ext cx="240632" cy="635266"/>
            </a:xfrm>
            <a:prstGeom prst="roundRect">
              <a:avLst>
                <a:gd name="adj" fmla="val 48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 Verbindung mit Pfeil 29"/>
            <p:cNvCxnSpPr/>
            <p:nvPr/>
          </p:nvCxnSpPr>
          <p:spPr>
            <a:xfrm flipV="1">
              <a:off x="6829537" y="2704699"/>
              <a:ext cx="756558" cy="0"/>
            </a:xfrm>
            <a:prstGeom prst="straightConnector1">
              <a:avLst/>
            </a:prstGeom>
            <a:ln w="57150">
              <a:solidFill>
                <a:srgbClr val="2E75B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 flipH="1" flipV="1">
              <a:off x="7207816" y="2934100"/>
              <a:ext cx="0" cy="1859281"/>
            </a:xfrm>
            <a:prstGeom prst="straightConnector1">
              <a:avLst/>
            </a:prstGeom>
            <a:ln w="57150">
              <a:solidFill>
                <a:srgbClr val="2E75B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feld 38"/>
          <p:cNvSpPr txBox="1"/>
          <p:nvPr/>
        </p:nvSpPr>
        <p:spPr>
          <a:xfrm>
            <a:off x="348130" y="1485351"/>
            <a:ext cx="54603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sz="2400" dirty="0" smtClean="0"/>
              <a:t>Game Controller Steuerung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XBOX 360 USB Controller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2 Modi für Beschleunigung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Steuert: Lenkung + Beschleunigung</a:t>
            </a:r>
          </a:p>
          <a:p>
            <a:pPr marL="742950" lvl="1" indent="-285750">
              <a:buFont typeface="Arial" charset="0"/>
              <a:buChar char="•"/>
            </a:pPr>
            <a:endParaRPr lang="de-DE" sz="1000" dirty="0" smtClean="0"/>
          </a:p>
          <a:p>
            <a:pPr marL="285750" indent="-285750">
              <a:buFont typeface="Arial" charset="0"/>
              <a:buChar char="•"/>
            </a:pPr>
            <a:r>
              <a:rPr lang="de-DE" sz="2400" dirty="0" smtClean="0"/>
              <a:t>Sport Watch Steuerung</a:t>
            </a:r>
            <a:endParaRPr lang="de-DE" sz="2400" dirty="0"/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eZ430-Chronos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2 Watches zur Steuerung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Steuern: Lenkung + Beschleunigung</a:t>
            </a:r>
          </a:p>
          <a:p>
            <a:pPr marL="742950" lvl="1" indent="-285750">
              <a:buFont typeface="Arial" charset="0"/>
              <a:buChar char="•"/>
            </a:pPr>
            <a:endParaRPr lang="de-DE" sz="1000" dirty="0"/>
          </a:p>
          <a:p>
            <a:pPr marL="285750" indent="-285750">
              <a:buFont typeface="Arial" charset="0"/>
              <a:buChar char="•"/>
            </a:pPr>
            <a:r>
              <a:rPr lang="de-DE" sz="2400" dirty="0" smtClean="0"/>
              <a:t>LED Steuerung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Beleuchtung in Fahrtrichtung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Leuchtsignaleffekte als Feedback bei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sz="2000" dirty="0" smtClean="0"/>
              <a:t>Ein- </a:t>
            </a:r>
            <a:r>
              <a:rPr lang="de-DE" sz="2000" dirty="0" smtClean="0"/>
              <a:t>/ </a:t>
            </a:r>
            <a:r>
              <a:rPr lang="de-DE" sz="2000" dirty="0" smtClean="0"/>
              <a:t>Ausschalten des Motors</a:t>
            </a:r>
            <a:endParaRPr lang="de-DE" sz="20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de-DE" sz="2000" dirty="0" smtClean="0"/>
              <a:t>Erkennen eines Hindernisses</a:t>
            </a:r>
            <a:endParaRPr lang="de-DE" sz="24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43877" y="2752329"/>
            <a:ext cx="3703637" cy="1851818"/>
          </a:xfrm>
        </p:spPr>
      </p:pic>
    </p:spTree>
    <p:extLst>
      <p:ext uri="{BB962C8B-B14F-4D97-AF65-F5344CB8AC3E}">
        <p14:creationId xmlns:p14="http://schemas.microsoft.com/office/powerpoint/2010/main" val="19190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11" y="3676557"/>
            <a:ext cx="2616896" cy="1851818"/>
          </a:xfrm>
        </p:spPr>
      </p:pic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Steuerungsmodus </a:t>
            </a:r>
            <a:r>
              <a:rPr lang="mr-IN" dirty="0" smtClean="0"/>
              <a:t>–</a:t>
            </a:r>
            <a:r>
              <a:rPr lang="de-DE" dirty="0" smtClean="0"/>
              <a:t> Game Controller</a:t>
            </a:r>
          </a:p>
          <a:p>
            <a:r>
              <a:rPr lang="de-DE" sz="1800" dirty="0" smtClean="0"/>
              <a:t>Steuerungsschema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grpSp>
        <p:nvGrpSpPr>
          <p:cNvPr id="85" name="Gruppierung 84"/>
          <p:cNvGrpSpPr/>
          <p:nvPr/>
        </p:nvGrpSpPr>
        <p:grpSpPr>
          <a:xfrm>
            <a:off x="536518" y="3903402"/>
            <a:ext cx="3484876" cy="1093991"/>
            <a:chOff x="536518" y="3903402"/>
            <a:chExt cx="3484876" cy="1093991"/>
          </a:xfrm>
        </p:grpSpPr>
        <p:sp>
          <p:nvSpPr>
            <p:cNvPr id="2" name="Oval 1"/>
            <p:cNvSpPr/>
            <p:nvPr/>
          </p:nvSpPr>
          <p:spPr>
            <a:xfrm>
              <a:off x="3510116" y="3903402"/>
              <a:ext cx="511278" cy="51127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12"/>
            <p:cNvCxnSpPr>
              <a:stCxn id="2" idx="3"/>
            </p:cNvCxnSpPr>
            <p:nvPr/>
          </p:nvCxnSpPr>
          <p:spPr>
            <a:xfrm flipH="1">
              <a:off x="3102079" y="4339805"/>
              <a:ext cx="482912" cy="4827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2755139" y="4822559"/>
              <a:ext cx="363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536518" y="4628061"/>
              <a:ext cx="2218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/>
                <a:t>Lenkung links / rechts</a:t>
              </a:r>
              <a:endParaRPr lang="de-DE" dirty="0"/>
            </a:p>
          </p:txBody>
        </p:sp>
      </p:grpSp>
      <p:grpSp>
        <p:nvGrpSpPr>
          <p:cNvPr id="86" name="Gruppierung 85"/>
          <p:cNvGrpSpPr/>
          <p:nvPr/>
        </p:nvGrpSpPr>
        <p:grpSpPr>
          <a:xfrm>
            <a:off x="4709475" y="4386156"/>
            <a:ext cx="4403060" cy="1380962"/>
            <a:chOff x="4709475" y="4386156"/>
            <a:chExt cx="4403060" cy="1380962"/>
          </a:xfrm>
        </p:grpSpPr>
        <p:sp>
          <p:nvSpPr>
            <p:cNvPr id="23" name="Oval 22"/>
            <p:cNvSpPr/>
            <p:nvPr/>
          </p:nvSpPr>
          <p:spPr>
            <a:xfrm>
              <a:off x="4709475" y="4386156"/>
              <a:ext cx="511278" cy="51127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>
              <a:stCxn id="23" idx="5"/>
            </p:cNvCxnSpPr>
            <p:nvPr/>
          </p:nvCxnSpPr>
          <p:spPr>
            <a:xfrm>
              <a:off x="5145878" y="4822559"/>
              <a:ext cx="832135" cy="7844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H="1">
              <a:off x="5968181" y="5592284"/>
              <a:ext cx="363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6282658" y="5397786"/>
              <a:ext cx="2829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Beschleunigung vor / zurück</a:t>
              </a:r>
              <a:endParaRPr lang="de-DE" dirty="0"/>
            </a:p>
          </p:txBody>
        </p:sp>
      </p:grpSp>
      <p:grpSp>
        <p:nvGrpSpPr>
          <p:cNvPr id="91" name="Gruppierung 90"/>
          <p:cNvGrpSpPr/>
          <p:nvPr/>
        </p:nvGrpSpPr>
        <p:grpSpPr>
          <a:xfrm>
            <a:off x="5008226" y="3991373"/>
            <a:ext cx="2858071" cy="1071706"/>
            <a:chOff x="5008226" y="3991373"/>
            <a:chExt cx="2858071" cy="1071706"/>
          </a:xfrm>
        </p:grpSpPr>
        <p:sp>
          <p:nvSpPr>
            <p:cNvPr id="29" name="Oval 28"/>
            <p:cNvSpPr/>
            <p:nvPr/>
          </p:nvSpPr>
          <p:spPr>
            <a:xfrm>
              <a:off x="5008226" y="3991373"/>
              <a:ext cx="271697" cy="2767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24"/>
            <p:cNvCxnSpPr/>
            <p:nvPr/>
          </p:nvCxnSpPr>
          <p:spPr>
            <a:xfrm>
              <a:off x="5240134" y="4253012"/>
              <a:ext cx="737879" cy="642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H="1">
              <a:off x="5978013" y="4907909"/>
              <a:ext cx="314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6282658" y="4693747"/>
              <a:ext cx="1583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Motor an / aus</a:t>
              </a:r>
              <a:endParaRPr lang="de-DE" dirty="0"/>
            </a:p>
          </p:txBody>
        </p:sp>
      </p:grpSp>
      <p:grpSp>
        <p:nvGrpSpPr>
          <p:cNvPr id="93" name="Gruppierung 92"/>
          <p:cNvGrpSpPr/>
          <p:nvPr/>
        </p:nvGrpSpPr>
        <p:grpSpPr>
          <a:xfrm>
            <a:off x="5378245" y="3197630"/>
            <a:ext cx="2892441" cy="478928"/>
            <a:chOff x="5378245" y="3197630"/>
            <a:chExt cx="2892441" cy="478928"/>
          </a:xfrm>
        </p:grpSpPr>
        <p:cxnSp>
          <p:nvCxnSpPr>
            <p:cNvPr id="49" name="Gerade Verbindung mit Pfeil 48"/>
            <p:cNvCxnSpPr/>
            <p:nvPr/>
          </p:nvCxnSpPr>
          <p:spPr>
            <a:xfrm flipV="1">
              <a:off x="5378245" y="3382296"/>
              <a:ext cx="560439" cy="29426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flipH="1">
              <a:off x="5938684" y="3372464"/>
              <a:ext cx="314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Textfeld 51"/>
            <p:cNvSpPr txBox="1"/>
            <p:nvPr/>
          </p:nvSpPr>
          <p:spPr>
            <a:xfrm>
              <a:off x="6252633" y="3197630"/>
              <a:ext cx="2018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Beschleunigung vor</a:t>
              </a:r>
              <a:endParaRPr lang="de-DE" dirty="0"/>
            </a:p>
          </p:txBody>
        </p:sp>
      </p:grpSp>
      <p:grpSp>
        <p:nvGrpSpPr>
          <p:cNvPr id="92" name="Gruppierung 91"/>
          <p:cNvGrpSpPr/>
          <p:nvPr/>
        </p:nvGrpSpPr>
        <p:grpSpPr>
          <a:xfrm>
            <a:off x="461784" y="3174394"/>
            <a:ext cx="3244979" cy="494264"/>
            <a:chOff x="461784" y="3174394"/>
            <a:chExt cx="3244979" cy="494264"/>
          </a:xfrm>
        </p:grpSpPr>
        <p:cxnSp>
          <p:nvCxnSpPr>
            <p:cNvPr id="53" name="Gerade Verbindung mit Pfeil 52"/>
            <p:cNvCxnSpPr/>
            <p:nvPr/>
          </p:nvCxnSpPr>
          <p:spPr>
            <a:xfrm flipH="1" flipV="1">
              <a:off x="3084521" y="3366039"/>
              <a:ext cx="622242" cy="3026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flipH="1">
              <a:off x="2812026" y="3370956"/>
              <a:ext cx="2970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461784" y="3174394"/>
              <a:ext cx="2330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/>
                <a:t>Beschleunigung zurück</a:t>
              </a:r>
              <a:endParaRPr lang="de-DE" dirty="0"/>
            </a:p>
          </p:txBody>
        </p:sp>
      </p:grpSp>
      <p:grpSp>
        <p:nvGrpSpPr>
          <p:cNvPr id="96" name="Gruppierung 95"/>
          <p:cNvGrpSpPr/>
          <p:nvPr/>
        </p:nvGrpSpPr>
        <p:grpSpPr>
          <a:xfrm>
            <a:off x="5129898" y="1608788"/>
            <a:ext cx="3982637" cy="553998"/>
            <a:chOff x="5129898" y="1608788"/>
            <a:chExt cx="3982637" cy="553998"/>
          </a:xfrm>
        </p:grpSpPr>
        <p:cxnSp>
          <p:nvCxnSpPr>
            <p:cNvPr id="72" name="Gerade Verbindung 71"/>
            <p:cNvCxnSpPr/>
            <p:nvPr/>
          </p:nvCxnSpPr>
          <p:spPr>
            <a:xfrm flipH="1">
              <a:off x="5356613" y="1788769"/>
              <a:ext cx="314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Gerade Verbindung mit Pfeil 72"/>
            <p:cNvCxnSpPr/>
            <p:nvPr/>
          </p:nvCxnSpPr>
          <p:spPr>
            <a:xfrm flipV="1">
              <a:off x="5129898" y="1772638"/>
              <a:ext cx="295540" cy="23874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/>
            <p:cNvSpPr txBox="1"/>
            <p:nvPr/>
          </p:nvSpPr>
          <p:spPr>
            <a:xfrm>
              <a:off x="5652153" y="1608788"/>
              <a:ext cx="34603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Beschleunigung mit Trigger</a:t>
              </a:r>
            </a:p>
            <a:p>
              <a:r>
                <a:rPr lang="de-DE" sz="1200" dirty="0" smtClean="0"/>
                <a:t>LT = vor / RT = zurück</a:t>
              </a:r>
              <a:endParaRPr lang="de-DE" sz="1200" dirty="0"/>
            </a:p>
          </p:txBody>
        </p:sp>
      </p:grpSp>
      <p:grpSp>
        <p:nvGrpSpPr>
          <p:cNvPr id="95" name="Gruppierung 94"/>
          <p:cNvGrpSpPr/>
          <p:nvPr/>
        </p:nvGrpSpPr>
        <p:grpSpPr>
          <a:xfrm>
            <a:off x="74395" y="1609000"/>
            <a:ext cx="3983955" cy="553998"/>
            <a:chOff x="74395" y="1609000"/>
            <a:chExt cx="3983955" cy="553998"/>
          </a:xfrm>
        </p:grpSpPr>
        <p:cxnSp>
          <p:nvCxnSpPr>
            <p:cNvPr id="76" name="Gerade Verbindung mit Pfeil 75"/>
            <p:cNvCxnSpPr/>
            <p:nvPr/>
          </p:nvCxnSpPr>
          <p:spPr>
            <a:xfrm flipH="1" flipV="1">
              <a:off x="3839026" y="1791486"/>
              <a:ext cx="219324" cy="2174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flipH="1">
              <a:off x="3529859" y="1791486"/>
              <a:ext cx="314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74395" y="1609000"/>
              <a:ext cx="34603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 smtClean="0"/>
                <a:t>Beschleunigung mit rechtem Stick</a:t>
              </a:r>
            </a:p>
            <a:p>
              <a:pPr algn="r"/>
              <a:r>
                <a:rPr lang="de-DE" sz="1200" dirty="0" smtClean="0"/>
                <a:t>vor = vor / zurück = zurück</a:t>
              </a:r>
              <a:endParaRPr lang="de-DE" sz="1200" dirty="0"/>
            </a:p>
          </p:txBody>
        </p:sp>
      </p:grpSp>
      <p:grpSp>
        <p:nvGrpSpPr>
          <p:cNvPr id="94" name="Gruppierung 93"/>
          <p:cNvGrpSpPr/>
          <p:nvPr/>
        </p:nvGrpSpPr>
        <p:grpSpPr>
          <a:xfrm>
            <a:off x="3972234" y="1863957"/>
            <a:ext cx="4764674" cy="2524517"/>
            <a:chOff x="3972234" y="1863957"/>
            <a:chExt cx="4764674" cy="2524517"/>
          </a:xfrm>
        </p:grpSpPr>
        <p:sp>
          <p:nvSpPr>
            <p:cNvPr id="60" name="Oval 59"/>
            <p:cNvSpPr/>
            <p:nvPr/>
          </p:nvSpPr>
          <p:spPr>
            <a:xfrm>
              <a:off x="4375179" y="4009391"/>
              <a:ext cx="387397" cy="3790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>
              <a:endCxn id="60" idx="0"/>
            </p:cNvCxnSpPr>
            <p:nvPr/>
          </p:nvCxnSpPr>
          <p:spPr>
            <a:xfrm>
              <a:off x="4568877" y="3108338"/>
              <a:ext cx="1" cy="9010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1" name="Gruppierung 70"/>
            <p:cNvGrpSpPr>
              <a:grpSpLocks noChangeAspect="1"/>
            </p:cNvGrpSpPr>
            <p:nvPr/>
          </p:nvGrpSpPr>
          <p:grpSpPr>
            <a:xfrm>
              <a:off x="4121442" y="2005079"/>
              <a:ext cx="894870" cy="900000"/>
              <a:chOff x="4020158" y="1741851"/>
              <a:chExt cx="1113524" cy="1119907"/>
            </a:xfrm>
          </p:grpSpPr>
          <p:pic>
            <p:nvPicPr>
              <p:cNvPr id="65" name="Bild 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8146" y="1890800"/>
                <a:ext cx="889744" cy="876849"/>
              </a:xfrm>
              <a:prstGeom prst="rect">
                <a:avLst/>
              </a:prstGeom>
            </p:spPr>
          </p:pic>
          <p:sp>
            <p:nvSpPr>
              <p:cNvPr id="66" name="Bogen 65"/>
              <p:cNvSpPr/>
              <p:nvPr/>
            </p:nvSpPr>
            <p:spPr>
              <a:xfrm>
                <a:off x="4118482" y="1743318"/>
                <a:ext cx="1015200" cy="1015200"/>
              </a:xfrm>
              <a:prstGeom prst="arc">
                <a:avLst/>
              </a:prstGeom>
              <a:noFill/>
              <a:ln w="69850">
                <a:solidFill>
                  <a:srgbClr val="CCFF10"/>
                </a:solidFill>
              </a:ln>
              <a:effectLst>
                <a:glow rad="38100">
                  <a:schemeClr val="tx1">
                    <a:alpha val="68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Bogen 66"/>
              <p:cNvSpPr/>
              <p:nvPr/>
            </p:nvSpPr>
            <p:spPr>
              <a:xfrm rot="16200000">
                <a:off x="4022521" y="1741851"/>
                <a:ext cx="1015200" cy="1015200"/>
              </a:xfrm>
              <a:prstGeom prst="arc">
                <a:avLst/>
              </a:prstGeom>
              <a:noFill/>
              <a:ln w="69850">
                <a:solidFill>
                  <a:srgbClr val="CCFF10"/>
                </a:solidFill>
              </a:ln>
              <a:effectLst>
                <a:glow rad="38100">
                  <a:schemeClr val="tx1">
                    <a:alpha val="68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Bogen 67"/>
              <p:cNvSpPr/>
              <p:nvPr/>
            </p:nvSpPr>
            <p:spPr>
              <a:xfrm rot="5400000">
                <a:off x="4113564" y="1846558"/>
                <a:ext cx="1015200" cy="1015200"/>
              </a:xfrm>
              <a:prstGeom prst="arc">
                <a:avLst/>
              </a:prstGeom>
              <a:noFill/>
              <a:ln w="69850">
                <a:solidFill>
                  <a:schemeClr val="bg1"/>
                </a:solidFill>
              </a:ln>
              <a:effectLst>
                <a:glow rad="38100">
                  <a:schemeClr val="tx1">
                    <a:alpha val="68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Bogen 68"/>
              <p:cNvSpPr/>
              <p:nvPr/>
            </p:nvSpPr>
            <p:spPr>
              <a:xfrm rot="10800000">
                <a:off x="4020158" y="1845303"/>
                <a:ext cx="1015200" cy="1015200"/>
              </a:xfrm>
              <a:prstGeom prst="arc">
                <a:avLst/>
              </a:prstGeom>
              <a:noFill/>
              <a:ln w="69850">
                <a:solidFill>
                  <a:schemeClr val="bg1"/>
                </a:solidFill>
              </a:ln>
              <a:effectLst>
                <a:glow rad="38100">
                  <a:schemeClr val="tx1">
                    <a:alpha val="68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3972234" y="1863957"/>
              <a:ext cx="1188000" cy="11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1" name="Gerade Verbindung 80"/>
            <p:cNvCxnSpPr>
              <a:endCxn id="80" idx="6"/>
            </p:cNvCxnSpPr>
            <p:nvPr/>
          </p:nvCxnSpPr>
          <p:spPr>
            <a:xfrm flipH="1" flipV="1">
              <a:off x="5160234" y="2457957"/>
              <a:ext cx="510856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4" name="Textfeld 83"/>
            <p:cNvSpPr txBox="1"/>
            <p:nvPr/>
          </p:nvSpPr>
          <p:spPr>
            <a:xfrm>
              <a:off x="5652153" y="2258200"/>
              <a:ext cx="3084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aktiver </a:t>
              </a:r>
              <a:r>
                <a:rPr lang="de-DE" dirty="0" smtClean="0"/>
                <a:t>Beschleunigungsmodus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1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48" y="3446648"/>
            <a:ext cx="2616896" cy="1851818"/>
          </a:xfrm>
        </p:spPr>
      </p:pic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Steuerungsmodus </a:t>
            </a:r>
            <a:r>
              <a:rPr lang="mr-IN" dirty="0" smtClean="0"/>
              <a:t>–</a:t>
            </a:r>
            <a:r>
              <a:rPr lang="de-DE" dirty="0" smtClean="0"/>
              <a:t> Game Controller</a:t>
            </a:r>
          </a:p>
          <a:p>
            <a:r>
              <a:rPr lang="de-DE" sz="1800" dirty="0" smtClean="0"/>
              <a:t>Funktionsweise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1" y="1954297"/>
            <a:ext cx="715032" cy="704669"/>
          </a:xfrm>
          <a:prstGeom prst="rect">
            <a:avLst/>
          </a:prstGeom>
        </p:spPr>
      </p:pic>
      <p:sp>
        <p:nvSpPr>
          <p:cNvPr id="64" name="Bogen 63"/>
          <p:cNvSpPr/>
          <p:nvPr/>
        </p:nvSpPr>
        <p:spPr>
          <a:xfrm>
            <a:off x="582188" y="1835775"/>
            <a:ext cx="815853" cy="815853"/>
          </a:xfrm>
          <a:prstGeom prst="arc">
            <a:avLst/>
          </a:prstGeom>
          <a:noFill/>
          <a:ln w="69850">
            <a:solidFill>
              <a:schemeClr val="bg1"/>
            </a:solidFill>
          </a:ln>
          <a:effectLst>
            <a:glow rad="38100">
              <a:schemeClr val="tx1">
                <a:alpha val="6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Bogen 69"/>
          <p:cNvSpPr/>
          <p:nvPr/>
        </p:nvSpPr>
        <p:spPr>
          <a:xfrm rot="16200000">
            <a:off x="505070" y="1834596"/>
            <a:ext cx="815853" cy="815853"/>
          </a:xfrm>
          <a:prstGeom prst="arc">
            <a:avLst/>
          </a:prstGeom>
          <a:noFill/>
          <a:ln w="69850">
            <a:solidFill>
              <a:srgbClr val="CCFF10"/>
            </a:solidFill>
          </a:ln>
          <a:effectLst>
            <a:glow rad="38100">
              <a:schemeClr val="tx1">
                <a:alpha val="6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Bogen 73"/>
          <p:cNvSpPr/>
          <p:nvPr/>
        </p:nvSpPr>
        <p:spPr>
          <a:xfrm rot="5400000">
            <a:off x="578235" y="1918743"/>
            <a:ext cx="815853" cy="815853"/>
          </a:xfrm>
          <a:prstGeom prst="arc">
            <a:avLst/>
          </a:prstGeom>
          <a:noFill/>
          <a:ln w="69850">
            <a:solidFill>
              <a:schemeClr val="bg1"/>
            </a:solidFill>
          </a:ln>
          <a:effectLst>
            <a:glow rad="38100">
              <a:schemeClr val="tx1">
                <a:alpha val="6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Bogen 76"/>
          <p:cNvSpPr/>
          <p:nvPr/>
        </p:nvSpPr>
        <p:spPr>
          <a:xfrm rot="10800000">
            <a:off x="503171" y="1917734"/>
            <a:ext cx="815853" cy="815853"/>
          </a:xfrm>
          <a:prstGeom prst="arc">
            <a:avLst/>
          </a:prstGeom>
          <a:noFill/>
          <a:ln w="69850">
            <a:solidFill>
              <a:schemeClr val="bg1"/>
            </a:solidFill>
          </a:ln>
          <a:effectLst>
            <a:glow rad="38100">
              <a:schemeClr val="tx1">
                <a:alpha val="6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/>
        </p:nvSpPr>
        <p:spPr>
          <a:xfrm>
            <a:off x="1617149" y="1715555"/>
            <a:ext cx="6101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Standard-Beschleunigungsmodus</a:t>
            </a:r>
            <a:r>
              <a:rPr lang="de-DE" sz="3200" dirty="0" smtClean="0"/>
              <a:t>:</a:t>
            </a:r>
          </a:p>
          <a:p>
            <a:r>
              <a:rPr lang="de-DE" sz="2800" dirty="0" smtClean="0"/>
              <a:t>Beschleunigung mit rechtem Stick</a:t>
            </a:r>
            <a:endParaRPr lang="de-DE" sz="2800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7048414" y="3108491"/>
            <a:ext cx="1584000" cy="1584000"/>
            <a:chOff x="7304052" y="3265808"/>
            <a:chExt cx="1584000" cy="1584000"/>
          </a:xfrm>
        </p:grpSpPr>
        <p:sp>
          <p:nvSpPr>
            <p:cNvPr id="6" name="Bogen 5"/>
            <p:cNvSpPr/>
            <p:nvPr/>
          </p:nvSpPr>
          <p:spPr>
            <a:xfrm>
              <a:off x="7526661" y="3386816"/>
              <a:ext cx="1224000" cy="1224000"/>
            </a:xfrm>
            <a:prstGeom prst="arc">
              <a:avLst>
                <a:gd name="adj1" fmla="val 16960566"/>
                <a:gd name="adj2" fmla="val 2088095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Bogen 82"/>
            <p:cNvSpPr/>
            <p:nvPr/>
          </p:nvSpPr>
          <p:spPr>
            <a:xfrm>
              <a:off x="7772314" y="3508884"/>
              <a:ext cx="864000" cy="865238"/>
            </a:xfrm>
            <a:prstGeom prst="arc">
              <a:avLst>
                <a:gd name="adj1" fmla="val 17156730"/>
                <a:gd name="adj2" fmla="val 2073577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Bogen 86"/>
            <p:cNvSpPr/>
            <p:nvPr/>
          </p:nvSpPr>
          <p:spPr>
            <a:xfrm>
              <a:off x="7304052" y="3265808"/>
              <a:ext cx="1584000" cy="1584000"/>
            </a:xfrm>
            <a:prstGeom prst="arc">
              <a:avLst>
                <a:gd name="adj1" fmla="val 16975289"/>
                <a:gd name="adj2" fmla="val 20809159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8" name="Gruppierung 87"/>
          <p:cNvGrpSpPr/>
          <p:nvPr/>
        </p:nvGrpSpPr>
        <p:grpSpPr>
          <a:xfrm rot="16200000">
            <a:off x="5745438" y="3106212"/>
            <a:ext cx="1584000" cy="1584000"/>
            <a:chOff x="7304052" y="3265808"/>
            <a:chExt cx="1584000" cy="1584000"/>
          </a:xfrm>
        </p:grpSpPr>
        <p:sp>
          <p:nvSpPr>
            <p:cNvPr id="89" name="Bogen 88"/>
            <p:cNvSpPr/>
            <p:nvPr/>
          </p:nvSpPr>
          <p:spPr>
            <a:xfrm>
              <a:off x="7526661" y="3386816"/>
              <a:ext cx="1224000" cy="1224000"/>
            </a:xfrm>
            <a:prstGeom prst="arc">
              <a:avLst>
                <a:gd name="adj1" fmla="val 16960566"/>
                <a:gd name="adj2" fmla="val 2088095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Bogen 89"/>
            <p:cNvSpPr/>
            <p:nvPr/>
          </p:nvSpPr>
          <p:spPr>
            <a:xfrm>
              <a:off x="7772314" y="3508884"/>
              <a:ext cx="864000" cy="865238"/>
            </a:xfrm>
            <a:prstGeom prst="arc">
              <a:avLst>
                <a:gd name="adj1" fmla="val 17156730"/>
                <a:gd name="adj2" fmla="val 2073577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Bogen 96"/>
            <p:cNvSpPr/>
            <p:nvPr/>
          </p:nvSpPr>
          <p:spPr>
            <a:xfrm>
              <a:off x="7304052" y="3265808"/>
              <a:ext cx="1584000" cy="1584000"/>
            </a:xfrm>
            <a:prstGeom prst="arc">
              <a:avLst>
                <a:gd name="adj1" fmla="val 16975289"/>
                <a:gd name="adj2" fmla="val 20809159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ung 97"/>
          <p:cNvGrpSpPr/>
          <p:nvPr/>
        </p:nvGrpSpPr>
        <p:grpSpPr>
          <a:xfrm rot="5400000">
            <a:off x="7243076" y="4101258"/>
            <a:ext cx="1584000" cy="1584000"/>
            <a:chOff x="7304052" y="3265808"/>
            <a:chExt cx="1584000" cy="1584000"/>
          </a:xfrm>
        </p:grpSpPr>
        <p:sp>
          <p:nvSpPr>
            <p:cNvPr id="99" name="Bogen 98"/>
            <p:cNvSpPr/>
            <p:nvPr/>
          </p:nvSpPr>
          <p:spPr>
            <a:xfrm>
              <a:off x="7526661" y="3386816"/>
              <a:ext cx="1224000" cy="1224000"/>
            </a:xfrm>
            <a:prstGeom prst="arc">
              <a:avLst>
                <a:gd name="adj1" fmla="val 16960566"/>
                <a:gd name="adj2" fmla="val 2088095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Bogen 99"/>
            <p:cNvSpPr/>
            <p:nvPr/>
          </p:nvSpPr>
          <p:spPr>
            <a:xfrm>
              <a:off x="7772314" y="3508884"/>
              <a:ext cx="864000" cy="865238"/>
            </a:xfrm>
            <a:prstGeom prst="arc">
              <a:avLst>
                <a:gd name="adj1" fmla="val 17156730"/>
                <a:gd name="adj2" fmla="val 2073577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Bogen 100"/>
            <p:cNvSpPr/>
            <p:nvPr/>
          </p:nvSpPr>
          <p:spPr>
            <a:xfrm>
              <a:off x="7304052" y="3265808"/>
              <a:ext cx="1584000" cy="1584000"/>
            </a:xfrm>
            <a:prstGeom prst="arc">
              <a:avLst>
                <a:gd name="adj1" fmla="val 16975289"/>
                <a:gd name="adj2" fmla="val 20809159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2" name="Gruppierung 101"/>
          <p:cNvGrpSpPr/>
          <p:nvPr/>
        </p:nvGrpSpPr>
        <p:grpSpPr>
          <a:xfrm rot="10800000">
            <a:off x="5539580" y="4101258"/>
            <a:ext cx="1584000" cy="1584000"/>
            <a:chOff x="7304052" y="3265808"/>
            <a:chExt cx="1584000" cy="1584000"/>
          </a:xfrm>
        </p:grpSpPr>
        <p:sp>
          <p:nvSpPr>
            <p:cNvPr id="103" name="Bogen 102"/>
            <p:cNvSpPr/>
            <p:nvPr/>
          </p:nvSpPr>
          <p:spPr>
            <a:xfrm>
              <a:off x="7526661" y="3386816"/>
              <a:ext cx="1224000" cy="1224000"/>
            </a:xfrm>
            <a:prstGeom prst="arc">
              <a:avLst>
                <a:gd name="adj1" fmla="val 16960566"/>
                <a:gd name="adj2" fmla="val 2088095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Bogen 103"/>
            <p:cNvSpPr/>
            <p:nvPr/>
          </p:nvSpPr>
          <p:spPr>
            <a:xfrm>
              <a:off x="7772314" y="3508884"/>
              <a:ext cx="864000" cy="865238"/>
            </a:xfrm>
            <a:prstGeom prst="arc">
              <a:avLst>
                <a:gd name="adj1" fmla="val 17156730"/>
                <a:gd name="adj2" fmla="val 2073577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Bogen 104"/>
            <p:cNvSpPr/>
            <p:nvPr/>
          </p:nvSpPr>
          <p:spPr>
            <a:xfrm>
              <a:off x="7304052" y="3265808"/>
              <a:ext cx="1584000" cy="1584000"/>
            </a:xfrm>
            <a:prstGeom prst="arc">
              <a:avLst>
                <a:gd name="adj1" fmla="val 16975289"/>
                <a:gd name="adj2" fmla="val 20809159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Textfeld 105"/>
          <p:cNvSpPr txBox="1"/>
          <p:nvPr/>
        </p:nvSpPr>
        <p:spPr>
          <a:xfrm>
            <a:off x="503171" y="3561281"/>
            <a:ext cx="61011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Haptisches Feedback bei: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800" dirty="0"/>
              <a:t>E</a:t>
            </a:r>
            <a:r>
              <a:rPr lang="de-DE" sz="2800" dirty="0" smtClean="0"/>
              <a:t>in- </a:t>
            </a:r>
            <a:r>
              <a:rPr lang="de-DE" sz="2800" dirty="0"/>
              <a:t>/ </a:t>
            </a:r>
            <a:r>
              <a:rPr lang="de-DE" sz="2800" dirty="0"/>
              <a:t>A</a:t>
            </a:r>
            <a:r>
              <a:rPr lang="de-DE" sz="2800" dirty="0" smtClean="0"/>
              <a:t>usschalten des Motors</a:t>
            </a:r>
            <a:endParaRPr lang="de-DE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de-DE" sz="2800" dirty="0" smtClean="0"/>
              <a:t>Hinderniserkennung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95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71" y="1775226"/>
            <a:ext cx="1871751" cy="3507347"/>
          </a:xfrm>
        </p:spPr>
      </p:pic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Steuerungsmodus </a:t>
            </a:r>
            <a:r>
              <a:rPr lang="mr-IN" dirty="0" smtClean="0"/>
              <a:t>–</a:t>
            </a:r>
            <a:r>
              <a:rPr lang="de-DE" dirty="0" smtClean="0"/>
              <a:t> Sport Watch</a:t>
            </a:r>
          </a:p>
          <a:p>
            <a:r>
              <a:rPr lang="de-DE" sz="1800" dirty="0" smtClean="0"/>
              <a:t>Steuerungsschema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grpSp>
        <p:nvGrpSpPr>
          <p:cNvPr id="24" name="Gruppierung 23"/>
          <p:cNvGrpSpPr/>
          <p:nvPr/>
        </p:nvGrpSpPr>
        <p:grpSpPr>
          <a:xfrm>
            <a:off x="4648846" y="2470043"/>
            <a:ext cx="4205878" cy="990911"/>
            <a:chOff x="4648846" y="2470043"/>
            <a:chExt cx="4205878" cy="990911"/>
          </a:xfrm>
        </p:grpSpPr>
        <p:cxnSp>
          <p:nvCxnSpPr>
            <p:cNvPr id="48" name="Gerade Verbindung 47"/>
            <p:cNvCxnSpPr/>
            <p:nvPr/>
          </p:nvCxnSpPr>
          <p:spPr>
            <a:xfrm flipH="1">
              <a:off x="4648846" y="2654709"/>
              <a:ext cx="424600" cy="80624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H="1">
              <a:off x="5073446" y="2654709"/>
              <a:ext cx="2989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flipH="1">
              <a:off x="5362590" y="2654709"/>
              <a:ext cx="520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Textfeld 62"/>
            <p:cNvSpPr txBox="1"/>
            <p:nvPr/>
          </p:nvSpPr>
          <p:spPr>
            <a:xfrm>
              <a:off x="5900261" y="2470043"/>
              <a:ext cx="295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Modus: Lenkung („</a:t>
              </a:r>
              <a:r>
                <a:rPr lang="de-DE" b="1" dirty="0" smtClean="0"/>
                <a:t>R</a:t>
              </a:r>
              <a:r>
                <a:rPr lang="de-DE" dirty="0" smtClean="0"/>
                <a:t>ichtung“)</a:t>
              </a:r>
              <a:endParaRPr lang="de-DE" dirty="0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937813" y="2470043"/>
            <a:ext cx="3498733" cy="990910"/>
            <a:chOff x="937813" y="2470043"/>
            <a:chExt cx="3498733" cy="990910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4137570" y="2654709"/>
              <a:ext cx="298976" cy="8062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flipH="1">
              <a:off x="3838595" y="2654709"/>
              <a:ext cx="2989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>
              <a:off x="3397432" y="2654709"/>
              <a:ext cx="520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937813" y="2470043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/>
                <a:t>Modus: Beschleunigung</a:t>
              </a:r>
              <a:endParaRPr lang="de-DE" dirty="0"/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5142271" y="3398369"/>
            <a:ext cx="2671683" cy="369332"/>
            <a:chOff x="5142271" y="3398369"/>
            <a:chExt cx="2671683" cy="369332"/>
          </a:xfrm>
        </p:grpSpPr>
        <p:cxnSp>
          <p:nvCxnSpPr>
            <p:cNvPr id="70" name="Gerade Verbindung 69"/>
            <p:cNvCxnSpPr/>
            <p:nvPr/>
          </p:nvCxnSpPr>
          <p:spPr>
            <a:xfrm flipH="1">
              <a:off x="5142271" y="3593690"/>
              <a:ext cx="2989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  <a:headEnd type="none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flipH="1">
              <a:off x="5441246" y="3592867"/>
              <a:ext cx="4530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5894261" y="3398369"/>
              <a:ext cx="1919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Verbindungsstatus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1380262" y="3651860"/>
            <a:ext cx="2807572" cy="369332"/>
            <a:chOff x="1380262" y="3651860"/>
            <a:chExt cx="2807572" cy="369332"/>
          </a:xfrm>
        </p:grpSpPr>
        <p:cxnSp>
          <p:nvCxnSpPr>
            <p:cNvPr id="83" name="Gerade Verbindung 82"/>
            <p:cNvCxnSpPr/>
            <p:nvPr/>
          </p:nvCxnSpPr>
          <p:spPr>
            <a:xfrm flipH="1">
              <a:off x="3397432" y="3854245"/>
              <a:ext cx="520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 flipH="1" flipV="1">
              <a:off x="3838595" y="3854245"/>
              <a:ext cx="34923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  <a:headEnd type="stealth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7" name="Textfeld 86"/>
            <p:cNvSpPr txBox="1"/>
            <p:nvPr/>
          </p:nvSpPr>
          <p:spPr>
            <a:xfrm>
              <a:off x="1380262" y="3651860"/>
              <a:ext cx="195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/>
                <a:t>„Steuerungstacho“</a:t>
              </a:r>
              <a:endParaRPr lang="de-DE" dirty="0"/>
            </a:p>
          </p:txBody>
        </p:sp>
      </p:grpSp>
      <p:grpSp>
        <p:nvGrpSpPr>
          <p:cNvPr id="26" name="Gruppierung 25"/>
          <p:cNvGrpSpPr/>
          <p:nvPr/>
        </p:nvGrpSpPr>
        <p:grpSpPr>
          <a:xfrm>
            <a:off x="1688391" y="3081787"/>
            <a:ext cx="2441574" cy="369332"/>
            <a:chOff x="1688391" y="3081787"/>
            <a:chExt cx="2441574" cy="369332"/>
          </a:xfrm>
        </p:grpSpPr>
        <p:sp>
          <p:nvSpPr>
            <p:cNvPr id="88" name="Oval 87"/>
            <p:cNvSpPr/>
            <p:nvPr/>
          </p:nvSpPr>
          <p:spPr>
            <a:xfrm>
              <a:off x="3841965" y="3126659"/>
              <a:ext cx="288000" cy="28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 Verbindung 88"/>
            <p:cNvCxnSpPr/>
            <p:nvPr/>
          </p:nvCxnSpPr>
          <p:spPr>
            <a:xfrm flipH="1">
              <a:off x="3528940" y="3270659"/>
              <a:ext cx="2989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 flipH="1" flipV="1">
              <a:off x="3397432" y="3270659"/>
              <a:ext cx="3720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7" name="Textfeld 96"/>
            <p:cNvSpPr txBox="1"/>
            <p:nvPr/>
          </p:nvSpPr>
          <p:spPr>
            <a:xfrm>
              <a:off x="1688391" y="3081787"/>
              <a:ext cx="168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/>
                <a:t>Modus Auswahl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2055323" y="4027435"/>
            <a:ext cx="2069724" cy="369332"/>
            <a:chOff x="2055323" y="4027435"/>
            <a:chExt cx="2069724" cy="369332"/>
          </a:xfrm>
        </p:grpSpPr>
        <p:sp>
          <p:nvSpPr>
            <p:cNvPr id="98" name="Oval 97"/>
            <p:cNvSpPr/>
            <p:nvPr/>
          </p:nvSpPr>
          <p:spPr>
            <a:xfrm>
              <a:off x="3837047" y="4055811"/>
              <a:ext cx="288000" cy="28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9" name="Gerade Verbindung 98"/>
            <p:cNvCxnSpPr/>
            <p:nvPr/>
          </p:nvCxnSpPr>
          <p:spPr>
            <a:xfrm flipH="1">
              <a:off x="3524022" y="4199811"/>
              <a:ext cx="2989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 flipH="1" flipV="1">
              <a:off x="3392514" y="4199811"/>
              <a:ext cx="3720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Textfeld 100"/>
            <p:cNvSpPr txBox="1"/>
            <p:nvPr/>
          </p:nvSpPr>
          <p:spPr>
            <a:xfrm>
              <a:off x="2055323" y="4027435"/>
              <a:ext cx="1271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/>
                <a:t>Verbindung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04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Steuerungsmodus </a:t>
            </a:r>
            <a:r>
              <a:rPr lang="mr-IN" dirty="0" smtClean="0"/>
              <a:t>–</a:t>
            </a:r>
            <a:r>
              <a:rPr lang="de-DE" dirty="0" smtClean="0"/>
              <a:t> Sport Watch</a:t>
            </a:r>
          </a:p>
          <a:p>
            <a:r>
              <a:rPr lang="de-DE" sz="1800" dirty="0" smtClean="0"/>
              <a:t>Funktionsweise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grpSp>
        <p:nvGrpSpPr>
          <p:cNvPr id="26" name="Gruppierung 25"/>
          <p:cNvGrpSpPr/>
          <p:nvPr/>
        </p:nvGrpSpPr>
        <p:grpSpPr>
          <a:xfrm>
            <a:off x="4177603" y="4305065"/>
            <a:ext cx="3814916" cy="1589373"/>
            <a:chOff x="4177603" y="4305065"/>
            <a:chExt cx="3814916" cy="1589373"/>
          </a:xfrm>
        </p:grpSpPr>
        <p:sp>
          <p:nvSpPr>
            <p:cNvPr id="11" name="Oval 10"/>
            <p:cNvSpPr/>
            <p:nvPr/>
          </p:nvSpPr>
          <p:spPr>
            <a:xfrm>
              <a:off x="5989308" y="4305065"/>
              <a:ext cx="163342" cy="345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177603" y="4601497"/>
              <a:ext cx="3814916" cy="1130709"/>
            </a:xfrm>
            <a:prstGeom prst="roundRect">
              <a:avLst>
                <a:gd name="adj" fmla="val 43617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ahmen 7"/>
            <p:cNvSpPr/>
            <p:nvPr/>
          </p:nvSpPr>
          <p:spPr>
            <a:xfrm>
              <a:off x="5485293" y="4390306"/>
              <a:ext cx="1199535" cy="1199535"/>
            </a:xfrm>
            <a:prstGeom prst="frame">
              <a:avLst>
                <a:gd name="adj1" fmla="val 190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38207" y="4439264"/>
              <a:ext cx="1493708" cy="145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335930" y="1610874"/>
            <a:ext cx="657652" cy="3546250"/>
            <a:chOff x="7335930" y="1610874"/>
            <a:chExt cx="657652" cy="3546250"/>
          </a:xfrm>
        </p:grpSpPr>
        <p:sp>
          <p:nvSpPr>
            <p:cNvPr id="10" name="Oval 9"/>
            <p:cNvSpPr/>
            <p:nvPr/>
          </p:nvSpPr>
          <p:spPr>
            <a:xfrm>
              <a:off x="7374196" y="1610874"/>
              <a:ext cx="578996" cy="74065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 rot="16200000">
              <a:off x="6699151" y="3862693"/>
              <a:ext cx="1931210" cy="657652"/>
            </a:xfrm>
            <a:prstGeom prst="roundRect">
              <a:avLst>
                <a:gd name="adj" fmla="val 32875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 rot="16200000">
              <a:off x="7012206" y="2569534"/>
              <a:ext cx="1302978" cy="578995"/>
            </a:xfrm>
            <a:prstGeom prst="roundRect">
              <a:avLst>
                <a:gd name="adj" fmla="val 32875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4174750" y="3088539"/>
            <a:ext cx="2003211" cy="2093366"/>
            <a:chOff x="4174750" y="3088539"/>
            <a:chExt cx="2003211" cy="2093366"/>
          </a:xfrm>
        </p:grpSpPr>
        <p:sp>
          <p:nvSpPr>
            <p:cNvPr id="37" name="Oval 36"/>
            <p:cNvSpPr/>
            <p:nvPr/>
          </p:nvSpPr>
          <p:spPr>
            <a:xfrm rot="5400000">
              <a:off x="5518138" y="3013150"/>
              <a:ext cx="578996" cy="74065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 rot="16200000">
              <a:off x="3525580" y="3875084"/>
              <a:ext cx="1955991" cy="657652"/>
            </a:xfrm>
            <a:prstGeom prst="roundRect">
              <a:avLst>
                <a:gd name="adj" fmla="val 32875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256762" y="3088539"/>
              <a:ext cx="1465613" cy="578995"/>
            </a:xfrm>
            <a:prstGeom prst="roundRect">
              <a:avLst>
                <a:gd name="adj" fmla="val 32875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072991" y="3031726"/>
            <a:ext cx="448778" cy="692620"/>
            <a:chOff x="5072991" y="3031726"/>
            <a:chExt cx="448778" cy="692620"/>
          </a:xfrm>
        </p:grpSpPr>
        <p:sp>
          <p:nvSpPr>
            <p:cNvPr id="47" name="Halbbogen 46"/>
            <p:cNvSpPr/>
            <p:nvPr/>
          </p:nvSpPr>
          <p:spPr>
            <a:xfrm rot="5400000">
              <a:off x="4874568" y="3239981"/>
              <a:ext cx="682788" cy="285942"/>
            </a:xfrm>
            <a:prstGeom prst="blockArc">
              <a:avLst>
                <a:gd name="adj1" fmla="val 10800000"/>
                <a:gd name="adj2" fmla="val 21484378"/>
                <a:gd name="adj3" fmla="val 1743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9" name="Halbbogen 48"/>
            <p:cNvSpPr/>
            <p:nvPr/>
          </p:nvSpPr>
          <p:spPr>
            <a:xfrm rot="5400000">
              <a:off x="4998074" y="3230149"/>
              <a:ext cx="682788" cy="285942"/>
            </a:xfrm>
            <a:prstGeom prst="blockArc">
              <a:avLst>
                <a:gd name="adj1" fmla="val 10800000"/>
                <a:gd name="adj2" fmla="val 21484378"/>
                <a:gd name="adj3" fmla="val 1743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0" name="Abgerundetes Rechteck 49"/>
            <p:cNvSpPr/>
            <p:nvPr/>
          </p:nvSpPr>
          <p:spPr>
            <a:xfrm rot="5400000">
              <a:off x="5255795" y="3243171"/>
              <a:ext cx="265471" cy="26647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7319563" y="2462375"/>
            <a:ext cx="692620" cy="448778"/>
            <a:chOff x="7319563" y="2462375"/>
            <a:chExt cx="692620" cy="448778"/>
          </a:xfrm>
        </p:grpSpPr>
        <p:sp>
          <p:nvSpPr>
            <p:cNvPr id="12" name="Halbbogen 11"/>
            <p:cNvSpPr/>
            <p:nvPr/>
          </p:nvSpPr>
          <p:spPr>
            <a:xfrm>
              <a:off x="7329395" y="2625211"/>
              <a:ext cx="682788" cy="285942"/>
            </a:xfrm>
            <a:prstGeom prst="blockArc">
              <a:avLst>
                <a:gd name="adj1" fmla="val 10800000"/>
                <a:gd name="adj2" fmla="val 21484378"/>
                <a:gd name="adj3" fmla="val 1743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Halbbogen 42"/>
            <p:cNvSpPr/>
            <p:nvPr/>
          </p:nvSpPr>
          <p:spPr>
            <a:xfrm>
              <a:off x="7319563" y="2501705"/>
              <a:ext cx="682788" cy="285942"/>
            </a:xfrm>
            <a:prstGeom prst="blockArc">
              <a:avLst>
                <a:gd name="adj1" fmla="val 10800000"/>
                <a:gd name="adj2" fmla="val 21484378"/>
                <a:gd name="adj3" fmla="val 1743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7531511" y="2462375"/>
              <a:ext cx="265471" cy="26647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74" y="2481787"/>
            <a:ext cx="228222" cy="234000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84" y="3265240"/>
            <a:ext cx="226286" cy="234000"/>
          </a:xfrm>
          <a:prstGeom prst="rect">
            <a:avLst/>
          </a:prstGeom>
        </p:spPr>
      </p:pic>
      <p:grpSp>
        <p:nvGrpSpPr>
          <p:cNvPr id="27" name="Gruppierung 26"/>
          <p:cNvGrpSpPr/>
          <p:nvPr/>
        </p:nvGrpSpPr>
        <p:grpSpPr>
          <a:xfrm>
            <a:off x="6812977" y="1901792"/>
            <a:ext cx="1010902" cy="993661"/>
            <a:chOff x="6812977" y="1901792"/>
            <a:chExt cx="1010902" cy="993661"/>
          </a:xfrm>
        </p:grpSpPr>
        <p:sp>
          <p:nvSpPr>
            <p:cNvPr id="56" name="Gebogener Pfeil 55"/>
            <p:cNvSpPr/>
            <p:nvPr/>
          </p:nvSpPr>
          <p:spPr>
            <a:xfrm flipH="1">
              <a:off x="6869879" y="1901792"/>
              <a:ext cx="954000" cy="993661"/>
            </a:xfrm>
            <a:prstGeom prst="circularArrow">
              <a:avLst>
                <a:gd name="adj1" fmla="val 11148"/>
                <a:gd name="adj2" fmla="val 1142319"/>
                <a:gd name="adj3" fmla="val 20543528"/>
                <a:gd name="adj4" fmla="val 16333935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ing 19"/>
            <p:cNvSpPr/>
            <p:nvPr/>
          </p:nvSpPr>
          <p:spPr>
            <a:xfrm>
              <a:off x="6812977" y="2460803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496545" y="1886093"/>
            <a:ext cx="1028845" cy="993661"/>
            <a:chOff x="7496545" y="1886093"/>
            <a:chExt cx="1028845" cy="993661"/>
          </a:xfrm>
        </p:grpSpPr>
        <p:sp>
          <p:nvSpPr>
            <p:cNvPr id="19" name="Gebogener Pfeil 18"/>
            <p:cNvSpPr/>
            <p:nvPr/>
          </p:nvSpPr>
          <p:spPr>
            <a:xfrm>
              <a:off x="7496545" y="1886093"/>
              <a:ext cx="952622" cy="993661"/>
            </a:xfrm>
            <a:prstGeom prst="circularArrow">
              <a:avLst>
                <a:gd name="adj1" fmla="val 11148"/>
                <a:gd name="adj2" fmla="val 1142319"/>
                <a:gd name="adj3" fmla="val 20543528"/>
                <a:gd name="adj4" fmla="val 16333935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2" name="Ring 61"/>
            <p:cNvSpPr/>
            <p:nvPr/>
          </p:nvSpPr>
          <p:spPr>
            <a:xfrm>
              <a:off x="8165390" y="2455972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ung 28"/>
          <p:cNvGrpSpPr/>
          <p:nvPr/>
        </p:nvGrpSpPr>
        <p:grpSpPr>
          <a:xfrm>
            <a:off x="5702122" y="2567501"/>
            <a:ext cx="993661" cy="994630"/>
            <a:chOff x="5702122" y="2567501"/>
            <a:chExt cx="993661" cy="994630"/>
          </a:xfrm>
        </p:grpSpPr>
        <p:sp>
          <p:nvSpPr>
            <p:cNvPr id="60" name="Gebogener Pfeil 59"/>
            <p:cNvSpPr/>
            <p:nvPr/>
          </p:nvSpPr>
          <p:spPr>
            <a:xfrm rot="16200000">
              <a:off x="5722642" y="2588989"/>
              <a:ext cx="952622" cy="993661"/>
            </a:xfrm>
            <a:prstGeom prst="circularArrow">
              <a:avLst>
                <a:gd name="adj1" fmla="val 11148"/>
                <a:gd name="adj2" fmla="val 1142319"/>
                <a:gd name="adj3" fmla="val 20543528"/>
                <a:gd name="adj4" fmla="val 16333935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5" name="Ring 64"/>
            <p:cNvSpPr/>
            <p:nvPr/>
          </p:nvSpPr>
          <p:spPr>
            <a:xfrm>
              <a:off x="6253911" y="2567501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5704572" y="3212435"/>
            <a:ext cx="993661" cy="998439"/>
            <a:chOff x="5704572" y="3212435"/>
            <a:chExt cx="993661" cy="998439"/>
          </a:xfrm>
        </p:grpSpPr>
        <p:sp>
          <p:nvSpPr>
            <p:cNvPr id="57" name="Gebogener Pfeil 56"/>
            <p:cNvSpPr/>
            <p:nvPr/>
          </p:nvSpPr>
          <p:spPr>
            <a:xfrm rot="16200000" flipH="1">
              <a:off x="5724403" y="3192604"/>
              <a:ext cx="954000" cy="993661"/>
            </a:xfrm>
            <a:prstGeom prst="circularArrow">
              <a:avLst>
                <a:gd name="adj1" fmla="val 11148"/>
                <a:gd name="adj2" fmla="val 1142319"/>
                <a:gd name="adj3" fmla="val 20543528"/>
                <a:gd name="adj4" fmla="val 16333935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6" name="Ring 65"/>
            <p:cNvSpPr/>
            <p:nvPr/>
          </p:nvSpPr>
          <p:spPr>
            <a:xfrm>
              <a:off x="6253911" y="3850874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72" name="Gruppierung 71"/>
          <p:cNvGrpSpPr/>
          <p:nvPr/>
        </p:nvGrpSpPr>
        <p:grpSpPr>
          <a:xfrm>
            <a:off x="4173270" y="1599995"/>
            <a:ext cx="657652" cy="3546250"/>
            <a:chOff x="7335930" y="1610874"/>
            <a:chExt cx="657652" cy="3546250"/>
          </a:xfrm>
        </p:grpSpPr>
        <p:sp>
          <p:nvSpPr>
            <p:cNvPr id="73" name="Oval 72"/>
            <p:cNvSpPr/>
            <p:nvPr/>
          </p:nvSpPr>
          <p:spPr>
            <a:xfrm>
              <a:off x="7374196" y="1610874"/>
              <a:ext cx="578996" cy="74065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Abgerundetes Rechteck 74"/>
            <p:cNvSpPr/>
            <p:nvPr/>
          </p:nvSpPr>
          <p:spPr>
            <a:xfrm rot="16200000">
              <a:off x="6699151" y="3862693"/>
              <a:ext cx="1931210" cy="657652"/>
            </a:xfrm>
            <a:prstGeom prst="roundRect">
              <a:avLst>
                <a:gd name="adj" fmla="val 32875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Abgerundetes Rechteck 75"/>
            <p:cNvSpPr/>
            <p:nvPr/>
          </p:nvSpPr>
          <p:spPr>
            <a:xfrm rot="16200000">
              <a:off x="7012206" y="2569534"/>
              <a:ext cx="1302978" cy="578995"/>
            </a:xfrm>
            <a:prstGeom prst="roundRect">
              <a:avLst>
                <a:gd name="adj" fmla="val 32875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525010" y="1801199"/>
            <a:ext cx="2454106" cy="589729"/>
            <a:chOff x="525010" y="1801199"/>
            <a:chExt cx="2454106" cy="589729"/>
          </a:xfrm>
        </p:grpSpPr>
        <p:sp>
          <p:nvSpPr>
            <p:cNvPr id="67" name="Ring 66"/>
            <p:cNvSpPr/>
            <p:nvPr/>
          </p:nvSpPr>
          <p:spPr>
            <a:xfrm>
              <a:off x="525010" y="1801199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007358" y="1806153"/>
              <a:ext cx="1971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Drehung nach </a:t>
              </a:r>
              <a:r>
                <a:rPr lang="de-DE" b="1" dirty="0" smtClean="0"/>
                <a:t>links</a:t>
              </a:r>
              <a:endParaRPr lang="de-DE" b="1" dirty="0" smtClean="0"/>
            </a:p>
            <a:p>
              <a:r>
                <a:rPr lang="de-DE" sz="1400" dirty="0" smtClean="0">
                  <a:sym typeface="Wingdings"/>
                </a:rPr>
                <a:t> nach </a:t>
              </a:r>
              <a:r>
                <a:rPr lang="de-DE" sz="1400" b="1" dirty="0" smtClean="0">
                  <a:sym typeface="Wingdings"/>
                </a:rPr>
                <a:t>links</a:t>
              </a:r>
              <a:r>
                <a:rPr lang="de-DE" sz="1400" dirty="0" smtClean="0">
                  <a:sym typeface="Wingdings"/>
                </a:rPr>
                <a:t> </a:t>
              </a:r>
              <a:r>
                <a:rPr lang="de-DE" sz="1400" dirty="0" smtClean="0">
                  <a:sym typeface="Wingdings"/>
                </a:rPr>
                <a:t>lenken</a:t>
              </a:r>
              <a:endParaRPr lang="de-DE" sz="1400" dirty="0"/>
            </a:p>
          </p:txBody>
        </p:sp>
      </p:grpSp>
      <p:grpSp>
        <p:nvGrpSpPr>
          <p:cNvPr id="84" name="Gruppierung 83"/>
          <p:cNvGrpSpPr/>
          <p:nvPr/>
        </p:nvGrpSpPr>
        <p:grpSpPr>
          <a:xfrm>
            <a:off x="525010" y="2663732"/>
            <a:ext cx="2611392" cy="589729"/>
            <a:chOff x="525010" y="1801199"/>
            <a:chExt cx="2611392" cy="589729"/>
          </a:xfrm>
        </p:grpSpPr>
        <p:sp>
          <p:nvSpPr>
            <p:cNvPr id="85" name="Ring 84"/>
            <p:cNvSpPr/>
            <p:nvPr/>
          </p:nvSpPr>
          <p:spPr>
            <a:xfrm>
              <a:off x="525010" y="1801199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1007358" y="1806153"/>
              <a:ext cx="21290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Drehung nach </a:t>
              </a:r>
              <a:r>
                <a:rPr lang="de-DE" b="1" dirty="0" smtClean="0"/>
                <a:t>rechts</a:t>
              </a:r>
              <a:endParaRPr lang="de-DE" b="1" dirty="0" smtClean="0"/>
            </a:p>
            <a:p>
              <a:r>
                <a:rPr lang="de-DE" sz="1400" dirty="0" smtClean="0">
                  <a:sym typeface="Wingdings"/>
                </a:rPr>
                <a:t> nach </a:t>
              </a:r>
              <a:r>
                <a:rPr lang="de-DE" sz="1400" b="1" dirty="0" smtClean="0">
                  <a:sym typeface="Wingdings"/>
                </a:rPr>
                <a:t>rechts</a:t>
              </a:r>
              <a:r>
                <a:rPr lang="de-DE" sz="1400" dirty="0" smtClean="0">
                  <a:sym typeface="Wingdings"/>
                </a:rPr>
                <a:t> </a:t>
              </a:r>
              <a:r>
                <a:rPr lang="de-DE" sz="1400" dirty="0" smtClean="0">
                  <a:sym typeface="Wingdings"/>
                </a:rPr>
                <a:t>lenken</a:t>
              </a:r>
              <a:endParaRPr lang="de-DE" sz="1400" dirty="0"/>
            </a:p>
          </p:txBody>
        </p:sp>
      </p:grpSp>
      <p:grpSp>
        <p:nvGrpSpPr>
          <p:cNvPr id="91" name="Gruppierung 90"/>
          <p:cNvGrpSpPr/>
          <p:nvPr/>
        </p:nvGrpSpPr>
        <p:grpSpPr>
          <a:xfrm>
            <a:off x="525010" y="3475029"/>
            <a:ext cx="2575934" cy="589729"/>
            <a:chOff x="525010" y="1801199"/>
            <a:chExt cx="2575934" cy="589729"/>
          </a:xfrm>
        </p:grpSpPr>
        <p:sp>
          <p:nvSpPr>
            <p:cNvPr id="92" name="Ring 91"/>
            <p:cNvSpPr/>
            <p:nvPr/>
          </p:nvSpPr>
          <p:spPr>
            <a:xfrm>
              <a:off x="525010" y="1801199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007358" y="1806153"/>
              <a:ext cx="2093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Drehung nach </a:t>
              </a:r>
              <a:r>
                <a:rPr lang="de-DE" b="1" dirty="0" smtClean="0"/>
                <a:t>vorne</a:t>
              </a:r>
              <a:endParaRPr lang="de-DE" b="1" dirty="0" smtClean="0"/>
            </a:p>
            <a:p>
              <a:r>
                <a:rPr lang="de-DE" sz="1400" dirty="0" smtClean="0">
                  <a:sym typeface="Wingdings"/>
                </a:rPr>
                <a:t> </a:t>
              </a:r>
              <a:r>
                <a:rPr lang="de-DE" sz="1400" b="1" dirty="0" smtClean="0">
                  <a:sym typeface="Wingdings"/>
                </a:rPr>
                <a:t>vorwärts</a:t>
              </a:r>
              <a:r>
                <a:rPr lang="de-DE" sz="1400" dirty="0" smtClean="0">
                  <a:sym typeface="Wingdings"/>
                </a:rPr>
                <a:t> fahren</a:t>
              </a:r>
              <a:endParaRPr lang="de-DE" sz="1400" dirty="0"/>
            </a:p>
          </p:txBody>
        </p:sp>
      </p:grpSp>
      <p:grpSp>
        <p:nvGrpSpPr>
          <p:cNvPr id="94" name="Gruppierung 93"/>
          <p:cNvGrpSpPr/>
          <p:nvPr/>
        </p:nvGrpSpPr>
        <p:grpSpPr>
          <a:xfrm>
            <a:off x="511471" y="4289889"/>
            <a:ext cx="2933275" cy="589729"/>
            <a:chOff x="525010" y="1801199"/>
            <a:chExt cx="2933275" cy="589729"/>
          </a:xfrm>
        </p:grpSpPr>
        <p:sp>
          <p:nvSpPr>
            <p:cNvPr id="95" name="Ring 94"/>
            <p:cNvSpPr/>
            <p:nvPr/>
          </p:nvSpPr>
          <p:spPr>
            <a:xfrm>
              <a:off x="525010" y="1801199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1007358" y="1806153"/>
              <a:ext cx="2450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Drehung nach </a:t>
              </a:r>
              <a:r>
                <a:rPr lang="de-DE" b="1" dirty="0" smtClean="0"/>
                <a:t>hinten</a:t>
              </a:r>
              <a:endParaRPr lang="de-DE" b="1" dirty="0" smtClean="0"/>
            </a:p>
            <a:p>
              <a:r>
                <a:rPr lang="de-DE" sz="1400" dirty="0" smtClean="0">
                  <a:sym typeface="Wingdings"/>
                </a:rPr>
                <a:t> bremsen + </a:t>
              </a:r>
              <a:r>
                <a:rPr lang="de-DE" sz="1400" b="1" dirty="0" smtClean="0">
                  <a:sym typeface="Wingdings"/>
                </a:rPr>
                <a:t>rückwärts</a:t>
              </a:r>
              <a:r>
                <a:rPr lang="de-DE" sz="1400" dirty="0" smtClean="0">
                  <a:sym typeface="Wingdings"/>
                </a:rPr>
                <a:t> fahren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80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</a:t>
            </a:r>
          </a:p>
          <a:p>
            <a:r>
              <a:rPr lang="de-DE" sz="1800" dirty="0" smtClean="0"/>
              <a:t>Umsetzung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18" name="Akkord 17"/>
          <p:cNvSpPr/>
          <p:nvPr/>
        </p:nvSpPr>
        <p:spPr>
          <a:xfrm rot="5853139">
            <a:off x="7681826" y="2105449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00B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kkord 18"/>
          <p:cNvSpPr/>
          <p:nvPr/>
        </p:nvSpPr>
        <p:spPr>
          <a:xfrm rot="4968192">
            <a:off x="7385231" y="2100262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00B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kkord 19"/>
          <p:cNvSpPr/>
          <p:nvPr/>
        </p:nvSpPr>
        <p:spPr>
          <a:xfrm rot="16200000">
            <a:off x="7778273" y="5117624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kkord 20"/>
          <p:cNvSpPr/>
          <p:nvPr/>
        </p:nvSpPr>
        <p:spPr>
          <a:xfrm rot="16200000">
            <a:off x="7316704" y="5114250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kkord 21"/>
          <p:cNvSpPr/>
          <p:nvPr/>
        </p:nvSpPr>
        <p:spPr>
          <a:xfrm rot="2918867">
            <a:off x="7036092" y="2262625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kkord 22"/>
          <p:cNvSpPr/>
          <p:nvPr/>
        </p:nvSpPr>
        <p:spPr>
          <a:xfrm rot="8022409">
            <a:off x="8043218" y="2258276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kkord 23"/>
          <p:cNvSpPr/>
          <p:nvPr/>
        </p:nvSpPr>
        <p:spPr>
          <a:xfrm rot="15154363">
            <a:off x="7990592" y="5087744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kkord 24"/>
          <p:cNvSpPr/>
          <p:nvPr/>
        </p:nvSpPr>
        <p:spPr>
          <a:xfrm rot="17031214">
            <a:off x="7094029" y="5077186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25"/>
          <p:cNvSpPr/>
          <p:nvPr/>
        </p:nvSpPr>
        <p:spPr>
          <a:xfrm rot="19890878">
            <a:off x="8198058" y="2611437"/>
            <a:ext cx="199500" cy="526679"/>
          </a:xfrm>
          <a:prstGeom prst="roundRect">
            <a:avLst>
              <a:gd name="adj" fmla="val 48667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 rot="19868009">
            <a:off x="6891754" y="2611437"/>
            <a:ext cx="199500" cy="526680"/>
          </a:xfrm>
          <a:prstGeom prst="roundRect">
            <a:avLst>
              <a:gd name="adj" fmla="val 48667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6896634" y="2611438"/>
            <a:ext cx="199500" cy="526680"/>
          </a:xfrm>
          <a:prstGeom prst="roundRect">
            <a:avLst>
              <a:gd name="adj" fmla="val 48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bgerundetes Rechteck 28"/>
          <p:cNvSpPr/>
          <p:nvPr/>
        </p:nvSpPr>
        <p:spPr>
          <a:xfrm>
            <a:off x="8187638" y="2611438"/>
            <a:ext cx="199500" cy="526679"/>
          </a:xfrm>
          <a:prstGeom prst="roundRect">
            <a:avLst>
              <a:gd name="adj" fmla="val 48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Abgerundetes Rechteck 29"/>
          <p:cNvSpPr/>
          <p:nvPr/>
        </p:nvSpPr>
        <p:spPr>
          <a:xfrm>
            <a:off x="6896634" y="4309847"/>
            <a:ext cx="199500" cy="526680"/>
          </a:xfrm>
          <a:prstGeom prst="roundRect">
            <a:avLst>
              <a:gd name="adj" fmla="val 48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8187638" y="4309848"/>
            <a:ext cx="199500" cy="526679"/>
          </a:xfrm>
          <a:prstGeom prst="roundRect">
            <a:avLst>
              <a:gd name="adj" fmla="val 48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6582314" y="3704121"/>
            <a:ext cx="2090761" cy="0"/>
          </a:xfrm>
          <a:prstGeom prst="straightConnector1">
            <a:avLst/>
          </a:prstGeom>
          <a:ln w="57150">
            <a:solidFill>
              <a:srgbClr val="2E75B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7627694" y="1751798"/>
            <a:ext cx="0" cy="3840480"/>
          </a:xfrm>
          <a:prstGeom prst="straightConnector1">
            <a:avLst/>
          </a:prstGeom>
          <a:ln w="57150">
            <a:solidFill>
              <a:srgbClr val="2E75B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92999" y="2898580"/>
            <a:ext cx="3088640" cy="1544320"/>
          </a:xfrm>
        </p:spPr>
      </p:pic>
      <p:sp>
        <p:nvSpPr>
          <p:cNvPr id="39" name="Textfeld 38"/>
          <p:cNvSpPr txBox="1"/>
          <p:nvPr/>
        </p:nvSpPr>
        <p:spPr>
          <a:xfrm>
            <a:off x="228188" y="1835148"/>
            <a:ext cx="62809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indent="-3175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 smtClean="0"/>
              <a:t>Erfassung eines Steuerwertes</a:t>
            </a:r>
            <a:endParaRPr lang="de-DE" dirty="0"/>
          </a:p>
          <a:p>
            <a:pPr marL="317500" indent="-3175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 smtClean="0"/>
              <a:t>Skalierung des Steuerwertes um den 0-Punkt</a:t>
            </a:r>
          </a:p>
          <a:p>
            <a:pPr marL="317500" indent="-3175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 smtClean="0"/>
              <a:t>Umrechnung des Steuerwertes in seinen Prozentsatz</a:t>
            </a:r>
          </a:p>
          <a:p>
            <a:pPr marL="317500" indent="-3175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 smtClean="0"/>
              <a:t>Kalibrierung des Prozentsatzes</a:t>
            </a:r>
          </a:p>
          <a:p>
            <a:pPr marL="317500" indent="-3175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 smtClean="0"/>
              <a:t>Speicherung des Prozentsatzes</a:t>
            </a:r>
          </a:p>
          <a:p>
            <a:pPr marL="317500" indent="-3175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 smtClean="0"/>
              <a:t>Verarbeitung des Prozentsatzes</a:t>
            </a:r>
          </a:p>
          <a:p>
            <a:pPr marL="317500" indent="-3175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 smtClean="0"/>
              <a:t>Umrechnung des Prozentsatzes in seinen Aktuatorwert</a:t>
            </a:r>
          </a:p>
          <a:p>
            <a:pPr marL="317500" indent="-3175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 smtClean="0"/>
              <a:t>Anwendung des Aktuatorwertes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572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</a:t>
            </a:r>
          </a:p>
          <a:p>
            <a:r>
              <a:rPr lang="de-DE" sz="1800" dirty="0" smtClean="0"/>
              <a:t>Umsetzung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18" name="Akkord 17"/>
          <p:cNvSpPr/>
          <p:nvPr/>
        </p:nvSpPr>
        <p:spPr>
          <a:xfrm rot="5853139">
            <a:off x="4457355" y="2105449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00B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kkord 18"/>
          <p:cNvSpPr/>
          <p:nvPr/>
        </p:nvSpPr>
        <p:spPr>
          <a:xfrm rot="4968192">
            <a:off x="4160760" y="2100262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00B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kkord 19"/>
          <p:cNvSpPr/>
          <p:nvPr/>
        </p:nvSpPr>
        <p:spPr>
          <a:xfrm rot="16200000">
            <a:off x="4553802" y="5117624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kkord 20"/>
          <p:cNvSpPr/>
          <p:nvPr/>
        </p:nvSpPr>
        <p:spPr>
          <a:xfrm rot="16200000">
            <a:off x="4092233" y="5114250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kkord 21"/>
          <p:cNvSpPr/>
          <p:nvPr/>
        </p:nvSpPr>
        <p:spPr>
          <a:xfrm rot="2918867">
            <a:off x="3811621" y="2262625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kkord 22"/>
          <p:cNvSpPr/>
          <p:nvPr/>
        </p:nvSpPr>
        <p:spPr>
          <a:xfrm rot="8022409">
            <a:off x="4818747" y="2258276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kkord 23"/>
          <p:cNvSpPr/>
          <p:nvPr/>
        </p:nvSpPr>
        <p:spPr>
          <a:xfrm rot="15154363">
            <a:off x="4766121" y="5087744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kkord 24"/>
          <p:cNvSpPr/>
          <p:nvPr/>
        </p:nvSpPr>
        <p:spPr>
          <a:xfrm rot="17031214">
            <a:off x="3869558" y="5077186"/>
            <a:ext cx="210728" cy="160737"/>
          </a:xfrm>
          <a:prstGeom prst="chord">
            <a:avLst>
              <a:gd name="adj1" fmla="val 5471233"/>
              <a:gd name="adj2" fmla="val 16200000"/>
            </a:avLst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25"/>
          <p:cNvSpPr/>
          <p:nvPr/>
        </p:nvSpPr>
        <p:spPr>
          <a:xfrm rot="19890878">
            <a:off x="4973587" y="2611437"/>
            <a:ext cx="199500" cy="526679"/>
          </a:xfrm>
          <a:prstGeom prst="roundRect">
            <a:avLst>
              <a:gd name="adj" fmla="val 48667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 rot="19868009">
            <a:off x="3667283" y="2611437"/>
            <a:ext cx="199500" cy="526680"/>
          </a:xfrm>
          <a:prstGeom prst="roundRect">
            <a:avLst>
              <a:gd name="adj" fmla="val 48667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3672163" y="2611438"/>
            <a:ext cx="199500" cy="526680"/>
          </a:xfrm>
          <a:prstGeom prst="roundRect">
            <a:avLst>
              <a:gd name="adj" fmla="val 48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bgerundetes Rechteck 28"/>
          <p:cNvSpPr/>
          <p:nvPr/>
        </p:nvSpPr>
        <p:spPr>
          <a:xfrm>
            <a:off x="4963167" y="2611438"/>
            <a:ext cx="199500" cy="526679"/>
          </a:xfrm>
          <a:prstGeom prst="roundRect">
            <a:avLst>
              <a:gd name="adj" fmla="val 48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Abgerundetes Rechteck 29"/>
          <p:cNvSpPr/>
          <p:nvPr/>
        </p:nvSpPr>
        <p:spPr>
          <a:xfrm>
            <a:off x="3672163" y="4309847"/>
            <a:ext cx="199500" cy="526680"/>
          </a:xfrm>
          <a:prstGeom prst="roundRect">
            <a:avLst>
              <a:gd name="adj" fmla="val 48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4963167" y="4309848"/>
            <a:ext cx="199500" cy="526679"/>
          </a:xfrm>
          <a:prstGeom prst="roundRect">
            <a:avLst>
              <a:gd name="adj" fmla="val 48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3357843" y="3704121"/>
            <a:ext cx="2090761" cy="0"/>
          </a:xfrm>
          <a:prstGeom prst="straightConnector1">
            <a:avLst/>
          </a:prstGeom>
          <a:ln w="57150">
            <a:solidFill>
              <a:srgbClr val="2E75B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4403223" y="1751798"/>
            <a:ext cx="0" cy="3840480"/>
          </a:xfrm>
          <a:prstGeom prst="straightConnector1">
            <a:avLst/>
          </a:prstGeom>
          <a:ln w="57150">
            <a:solidFill>
              <a:srgbClr val="2E75B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68528" y="2898580"/>
            <a:ext cx="3088640" cy="1544320"/>
          </a:xfrm>
        </p:spPr>
      </p:pic>
      <p:sp>
        <p:nvSpPr>
          <p:cNvPr id="35" name="Textfeld 34"/>
          <p:cNvSpPr txBox="1"/>
          <p:nvPr/>
        </p:nvSpPr>
        <p:spPr>
          <a:xfrm>
            <a:off x="506229" y="3519455"/>
            <a:ext cx="285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-100% = Anschlag nach </a:t>
            </a:r>
            <a:r>
              <a:rPr lang="de-DE" b="1" dirty="0" smtClean="0"/>
              <a:t>links</a:t>
            </a:r>
            <a:endParaRPr lang="de-DE" sz="1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5448604" y="3519455"/>
            <a:ext cx="306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+</a:t>
            </a:r>
            <a:r>
              <a:rPr lang="de-DE" dirty="0" smtClean="0"/>
              <a:t>100% = </a:t>
            </a:r>
            <a:r>
              <a:rPr lang="de-DE" dirty="0"/>
              <a:t>Anschlag nach </a:t>
            </a:r>
            <a:r>
              <a:rPr lang="de-DE" b="1" dirty="0" smtClean="0"/>
              <a:t>rechts</a:t>
            </a:r>
            <a:endParaRPr lang="de-DE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2337752" y="1441993"/>
            <a:ext cx="413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</a:t>
            </a:r>
            <a:r>
              <a:rPr lang="de-DE" dirty="0" smtClean="0"/>
              <a:t>100% = volle Beschleunigung nach </a:t>
            </a:r>
            <a:r>
              <a:rPr lang="de-DE" b="1" dirty="0" smtClean="0"/>
              <a:t>vorne</a:t>
            </a:r>
            <a:endParaRPr lang="de-DE" sz="1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2337753" y="5539318"/>
            <a:ext cx="413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</a:t>
            </a:r>
            <a:r>
              <a:rPr lang="de-DE" dirty="0" smtClean="0"/>
              <a:t>100% = v</a:t>
            </a:r>
            <a:r>
              <a:rPr lang="de-DE" dirty="0" smtClean="0"/>
              <a:t>olle </a:t>
            </a:r>
            <a:r>
              <a:rPr lang="de-DE" dirty="0"/>
              <a:t>Beschleunigung nach </a:t>
            </a:r>
            <a:r>
              <a:rPr lang="de-DE" b="1" dirty="0" smtClean="0"/>
              <a:t>hinten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733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</a:t>
            </a:r>
            <a:r>
              <a:rPr lang="mr-IN" dirty="0"/>
              <a:t> – </a:t>
            </a:r>
            <a:r>
              <a:rPr lang="de-DE" dirty="0" smtClean="0"/>
              <a:t>Implementierung</a:t>
            </a:r>
          </a:p>
          <a:p>
            <a:r>
              <a:rPr lang="de-DE" sz="1800" dirty="0" smtClean="0"/>
              <a:t>Fahrzeug-seitig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255660" y="1507830"/>
            <a:ext cx="592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sz="2000" dirty="0" smtClean="0"/>
              <a:t>Pololu Simple Motor Controller 24v12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Ansteuerung: Serielle Schnittstelle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Protokoll: Pololu Binary Commands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Verkabelung: RX, TX und RST PINs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Steuerung im Bereich von -1000 bis 1000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/>
              <a:t>negativer Wert = vorwärts fahren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/>
              <a:t>positiver Wert = rückwärts fahren</a:t>
            </a:r>
          </a:p>
          <a:p>
            <a:pPr marL="1200150" lvl="2" indent="-285750">
              <a:buFont typeface="Arial" charset="0"/>
              <a:buChar char="•"/>
            </a:pPr>
            <a:endParaRPr lang="de-DE" sz="1000" dirty="0" smtClean="0"/>
          </a:p>
          <a:p>
            <a:pPr marL="285750" indent="-285750">
              <a:buFont typeface="Arial" charset="0"/>
              <a:buChar char="•"/>
            </a:pPr>
            <a:r>
              <a:rPr lang="de-DE" sz="2000" dirty="0" smtClean="0"/>
              <a:t>RC-Car </a:t>
            </a:r>
            <a:r>
              <a:rPr lang="de-DE" sz="2000" dirty="0"/>
              <a:t>Servo 4519 DBB MG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/>
              <a:t>Ansteuerung: Arduino Servo Library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/>
              <a:t>Funktionsweise: 16 Bit Timer zur PWM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/>
              <a:t>Verkabelung: SIG </a:t>
            </a:r>
            <a:r>
              <a:rPr lang="de-DE" dirty="0" smtClean="0"/>
              <a:t>PIN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Steuerung im Bereich von 1100 bis 1600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/>
              <a:t>linker Anschlag: 1100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/>
              <a:t>neutrale Stellung: 1365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/>
              <a:t>rechter Anschlag: 1600</a:t>
            </a:r>
            <a:endParaRPr lang="de-DE" dirty="0"/>
          </a:p>
          <a:p>
            <a:pPr marL="742950" lvl="1" indent="-285750">
              <a:buFont typeface="Arial" charset="0"/>
              <a:buChar char="•"/>
            </a:pPr>
            <a:endParaRPr lang="de-DE" dirty="0" smtClean="0"/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62" y="1507830"/>
            <a:ext cx="2476772" cy="1851387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70" y="3746029"/>
            <a:ext cx="1904486" cy="2102617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4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 PP Master (AM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585</Words>
  <Application>Microsoft Macintosh PowerPoint</Application>
  <PresentationFormat>Bildschirmpräsentation (4:3)</PresentationFormat>
  <Paragraphs>150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Calibri</vt:lpstr>
      <vt:lpstr>Lucida Sans</vt:lpstr>
      <vt:lpstr>Symbol</vt:lpstr>
      <vt:lpstr>Wingdings</vt:lpstr>
      <vt:lpstr>Arial</vt:lpstr>
      <vt:lpstr>OTH PP Master (AM)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/>
  <cp:lastModifiedBy>Dominik Scharnagl</cp:lastModifiedBy>
  <cp:revision>331</cp:revision>
  <dcterms:created xsi:type="dcterms:W3CDTF">2015-01-30T12:09:18Z</dcterms:created>
  <dcterms:modified xsi:type="dcterms:W3CDTF">2018-01-08T18:28:38Z</dcterms:modified>
  <cp:category/>
</cp:coreProperties>
</file>