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5" r:id="rId4"/>
    <p:sldId id="276" r:id="rId5"/>
    <p:sldId id="278" r:id="rId6"/>
    <p:sldId id="279" r:id="rId7"/>
    <p:sldId id="280" r:id="rId8"/>
    <p:sldId id="283" r:id="rId9"/>
    <p:sldId id="281" r:id="rId10"/>
    <p:sldId id="282" r:id="rId11"/>
    <p:sldId id="284" r:id="rId12"/>
    <p:sldId id="28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CFF10"/>
    <a:srgbClr val="54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93044" autoAdjust="0"/>
  </p:normalViewPr>
  <p:slideViewPr>
    <p:cSldViewPr snapToGrid="0">
      <p:cViewPr>
        <p:scale>
          <a:sx n="132" d="100"/>
          <a:sy n="132" d="100"/>
        </p:scale>
        <p:origin x="1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0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Scharnagl</a:t>
            </a:r>
            <a:endParaRPr lang="de-DE" sz="1400" dirty="0"/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</a:t>
            </a:r>
            <a:r>
              <a:rPr lang="de-DE" sz="1400" baseline="0" dirty="0" smtClean="0"/>
              <a:t> Scharnagl</a:t>
            </a:r>
            <a:endParaRPr lang="de-DE" sz="1400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Dominik Scharnagl</a:t>
            </a:r>
            <a:endParaRPr lang="de-DE" sz="1400" dirty="0"/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80795" y="6356351"/>
            <a:ext cx="8567928" cy="50164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smtClean="0"/>
              <a:t>Datenverarbeitung in der Technik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de-DE" sz="4400" dirty="0" smtClean="0"/>
              <a:t>Steuerung</a:t>
            </a:r>
          </a:p>
          <a:p>
            <a:pPr algn="ctr"/>
            <a:r>
              <a:rPr lang="de-DE" sz="2000" dirty="0" smtClean="0"/>
              <a:t>Motor-, Servo- und LED-Steuerung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5787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Controller-seitig: eZ430-Chronos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59" y="1507830"/>
            <a:ext cx="5923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Ansteuerung: USB Host </a:t>
            </a:r>
            <a:r>
              <a:rPr lang="de-DE" dirty="0" err="1" smtClean="0"/>
              <a:t>Shield</a:t>
            </a:r>
            <a:r>
              <a:rPr lang="de-DE" dirty="0" smtClean="0"/>
              <a:t> Library 2.0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Funktionsweise: generischer USB Treiber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Verkabelung: über USB </a:t>
            </a:r>
            <a:r>
              <a:rPr lang="de-DE" dirty="0" smtClean="0"/>
              <a:t>Host </a:t>
            </a:r>
            <a:r>
              <a:rPr lang="de-DE" dirty="0" err="1" smtClean="0"/>
              <a:t>Shield</a:t>
            </a:r>
            <a:r>
              <a:rPr lang="de-DE" dirty="0" smtClean="0"/>
              <a:t> </a:t>
            </a:r>
            <a:r>
              <a:rPr lang="de-DE" dirty="0"/>
              <a:t>auf Arduino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Verbindung (Arduino zum Access Point)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Protokoll</a:t>
            </a:r>
            <a:r>
              <a:rPr lang="de-DE" dirty="0" smtClean="0">
                <a:sym typeface="Wingdings"/>
              </a:rPr>
              <a:t>: Serial Binary Commands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Befehle zum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Aktivieren / Deaktivieren des Access Points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Abfragen des Status und der Steuerdaten</a:t>
            </a: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Verbindung (Access Point zu Watches)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Protokoll: </a:t>
            </a:r>
            <a:r>
              <a:rPr lang="de-DE" dirty="0" err="1" smtClean="0">
                <a:sym typeface="Wingdings"/>
              </a:rPr>
              <a:t>SimpliciTI</a:t>
            </a:r>
            <a:r>
              <a:rPr lang="de-DE" dirty="0" smtClean="0">
                <a:sym typeface="Wingdings"/>
              </a:rPr>
              <a:t> über 868 MHz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Steuerdaten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Accelerator Daten (X, Y, Z)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Button ID  Tastenbefehl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Control ID  Steuermodus</a:t>
            </a:r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95" y="1497430"/>
            <a:ext cx="1637488" cy="149812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96" y="1337977"/>
            <a:ext cx="1020960" cy="1676623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84" y="4698912"/>
            <a:ext cx="2633397" cy="1343633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59" y="3639147"/>
            <a:ext cx="831908" cy="399316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Hardware-technisch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3768" y="3291840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 + Schaltplan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84" y="4698912"/>
            <a:ext cx="2633397" cy="13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Integration aller Komponenten</a:t>
            </a:r>
          </a:p>
          <a:p>
            <a:r>
              <a:rPr lang="de-DE" sz="1800" dirty="0" smtClean="0"/>
              <a:t>Software-technisch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" y="1609374"/>
            <a:ext cx="7813841" cy="41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49" name="Gruppierung 48"/>
          <p:cNvGrpSpPr/>
          <p:nvPr/>
        </p:nvGrpSpPr>
        <p:grpSpPr>
          <a:xfrm>
            <a:off x="6292775" y="1730723"/>
            <a:ext cx="1816261" cy="3893637"/>
            <a:chOff x="6292775" y="1730723"/>
            <a:chExt cx="1816261" cy="3893637"/>
          </a:xfrm>
        </p:grpSpPr>
        <p:sp>
          <p:nvSpPr>
            <p:cNvPr id="48" name="Akkord 47"/>
            <p:cNvSpPr/>
            <p:nvPr/>
          </p:nvSpPr>
          <p:spPr>
            <a:xfrm rot="5853139">
              <a:off x="7245738" y="1767129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kkord 46"/>
            <p:cNvSpPr/>
            <p:nvPr/>
          </p:nvSpPr>
          <p:spPr>
            <a:xfrm rot="4968192">
              <a:off x="6887994" y="1760872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Akkord 45"/>
            <p:cNvSpPr/>
            <p:nvPr/>
          </p:nvSpPr>
          <p:spPr>
            <a:xfrm rot="16200000">
              <a:off x="7362070" y="540033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kkord 44"/>
            <p:cNvSpPr/>
            <p:nvPr/>
          </p:nvSpPr>
          <p:spPr>
            <a:xfrm rot="16200000">
              <a:off x="6805338" y="53962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Akkord 43"/>
            <p:cNvSpPr/>
            <p:nvPr/>
          </p:nvSpPr>
          <p:spPr>
            <a:xfrm rot="2918867">
              <a:off x="6466872" y="195671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kkord 42"/>
            <p:cNvSpPr/>
            <p:nvPr/>
          </p:nvSpPr>
          <p:spPr>
            <a:xfrm rot="8022409">
              <a:off x="7681639" y="19514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kkord 41"/>
            <p:cNvSpPr/>
            <p:nvPr/>
          </p:nvSpPr>
          <p:spPr>
            <a:xfrm rot="15154363">
              <a:off x="7618164" y="5364294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kkord 40"/>
            <p:cNvSpPr/>
            <p:nvPr/>
          </p:nvSpPr>
          <p:spPr>
            <a:xfrm rot="17031214">
              <a:off x="6536754" y="535156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 rot="19890878">
              <a:off x="7868404" y="2377438"/>
              <a:ext cx="240632" cy="635266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 rot="19868009">
              <a:off x="6292775" y="2377438"/>
              <a:ext cx="240632" cy="635267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6298661" y="2377439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855835" y="2377440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298661" y="4426016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855835" y="4426017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6829537" y="2704699"/>
              <a:ext cx="756558" cy="0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 flipV="1">
              <a:off x="7207816" y="2934100"/>
              <a:ext cx="0" cy="1859281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feld 38"/>
          <p:cNvSpPr txBox="1"/>
          <p:nvPr/>
        </p:nvSpPr>
        <p:spPr>
          <a:xfrm>
            <a:off x="348130" y="1485351"/>
            <a:ext cx="546031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Game Controller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XBOX 360 USB Controller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2 Modi für Beschleunigung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Steuert: Lenkung + Beschleunigung</a:t>
            </a:r>
          </a:p>
          <a:p>
            <a:pPr marL="742950" lvl="1" indent="-285750"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Sport Watch Steuerung</a:t>
            </a:r>
            <a:endParaRPr lang="de-DE" sz="2400" dirty="0"/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eZ430-Chronos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2 Watches zur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Steuern: Lenkung + Beschleunigung</a:t>
            </a:r>
          </a:p>
          <a:p>
            <a:pPr marL="742950" lvl="1" indent="-285750">
              <a:buFont typeface="Arial" charset="0"/>
              <a:buChar char="•"/>
            </a:pPr>
            <a:endParaRPr lang="de-DE" sz="1000" dirty="0"/>
          </a:p>
          <a:p>
            <a:pPr marL="285750" indent="-285750">
              <a:buFont typeface="Arial" charset="0"/>
              <a:buChar char="•"/>
            </a:pPr>
            <a:r>
              <a:rPr lang="de-DE" sz="2400" dirty="0" smtClean="0"/>
              <a:t>LED Steuerung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Beleuchtung in Fahrtrichtung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000" dirty="0" smtClean="0"/>
              <a:t>Leuchtsignaleffekte als Feedback bei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sz="2000" dirty="0" smtClean="0"/>
              <a:t>Motor ein- / ausschalten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sz="2000" dirty="0" smtClean="0"/>
              <a:t>Hindernis wurde erkannt</a:t>
            </a:r>
          </a:p>
          <a:p>
            <a:pPr marL="742950" lvl="1" indent="-285750">
              <a:buFont typeface="Arial" charset="0"/>
              <a:buChar char="•"/>
            </a:pPr>
            <a:endParaRPr lang="de-DE" sz="24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3877" y="2752329"/>
            <a:ext cx="3703637" cy="1851818"/>
          </a:xfrm>
        </p:spPr>
      </p:pic>
    </p:spTree>
    <p:extLst>
      <p:ext uri="{BB962C8B-B14F-4D97-AF65-F5344CB8AC3E}">
        <p14:creationId xmlns:p14="http://schemas.microsoft.com/office/powerpoint/2010/main" val="1919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11" y="3676557"/>
            <a:ext cx="2616896" cy="1851818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Game Controller</a:t>
            </a:r>
          </a:p>
          <a:p>
            <a:r>
              <a:rPr lang="de-DE" sz="1800" dirty="0" smtClean="0"/>
              <a:t>Steuerungsschema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85" name="Gruppierung 84"/>
          <p:cNvGrpSpPr/>
          <p:nvPr/>
        </p:nvGrpSpPr>
        <p:grpSpPr>
          <a:xfrm>
            <a:off x="536518" y="3903402"/>
            <a:ext cx="3484876" cy="1093991"/>
            <a:chOff x="536518" y="3903402"/>
            <a:chExt cx="3484876" cy="1093991"/>
          </a:xfrm>
        </p:grpSpPr>
        <p:sp>
          <p:nvSpPr>
            <p:cNvPr id="2" name="Oval 1"/>
            <p:cNvSpPr/>
            <p:nvPr/>
          </p:nvSpPr>
          <p:spPr>
            <a:xfrm>
              <a:off x="3510116" y="3903402"/>
              <a:ext cx="511278" cy="5112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/>
            <p:cNvCxnSpPr>
              <a:stCxn id="2" idx="3"/>
            </p:cNvCxnSpPr>
            <p:nvPr/>
          </p:nvCxnSpPr>
          <p:spPr>
            <a:xfrm flipH="1">
              <a:off x="3102079" y="4339805"/>
              <a:ext cx="482912" cy="4827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2755139" y="4822559"/>
              <a:ext cx="363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536518" y="4628061"/>
              <a:ext cx="2218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Lenkung links / rechts</a:t>
              </a:r>
              <a:endParaRPr lang="de-DE" dirty="0"/>
            </a:p>
          </p:txBody>
        </p:sp>
      </p:grpSp>
      <p:grpSp>
        <p:nvGrpSpPr>
          <p:cNvPr id="86" name="Gruppierung 85"/>
          <p:cNvGrpSpPr/>
          <p:nvPr/>
        </p:nvGrpSpPr>
        <p:grpSpPr>
          <a:xfrm>
            <a:off x="4709475" y="4386156"/>
            <a:ext cx="4403060" cy="1380962"/>
            <a:chOff x="4709475" y="4386156"/>
            <a:chExt cx="4403060" cy="1380962"/>
          </a:xfrm>
        </p:grpSpPr>
        <p:sp>
          <p:nvSpPr>
            <p:cNvPr id="23" name="Oval 22"/>
            <p:cNvSpPr/>
            <p:nvPr/>
          </p:nvSpPr>
          <p:spPr>
            <a:xfrm>
              <a:off x="4709475" y="4386156"/>
              <a:ext cx="511278" cy="5112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23" idx="5"/>
            </p:cNvCxnSpPr>
            <p:nvPr/>
          </p:nvCxnSpPr>
          <p:spPr>
            <a:xfrm>
              <a:off x="5145878" y="4822559"/>
              <a:ext cx="832135" cy="784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5968181" y="5592284"/>
              <a:ext cx="363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282658" y="5397786"/>
              <a:ext cx="2829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Beschleunigung vor / zurück</a:t>
              </a:r>
              <a:endParaRPr lang="de-DE" dirty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5008226" y="3991373"/>
            <a:ext cx="2858071" cy="1071706"/>
            <a:chOff x="5008226" y="3991373"/>
            <a:chExt cx="2858071" cy="1071706"/>
          </a:xfrm>
        </p:grpSpPr>
        <p:sp>
          <p:nvSpPr>
            <p:cNvPr id="29" name="Oval 28"/>
            <p:cNvSpPr/>
            <p:nvPr/>
          </p:nvSpPr>
          <p:spPr>
            <a:xfrm>
              <a:off x="5008226" y="3991373"/>
              <a:ext cx="271697" cy="2767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5240134" y="4253012"/>
              <a:ext cx="737879" cy="642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>
              <a:off x="5978013" y="4907909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282658" y="4693747"/>
              <a:ext cx="158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Motor an / aus</a:t>
              </a:r>
              <a:endParaRPr lang="de-DE" dirty="0"/>
            </a:p>
          </p:txBody>
        </p:sp>
      </p:grpSp>
      <p:grpSp>
        <p:nvGrpSpPr>
          <p:cNvPr id="93" name="Gruppierung 92"/>
          <p:cNvGrpSpPr/>
          <p:nvPr/>
        </p:nvGrpSpPr>
        <p:grpSpPr>
          <a:xfrm>
            <a:off x="5378245" y="3197630"/>
            <a:ext cx="2892441" cy="478928"/>
            <a:chOff x="5378245" y="3197630"/>
            <a:chExt cx="2892441" cy="478928"/>
          </a:xfrm>
        </p:grpSpPr>
        <p:cxnSp>
          <p:nvCxnSpPr>
            <p:cNvPr id="49" name="Gerade Verbindung mit Pfeil 48"/>
            <p:cNvCxnSpPr/>
            <p:nvPr/>
          </p:nvCxnSpPr>
          <p:spPr>
            <a:xfrm flipV="1">
              <a:off x="5378245" y="3382296"/>
              <a:ext cx="560439" cy="2942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flipH="1">
              <a:off x="5938684" y="3372464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6252633" y="3197630"/>
              <a:ext cx="201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Beschleunigung vor</a:t>
              </a:r>
              <a:endParaRPr lang="de-DE" dirty="0"/>
            </a:p>
          </p:txBody>
        </p:sp>
      </p:grpSp>
      <p:grpSp>
        <p:nvGrpSpPr>
          <p:cNvPr id="92" name="Gruppierung 91"/>
          <p:cNvGrpSpPr/>
          <p:nvPr/>
        </p:nvGrpSpPr>
        <p:grpSpPr>
          <a:xfrm>
            <a:off x="461784" y="3174394"/>
            <a:ext cx="3244979" cy="494264"/>
            <a:chOff x="461784" y="3174394"/>
            <a:chExt cx="3244979" cy="494264"/>
          </a:xfrm>
        </p:grpSpPr>
        <p:cxnSp>
          <p:nvCxnSpPr>
            <p:cNvPr id="53" name="Gerade Verbindung mit Pfeil 52"/>
            <p:cNvCxnSpPr/>
            <p:nvPr/>
          </p:nvCxnSpPr>
          <p:spPr>
            <a:xfrm flipH="1" flipV="1">
              <a:off x="3084521" y="3366039"/>
              <a:ext cx="622242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flipH="1">
              <a:off x="2812026" y="3370956"/>
              <a:ext cx="2970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461784" y="3174394"/>
              <a:ext cx="2330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Beschleunigung zurück</a:t>
              </a:r>
              <a:endParaRPr lang="de-DE" dirty="0"/>
            </a:p>
          </p:txBody>
        </p:sp>
      </p:grpSp>
      <p:grpSp>
        <p:nvGrpSpPr>
          <p:cNvPr id="96" name="Gruppierung 95"/>
          <p:cNvGrpSpPr/>
          <p:nvPr/>
        </p:nvGrpSpPr>
        <p:grpSpPr>
          <a:xfrm>
            <a:off x="5129898" y="1608788"/>
            <a:ext cx="3982637" cy="553998"/>
            <a:chOff x="5129898" y="1608788"/>
            <a:chExt cx="3982637" cy="553998"/>
          </a:xfrm>
        </p:grpSpPr>
        <p:cxnSp>
          <p:nvCxnSpPr>
            <p:cNvPr id="72" name="Gerade Verbindung 71"/>
            <p:cNvCxnSpPr/>
            <p:nvPr/>
          </p:nvCxnSpPr>
          <p:spPr>
            <a:xfrm flipH="1">
              <a:off x="5356613" y="1788769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flipV="1">
              <a:off x="5129898" y="1772638"/>
              <a:ext cx="295540" cy="2387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5652153" y="1608788"/>
              <a:ext cx="3460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Beschleunigung mit Trigger</a:t>
              </a:r>
            </a:p>
            <a:p>
              <a:r>
                <a:rPr lang="de-DE" sz="1200" dirty="0" smtClean="0"/>
                <a:t>LT = vor / RT = zurück</a:t>
              </a:r>
              <a:endParaRPr lang="de-DE" sz="1200" dirty="0"/>
            </a:p>
          </p:txBody>
        </p:sp>
      </p:grpSp>
      <p:grpSp>
        <p:nvGrpSpPr>
          <p:cNvPr id="95" name="Gruppierung 94"/>
          <p:cNvGrpSpPr/>
          <p:nvPr/>
        </p:nvGrpSpPr>
        <p:grpSpPr>
          <a:xfrm>
            <a:off x="74395" y="1609000"/>
            <a:ext cx="3983955" cy="553998"/>
            <a:chOff x="74395" y="1609000"/>
            <a:chExt cx="3983955" cy="553998"/>
          </a:xfrm>
        </p:grpSpPr>
        <p:cxnSp>
          <p:nvCxnSpPr>
            <p:cNvPr id="76" name="Gerade Verbindung mit Pfeil 75"/>
            <p:cNvCxnSpPr/>
            <p:nvPr/>
          </p:nvCxnSpPr>
          <p:spPr>
            <a:xfrm flipH="1" flipV="1">
              <a:off x="3839026" y="1791486"/>
              <a:ext cx="219324" cy="2174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flipH="1">
              <a:off x="3529859" y="1791486"/>
              <a:ext cx="314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74395" y="1609000"/>
              <a:ext cx="34603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 smtClean="0"/>
                <a:t>Beschleunigung mit rechtem Stick</a:t>
              </a:r>
            </a:p>
            <a:p>
              <a:pPr algn="r"/>
              <a:r>
                <a:rPr lang="de-DE" sz="1200" dirty="0" smtClean="0"/>
                <a:t>vor = vor / zurück = zurück</a:t>
              </a:r>
              <a:endParaRPr lang="de-DE" sz="1200" dirty="0"/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3972234" y="1863957"/>
            <a:ext cx="4605976" cy="2524517"/>
            <a:chOff x="3972234" y="1863957"/>
            <a:chExt cx="4605976" cy="2524517"/>
          </a:xfrm>
        </p:grpSpPr>
        <p:sp>
          <p:nvSpPr>
            <p:cNvPr id="60" name="Oval 59"/>
            <p:cNvSpPr/>
            <p:nvPr/>
          </p:nvSpPr>
          <p:spPr>
            <a:xfrm>
              <a:off x="4375179" y="4009391"/>
              <a:ext cx="387397" cy="3790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>
              <a:endCxn id="60" idx="0"/>
            </p:cNvCxnSpPr>
            <p:nvPr/>
          </p:nvCxnSpPr>
          <p:spPr>
            <a:xfrm>
              <a:off x="4568877" y="3108338"/>
              <a:ext cx="1" cy="9010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1" name="Gruppierung 70"/>
            <p:cNvGrpSpPr>
              <a:grpSpLocks noChangeAspect="1"/>
            </p:cNvGrpSpPr>
            <p:nvPr/>
          </p:nvGrpSpPr>
          <p:grpSpPr>
            <a:xfrm>
              <a:off x="4121442" y="2005079"/>
              <a:ext cx="894870" cy="900000"/>
              <a:chOff x="4020158" y="1741851"/>
              <a:chExt cx="1113524" cy="1119907"/>
            </a:xfrm>
          </p:grpSpPr>
          <p:pic>
            <p:nvPicPr>
              <p:cNvPr id="65" name="Bild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146" y="1890800"/>
                <a:ext cx="889744" cy="876849"/>
              </a:xfrm>
              <a:prstGeom prst="rect">
                <a:avLst/>
              </a:prstGeom>
            </p:spPr>
          </p:pic>
          <p:sp>
            <p:nvSpPr>
              <p:cNvPr id="66" name="Bogen 65"/>
              <p:cNvSpPr/>
              <p:nvPr/>
            </p:nvSpPr>
            <p:spPr>
              <a:xfrm>
                <a:off x="4118482" y="1743318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rgbClr val="CCFF10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Bogen 66"/>
              <p:cNvSpPr/>
              <p:nvPr/>
            </p:nvSpPr>
            <p:spPr>
              <a:xfrm rot="16200000">
                <a:off x="4022521" y="1741851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rgbClr val="CCFF10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Bogen 67"/>
              <p:cNvSpPr/>
              <p:nvPr/>
            </p:nvSpPr>
            <p:spPr>
              <a:xfrm rot="5400000">
                <a:off x="4113564" y="1846558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chemeClr val="bg1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Bogen 68"/>
              <p:cNvSpPr/>
              <p:nvPr/>
            </p:nvSpPr>
            <p:spPr>
              <a:xfrm rot="10800000">
                <a:off x="4020158" y="1845303"/>
                <a:ext cx="1015200" cy="1015200"/>
              </a:xfrm>
              <a:prstGeom prst="arc">
                <a:avLst/>
              </a:prstGeom>
              <a:noFill/>
              <a:ln w="69850">
                <a:solidFill>
                  <a:schemeClr val="bg1"/>
                </a:solidFill>
              </a:ln>
              <a:effectLst>
                <a:glow rad="38100">
                  <a:schemeClr val="tx1">
                    <a:alpha val="68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3972234" y="1863957"/>
              <a:ext cx="1188000" cy="11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 Verbindung 80"/>
            <p:cNvCxnSpPr>
              <a:endCxn id="80" idx="6"/>
            </p:cNvCxnSpPr>
            <p:nvPr/>
          </p:nvCxnSpPr>
          <p:spPr>
            <a:xfrm flipH="1" flipV="1">
              <a:off x="5160234" y="2457957"/>
              <a:ext cx="510856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5652153" y="2258200"/>
              <a:ext cx="2926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aktiver Beschleunigungsmodi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3446648"/>
            <a:ext cx="2616896" cy="1851818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Game Controller</a:t>
            </a:r>
          </a:p>
          <a:p>
            <a:r>
              <a:rPr lang="de-DE" sz="1800" dirty="0" smtClean="0"/>
              <a:t>Funktionsweise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pic>
        <p:nvPicPr>
          <p:cNvPr id="63" name="Bild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1" y="1954297"/>
            <a:ext cx="715032" cy="704669"/>
          </a:xfrm>
          <a:prstGeom prst="rect">
            <a:avLst/>
          </a:prstGeom>
        </p:spPr>
      </p:pic>
      <p:sp>
        <p:nvSpPr>
          <p:cNvPr id="64" name="Bogen 63"/>
          <p:cNvSpPr/>
          <p:nvPr/>
        </p:nvSpPr>
        <p:spPr>
          <a:xfrm>
            <a:off x="582188" y="1835775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Bogen 69"/>
          <p:cNvSpPr/>
          <p:nvPr/>
        </p:nvSpPr>
        <p:spPr>
          <a:xfrm rot="16200000">
            <a:off x="505070" y="1834596"/>
            <a:ext cx="815853" cy="815853"/>
          </a:xfrm>
          <a:prstGeom prst="arc">
            <a:avLst/>
          </a:prstGeom>
          <a:noFill/>
          <a:ln w="69850">
            <a:solidFill>
              <a:srgbClr val="CCFF10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Bogen 73"/>
          <p:cNvSpPr/>
          <p:nvPr/>
        </p:nvSpPr>
        <p:spPr>
          <a:xfrm rot="5400000">
            <a:off x="578235" y="1918743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Bogen 76"/>
          <p:cNvSpPr/>
          <p:nvPr/>
        </p:nvSpPr>
        <p:spPr>
          <a:xfrm rot="10800000">
            <a:off x="503171" y="1917734"/>
            <a:ext cx="815853" cy="815853"/>
          </a:xfrm>
          <a:prstGeom prst="arc">
            <a:avLst/>
          </a:prstGeom>
          <a:noFill/>
          <a:ln w="69850">
            <a:solidFill>
              <a:schemeClr val="bg1"/>
            </a:solidFill>
          </a:ln>
          <a:effectLst>
            <a:glow rad="38100">
              <a:schemeClr val="tx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1617149" y="1715555"/>
            <a:ext cx="6101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Standard Beschleunigungsmodus:</a:t>
            </a:r>
          </a:p>
          <a:p>
            <a:r>
              <a:rPr lang="de-DE" sz="2800" dirty="0" smtClean="0"/>
              <a:t>Beschleunigung mit rechtem Stick</a:t>
            </a:r>
            <a:endParaRPr lang="de-DE" sz="2800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7048414" y="3108491"/>
            <a:ext cx="1584000" cy="1584000"/>
            <a:chOff x="7304052" y="3265808"/>
            <a:chExt cx="1584000" cy="1584000"/>
          </a:xfrm>
        </p:grpSpPr>
        <p:sp>
          <p:nvSpPr>
            <p:cNvPr id="6" name="Bogen 5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Bogen 82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Bogen 86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8" name="Gruppierung 87"/>
          <p:cNvGrpSpPr/>
          <p:nvPr/>
        </p:nvGrpSpPr>
        <p:grpSpPr>
          <a:xfrm rot="16200000">
            <a:off x="5745438" y="3106212"/>
            <a:ext cx="1584000" cy="1584000"/>
            <a:chOff x="7304052" y="3265808"/>
            <a:chExt cx="1584000" cy="1584000"/>
          </a:xfrm>
        </p:grpSpPr>
        <p:sp>
          <p:nvSpPr>
            <p:cNvPr id="89" name="Bogen 88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Bogen 89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Bogen 96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ung 97"/>
          <p:cNvGrpSpPr/>
          <p:nvPr/>
        </p:nvGrpSpPr>
        <p:grpSpPr>
          <a:xfrm rot="5400000">
            <a:off x="7243076" y="4101258"/>
            <a:ext cx="1584000" cy="1584000"/>
            <a:chOff x="7304052" y="3265808"/>
            <a:chExt cx="1584000" cy="1584000"/>
          </a:xfrm>
        </p:grpSpPr>
        <p:sp>
          <p:nvSpPr>
            <p:cNvPr id="99" name="Bogen 98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Bogen 99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Bogen 100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ung 101"/>
          <p:cNvGrpSpPr/>
          <p:nvPr/>
        </p:nvGrpSpPr>
        <p:grpSpPr>
          <a:xfrm rot="10800000">
            <a:off x="5539580" y="4101258"/>
            <a:ext cx="1584000" cy="1584000"/>
            <a:chOff x="7304052" y="3265808"/>
            <a:chExt cx="1584000" cy="1584000"/>
          </a:xfrm>
        </p:grpSpPr>
        <p:sp>
          <p:nvSpPr>
            <p:cNvPr id="103" name="Bogen 102"/>
            <p:cNvSpPr/>
            <p:nvPr/>
          </p:nvSpPr>
          <p:spPr>
            <a:xfrm>
              <a:off x="7526661" y="3386816"/>
              <a:ext cx="1224000" cy="1224000"/>
            </a:xfrm>
            <a:prstGeom prst="arc">
              <a:avLst>
                <a:gd name="adj1" fmla="val 16960566"/>
                <a:gd name="adj2" fmla="val 2088095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Bogen 103"/>
            <p:cNvSpPr/>
            <p:nvPr/>
          </p:nvSpPr>
          <p:spPr>
            <a:xfrm>
              <a:off x="7772314" y="3508884"/>
              <a:ext cx="864000" cy="865238"/>
            </a:xfrm>
            <a:prstGeom prst="arc">
              <a:avLst>
                <a:gd name="adj1" fmla="val 17156730"/>
                <a:gd name="adj2" fmla="val 20735775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Bogen 104"/>
            <p:cNvSpPr/>
            <p:nvPr/>
          </p:nvSpPr>
          <p:spPr>
            <a:xfrm>
              <a:off x="7304052" y="3265808"/>
              <a:ext cx="1584000" cy="1584000"/>
            </a:xfrm>
            <a:prstGeom prst="arc">
              <a:avLst>
                <a:gd name="adj1" fmla="val 16975289"/>
                <a:gd name="adj2" fmla="val 20809159"/>
              </a:avLst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Textfeld 105"/>
          <p:cNvSpPr txBox="1"/>
          <p:nvPr/>
        </p:nvSpPr>
        <p:spPr>
          <a:xfrm>
            <a:off x="503171" y="3561281"/>
            <a:ext cx="6101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Haptisches Feedback bei: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800" dirty="0"/>
              <a:t>Motor ein- / </a:t>
            </a:r>
            <a:r>
              <a:rPr lang="de-DE" sz="2800" dirty="0" smtClean="0"/>
              <a:t>ausschalten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sz="2800" dirty="0" smtClean="0"/>
              <a:t>Hinderniserkennung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95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1" y="1775226"/>
            <a:ext cx="1871751" cy="3507347"/>
          </a:xfrm>
        </p:spPr>
      </p:pic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Sport Watch</a:t>
            </a:r>
          </a:p>
          <a:p>
            <a:r>
              <a:rPr lang="de-DE" sz="1800" dirty="0" smtClean="0"/>
              <a:t>Steuerungsschema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24" name="Gruppierung 23"/>
          <p:cNvGrpSpPr/>
          <p:nvPr/>
        </p:nvGrpSpPr>
        <p:grpSpPr>
          <a:xfrm>
            <a:off x="4648846" y="2470043"/>
            <a:ext cx="4205878" cy="990911"/>
            <a:chOff x="4648846" y="2470043"/>
            <a:chExt cx="4205878" cy="990911"/>
          </a:xfrm>
        </p:grpSpPr>
        <p:cxnSp>
          <p:nvCxnSpPr>
            <p:cNvPr id="48" name="Gerade Verbindung 47"/>
            <p:cNvCxnSpPr/>
            <p:nvPr/>
          </p:nvCxnSpPr>
          <p:spPr>
            <a:xfrm flipH="1">
              <a:off x="4648846" y="2654709"/>
              <a:ext cx="424600" cy="8062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H="1">
              <a:off x="5073446" y="265470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flipH="1">
              <a:off x="5362590" y="2654709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5900261" y="2470043"/>
              <a:ext cx="295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Modus: Lenkung („</a:t>
              </a:r>
              <a:r>
                <a:rPr lang="de-DE" b="1" dirty="0" smtClean="0"/>
                <a:t>R</a:t>
              </a:r>
              <a:r>
                <a:rPr lang="de-DE" dirty="0" smtClean="0"/>
                <a:t>ichtung“)</a:t>
              </a:r>
              <a:endParaRPr lang="de-DE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937813" y="2470043"/>
            <a:ext cx="3498733" cy="990910"/>
            <a:chOff x="937813" y="2470043"/>
            <a:chExt cx="3498733" cy="990910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4137570" y="2654709"/>
              <a:ext cx="298976" cy="806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flipH="1">
              <a:off x="3838595" y="265470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>
              <a:off x="3397432" y="2654709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937813" y="2470043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Modus: Beschleunigung</a:t>
              </a:r>
              <a:endParaRPr lang="de-DE" dirty="0"/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5142271" y="3398369"/>
            <a:ext cx="2671683" cy="369332"/>
            <a:chOff x="5142271" y="3398369"/>
            <a:chExt cx="2671683" cy="369332"/>
          </a:xfrm>
        </p:grpSpPr>
        <p:cxnSp>
          <p:nvCxnSpPr>
            <p:cNvPr id="70" name="Gerade Verbindung 69"/>
            <p:cNvCxnSpPr/>
            <p:nvPr/>
          </p:nvCxnSpPr>
          <p:spPr>
            <a:xfrm flipH="1">
              <a:off x="5142271" y="3593690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  <a:headEnd type="none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>
              <a:off x="5441246" y="3592867"/>
              <a:ext cx="4530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5894261" y="3398369"/>
              <a:ext cx="191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Verbindungsstatus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1380262" y="3651860"/>
            <a:ext cx="2807572" cy="369332"/>
            <a:chOff x="1380262" y="3651860"/>
            <a:chExt cx="2807572" cy="369332"/>
          </a:xfrm>
        </p:grpSpPr>
        <p:cxnSp>
          <p:nvCxnSpPr>
            <p:cNvPr id="83" name="Gerade Verbindung 82"/>
            <p:cNvCxnSpPr/>
            <p:nvPr/>
          </p:nvCxnSpPr>
          <p:spPr>
            <a:xfrm flipH="1">
              <a:off x="3397432" y="3854245"/>
              <a:ext cx="5204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838595" y="3854245"/>
              <a:ext cx="349239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1380262" y="3651860"/>
              <a:ext cx="195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„Steuerungstacho“</a:t>
              </a:r>
              <a:endParaRPr lang="de-DE" dirty="0"/>
            </a:p>
          </p:txBody>
        </p:sp>
      </p:grpSp>
      <p:grpSp>
        <p:nvGrpSpPr>
          <p:cNvPr id="26" name="Gruppierung 25"/>
          <p:cNvGrpSpPr/>
          <p:nvPr/>
        </p:nvGrpSpPr>
        <p:grpSpPr>
          <a:xfrm>
            <a:off x="1688391" y="3081787"/>
            <a:ext cx="2441574" cy="369332"/>
            <a:chOff x="1688391" y="3081787"/>
            <a:chExt cx="2441574" cy="369332"/>
          </a:xfrm>
        </p:grpSpPr>
        <p:sp>
          <p:nvSpPr>
            <p:cNvPr id="88" name="Oval 87"/>
            <p:cNvSpPr/>
            <p:nvPr/>
          </p:nvSpPr>
          <p:spPr>
            <a:xfrm>
              <a:off x="3841965" y="312665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 Verbindung 88"/>
            <p:cNvCxnSpPr/>
            <p:nvPr/>
          </p:nvCxnSpPr>
          <p:spPr>
            <a:xfrm flipH="1">
              <a:off x="3528940" y="3270659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 flipV="1">
              <a:off x="3397432" y="3270659"/>
              <a:ext cx="3720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1688391" y="3081787"/>
              <a:ext cx="168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Modus Auswahl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2055323" y="4027435"/>
            <a:ext cx="2069724" cy="369332"/>
            <a:chOff x="2055323" y="4027435"/>
            <a:chExt cx="2069724" cy="369332"/>
          </a:xfrm>
        </p:grpSpPr>
        <p:sp>
          <p:nvSpPr>
            <p:cNvPr id="98" name="Oval 97"/>
            <p:cNvSpPr/>
            <p:nvPr/>
          </p:nvSpPr>
          <p:spPr>
            <a:xfrm>
              <a:off x="3837047" y="405581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98"/>
            <p:cNvCxnSpPr/>
            <p:nvPr/>
          </p:nvCxnSpPr>
          <p:spPr>
            <a:xfrm flipH="1">
              <a:off x="3524022" y="4199811"/>
              <a:ext cx="298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 flipH="1" flipV="1">
              <a:off x="3392514" y="4199811"/>
              <a:ext cx="3720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Textfeld 100"/>
            <p:cNvSpPr txBox="1"/>
            <p:nvPr/>
          </p:nvSpPr>
          <p:spPr>
            <a:xfrm>
              <a:off x="2055323" y="4027435"/>
              <a:ext cx="1271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/>
                <a:t>Verbindung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4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Steuerungsmodus </a:t>
            </a:r>
            <a:r>
              <a:rPr lang="mr-IN" dirty="0" smtClean="0"/>
              <a:t>–</a:t>
            </a:r>
            <a:r>
              <a:rPr lang="de-DE" dirty="0" smtClean="0"/>
              <a:t> Sport Watch</a:t>
            </a:r>
          </a:p>
          <a:p>
            <a:r>
              <a:rPr lang="de-DE" sz="1800" dirty="0" smtClean="0"/>
              <a:t>Funktionsweise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26" name="Gruppierung 25"/>
          <p:cNvGrpSpPr/>
          <p:nvPr/>
        </p:nvGrpSpPr>
        <p:grpSpPr>
          <a:xfrm>
            <a:off x="4177603" y="4305065"/>
            <a:ext cx="3814916" cy="1589373"/>
            <a:chOff x="4177603" y="4305065"/>
            <a:chExt cx="3814916" cy="1589373"/>
          </a:xfrm>
        </p:grpSpPr>
        <p:sp>
          <p:nvSpPr>
            <p:cNvPr id="11" name="Oval 10"/>
            <p:cNvSpPr/>
            <p:nvPr/>
          </p:nvSpPr>
          <p:spPr>
            <a:xfrm>
              <a:off x="5989308" y="4305065"/>
              <a:ext cx="163342" cy="345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177603" y="4601497"/>
              <a:ext cx="3814916" cy="1130709"/>
            </a:xfrm>
            <a:prstGeom prst="roundRect">
              <a:avLst>
                <a:gd name="adj" fmla="val 43617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ahmen 7"/>
            <p:cNvSpPr/>
            <p:nvPr/>
          </p:nvSpPr>
          <p:spPr>
            <a:xfrm>
              <a:off x="5485293" y="4390306"/>
              <a:ext cx="1199535" cy="1199535"/>
            </a:xfrm>
            <a:prstGeom prst="frame">
              <a:avLst>
                <a:gd name="adj1" fmla="val 19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8207" y="4439264"/>
              <a:ext cx="1493708" cy="1455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335930" y="1610874"/>
            <a:ext cx="657652" cy="3546250"/>
            <a:chOff x="7335930" y="1610874"/>
            <a:chExt cx="657652" cy="3546250"/>
          </a:xfrm>
        </p:grpSpPr>
        <p:sp>
          <p:nvSpPr>
            <p:cNvPr id="10" name="Oval 9"/>
            <p:cNvSpPr/>
            <p:nvPr/>
          </p:nvSpPr>
          <p:spPr>
            <a:xfrm>
              <a:off x="7374196" y="1610874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 rot="16200000">
              <a:off x="6699151" y="3862693"/>
              <a:ext cx="1931210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 rot="16200000">
              <a:off x="7012206" y="2569534"/>
              <a:ext cx="1302978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4174750" y="3088539"/>
            <a:ext cx="2003211" cy="2093366"/>
            <a:chOff x="4174750" y="3088539"/>
            <a:chExt cx="2003211" cy="2093366"/>
          </a:xfrm>
        </p:grpSpPr>
        <p:sp>
          <p:nvSpPr>
            <p:cNvPr id="37" name="Oval 36"/>
            <p:cNvSpPr/>
            <p:nvPr/>
          </p:nvSpPr>
          <p:spPr>
            <a:xfrm rot="5400000">
              <a:off x="5518138" y="3013150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 rot="16200000">
              <a:off x="3525580" y="3875084"/>
              <a:ext cx="1955991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256762" y="3088539"/>
              <a:ext cx="1465613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072991" y="3031726"/>
            <a:ext cx="448778" cy="692620"/>
            <a:chOff x="5072991" y="3031726"/>
            <a:chExt cx="448778" cy="692620"/>
          </a:xfrm>
        </p:grpSpPr>
        <p:sp>
          <p:nvSpPr>
            <p:cNvPr id="47" name="Halbbogen 46"/>
            <p:cNvSpPr/>
            <p:nvPr/>
          </p:nvSpPr>
          <p:spPr>
            <a:xfrm rot="5400000">
              <a:off x="4874568" y="3239981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9" name="Halbbogen 48"/>
            <p:cNvSpPr/>
            <p:nvPr/>
          </p:nvSpPr>
          <p:spPr>
            <a:xfrm rot="5400000">
              <a:off x="4998074" y="3230149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 rot="5400000">
              <a:off x="5255795" y="3243171"/>
              <a:ext cx="265471" cy="26647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7319563" y="2462375"/>
            <a:ext cx="692620" cy="448778"/>
            <a:chOff x="7319563" y="2462375"/>
            <a:chExt cx="692620" cy="448778"/>
          </a:xfrm>
        </p:grpSpPr>
        <p:sp>
          <p:nvSpPr>
            <p:cNvPr id="12" name="Halbbogen 11"/>
            <p:cNvSpPr/>
            <p:nvPr/>
          </p:nvSpPr>
          <p:spPr>
            <a:xfrm>
              <a:off x="7329395" y="2625211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Halbbogen 42"/>
            <p:cNvSpPr/>
            <p:nvPr/>
          </p:nvSpPr>
          <p:spPr>
            <a:xfrm>
              <a:off x="7319563" y="2501705"/>
              <a:ext cx="682788" cy="285942"/>
            </a:xfrm>
            <a:prstGeom prst="blockArc">
              <a:avLst>
                <a:gd name="adj1" fmla="val 10800000"/>
                <a:gd name="adj2" fmla="val 21484378"/>
                <a:gd name="adj3" fmla="val 174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7531511" y="2462375"/>
              <a:ext cx="265471" cy="26647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74" y="2481787"/>
            <a:ext cx="228222" cy="23400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4" y="3265240"/>
            <a:ext cx="226286" cy="234000"/>
          </a:xfrm>
          <a:prstGeom prst="rect">
            <a:avLst/>
          </a:prstGeom>
        </p:spPr>
      </p:pic>
      <p:grpSp>
        <p:nvGrpSpPr>
          <p:cNvPr id="27" name="Gruppierung 26"/>
          <p:cNvGrpSpPr/>
          <p:nvPr/>
        </p:nvGrpSpPr>
        <p:grpSpPr>
          <a:xfrm>
            <a:off x="6812977" y="1901792"/>
            <a:ext cx="1010902" cy="993661"/>
            <a:chOff x="6812977" y="1901792"/>
            <a:chExt cx="1010902" cy="993661"/>
          </a:xfrm>
        </p:grpSpPr>
        <p:sp>
          <p:nvSpPr>
            <p:cNvPr id="56" name="Gebogener Pfeil 55"/>
            <p:cNvSpPr/>
            <p:nvPr/>
          </p:nvSpPr>
          <p:spPr>
            <a:xfrm flipH="1">
              <a:off x="6869879" y="1901792"/>
              <a:ext cx="954000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ing 19"/>
            <p:cNvSpPr/>
            <p:nvPr/>
          </p:nvSpPr>
          <p:spPr>
            <a:xfrm>
              <a:off x="6812977" y="2460803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496545" y="1886093"/>
            <a:ext cx="1028845" cy="993661"/>
            <a:chOff x="7496545" y="1886093"/>
            <a:chExt cx="1028845" cy="993661"/>
          </a:xfrm>
        </p:grpSpPr>
        <p:sp>
          <p:nvSpPr>
            <p:cNvPr id="19" name="Gebogener Pfeil 18"/>
            <p:cNvSpPr/>
            <p:nvPr/>
          </p:nvSpPr>
          <p:spPr>
            <a:xfrm>
              <a:off x="7496545" y="1886093"/>
              <a:ext cx="952622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2" name="Ring 61"/>
            <p:cNvSpPr/>
            <p:nvPr/>
          </p:nvSpPr>
          <p:spPr>
            <a:xfrm>
              <a:off x="8165390" y="2455972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ung 28"/>
          <p:cNvGrpSpPr/>
          <p:nvPr/>
        </p:nvGrpSpPr>
        <p:grpSpPr>
          <a:xfrm>
            <a:off x="5702122" y="2567501"/>
            <a:ext cx="993661" cy="994630"/>
            <a:chOff x="5702122" y="2567501"/>
            <a:chExt cx="993661" cy="994630"/>
          </a:xfrm>
        </p:grpSpPr>
        <p:sp>
          <p:nvSpPr>
            <p:cNvPr id="60" name="Gebogener Pfeil 59"/>
            <p:cNvSpPr/>
            <p:nvPr/>
          </p:nvSpPr>
          <p:spPr>
            <a:xfrm rot="16200000">
              <a:off x="5722642" y="2588989"/>
              <a:ext cx="952622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Ring 64"/>
            <p:cNvSpPr/>
            <p:nvPr/>
          </p:nvSpPr>
          <p:spPr>
            <a:xfrm>
              <a:off x="6253911" y="2567501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704572" y="3212435"/>
            <a:ext cx="993661" cy="998439"/>
            <a:chOff x="5704572" y="3212435"/>
            <a:chExt cx="993661" cy="998439"/>
          </a:xfrm>
        </p:grpSpPr>
        <p:sp>
          <p:nvSpPr>
            <p:cNvPr id="57" name="Gebogener Pfeil 56"/>
            <p:cNvSpPr/>
            <p:nvPr/>
          </p:nvSpPr>
          <p:spPr>
            <a:xfrm rot="16200000" flipH="1">
              <a:off x="5724403" y="3192604"/>
              <a:ext cx="954000" cy="993661"/>
            </a:xfrm>
            <a:prstGeom prst="circularArrow">
              <a:avLst>
                <a:gd name="adj1" fmla="val 11148"/>
                <a:gd name="adj2" fmla="val 1142319"/>
                <a:gd name="adj3" fmla="val 20543528"/>
                <a:gd name="adj4" fmla="val 16333935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Ring 65"/>
            <p:cNvSpPr/>
            <p:nvPr/>
          </p:nvSpPr>
          <p:spPr>
            <a:xfrm>
              <a:off x="6253911" y="3850874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2" name="Gruppierung 71"/>
          <p:cNvGrpSpPr/>
          <p:nvPr/>
        </p:nvGrpSpPr>
        <p:grpSpPr>
          <a:xfrm>
            <a:off x="4173270" y="1599995"/>
            <a:ext cx="657652" cy="3546250"/>
            <a:chOff x="7335930" y="1610874"/>
            <a:chExt cx="657652" cy="3546250"/>
          </a:xfrm>
        </p:grpSpPr>
        <p:sp>
          <p:nvSpPr>
            <p:cNvPr id="73" name="Oval 72"/>
            <p:cNvSpPr/>
            <p:nvPr/>
          </p:nvSpPr>
          <p:spPr>
            <a:xfrm>
              <a:off x="7374196" y="1610874"/>
              <a:ext cx="578996" cy="74065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Abgerundetes Rechteck 74"/>
            <p:cNvSpPr/>
            <p:nvPr/>
          </p:nvSpPr>
          <p:spPr>
            <a:xfrm rot="16200000">
              <a:off x="6699151" y="3862693"/>
              <a:ext cx="1931210" cy="657652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Abgerundetes Rechteck 75"/>
            <p:cNvSpPr/>
            <p:nvPr/>
          </p:nvSpPr>
          <p:spPr>
            <a:xfrm rot="16200000">
              <a:off x="7012206" y="2569534"/>
              <a:ext cx="1302978" cy="578995"/>
            </a:xfrm>
            <a:prstGeom prst="roundRect">
              <a:avLst>
                <a:gd name="adj" fmla="val 32875"/>
              </a:avLst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525010" y="1801199"/>
            <a:ext cx="2498990" cy="589729"/>
            <a:chOff x="525010" y="1801199"/>
            <a:chExt cx="2498990" cy="589729"/>
          </a:xfrm>
        </p:grpSpPr>
        <p:sp>
          <p:nvSpPr>
            <p:cNvPr id="67" name="Ring 66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007358" y="1806153"/>
              <a:ext cx="2016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Links</a:t>
              </a:r>
            </a:p>
            <a:p>
              <a:r>
                <a:rPr lang="de-DE" sz="1400" dirty="0" smtClean="0">
                  <a:sym typeface="Wingdings"/>
                </a:rPr>
                <a:t> nach Links lenken</a:t>
              </a:r>
              <a:endParaRPr lang="de-DE" sz="1400" dirty="0"/>
            </a:p>
          </p:txBody>
        </p:sp>
      </p:grpSp>
      <p:grpSp>
        <p:nvGrpSpPr>
          <p:cNvPr id="84" name="Gruppierung 83"/>
          <p:cNvGrpSpPr/>
          <p:nvPr/>
        </p:nvGrpSpPr>
        <p:grpSpPr>
          <a:xfrm>
            <a:off x="525010" y="2663732"/>
            <a:ext cx="2655379" cy="589729"/>
            <a:chOff x="525010" y="1801199"/>
            <a:chExt cx="2655379" cy="589729"/>
          </a:xfrm>
        </p:grpSpPr>
        <p:sp>
          <p:nvSpPr>
            <p:cNvPr id="85" name="Ring 84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1007358" y="1806153"/>
              <a:ext cx="21730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Rechts</a:t>
              </a:r>
            </a:p>
            <a:p>
              <a:r>
                <a:rPr lang="de-DE" sz="1400" dirty="0" smtClean="0">
                  <a:sym typeface="Wingdings"/>
                </a:rPr>
                <a:t> nach Rechts lenken</a:t>
              </a:r>
              <a:endParaRPr lang="de-DE" sz="1400" dirty="0"/>
            </a:p>
          </p:txBody>
        </p:sp>
      </p:grpSp>
      <p:grpSp>
        <p:nvGrpSpPr>
          <p:cNvPr id="91" name="Gruppierung 90"/>
          <p:cNvGrpSpPr/>
          <p:nvPr/>
        </p:nvGrpSpPr>
        <p:grpSpPr>
          <a:xfrm>
            <a:off x="525010" y="3475029"/>
            <a:ext cx="2595747" cy="589729"/>
            <a:chOff x="525010" y="1801199"/>
            <a:chExt cx="2595747" cy="589729"/>
          </a:xfrm>
        </p:grpSpPr>
        <p:sp>
          <p:nvSpPr>
            <p:cNvPr id="92" name="Ring 91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7358" y="1806153"/>
              <a:ext cx="2113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Vorne</a:t>
              </a:r>
            </a:p>
            <a:p>
              <a:r>
                <a:rPr lang="de-DE" sz="1400" dirty="0" smtClean="0">
                  <a:sym typeface="Wingdings"/>
                </a:rPr>
                <a:t> vorwärts fahren</a:t>
              </a:r>
              <a:endParaRPr lang="de-DE" sz="1400" dirty="0"/>
            </a:p>
          </p:txBody>
        </p:sp>
      </p:grpSp>
      <p:grpSp>
        <p:nvGrpSpPr>
          <p:cNvPr id="94" name="Gruppierung 93"/>
          <p:cNvGrpSpPr/>
          <p:nvPr/>
        </p:nvGrpSpPr>
        <p:grpSpPr>
          <a:xfrm>
            <a:off x="511471" y="4289889"/>
            <a:ext cx="2933275" cy="589729"/>
            <a:chOff x="525010" y="1801199"/>
            <a:chExt cx="2933275" cy="589729"/>
          </a:xfrm>
        </p:grpSpPr>
        <p:sp>
          <p:nvSpPr>
            <p:cNvPr id="95" name="Ring 94"/>
            <p:cNvSpPr/>
            <p:nvPr/>
          </p:nvSpPr>
          <p:spPr>
            <a:xfrm>
              <a:off x="525010" y="1801199"/>
              <a:ext cx="360000" cy="360000"/>
            </a:xfrm>
            <a:prstGeom prst="donut">
              <a:avLst>
                <a:gd name="adj" fmla="val 122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1007358" y="1806153"/>
              <a:ext cx="2450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Drehung nach Hinten</a:t>
              </a:r>
            </a:p>
            <a:p>
              <a:r>
                <a:rPr lang="de-DE" sz="1400" dirty="0" smtClean="0">
                  <a:sym typeface="Wingdings"/>
                </a:rPr>
                <a:t> bremsen + rückwärts fahren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0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grpSp>
        <p:nvGrpSpPr>
          <p:cNvPr id="17" name="Gruppierung 16"/>
          <p:cNvGrpSpPr/>
          <p:nvPr/>
        </p:nvGrpSpPr>
        <p:grpSpPr>
          <a:xfrm>
            <a:off x="4059715" y="1635722"/>
            <a:ext cx="1816261" cy="3893637"/>
            <a:chOff x="6292775" y="1730723"/>
            <a:chExt cx="1816261" cy="3893637"/>
          </a:xfrm>
        </p:grpSpPr>
        <p:sp>
          <p:nvSpPr>
            <p:cNvPr id="18" name="Akkord 17"/>
            <p:cNvSpPr/>
            <p:nvPr/>
          </p:nvSpPr>
          <p:spPr>
            <a:xfrm rot="5853139">
              <a:off x="7245738" y="1767129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kkord 18"/>
            <p:cNvSpPr/>
            <p:nvPr/>
          </p:nvSpPr>
          <p:spPr>
            <a:xfrm rot="4968192">
              <a:off x="6887994" y="1760872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kkord 19"/>
            <p:cNvSpPr/>
            <p:nvPr/>
          </p:nvSpPr>
          <p:spPr>
            <a:xfrm rot="16200000">
              <a:off x="7362070" y="540033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kkord 20"/>
            <p:cNvSpPr/>
            <p:nvPr/>
          </p:nvSpPr>
          <p:spPr>
            <a:xfrm rot="16200000">
              <a:off x="6805338" y="53962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kkord 21"/>
            <p:cNvSpPr/>
            <p:nvPr/>
          </p:nvSpPr>
          <p:spPr>
            <a:xfrm rot="2918867">
              <a:off x="6466872" y="195671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kkord 22"/>
            <p:cNvSpPr/>
            <p:nvPr/>
          </p:nvSpPr>
          <p:spPr>
            <a:xfrm rot="8022409">
              <a:off x="7681639" y="1951465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kkord 23"/>
            <p:cNvSpPr/>
            <p:nvPr/>
          </p:nvSpPr>
          <p:spPr>
            <a:xfrm rot="15154363">
              <a:off x="7618164" y="5364294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kkord 24"/>
            <p:cNvSpPr/>
            <p:nvPr/>
          </p:nvSpPr>
          <p:spPr>
            <a:xfrm rot="17031214">
              <a:off x="6536754" y="5351560"/>
              <a:ext cx="254174" cy="193876"/>
            </a:xfrm>
            <a:prstGeom prst="chord">
              <a:avLst>
                <a:gd name="adj1" fmla="val 5471233"/>
                <a:gd name="adj2" fmla="val 16200000"/>
              </a:avLst>
            </a:prstGeom>
            <a:solidFill>
              <a:srgbClr val="FFC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 rot="19890878">
              <a:off x="7868404" y="2377438"/>
              <a:ext cx="240632" cy="635266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 rot="19868009">
              <a:off x="6292775" y="2377438"/>
              <a:ext cx="240632" cy="635267"/>
            </a:xfrm>
            <a:prstGeom prst="roundRect">
              <a:avLst>
                <a:gd name="adj" fmla="val 48667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298661" y="2377439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7855835" y="2377440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6298661" y="4426016"/>
              <a:ext cx="240632" cy="635267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7855835" y="4426017"/>
              <a:ext cx="240632" cy="635266"/>
            </a:xfrm>
            <a:prstGeom prst="roundRect">
              <a:avLst>
                <a:gd name="adj" fmla="val 48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mit Pfeil 31"/>
            <p:cNvCxnSpPr/>
            <p:nvPr/>
          </p:nvCxnSpPr>
          <p:spPr>
            <a:xfrm flipV="1">
              <a:off x="6829537" y="2704699"/>
              <a:ext cx="756558" cy="0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H="1" flipV="1">
              <a:off x="7207816" y="2934100"/>
              <a:ext cx="0" cy="1859281"/>
            </a:xfrm>
            <a:prstGeom prst="straightConnector1">
              <a:avLst/>
            </a:prstGeom>
            <a:ln w="57150">
              <a:solidFill>
                <a:srgbClr val="2E75B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0817" y="2657328"/>
            <a:ext cx="3703637" cy="1851818"/>
          </a:xfrm>
        </p:spPr>
      </p:pic>
      <p:sp>
        <p:nvSpPr>
          <p:cNvPr id="10" name="Textfeld 9"/>
          <p:cNvSpPr txBox="1"/>
          <p:nvPr/>
        </p:nvSpPr>
        <p:spPr>
          <a:xfrm>
            <a:off x="673768" y="3291840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TODO </a:t>
            </a:r>
            <a:r>
              <a:rPr lang="mr-IN" dirty="0" smtClean="0"/>
              <a:t>–</a:t>
            </a:r>
            <a:r>
              <a:rPr lang="de-DE" dirty="0" smtClean="0"/>
              <a:t> Interpretation der Werte</a:t>
            </a:r>
          </a:p>
          <a:p>
            <a:r>
              <a:rPr lang="de-DE" dirty="0" smtClean="0"/>
              <a:t>- Toleranzen</a:t>
            </a:r>
          </a:p>
          <a:p>
            <a:r>
              <a:rPr lang="de-DE" dirty="0" smtClean="0"/>
              <a:t>- Umrechnung,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Fahrzeug-seitig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60" y="1507830"/>
            <a:ext cx="592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2000" dirty="0" smtClean="0"/>
              <a:t>Pololu Simple Motor Controller 24v12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Ansteuerung: Serielle Schnittstelle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Protokoll: Pololu Binary Commands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Verkabelung: RX, TX und RST PINs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Steuerung im Bereich von -1000 bis 1000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negativer Wert = vorwärts fahren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positiver Wert = rückwärts fahren</a:t>
            </a:r>
          </a:p>
          <a:p>
            <a:pPr marL="1200150" lvl="2" indent="-285750"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/>
              <a:t>RC-Car </a:t>
            </a:r>
            <a:r>
              <a:rPr lang="de-DE" sz="2000" dirty="0"/>
              <a:t>Servo 4519 DBB MG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Ansteuerung: Arduino Servo Library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Funktionsweise: 16 Bit Timer zur PWM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/>
              <a:t>Verkabelung: SIG </a:t>
            </a:r>
            <a:r>
              <a:rPr lang="de-DE" dirty="0" smtClean="0"/>
              <a:t>PIN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Steuerung im Bereich von 1100 bis 1600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linker Anschlag: 1100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neutrale Stellung: 1365</a:t>
            </a:r>
          </a:p>
          <a:p>
            <a:pPr marL="1200150" lvl="2" indent="-285750">
              <a:buFont typeface="Arial" charset="0"/>
              <a:buChar char="•"/>
            </a:pPr>
            <a:r>
              <a:rPr lang="de-DE" dirty="0" smtClean="0"/>
              <a:t>rechter Anschlag: 1600</a:t>
            </a:r>
            <a:endParaRPr lang="de-DE" dirty="0"/>
          </a:p>
          <a:p>
            <a:pPr marL="742950" lvl="1" indent="-285750">
              <a:buFont typeface="Arial" charset="0"/>
              <a:buChar char="•"/>
            </a:pPr>
            <a:endParaRPr lang="de-DE" dirty="0" smtClean="0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62" y="1507830"/>
            <a:ext cx="2476772" cy="185138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70" y="3746029"/>
            <a:ext cx="1904486" cy="2102617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mr-IN" dirty="0"/>
              <a:t> – </a:t>
            </a:r>
            <a:r>
              <a:rPr lang="de-DE" dirty="0" smtClean="0"/>
              <a:t>Implementierung</a:t>
            </a:r>
          </a:p>
          <a:p>
            <a:r>
              <a:rPr lang="de-DE" sz="1800" dirty="0" smtClean="0"/>
              <a:t>Controller-seitig: XBOX 360 USB Controller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Datenverarbeitung in der Technik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55659" y="1507830"/>
            <a:ext cx="5923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Ansteuerung: USB Host </a:t>
            </a:r>
            <a:r>
              <a:rPr lang="de-DE" dirty="0" err="1" smtClean="0"/>
              <a:t>Shield</a:t>
            </a:r>
            <a:r>
              <a:rPr lang="de-DE" dirty="0" smtClean="0"/>
              <a:t> Library 2.0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Funktionsweise: „XBOXUSB“ Treiber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Verkabelung: über USB </a:t>
            </a:r>
            <a:r>
              <a:rPr lang="de-DE" dirty="0" err="1" smtClean="0"/>
              <a:t>Shield</a:t>
            </a:r>
            <a:r>
              <a:rPr lang="de-DE" dirty="0" smtClean="0"/>
              <a:t> auf Arduino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Steuerung (mit Sticks): im Bereich -32.768 bis 32.768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negativer Wert = links lenken / rückwärts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positiver Wert = rechts lenken / vorwärts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Lenkung: (LS_X / 32.768)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Beschleunigung: (RS_Y / 32.768)</a:t>
            </a:r>
          </a:p>
          <a:p>
            <a:pPr marL="742950" lvl="1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Steuerung (mit Trigger): im Bereich 0 bis 255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bei linken Trigger: Rückwärts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bei rechten Trigger: Vorwärts fahren</a:t>
            </a:r>
          </a:p>
          <a:p>
            <a:pPr marL="742950" lvl="1" indent="-285750">
              <a:buFont typeface="Arial" charset="0"/>
              <a:buChar char="•"/>
            </a:pPr>
            <a:r>
              <a:rPr lang="de-DE" dirty="0" smtClean="0"/>
              <a:t>Steuerwert für Beschleunigung: (-LT + RT) / 255</a:t>
            </a:r>
          </a:p>
        </p:txBody>
      </p:sp>
      <p:pic>
        <p:nvPicPr>
          <p:cNvPr id="7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71" y="1507830"/>
            <a:ext cx="2227886" cy="1576540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59" y="3639147"/>
            <a:ext cx="831908" cy="399316"/>
          </a:xfrm>
          <a:prstGeom prst="rect">
            <a:avLst/>
          </a:prstGeom>
          <a:ln>
            <a:noFill/>
          </a:ln>
          <a:effectLst>
            <a:outerShdw blurRad="152400" dist="88900" dir="4140000" sx="104000" sy="104000" algn="tl" rotWithShape="0">
              <a:srgbClr val="333333">
                <a:alpha val="42000"/>
              </a:srgbClr>
            </a:outerShdw>
          </a:effec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84" y="4698912"/>
            <a:ext cx="2633397" cy="13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526</Words>
  <Application>Microsoft Macintosh PowerPoint</Application>
  <PresentationFormat>Bildschirmpräsentation (4:3)</PresentationFormat>
  <Paragraphs>137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Calibri</vt:lpstr>
      <vt:lpstr>Lucida Sans</vt:lpstr>
      <vt:lpstr>Mangal</vt:lpstr>
      <vt:lpstr>Symbol</vt:lpstr>
      <vt:lpstr>Wingdings</vt:lpstr>
      <vt:lpstr>Arial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Dominik Scharnagl</cp:lastModifiedBy>
  <cp:revision>321</cp:revision>
  <dcterms:created xsi:type="dcterms:W3CDTF">2015-01-30T12:09:18Z</dcterms:created>
  <dcterms:modified xsi:type="dcterms:W3CDTF">2018-01-08T12:05:32Z</dcterms:modified>
  <cp:category/>
</cp:coreProperties>
</file>