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70" r:id="rId7"/>
    <p:sldId id="258" r:id="rId8"/>
    <p:sldId id="259" r:id="rId9"/>
    <p:sldId id="260" r:id="rId10"/>
    <p:sldId id="261" r:id="rId11"/>
    <p:sldId id="262" r:id="rId12"/>
    <p:sldId id="263"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4"/>
    <p:restoredTop sz="97882"/>
  </p:normalViewPr>
  <p:slideViewPr>
    <p:cSldViewPr snapToGrid="0">
      <p:cViewPr varScale="1">
        <p:scale>
          <a:sx n="162" d="100"/>
          <a:sy n="162" d="100"/>
        </p:scale>
        <p:origin x="208" y="16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46055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63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496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7830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298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Daryl J. Miller</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33"/>
    </mc:Choice>
    <mc:Fallback xmlns="">
      <p:transition spd="slow" advTm="43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Adding Value Unit Test</a:t>
            </a:r>
            <a:endParaRPr dirty="0"/>
          </a:p>
        </p:txBody>
      </p:sp>
      <p:sp>
        <p:nvSpPr>
          <p:cNvPr id="196" name="Google Shape;196;g9504e29505_0_0"/>
          <p:cNvSpPr txBox="1">
            <a:spLocks noGrp="1"/>
          </p:cNvSpPr>
          <p:nvPr>
            <p:ph type="body" idx="1"/>
          </p:nvPr>
        </p:nvSpPr>
        <p:spPr>
          <a:xfrm>
            <a:off x="685800" y="2194560"/>
            <a:ext cx="487729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Unit Test will verify adding five values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92A226C-0C02-4A77-99E9-BCE4423B0161}"/>
              </a:ext>
            </a:extLst>
          </p:cNvPr>
          <p:cNvPicPr>
            <a:picLocks noChangeAspect="1"/>
          </p:cNvPicPr>
          <p:nvPr/>
        </p:nvPicPr>
        <p:blipFill>
          <a:blip r:embed="rId5"/>
          <a:stretch>
            <a:fillRect/>
          </a:stretch>
        </p:blipFill>
        <p:spPr>
          <a:xfrm>
            <a:off x="6934771" y="2057373"/>
            <a:ext cx="4571429" cy="1028571"/>
          </a:xfrm>
          <a:prstGeom prst="rect">
            <a:avLst/>
          </a:prstGeom>
        </p:spPr>
      </p:pic>
    </p:spTree>
    <p:custDataLst>
      <p:tags r:id="rId1"/>
    </p:custDataLst>
    <p:extLst>
      <p:ext uri="{BB962C8B-B14F-4D97-AF65-F5344CB8AC3E}">
        <p14:creationId xmlns:p14="http://schemas.microsoft.com/office/powerpoint/2010/main" val="142659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Verifying Max Size and Capacity Unit Test</a:t>
            </a:r>
            <a:endParaRPr dirty="0"/>
          </a:p>
        </p:txBody>
      </p:sp>
      <p:sp>
        <p:nvSpPr>
          <p:cNvPr id="196" name="Google Shape;196;g9504e29505_0_0"/>
          <p:cNvSpPr txBox="1">
            <a:spLocks noGrp="1"/>
          </p:cNvSpPr>
          <p:nvPr>
            <p:ph type="body" idx="1"/>
          </p:nvPr>
        </p:nvSpPr>
        <p:spPr>
          <a:xfrm>
            <a:off x="685800" y="2194560"/>
            <a:ext cx="487729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Unit Test will verify that a max collection size is greater than or equal to a given number.</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This Unit Test will verify the capacity is greater than or equal to a given number</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B381FC2-CE9B-4240-8675-C9D1F60B1F37}"/>
              </a:ext>
            </a:extLst>
          </p:cNvPr>
          <p:cNvPicPr>
            <a:picLocks noChangeAspect="1"/>
          </p:cNvPicPr>
          <p:nvPr/>
        </p:nvPicPr>
        <p:blipFill>
          <a:blip r:embed="rId5"/>
          <a:stretch>
            <a:fillRect/>
          </a:stretch>
        </p:blipFill>
        <p:spPr>
          <a:xfrm>
            <a:off x="5686272" y="1911694"/>
            <a:ext cx="5612531" cy="3543568"/>
          </a:xfrm>
          <a:prstGeom prst="rect">
            <a:avLst/>
          </a:prstGeom>
        </p:spPr>
      </p:pic>
    </p:spTree>
    <p:custDataLst>
      <p:tags r:id="rId1"/>
    </p:custDataLst>
    <p:extLst>
      <p:ext uri="{BB962C8B-B14F-4D97-AF65-F5344CB8AC3E}">
        <p14:creationId xmlns:p14="http://schemas.microsoft.com/office/powerpoint/2010/main" val="149556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Resizing Unit Test</a:t>
            </a:r>
            <a:endParaRPr dirty="0"/>
          </a:p>
        </p:txBody>
      </p:sp>
      <p:sp>
        <p:nvSpPr>
          <p:cNvPr id="196" name="Google Shape;196;g9504e29505_0_0"/>
          <p:cNvSpPr txBox="1">
            <a:spLocks noGrp="1"/>
          </p:cNvSpPr>
          <p:nvPr>
            <p:ph type="body" idx="1"/>
          </p:nvPr>
        </p:nvSpPr>
        <p:spPr>
          <a:xfrm>
            <a:off x="685800" y="2194560"/>
            <a:ext cx="487729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Unit Test will verify that resizing the collection size also increases or decreases the collection size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This Unit Test will verify resizing the collection size to zero</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53B21D40-AC8B-49C3-A9CD-0A8284693B9F}"/>
              </a:ext>
            </a:extLst>
          </p:cNvPr>
          <p:cNvPicPr>
            <a:picLocks noChangeAspect="1"/>
          </p:cNvPicPr>
          <p:nvPr/>
        </p:nvPicPr>
        <p:blipFill>
          <a:blip r:embed="rId5"/>
          <a:stretch>
            <a:fillRect/>
          </a:stretch>
        </p:blipFill>
        <p:spPr>
          <a:xfrm>
            <a:off x="6424655" y="2046441"/>
            <a:ext cx="4415624" cy="3893610"/>
          </a:xfrm>
          <a:prstGeom prst="rect">
            <a:avLst/>
          </a:prstGeom>
        </p:spPr>
      </p:pic>
    </p:spTree>
    <p:custDataLst>
      <p:tags r:id="rId1"/>
    </p:custDataLst>
    <p:extLst>
      <p:ext uri="{BB962C8B-B14F-4D97-AF65-F5344CB8AC3E}">
        <p14:creationId xmlns:p14="http://schemas.microsoft.com/office/powerpoint/2010/main" val="47372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Erase beginning to end Unit Test</a:t>
            </a:r>
            <a:endParaRPr dirty="0"/>
          </a:p>
        </p:txBody>
      </p:sp>
      <p:sp>
        <p:nvSpPr>
          <p:cNvPr id="196" name="Google Shape;196;g9504e29505_0_0"/>
          <p:cNvSpPr txBox="1">
            <a:spLocks noGrp="1"/>
          </p:cNvSpPr>
          <p:nvPr>
            <p:ph type="body" idx="1"/>
          </p:nvPr>
        </p:nvSpPr>
        <p:spPr>
          <a:xfrm>
            <a:off x="685800" y="2194560"/>
            <a:ext cx="487729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Unit Test will verify whether the erase happened from beginning to end and assert true if the collection has been erased and set to zero</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9B6B603-F8C7-4E54-B524-16936D8EBBE1}"/>
              </a:ext>
            </a:extLst>
          </p:cNvPr>
          <p:cNvPicPr>
            <a:picLocks noChangeAspect="1"/>
          </p:cNvPicPr>
          <p:nvPr/>
        </p:nvPicPr>
        <p:blipFill>
          <a:blip r:embed="rId5"/>
          <a:stretch>
            <a:fillRect/>
          </a:stretch>
        </p:blipFill>
        <p:spPr>
          <a:xfrm>
            <a:off x="685800" y="4000628"/>
            <a:ext cx="8971428" cy="1600000"/>
          </a:xfrm>
          <a:prstGeom prst="rect">
            <a:avLst/>
          </a:prstGeom>
        </p:spPr>
      </p:pic>
    </p:spTree>
    <p:custDataLst>
      <p:tags r:id="rId1"/>
    </p:custDataLst>
    <p:extLst>
      <p:ext uri="{BB962C8B-B14F-4D97-AF65-F5344CB8AC3E}">
        <p14:creationId xmlns:p14="http://schemas.microsoft.com/office/powerpoint/2010/main" val="6078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 The process of automating the integration of security at every phase of the software development lifecycle (SDLC), from initial design through integration, testing, deployment, and software delivery</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Tools:</a:t>
            </a:r>
          </a:p>
          <a:p>
            <a:pPr marL="1143000" lvl="2" indent="-228600">
              <a:spcBef>
                <a:spcPts val="0"/>
              </a:spcBef>
              <a:buSzPts val="2000"/>
            </a:pPr>
            <a:r>
              <a:rPr lang="en-US" sz="1400" dirty="0" err="1"/>
              <a:t>Codacy</a:t>
            </a:r>
            <a:endParaRPr lang="en-US" sz="1400" dirty="0"/>
          </a:p>
          <a:p>
            <a:pPr marL="1143000" lvl="2" indent="-228600">
              <a:spcBef>
                <a:spcPts val="0"/>
              </a:spcBef>
              <a:buSzPts val="2000"/>
            </a:pPr>
            <a:r>
              <a:rPr lang="en-US" sz="1400" dirty="0"/>
              <a:t>SonarQube</a:t>
            </a:r>
          </a:p>
          <a:p>
            <a:pPr marL="1143000" lvl="2" indent="-228600">
              <a:spcBef>
                <a:spcPts val="0"/>
              </a:spcBef>
              <a:buSzPts val="2000"/>
            </a:pPr>
            <a:r>
              <a:rPr lang="en-US" sz="1400" dirty="0" err="1"/>
              <a:t>Acunetix</a:t>
            </a:r>
            <a:endParaRPr lang="en-US" sz="1400" dirty="0"/>
          </a:p>
          <a:p>
            <a:pPr marL="1143000" lvl="2" indent="-228600">
              <a:spcBef>
                <a:spcPts val="0"/>
              </a:spcBef>
              <a:buSzPts val="2000"/>
            </a:pPr>
            <a:r>
              <a:rPr lang="en-US" sz="1400" dirty="0" err="1"/>
              <a:t>Logz.io</a:t>
            </a:r>
            <a:endParaRPr lang="en-US" sz="1400" dirty="0"/>
          </a:p>
          <a:p>
            <a:pPr marL="1143000" lvl="2" indent="-228600">
              <a:spcBef>
                <a:spcPts val="0"/>
              </a:spcBef>
              <a:buSzPts val="2000"/>
            </a:pPr>
            <a:r>
              <a:rPr lang="en-US" sz="1400" dirty="0"/>
              <a:t>GitLab</a:t>
            </a:r>
          </a:p>
          <a:p>
            <a:pPr marL="1143000" lvl="2" indent="-228600">
              <a:spcBef>
                <a:spcPts val="0"/>
              </a:spcBef>
              <a:buSzPts val="2000"/>
            </a:pPr>
            <a:r>
              <a:rPr lang="en-US" sz="1400" dirty="0"/>
              <a:t>Contrast Security</a:t>
            </a:r>
          </a:p>
          <a:p>
            <a:pPr marL="1143000" lvl="2" indent="-228600">
              <a:spcBef>
                <a:spcPts val="0"/>
              </a:spcBef>
              <a:buSzPts val="2000"/>
            </a:pPr>
            <a:r>
              <a:rPr lang="en-US" sz="1400" dirty="0"/>
              <a:t>Aqua Security</a:t>
            </a:r>
          </a:p>
          <a:p>
            <a:pPr marL="1143000" lvl="2" indent="-228600">
              <a:spcBef>
                <a:spcPts val="0"/>
              </a:spcBef>
              <a:buSzPts val="2000"/>
            </a:pPr>
            <a:r>
              <a:rPr lang="en-US" sz="1400" dirty="0" err="1"/>
              <a:t>XebiaLabs</a:t>
            </a:r>
            <a:endParaRPr lang="en-US" sz="1400" dirty="0"/>
          </a:p>
          <a:p>
            <a:pPr marL="1143000" lvl="2" indent="-228600">
              <a:spcBef>
                <a:spcPts val="0"/>
              </a:spcBef>
              <a:buSzPts val="2000"/>
            </a:pPr>
            <a:r>
              <a:rPr lang="en-US" sz="1400" dirty="0" err="1"/>
              <a:t>WhiteSource</a:t>
            </a:r>
            <a:endParaRPr lang="en-US"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 – The main risks are cost, manpower, and reputation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Identifying and eliminating bugs early in the planning stage is the most beneficial</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dirty="0"/>
              <a:t>6 x more costly if found and fixed during implementation</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15 x more costly if found and fixed during QA</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Samsung Note 7 example - $17 billion to fix battery management system in Production</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1400" dirty="0"/>
              <a:t>Gaps:</a:t>
            </a:r>
          </a:p>
          <a:p>
            <a:pPr marL="1200150" lvl="2" indent="-285750">
              <a:spcBef>
                <a:spcPts val="0"/>
              </a:spcBef>
            </a:pPr>
            <a:r>
              <a:rPr lang="en-US" sz="1400" dirty="0"/>
              <a:t>Identify gaps as soon as possible</a:t>
            </a:r>
          </a:p>
          <a:p>
            <a:pPr marL="1200150" lvl="2" indent="-285750">
              <a:spcBef>
                <a:spcPts val="0"/>
              </a:spcBef>
            </a:pPr>
            <a:r>
              <a:rPr lang="en-US" sz="1400" dirty="0"/>
              <a:t>Monitor for known and unknown threats</a:t>
            </a:r>
          </a:p>
          <a:p>
            <a:pPr marL="1200150" lvl="2" indent="-285750">
              <a:spcBef>
                <a:spcPts val="0"/>
              </a:spcBef>
            </a:pPr>
            <a:r>
              <a:rPr lang="en-US" sz="1400" dirty="0"/>
              <a:t>Have a plan to react to and mitigate threats</a:t>
            </a:r>
          </a:p>
          <a:p>
            <a:pPr marL="1200150" lvl="2" indent="-285750">
              <a:spcBef>
                <a:spcPts val="0"/>
              </a:spcBef>
            </a:pPr>
            <a:endParaRPr lang="en-US" sz="1400" dirty="0"/>
          </a:p>
          <a:p>
            <a:pPr marL="914400" lvl="2" indent="0">
              <a:spcBef>
                <a:spcPts val="0"/>
              </a:spcBef>
              <a:buNone/>
            </a:pPr>
            <a:r>
              <a:rPr lang="en-US" sz="1400" dirty="0"/>
              <a:t>Recommendations:</a:t>
            </a:r>
          </a:p>
          <a:p>
            <a:pPr marL="1200150" lvl="2" indent="-285750">
              <a:spcBef>
                <a:spcPts val="0"/>
              </a:spcBef>
            </a:pPr>
            <a:r>
              <a:rPr lang="en-US" sz="1400" dirty="0"/>
              <a:t>Adhere to the set standards and principals as described</a:t>
            </a:r>
          </a:p>
          <a:p>
            <a:pPr marL="1200150" lvl="2" indent="-285750">
              <a:spcBef>
                <a:spcPts val="0"/>
              </a:spcBef>
            </a:pPr>
            <a:r>
              <a:rPr lang="en-US" sz="1400" dirty="0"/>
              <a:t>Implement and adhere to a strong </a:t>
            </a:r>
            <a:r>
              <a:rPr lang="en-US" sz="1400" dirty="0" err="1"/>
              <a:t>DiD</a:t>
            </a:r>
            <a:r>
              <a:rPr lang="en-US" sz="1400" dirty="0"/>
              <a:t> model</a:t>
            </a:r>
          </a:p>
          <a:p>
            <a:pPr marL="1200150" lvl="2" indent="-285750">
              <a:spcBef>
                <a:spcPts val="0"/>
              </a:spcBef>
            </a:pPr>
            <a:r>
              <a:rPr lang="en-US" sz="1400" dirty="0"/>
              <a:t>Utilize a robust Encryption Process and follow the Triple-A Policies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dirty="0"/>
              <a:t>Learn and understand the coding standards and policies</a:t>
            </a:r>
          </a:p>
          <a:p>
            <a:pPr marL="482600">
              <a:buSzPts val="2200"/>
            </a:pPr>
            <a:endParaRPr lang="en-US" dirty="0"/>
          </a:p>
          <a:p>
            <a:pPr marL="482600">
              <a:buSzPts val="2200"/>
            </a:pPr>
            <a:r>
              <a:rPr lang="en-US" dirty="0"/>
              <a:t>Utilize a redundant </a:t>
            </a:r>
            <a:r>
              <a:rPr lang="en-US" dirty="0" err="1"/>
              <a:t>DiD</a:t>
            </a:r>
            <a:r>
              <a:rPr lang="en-US" dirty="0"/>
              <a:t> system and rely heavily on tools and automation</a:t>
            </a:r>
          </a:p>
          <a:p>
            <a:pPr marL="482600">
              <a:buSzPts val="2200"/>
            </a:pPr>
            <a:endParaRPr lang="en-US" dirty="0"/>
          </a:p>
          <a:p>
            <a:pPr marL="482600">
              <a:buSzPts val="2200"/>
            </a:pPr>
            <a:r>
              <a:rPr lang="en-US" dirty="0"/>
              <a:t>Continue to monitor the industry as applicable to your program and implement new standards and policies as needed to maintain a safe environment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t>9 best </a:t>
            </a:r>
            <a:r>
              <a:rPr lang="en-US" i="1" dirty="0" err="1"/>
              <a:t>devsecops</a:t>
            </a:r>
            <a:r>
              <a:rPr lang="en-US" i="1" dirty="0"/>
              <a:t> tools to secure your application</a:t>
            </a:r>
            <a:r>
              <a:rPr lang="en-US" dirty="0"/>
              <a:t>. </a:t>
            </a:r>
            <a:r>
              <a:rPr lang="en-US" dirty="0" err="1"/>
              <a:t>WhiteSource</a:t>
            </a:r>
            <a:r>
              <a:rPr lang="en-US" dirty="0"/>
              <a:t>. (2021, July 29). Retrieved December 6, 2021, from https://</a:t>
            </a:r>
            <a:r>
              <a:rPr lang="en-US" dirty="0" err="1"/>
              <a:t>www.whitesourcesoftware.com</a:t>
            </a:r>
            <a:r>
              <a:rPr lang="en-US" dirty="0"/>
              <a:t>/resources/blog/</a:t>
            </a:r>
            <a:r>
              <a:rPr lang="en-US" dirty="0" err="1"/>
              <a:t>devsecops</a:t>
            </a:r>
            <a:r>
              <a:rPr lang="en-US" dirty="0"/>
              <a:t>-tools/. </a:t>
            </a:r>
          </a:p>
          <a:p>
            <a:r>
              <a:rPr lang="en-US" dirty="0"/>
              <a:t>By: IBM Cloud Education. (n.d.). </a:t>
            </a:r>
            <a:r>
              <a:rPr lang="en-US" i="1" dirty="0"/>
              <a:t>What is </a:t>
            </a:r>
            <a:r>
              <a:rPr lang="en-US" i="1" dirty="0" err="1"/>
              <a:t>DevSecOps</a:t>
            </a:r>
            <a:r>
              <a:rPr lang="en-US" i="1" dirty="0"/>
              <a:t>?</a:t>
            </a:r>
            <a:r>
              <a:rPr lang="en-US" dirty="0"/>
              <a:t> IBM. Retrieved December 6, 2021, from https://</a:t>
            </a:r>
            <a:r>
              <a:rPr lang="en-US" dirty="0" err="1"/>
              <a:t>www.ibm.com</a:t>
            </a:r>
            <a:r>
              <a:rPr lang="en-US" dirty="0"/>
              <a:t>/cloud/learn/devsecops#toc-benefits-o-xSQ5W2ma. </a:t>
            </a:r>
          </a:p>
          <a:p>
            <a:r>
              <a:rPr lang="en-US" i="1" dirty="0"/>
              <a:t>Cost to fix bugs and defects during each phase of the SDLC: Synopsys</a:t>
            </a:r>
            <a:r>
              <a:rPr lang="en-US" dirty="0"/>
              <a:t>. Software Integrity Blog. (2021, October 21). Retrieved December 6, 2021, from https://</a:t>
            </a:r>
            <a:r>
              <a:rPr lang="en-US" dirty="0" err="1"/>
              <a:t>www.synopsys.com</a:t>
            </a:r>
            <a:r>
              <a:rPr lang="en-US" dirty="0"/>
              <a:t>/blogs/software-security/cost-to-fix-bugs-during-each-</a:t>
            </a:r>
            <a:r>
              <a:rPr lang="en-US" dirty="0" err="1"/>
              <a:t>sdlc</a:t>
            </a:r>
            <a:r>
              <a:rPr lang="en-US" dirty="0"/>
              <a:t>-phase/.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5814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a:t>
            </a:r>
            <a:endParaRPr dirty="0"/>
          </a:p>
        </p:txBody>
      </p:sp>
      <p:sp>
        <p:nvSpPr>
          <p:cNvPr id="152" name="Google Shape;152;p3"/>
          <p:cNvSpPr txBox="1">
            <a:spLocks noGrp="1"/>
          </p:cNvSpPr>
          <p:nvPr>
            <p:ph type="body" idx="1"/>
          </p:nvPr>
        </p:nvSpPr>
        <p:spPr>
          <a:xfrm>
            <a:off x="977071" y="1173653"/>
            <a:ext cx="10993604" cy="5416097"/>
          </a:xfrm>
          <a:prstGeom prst="rect">
            <a:avLst/>
          </a:prstGeom>
          <a:noFill/>
          <a:ln>
            <a:noFill/>
          </a:ln>
        </p:spPr>
        <p:txBody>
          <a:bodyPr spcFirstLastPara="1" wrap="square" lIns="91425" tIns="45700" rIns="91425" bIns="45700" anchor="t" anchorCtr="0">
            <a:normAutofit fontScale="85000" lnSpcReduction="20000"/>
          </a:bodyPr>
          <a:lstStyle/>
          <a:p>
            <a:pPr marL="342900">
              <a:buSzPts val="2200"/>
            </a:pPr>
            <a:r>
              <a:rPr lang="en-US" dirty="0"/>
              <a:t>What will be covered:</a:t>
            </a:r>
          </a:p>
          <a:p>
            <a:pPr marL="342900">
              <a:buSzPts val="2200"/>
            </a:pPr>
            <a:endParaRPr lang="en-US" dirty="0"/>
          </a:p>
          <a:p>
            <a:pPr marL="800100" lvl="1">
              <a:buSzPts val="2200"/>
            </a:pPr>
            <a:r>
              <a:rPr lang="en-US" dirty="0"/>
              <a:t>Defense In Depth (</a:t>
            </a:r>
            <a:r>
              <a:rPr lang="en-US" dirty="0" err="1"/>
              <a:t>DiD</a:t>
            </a:r>
            <a:r>
              <a:rPr lang="en-US" dirty="0"/>
              <a:t>)</a:t>
            </a:r>
          </a:p>
          <a:p>
            <a:pPr marL="800100" lvl="1">
              <a:buSzPts val="2200"/>
            </a:pPr>
            <a:endParaRPr lang="en-US" dirty="0"/>
          </a:p>
          <a:p>
            <a:pPr marL="800100" lvl="1">
              <a:buSzPts val="2200"/>
            </a:pPr>
            <a:r>
              <a:rPr lang="en-US" dirty="0"/>
              <a:t>Threat Matrix</a:t>
            </a:r>
          </a:p>
          <a:p>
            <a:pPr marL="800100" lvl="1">
              <a:buSzPts val="2200"/>
            </a:pPr>
            <a:endParaRPr lang="en-US" dirty="0"/>
          </a:p>
          <a:p>
            <a:pPr marL="800100" lvl="1">
              <a:buSzPts val="2200"/>
            </a:pPr>
            <a:r>
              <a:rPr lang="en-US" dirty="0"/>
              <a:t>Security Principals</a:t>
            </a:r>
          </a:p>
          <a:p>
            <a:pPr marL="800100" lvl="1">
              <a:buSzPts val="2200"/>
            </a:pPr>
            <a:endParaRPr lang="en-US" dirty="0"/>
          </a:p>
          <a:p>
            <a:pPr marL="800100" lvl="1">
              <a:buSzPts val="2200"/>
            </a:pPr>
            <a:r>
              <a:rPr lang="en-US" dirty="0"/>
              <a:t>Coding Standards</a:t>
            </a:r>
          </a:p>
          <a:p>
            <a:pPr marL="800100" lvl="1">
              <a:buSzPts val="2200"/>
            </a:pPr>
            <a:endParaRPr lang="en-US" dirty="0"/>
          </a:p>
          <a:p>
            <a:pPr marL="800100" lvl="1">
              <a:buSzPts val="2200"/>
            </a:pPr>
            <a:r>
              <a:rPr lang="en-US" dirty="0"/>
              <a:t>Encryption Strategy</a:t>
            </a:r>
          </a:p>
          <a:p>
            <a:pPr marL="800100" lvl="1">
              <a:buSzPts val="2200"/>
            </a:pPr>
            <a:endParaRPr lang="en-US" dirty="0"/>
          </a:p>
          <a:p>
            <a:pPr marL="800100" lvl="1">
              <a:buSzPts val="2200"/>
            </a:pPr>
            <a:r>
              <a:rPr lang="en-US" dirty="0"/>
              <a:t>Triple-A Framework</a:t>
            </a:r>
          </a:p>
          <a:p>
            <a:pPr marL="800100" lvl="1">
              <a:buSzPts val="2200"/>
            </a:pPr>
            <a:endParaRPr lang="en-US" dirty="0"/>
          </a:p>
          <a:p>
            <a:pPr marL="800100" lvl="1">
              <a:buSzPts val="2200"/>
            </a:pPr>
            <a:r>
              <a:rPr lang="en-US" dirty="0"/>
              <a:t>Unit Testing</a:t>
            </a:r>
          </a:p>
          <a:p>
            <a:pPr marL="800100" lvl="1">
              <a:buSzPts val="2200"/>
            </a:pPr>
            <a:endParaRPr lang="en-US" dirty="0"/>
          </a:p>
          <a:p>
            <a:pPr marL="800100" lvl="1">
              <a:buSzPts val="2200"/>
            </a:pPr>
            <a:r>
              <a:rPr lang="en-US" dirty="0"/>
              <a:t>Automation Summary</a:t>
            </a:r>
          </a:p>
          <a:p>
            <a:pPr marL="800100" lvl="1">
              <a:buSzPts val="2200"/>
            </a:pPr>
            <a:endParaRPr lang="en-US" dirty="0"/>
          </a:p>
          <a:p>
            <a:pPr marL="800100" lvl="1">
              <a:buSzPts val="2200"/>
            </a:pPr>
            <a:r>
              <a:rPr lang="en-US" dirty="0"/>
              <a:t>Risk and Benefits</a:t>
            </a:r>
          </a:p>
          <a:p>
            <a:pPr marL="800100" lvl="1">
              <a:buSzPts val="2200"/>
            </a:pPr>
            <a:endParaRPr lang="en-US" dirty="0"/>
          </a:p>
          <a:p>
            <a:pPr marL="800100" lvl="1">
              <a:buSzPts val="2200"/>
            </a:pPr>
            <a:r>
              <a:rPr lang="en-US" dirty="0"/>
              <a:t>Recommendations</a:t>
            </a:r>
            <a:endParaRPr dirty="0"/>
          </a:p>
        </p:txBody>
      </p:sp>
      <p:pic>
        <p:nvPicPr>
          <p:cNvPr id="154" name="Google Shape;154;p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27"/>
    </mc:Choice>
    <mc:Fallback xmlns="">
      <p:transition spd="slow" advTm="22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5814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977071" y="1173654"/>
            <a:ext cx="4761672" cy="3797196"/>
          </a:xfrm>
          <a:prstGeom prst="rect">
            <a:avLst/>
          </a:prstGeom>
          <a:noFill/>
          <a:ln>
            <a:noFill/>
          </a:ln>
        </p:spPr>
        <p:txBody>
          <a:bodyPr spcFirstLastPara="1" wrap="square" lIns="91425" tIns="45700" rIns="91425" bIns="45700" anchor="t" anchorCtr="0">
            <a:normAutofit lnSpcReduction="10000"/>
          </a:bodyPr>
          <a:lstStyle/>
          <a:p>
            <a:pPr marL="342900">
              <a:buSzPts val="2200"/>
            </a:pPr>
            <a:r>
              <a:rPr lang="en-US" dirty="0"/>
              <a:t>Defense In Depth (</a:t>
            </a:r>
            <a:r>
              <a:rPr lang="en-US" dirty="0" err="1"/>
              <a:t>DiD</a:t>
            </a:r>
            <a:r>
              <a:rPr lang="en-US" dirty="0"/>
              <a:t>)</a:t>
            </a:r>
          </a:p>
          <a:p>
            <a:pPr marL="800100" lvl="1">
              <a:buSzPts val="2200"/>
            </a:pPr>
            <a:endParaRPr lang="en-US" dirty="0"/>
          </a:p>
          <a:p>
            <a:pPr marL="800100" lvl="1">
              <a:buSzPts val="2200"/>
            </a:pPr>
            <a:r>
              <a:rPr lang="en-US" dirty="0"/>
              <a:t>Redundant Defense</a:t>
            </a:r>
          </a:p>
          <a:p>
            <a:pPr marL="800100" lvl="1">
              <a:buSzPts val="2200"/>
            </a:pPr>
            <a:endParaRPr lang="en-US" dirty="0"/>
          </a:p>
          <a:p>
            <a:pPr marL="800100" lvl="1">
              <a:buSzPts val="2200"/>
            </a:pPr>
            <a:r>
              <a:rPr lang="en-US" dirty="0"/>
              <a:t>Security Principals</a:t>
            </a:r>
          </a:p>
          <a:p>
            <a:pPr marL="800100" lvl="1">
              <a:buSzPts val="2200"/>
            </a:pPr>
            <a:endParaRPr lang="en-US" dirty="0"/>
          </a:p>
          <a:p>
            <a:pPr marL="800100" lvl="1">
              <a:buSzPts val="2200"/>
            </a:pPr>
            <a:r>
              <a:rPr lang="en-US" dirty="0"/>
              <a:t>Coding Standards</a:t>
            </a:r>
          </a:p>
          <a:p>
            <a:pPr marL="800100" lvl="1">
              <a:buSzPts val="2200"/>
            </a:pPr>
            <a:endParaRPr lang="en-US" dirty="0"/>
          </a:p>
          <a:p>
            <a:pPr marL="800100" lvl="1">
              <a:buSzPts val="2200"/>
            </a:pPr>
            <a:r>
              <a:rPr lang="en-US" dirty="0"/>
              <a:t>Encryption Standards</a:t>
            </a:r>
          </a:p>
          <a:p>
            <a:pPr marL="800100" lvl="1">
              <a:buSzPts val="2200"/>
            </a:pPr>
            <a:endParaRPr lang="en-US" dirty="0"/>
          </a:p>
          <a:p>
            <a:pPr marL="800100" lvl="1">
              <a:buSzPts val="2200"/>
            </a:pPr>
            <a:r>
              <a:rPr lang="en-US" dirty="0"/>
              <a:t>Triple-A Standards</a:t>
            </a:r>
          </a:p>
          <a:p>
            <a:pPr marL="800100" lvl="1">
              <a:buSzPts val="2200"/>
            </a:pPr>
            <a:endParaRPr lang="en-US"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738743" y="1173653"/>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60597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Risk Assessment:</a:t>
            </a:r>
          </a:p>
          <a:p>
            <a:pPr marL="482600">
              <a:buSzPts val="2200"/>
            </a:pPr>
            <a:r>
              <a:rPr lang="en-US" dirty="0"/>
              <a:t>10 Standards</a:t>
            </a:r>
          </a:p>
          <a:p>
            <a:pPr marL="939800" lvl="1">
              <a:buSzPts val="2200"/>
            </a:pPr>
            <a:r>
              <a:rPr lang="en-US" dirty="0"/>
              <a:t>5 x High</a:t>
            </a:r>
          </a:p>
          <a:p>
            <a:pPr marL="939800" lvl="1">
              <a:buSzPts val="2200"/>
            </a:pPr>
            <a:endParaRPr lang="en-US" dirty="0"/>
          </a:p>
          <a:p>
            <a:pPr marL="939800" lvl="1">
              <a:buSzPts val="2200"/>
            </a:pPr>
            <a:r>
              <a:rPr lang="en-US" dirty="0"/>
              <a:t>2 x Medium</a:t>
            </a:r>
          </a:p>
          <a:p>
            <a:pPr marL="939800" lvl="1">
              <a:buSzPts val="2200"/>
            </a:pPr>
            <a:endParaRPr lang="en-US" dirty="0"/>
          </a:p>
          <a:p>
            <a:pPr marL="939800" lvl="1">
              <a:buSzPts val="2200"/>
            </a:pPr>
            <a:r>
              <a:rPr lang="en-US" dirty="0"/>
              <a:t>3 x Low</a:t>
            </a:r>
            <a:endParaRPr dirty="0"/>
          </a:p>
        </p:txBody>
      </p:sp>
      <p:graphicFrame>
        <p:nvGraphicFramePr>
          <p:cNvPr id="161" name="Google Shape;161;p4" descr="Alt text required"/>
          <p:cNvGraphicFramePr/>
          <p:nvPr>
            <p:extLst>
              <p:ext uri="{D42A27DB-BD31-4B8C-83A1-F6EECF244321}">
                <p14:modId xmlns:p14="http://schemas.microsoft.com/office/powerpoint/2010/main" val="4272863431"/>
              </p:ext>
            </p:extLst>
          </p:nvPr>
        </p:nvGraphicFramePr>
        <p:xfrm>
          <a:off x="3171900" y="256105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Those most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Red </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P12-P18</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Orange</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P6</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Those least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A3D42372-D8C5-6341-8482-AF90B9C3E11F}"/>
              </a:ext>
            </a:extLst>
          </p:cNvPr>
          <p:cNvGraphicFramePr>
            <a:graphicFrameLocks noGrp="1"/>
          </p:cNvGraphicFramePr>
          <p:nvPr>
            <p:extLst>
              <p:ext uri="{D42A27DB-BD31-4B8C-83A1-F6EECF244321}">
                <p14:modId xmlns:p14="http://schemas.microsoft.com/office/powerpoint/2010/main" val="1586051405"/>
              </p:ext>
            </p:extLst>
          </p:nvPr>
        </p:nvGraphicFramePr>
        <p:xfrm>
          <a:off x="116935" y="1763462"/>
          <a:ext cx="10967140" cy="5072454"/>
        </p:xfrm>
        <a:graphic>
          <a:graphicData uri="http://schemas.openxmlformats.org/drawingml/2006/table">
            <a:tbl>
              <a:tblPr firstRow="1" bandRow="1">
                <a:tableStyleId>{802198C4-3087-4945-87E3-76CBB3509B7E}</a:tableStyleId>
              </a:tblPr>
              <a:tblGrid>
                <a:gridCol w="5483570">
                  <a:extLst>
                    <a:ext uri="{9D8B030D-6E8A-4147-A177-3AD203B41FA5}">
                      <a16:colId xmlns:a16="http://schemas.microsoft.com/office/drawing/2014/main" val="1086647187"/>
                    </a:ext>
                  </a:extLst>
                </a:gridCol>
                <a:gridCol w="5483570">
                  <a:extLst>
                    <a:ext uri="{9D8B030D-6E8A-4147-A177-3AD203B41FA5}">
                      <a16:colId xmlns:a16="http://schemas.microsoft.com/office/drawing/2014/main" val="2612715558"/>
                    </a:ext>
                  </a:extLst>
                </a:gridCol>
              </a:tblGrid>
              <a:tr h="413609">
                <a:tc>
                  <a:txBody>
                    <a:bodyPr/>
                    <a:lstStyle/>
                    <a:p>
                      <a:pPr algn="ctr"/>
                      <a:r>
                        <a:rPr lang="en-US" dirty="0">
                          <a:solidFill>
                            <a:schemeClr val="bg1"/>
                          </a:solidFill>
                        </a:rPr>
                        <a:t>Principal</a:t>
                      </a:r>
                    </a:p>
                  </a:txBody>
                  <a:tcPr/>
                </a:tc>
                <a:tc>
                  <a:txBody>
                    <a:bodyPr/>
                    <a:lstStyle/>
                    <a:p>
                      <a:pPr algn="ctr"/>
                      <a:r>
                        <a:rPr lang="en-US" dirty="0">
                          <a:solidFill>
                            <a:schemeClr val="bg1"/>
                          </a:solidFill>
                        </a:rPr>
                        <a:t>Standard</a:t>
                      </a:r>
                    </a:p>
                  </a:txBody>
                  <a:tcPr/>
                </a:tc>
                <a:extLst>
                  <a:ext uri="{0D108BD9-81ED-4DB2-BD59-A6C34878D82A}">
                    <a16:rowId xmlns:a16="http://schemas.microsoft.com/office/drawing/2014/main" val="1395177096"/>
                  </a:ext>
                </a:extLst>
              </a:tr>
              <a:tr h="413609">
                <a:tc>
                  <a:txBody>
                    <a:bodyPr/>
                    <a:lstStyle/>
                    <a:p>
                      <a:r>
                        <a:rPr lang="en-US" dirty="0">
                          <a:solidFill>
                            <a:schemeClr val="bg1"/>
                          </a:solidFill>
                        </a:rPr>
                        <a:t>1.  Validate Input Data</a:t>
                      </a:r>
                    </a:p>
                  </a:txBody>
                  <a:tcPr/>
                </a:tc>
                <a:tc>
                  <a:txBody>
                    <a:bodyPr/>
                    <a:lstStyle/>
                    <a:p>
                      <a:r>
                        <a:rPr lang="en-US" dirty="0">
                          <a:solidFill>
                            <a:schemeClr val="bg1"/>
                          </a:solidFill>
                        </a:rPr>
                        <a:t>STD 001, STD 004, STD 005, STD 006, STD 007, STD 008, STD 009, STD 010</a:t>
                      </a:r>
                    </a:p>
                  </a:txBody>
                  <a:tcPr/>
                </a:tc>
                <a:extLst>
                  <a:ext uri="{0D108BD9-81ED-4DB2-BD59-A6C34878D82A}">
                    <a16:rowId xmlns:a16="http://schemas.microsoft.com/office/drawing/2014/main" val="3773868677"/>
                  </a:ext>
                </a:extLst>
              </a:tr>
              <a:tr h="413609">
                <a:tc>
                  <a:txBody>
                    <a:bodyPr/>
                    <a:lstStyle/>
                    <a:p>
                      <a:r>
                        <a:rPr lang="en-US" dirty="0">
                          <a:solidFill>
                            <a:schemeClr val="bg1"/>
                          </a:solidFill>
                        </a:rPr>
                        <a:t>2.  Heed Compiler Warnings</a:t>
                      </a:r>
                    </a:p>
                  </a:txBody>
                  <a:tcPr/>
                </a:tc>
                <a:tc>
                  <a:txBody>
                    <a:bodyPr/>
                    <a:lstStyle/>
                    <a:p>
                      <a:r>
                        <a:rPr lang="en-US" dirty="0">
                          <a:solidFill>
                            <a:schemeClr val="bg1"/>
                          </a:solidFill>
                        </a:rPr>
                        <a:t>STD 002, STD 003, STD 007</a:t>
                      </a:r>
                    </a:p>
                  </a:txBody>
                  <a:tcPr/>
                </a:tc>
                <a:extLst>
                  <a:ext uri="{0D108BD9-81ED-4DB2-BD59-A6C34878D82A}">
                    <a16:rowId xmlns:a16="http://schemas.microsoft.com/office/drawing/2014/main" val="1593587213"/>
                  </a:ext>
                </a:extLst>
              </a:tr>
              <a:tr h="413609">
                <a:tc>
                  <a:txBody>
                    <a:bodyPr/>
                    <a:lstStyle/>
                    <a:p>
                      <a:r>
                        <a:rPr lang="en-US" dirty="0">
                          <a:solidFill>
                            <a:schemeClr val="bg1"/>
                          </a:solidFill>
                        </a:rPr>
                        <a:t>3.  Architect and Design For Security</a:t>
                      </a:r>
                    </a:p>
                  </a:txBody>
                  <a:tcPr/>
                </a:tc>
                <a:tc>
                  <a:txBody>
                    <a:bodyPr/>
                    <a:lstStyle/>
                    <a:p>
                      <a:r>
                        <a:rPr lang="en-US" dirty="0">
                          <a:solidFill>
                            <a:schemeClr val="bg1"/>
                          </a:solidFill>
                        </a:rPr>
                        <a:t>STD 001, STD 004, STD 005, STD 006, STD 007, STD 008, STD 009, STD 010</a:t>
                      </a:r>
                    </a:p>
                  </a:txBody>
                  <a:tcPr/>
                </a:tc>
                <a:extLst>
                  <a:ext uri="{0D108BD9-81ED-4DB2-BD59-A6C34878D82A}">
                    <a16:rowId xmlns:a16="http://schemas.microsoft.com/office/drawing/2014/main" val="441332517"/>
                  </a:ext>
                </a:extLst>
              </a:tr>
              <a:tr h="413609">
                <a:tc>
                  <a:txBody>
                    <a:bodyPr/>
                    <a:lstStyle/>
                    <a:p>
                      <a:r>
                        <a:rPr lang="en-US" dirty="0">
                          <a:solidFill>
                            <a:schemeClr val="bg1"/>
                          </a:solidFill>
                        </a:rPr>
                        <a:t>4.  Keep It 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 001, STD 002, STD 003, STD 004, STD 005, STD 006, STD 007, STD 008, STD 009, STD 010</a:t>
                      </a:r>
                    </a:p>
                  </a:txBody>
                  <a:tcPr/>
                </a:tc>
                <a:extLst>
                  <a:ext uri="{0D108BD9-81ED-4DB2-BD59-A6C34878D82A}">
                    <a16:rowId xmlns:a16="http://schemas.microsoft.com/office/drawing/2014/main" val="720015818"/>
                  </a:ext>
                </a:extLst>
              </a:tr>
              <a:tr h="413609">
                <a:tc>
                  <a:txBody>
                    <a:bodyPr/>
                    <a:lstStyle/>
                    <a:p>
                      <a:r>
                        <a:rPr lang="en-US" dirty="0">
                          <a:solidFill>
                            <a:schemeClr val="bg1"/>
                          </a:solidFill>
                        </a:rPr>
                        <a:t>5.  Default Deny</a:t>
                      </a:r>
                    </a:p>
                  </a:txBody>
                  <a:tcPr/>
                </a:tc>
                <a:tc>
                  <a:txBody>
                    <a:bodyPr/>
                    <a:lstStyle/>
                    <a:p>
                      <a:r>
                        <a:rPr lang="en-US" dirty="0">
                          <a:solidFill>
                            <a:schemeClr val="bg1"/>
                          </a:solidFill>
                        </a:rPr>
                        <a:t>STD 004</a:t>
                      </a:r>
                    </a:p>
                  </a:txBody>
                  <a:tcPr/>
                </a:tc>
                <a:extLst>
                  <a:ext uri="{0D108BD9-81ED-4DB2-BD59-A6C34878D82A}">
                    <a16:rowId xmlns:a16="http://schemas.microsoft.com/office/drawing/2014/main" val="2241855681"/>
                  </a:ext>
                </a:extLst>
              </a:tr>
              <a:tr h="413609">
                <a:tc>
                  <a:txBody>
                    <a:bodyPr/>
                    <a:lstStyle/>
                    <a:p>
                      <a:r>
                        <a:rPr lang="en-US" dirty="0">
                          <a:solidFill>
                            <a:schemeClr val="bg1"/>
                          </a:solidFill>
                        </a:rPr>
                        <a:t>6.  Adhere to the Principal of Least Privilege</a:t>
                      </a:r>
                    </a:p>
                  </a:txBody>
                  <a:tcPr/>
                </a:tc>
                <a:tc>
                  <a:txBody>
                    <a:bodyPr/>
                    <a:lstStyle/>
                    <a:p>
                      <a:r>
                        <a:rPr lang="en-US" dirty="0">
                          <a:solidFill>
                            <a:schemeClr val="bg1"/>
                          </a:solidFill>
                        </a:rPr>
                        <a:t>STD 004, STD 009, STD 010</a:t>
                      </a:r>
                    </a:p>
                  </a:txBody>
                  <a:tcPr/>
                </a:tc>
                <a:extLst>
                  <a:ext uri="{0D108BD9-81ED-4DB2-BD59-A6C34878D82A}">
                    <a16:rowId xmlns:a16="http://schemas.microsoft.com/office/drawing/2014/main" val="1135532974"/>
                  </a:ext>
                </a:extLst>
              </a:tr>
              <a:tr h="413609">
                <a:tc>
                  <a:txBody>
                    <a:bodyPr/>
                    <a:lstStyle/>
                    <a:p>
                      <a:r>
                        <a:rPr lang="en-US" dirty="0">
                          <a:solidFill>
                            <a:schemeClr val="bg1"/>
                          </a:solidFill>
                        </a:rPr>
                        <a:t>7.  Sanitize Data Sent to Other Systems</a:t>
                      </a:r>
                    </a:p>
                  </a:txBody>
                  <a:tcPr/>
                </a:tc>
                <a:tc>
                  <a:txBody>
                    <a:bodyPr/>
                    <a:lstStyle/>
                    <a:p>
                      <a:r>
                        <a:rPr lang="en-US" dirty="0">
                          <a:solidFill>
                            <a:schemeClr val="bg1"/>
                          </a:solidFill>
                        </a:rPr>
                        <a:t>STD 003, STD 004</a:t>
                      </a:r>
                    </a:p>
                  </a:txBody>
                  <a:tcPr/>
                </a:tc>
                <a:extLst>
                  <a:ext uri="{0D108BD9-81ED-4DB2-BD59-A6C34878D82A}">
                    <a16:rowId xmlns:a16="http://schemas.microsoft.com/office/drawing/2014/main" val="1080005818"/>
                  </a:ext>
                </a:extLst>
              </a:tr>
              <a:tr h="413609">
                <a:tc>
                  <a:txBody>
                    <a:bodyPr/>
                    <a:lstStyle/>
                    <a:p>
                      <a:r>
                        <a:rPr lang="en-US" dirty="0">
                          <a:solidFill>
                            <a:schemeClr val="bg1"/>
                          </a:solidFill>
                        </a:rPr>
                        <a:t>8.  Practice Defense in Depth (</a:t>
                      </a:r>
                      <a:r>
                        <a:rPr lang="en-US" dirty="0" err="1">
                          <a:solidFill>
                            <a:schemeClr val="bg1"/>
                          </a:solidFill>
                        </a:rPr>
                        <a:t>DiD</a:t>
                      </a:r>
                      <a:r>
                        <a:rPr lang="en-US" dirty="0">
                          <a:solidFill>
                            <a:schemeClr val="bg1"/>
                          </a:solidFill>
                        </a:rPr>
                        <a:t>)</a:t>
                      </a:r>
                    </a:p>
                  </a:txBody>
                  <a:tcPr/>
                </a:tc>
                <a:tc>
                  <a:txBody>
                    <a:bodyPr/>
                    <a:lstStyle/>
                    <a:p>
                      <a:r>
                        <a:rPr lang="en-US" dirty="0">
                          <a:solidFill>
                            <a:schemeClr val="bg1"/>
                          </a:solidFill>
                        </a:rPr>
                        <a:t>STD 004</a:t>
                      </a:r>
                    </a:p>
                  </a:txBody>
                  <a:tcPr/>
                </a:tc>
                <a:extLst>
                  <a:ext uri="{0D108BD9-81ED-4DB2-BD59-A6C34878D82A}">
                    <a16:rowId xmlns:a16="http://schemas.microsoft.com/office/drawing/2014/main" val="2931098884"/>
                  </a:ext>
                </a:extLst>
              </a:tr>
              <a:tr h="413609">
                <a:tc>
                  <a:txBody>
                    <a:bodyPr/>
                    <a:lstStyle/>
                    <a:p>
                      <a:r>
                        <a:rPr lang="en-US" dirty="0">
                          <a:solidFill>
                            <a:schemeClr val="bg1"/>
                          </a:solidFill>
                        </a:rPr>
                        <a:t>9.  Use Effective Quality Assurance (QA) Techniques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 001, STD 002, STD 003, STD 004, STD 005, STD 006, STD 007, STD 008, STD 009, STD 010</a:t>
                      </a:r>
                    </a:p>
                  </a:txBody>
                  <a:tcPr/>
                </a:tc>
                <a:extLst>
                  <a:ext uri="{0D108BD9-81ED-4DB2-BD59-A6C34878D82A}">
                    <a16:rowId xmlns:a16="http://schemas.microsoft.com/office/drawing/2014/main" val="4057509967"/>
                  </a:ext>
                </a:extLst>
              </a:tr>
              <a:tr h="413609">
                <a:tc>
                  <a:txBody>
                    <a:bodyPr/>
                    <a:lstStyle/>
                    <a:p>
                      <a:r>
                        <a:rPr lang="en-US" dirty="0">
                          <a:solidFill>
                            <a:schemeClr val="bg1"/>
                          </a:solidFill>
                        </a:rPr>
                        <a:t>10.  Adopt a Secure Coding Standard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 001, STD 002, STD 003, STD 004, STD 005, STD 006, STD 007, STD 008, STD 009, STD 010</a:t>
                      </a:r>
                    </a:p>
                  </a:txBody>
                  <a:tcPr/>
                </a:tc>
                <a:extLst>
                  <a:ext uri="{0D108BD9-81ED-4DB2-BD59-A6C34878D82A}">
                    <a16:rowId xmlns:a16="http://schemas.microsoft.com/office/drawing/2014/main" val="222653739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D4B9D2A2-7CFF-6C42-8AD9-C3DEDEADE3A6}"/>
              </a:ext>
            </a:extLst>
          </p:cNvPr>
          <p:cNvGraphicFramePr>
            <a:graphicFrameLocks noGrp="1"/>
          </p:cNvGraphicFramePr>
          <p:nvPr>
            <p:extLst>
              <p:ext uri="{D42A27DB-BD31-4B8C-83A1-F6EECF244321}">
                <p14:modId xmlns:p14="http://schemas.microsoft.com/office/powerpoint/2010/main" val="2372558291"/>
              </p:ext>
            </p:extLst>
          </p:nvPr>
        </p:nvGraphicFramePr>
        <p:xfrm>
          <a:off x="1559241" y="1867067"/>
          <a:ext cx="9073517" cy="4226560"/>
        </p:xfrm>
        <a:graphic>
          <a:graphicData uri="http://schemas.openxmlformats.org/drawingml/2006/table">
            <a:tbl>
              <a:tblPr firstRow="1" bandRow="1">
                <a:tableStyleId>{802198C4-3087-4945-87E3-76CBB3509B7E}</a:tableStyleId>
              </a:tblPr>
              <a:tblGrid>
                <a:gridCol w="1000443">
                  <a:extLst>
                    <a:ext uri="{9D8B030D-6E8A-4147-A177-3AD203B41FA5}">
                      <a16:colId xmlns:a16="http://schemas.microsoft.com/office/drawing/2014/main" val="1730664443"/>
                    </a:ext>
                  </a:extLst>
                </a:gridCol>
                <a:gridCol w="1719580">
                  <a:extLst>
                    <a:ext uri="{9D8B030D-6E8A-4147-A177-3AD203B41FA5}">
                      <a16:colId xmlns:a16="http://schemas.microsoft.com/office/drawing/2014/main" val="2408367274"/>
                    </a:ext>
                  </a:extLst>
                </a:gridCol>
                <a:gridCol w="1367155">
                  <a:extLst>
                    <a:ext uri="{9D8B030D-6E8A-4147-A177-3AD203B41FA5}">
                      <a16:colId xmlns:a16="http://schemas.microsoft.com/office/drawing/2014/main" val="3384749019"/>
                    </a:ext>
                  </a:extLst>
                </a:gridCol>
                <a:gridCol w="873443">
                  <a:extLst>
                    <a:ext uri="{9D8B030D-6E8A-4147-A177-3AD203B41FA5}">
                      <a16:colId xmlns:a16="http://schemas.microsoft.com/office/drawing/2014/main" val="1549278771"/>
                    </a:ext>
                  </a:extLst>
                </a:gridCol>
                <a:gridCol w="1030605">
                  <a:extLst>
                    <a:ext uri="{9D8B030D-6E8A-4147-A177-3AD203B41FA5}">
                      <a16:colId xmlns:a16="http://schemas.microsoft.com/office/drawing/2014/main" val="1474833310"/>
                    </a:ext>
                  </a:extLst>
                </a:gridCol>
                <a:gridCol w="1641793">
                  <a:extLst>
                    <a:ext uri="{9D8B030D-6E8A-4147-A177-3AD203B41FA5}">
                      <a16:colId xmlns:a16="http://schemas.microsoft.com/office/drawing/2014/main" val="2868544836"/>
                    </a:ext>
                  </a:extLst>
                </a:gridCol>
                <a:gridCol w="784543">
                  <a:extLst>
                    <a:ext uri="{9D8B030D-6E8A-4147-A177-3AD203B41FA5}">
                      <a16:colId xmlns:a16="http://schemas.microsoft.com/office/drawing/2014/main" val="2245951415"/>
                    </a:ext>
                  </a:extLst>
                </a:gridCol>
                <a:gridCol w="655955">
                  <a:extLst>
                    <a:ext uri="{9D8B030D-6E8A-4147-A177-3AD203B41FA5}">
                      <a16:colId xmlns:a16="http://schemas.microsoft.com/office/drawing/2014/main" val="2866193987"/>
                    </a:ext>
                  </a:extLst>
                </a:gridCol>
              </a:tblGrid>
              <a:tr h="370840">
                <a:tc>
                  <a:txBody>
                    <a:bodyPr/>
                    <a:lstStyle/>
                    <a:p>
                      <a:r>
                        <a:rPr lang="en-US" dirty="0">
                          <a:solidFill>
                            <a:schemeClr val="bg1"/>
                          </a:solidFill>
                        </a:rPr>
                        <a:t>Standard </a:t>
                      </a:r>
                    </a:p>
                    <a:p>
                      <a:r>
                        <a:rPr lang="en-US" dirty="0">
                          <a:solidFill>
                            <a:schemeClr val="bg1"/>
                          </a:solidFill>
                        </a:rPr>
                        <a:t>Number</a:t>
                      </a:r>
                    </a:p>
                  </a:txBody>
                  <a:tcPr/>
                </a:tc>
                <a:tc>
                  <a:txBody>
                    <a:bodyPr/>
                    <a:lstStyle/>
                    <a:p>
                      <a:r>
                        <a:rPr lang="en-US" dirty="0">
                          <a:solidFill>
                            <a:schemeClr val="bg1"/>
                          </a:solidFill>
                        </a:rPr>
                        <a:t>Standard</a:t>
                      </a:r>
                    </a:p>
                  </a:txBody>
                  <a:tcPr/>
                </a:tc>
                <a:tc>
                  <a:txBody>
                    <a:bodyPr/>
                    <a:lstStyle/>
                    <a:p>
                      <a:r>
                        <a:rPr lang="en-US" dirty="0">
                          <a:solidFill>
                            <a:schemeClr val="bg1"/>
                          </a:solidFill>
                        </a:rPr>
                        <a:t>Rule</a:t>
                      </a:r>
                    </a:p>
                  </a:txBody>
                  <a:tcPr/>
                </a:tc>
                <a:tc>
                  <a:txBody>
                    <a:bodyPr/>
                    <a:lstStyle/>
                    <a:p>
                      <a:r>
                        <a:rPr lang="en-US" dirty="0">
                          <a:solidFill>
                            <a:schemeClr val="bg1"/>
                          </a:solidFill>
                        </a:rPr>
                        <a:t>Severity</a:t>
                      </a:r>
                    </a:p>
                  </a:txBody>
                  <a:tcPr/>
                </a:tc>
                <a:tc>
                  <a:txBody>
                    <a:bodyPr/>
                    <a:lstStyle/>
                    <a:p>
                      <a:r>
                        <a:rPr lang="en-US" dirty="0">
                          <a:solidFill>
                            <a:schemeClr val="bg1"/>
                          </a:solidFill>
                        </a:rPr>
                        <a:t>Likelihood</a:t>
                      </a:r>
                    </a:p>
                  </a:txBody>
                  <a:tcPr/>
                </a:tc>
                <a:tc>
                  <a:txBody>
                    <a:bodyPr/>
                    <a:lstStyle/>
                    <a:p>
                      <a:r>
                        <a:rPr lang="en-US" dirty="0">
                          <a:solidFill>
                            <a:schemeClr val="bg1"/>
                          </a:solidFill>
                        </a:rPr>
                        <a:t>Remediation Cost</a:t>
                      </a:r>
                    </a:p>
                  </a:txBody>
                  <a:tcPr/>
                </a:tc>
                <a:tc>
                  <a:txBody>
                    <a:bodyPr/>
                    <a:lstStyle/>
                    <a:p>
                      <a:r>
                        <a:rPr lang="en-US" dirty="0">
                          <a:solidFill>
                            <a:schemeClr val="bg1"/>
                          </a:solidFill>
                        </a:rPr>
                        <a:t>Priority</a:t>
                      </a:r>
                    </a:p>
                  </a:txBody>
                  <a:tcPr/>
                </a:tc>
                <a:tc>
                  <a:txBody>
                    <a:bodyPr/>
                    <a:lstStyle/>
                    <a:p>
                      <a:r>
                        <a:rPr lang="en-US" dirty="0">
                          <a:solidFill>
                            <a:schemeClr val="bg1"/>
                          </a:solidFill>
                        </a:rPr>
                        <a:t>Level</a:t>
                      </a:r>
                    </a:p>
                  </a:txBody>
                  <a:tcPr/>
                </a:tc>
                <a:extLst>
                  <a:ext uri="{0D108BD9-81ED-4DB2-BD59-A6C34878D82A}">
                    <a16:rowId xmlns:a16="http://schemas.microsoft.com/office/drawing/2014/main" val="2963267129"/>
                  </a:ext>
                </a:extLst>
              </a:tr>
              <a:tr h="370840">
                <a:tc>
                  <a:txBody>
                    <a:bodyPr/>
                    <a:lstStyle/>
                    <a:p>
                      <a:r>
                        <a:rPr lang="en-US" dirty="0">
                          <a:solidFill>
                            <a:schemeClr val="bg1"/>
                          </a:solidFill>
                        </a:rPr>
                        <a:t>1</a:t>
                      </a:r>
                    </a:p>
                  </a:txBody>
                  <a:tcPr/>
                </a:tc>
                <a:tc>
                  <a:txBody>
                    <a:bodyPr/>
                    <a:lstStyle/>
                    <a:p>
                      <a:r>
                        <a:rPr lang="en-US" dirty="0">
                          <a:solidFill>
                            <a:schemeClr val="bg1"/>
                          </a:solidFill>
                        </a:rPr>
                        <a:t>Data Value</a:t>
                      </a:r>
                    </a:p>
                  </a:txBody>
                  <a:tcPr/>
                </a:tc>
                <a:tc>
                  <a:txBody>
                    <a:bodyPr/>
                    <a:lstStyle/>
                    <a:p>
                      <a:r>
                        <a:rPr lang="en-US" dirty="0">
                          <a:solidFill>
                            <a:schemeClr val="bg1"/>
                          </a:solidFill>
                        </a:rPr>
                        <a:t>STD-001-CPP</a:t>
                      </a:r>
                    </a:p>
                  </a:txBody>
                  <a:tcPr/>
                </a:tc>
                <a:tc>
                  <a:txBody>
                    <a:bodyPr/>
                    <a:lstStyle/>
                    <a:p>
                      <a:r>
                        <a:rPr lang="en-US" dirty="0">
                          <a:solidFill>
                            <a:schemeClr val="bg1"/>
                          </a:solidFill>
                        </a:rPr>
                        <a:t>High</a:t>
                      </a:r>
                    </a:p>
                  </a:txBody>
                  <a:tcPr/>
                </a:tc>
                <a:tc>
                  <a:txBody>
                    <a:bodyPr/>
                    <a:lstStyle/>
                    <a:p>
                      <a:r>
                        <a:rPr lang="en-US" dirty="0">
                          <a:solidFill>
                            <a:schemeClr val="bg1"/>
                          </a:solidFill>
                        </a:rPr>
                        <a:t>Probable</a:t>
                      </a:r>
                    </a:p>
                  </a:txBody>
                  <a:tcPr/>
                </a:tc>
                <a:tc>
                  <a:txBody>
                    <a:bodyPr/>
                    <a:lstStyle/>
                    <a:p>
                      <a:r>
                        <a:rPr lang="en-US" dirty="0">
                          <a:solidFill>
                            <a:schemeClr val="bg1"/>
                          </a:solidFill>
                        </a:rPr>
                        <a:t>Medium</a:t>
                      </a:r>
                    </a:p>
                  </a:txBody>
                  <a:tcPr/>
                </a:tc>
                <a:tc>
                  <a:txBody>
                    <a:bodyPr/>
                    <a:lstStyle/>
                    <a:p>
                      <a:r>
                        <a:rPr lang="en-US" dirty="0">
                          <a:solidFill>
                            <a:srgbClr val="FF0000"/>
                          </a:solidFill>
                        </a:rPr>
                        <a:t>P12</a:t>
                      </a:r>
                    </a:p>
                  </a:txBody>
                  <a:tcPr/>
                </a:tc>
                <a:tc>
                  <a:txBody>
                    <a:bodyPr/>
                    <a:lstStyle/>
                    <a:p>
                      <a:r>
                        <a:rPr lang="en-US" dirty="0">
                          <a:solidFill>
                            <a:srgbClr val="FF0000"/>
                          </a:solidFill>
                        </a:rPr>
                        <a:t>L1</a:t>
                      </a:r>
                    </a:p>
                  </a:txBody>
                  <a:tcPr/>
                </a:tc>
                <a:extLst>
                  <a:ext uri="{0D108BD9-81ED-4DB2-BD59-A6C34878D82A}">
                    <a16:rowId xmlns:a16="http://schemas.microsoft.com/office/drawing/2014/main" val="3944282598"/>
                  </a:ext>
                </a:extLst>
              </a:tr>
              <a:tr h="370840">
                <a:tc>
                  <a:txBody>
                    <a:bodyPr/>
                    <a:lstStyle/>
                    <a:p>
                      <a:r>
                        <a:rPr lang="en-US" dirty="0">
                          <a:solidFill>
                            <a:schemeClr val="bg1"/>
                          </a:solidFill>
                        </a:rPr>
                        <a:t>2</a:t>
                      </a:r>
                    </a:p>
                  </a:txBody>
                  <a:tcPr/>
                </a:tc>
                <a:tc>
                  <a:txBody>
                    <a:bodyPr/>
                    <a:lstStyle/>
                    <a:p>
                      <a:r>
                        <a:rPr lang="en-US" dirty="0">
                          <a:solidFill>
                            <a:schemeClr val="bg1"/>
                          </a:solidFill>
                        </a:rPr>
                        <a:t>Data Type</a:t>
                      </a:r>
                    </a:p>
                  </a:txBody>
                  <a:tcPr/>
                </a:tc>
                <a:tc>
                  <a:txBody>
                    <a:bodyPr/>
                    <a:lstStyle/>
                    <a:p>
                      <a:r>
                        <a:rPr lang="en-US" dirty="0">
                          <a:solidFill>
                            <a:schemeClr val="bg1"/>
                          </a:solidFill>
                        </a:rPr>
                        <a:t>STD-002-CPP</a:t>
                      </a:r>
                    </a:p>
                  </a:txBody>
                  <a:tcPr/>
                </a:tc>
                <a:tc>
                  <a:txBody>
                    <a:bodyPr/>
                    <a:lstStyle/>
                    <a:p>
                      <a:r>
                        <a:rPr lang="en-US" dirty="0">
                          <a:solidFill>
                            <a:schemeClr val="bg1"/>
                          </a:solidFill>
                        </a:rPr>
                        <a:t>Low</a:t>
                      </a:r>
                    </a:p>
                  </a:txBody>
                  <a:tcPr/>
                </a:tc>
                <a:tc>
                  <a:txBody>
                    <a:bodyPr/>
                    <a:lstStyle/>
                    <a:p>
                      <a:r>
                        <a:rPr lang="en-US" dirty="0">
                          <a:solidFill>
                            <a:schemeClr val="bg1"/>
                          </a:solidFill>
                        </a:rPr>
                        <a:t>Unlikely</a:t>
                      </a:r>
                    </a:p>
                  </a:txBody>
                  <a:tcPr/>
                </a:tc>
                <a:tc>
                  <a:txBody>
                    <a:bodyPr/>
                    <a:lstStyle/>
                    <a:p>
                      <a:r>
                        <a:rPr lang="en-US" dirty="0">
                          <a:solidFill>
                            <a:schemeClr val="bg1"/>
                          </a:solidFill>
                        </a:rPr>
                        <a:t>Low</a:t>
                      </a:r>
                    </a:p>
                  </a:txBody>
                  <a:tcPr/>
                </a:tc>
                <a:tc>
                  <a:txBody>
                    <a:bodyPr/>
                    <a:lstStyle/>
                    <a:p>
                      <a:r>
                        <a:rPr lang="en-US" dirty="0">
                          <a:solidFill>
                            <a:srgbClr val="00B050"/>
                          </a:solidFill>
                        </a:rPr>
                        <a:t>P3</a:t>
                      </a:r>
                    </a:p>
                  </a:txBody>
                  <a:tcPr/>
                </a:tc>
                <a:tc>
                  <a:txBody>
                    <a:bodyPr/>
                    <a:lstStyle/>
                    <a:p>
                      <a:r>
                        <a:rPr lang="en-US" dirty="0">
                          <a:solidFill>
                            <a:srgbClr val="00B050"/>
                          </a:solidFill>
                        </a:rPr>
                        <a:t>L3</a:t>
                      </a:r>
                    </a:p>
                  </a:txBody>
                  <a:tcPr/>
                </a:tc>
                <a:extLst>
                  <a:ext uri="{0D108BD9-81ED-4DB2-BD59-A6C34878D82A}">
                    <a16:rowId xmlns:a16="http://schemas.microsoft.com/office/drawing/2014/main" val="1100826585"/>
                  </a:ext>
                </a:extLst>
              </a:tr>
              <a:tr h="370840">
                <a:tc>
                  <a:txBody>
                    <a:bodyPr/>
                    <a:lstStyle/>
                    <a:p>
                      <a:r>
                        <a:rPr lang="en-US" dirty="0">
                          <a:solidFill>
                            <a:schemeClr val="bg1"/>
                          </a:solidFill>
                        </a:rPr>
                        <a:t>3</a:t>
                      </a:r>
                    </a:p>
                  </a:txBody>
                  <a:tcPr/>
                </a:tc>
                <a:tc>
                  <a:txBody>
                    <a:bodyPr/>
                    <a:lstStyle/>
                    <a:p>
                      <a:r>
                        <a:rPr lang="en-US" dirty="0">
                          <a:solidFill>
                            <a:schemeClr val="bg1"/>
                          </a:solidFill>
                        </a:rPr>
                        <a:t>String Correctness</a:t>
                      </a:r>
                    </a:p>
                  </a:txBody>
                  <a:tcPr/>
                </a:tc>
                <a:tc>
                  <a:txBody>
                    <a:bodyPr/>
                    <a:lstStyle/>
                    <a:p>
                      <a:r>
                        <a:rPr lang="en-US" dirty="0">
                          <a:solidFill>
                            <a:schemeClr val="bg1"/>
                          </a:solidFill>
                        </a:rPr>
                        <a:t>STD-003-CPP</a:t>
                      </a:r>
                    </a:p>
                  </a:txBody>
                  <a:tcPr/>
                </a:tc>
                <a:tc>
                  <a:txBody>
                    <a:bodyPr/>
                    <a:lstStyle/>
                    <a:p>
                      <a:r>
                        <a:rPr lang="en-US" dirty="0">
                          <a:solidFill>
                            <a:schemeClr val="bg1"/>
                          </a:solidFill>
                        </a:rPr>
                        <a:t>High</a:t>
                      </a:r>
                    </a:p>
                  </a:txBody>
                  <a:tcPr/>
                </a:tc>
                <a:tc>
                  <a:txBody>
                    <a:bodyPr/>
                    <a:lstStyle/>
                    <a:p>
                      <a:r>
                        <a:rPr lang="en-US" dirty="0">
                          <a:solidFill>
                            <a:schemeClr val="bg1"/>
                          </a:solidFill>
                        </a:rPr>
                        <a:t>Likely</a:t>
                      </a:r>
                    </a:p>
                  </a:txBody>
                  <a:tcPr/>
                </a:tc>
                <a:tc>
                  <a:txBody>
                    <a:bodyPr/>
                    <a:lstStyle/>
                    <a:p>
                      <a:r>
                        <a:rPr lang="en-US" dirty="0">
                          <a:solidFill>
                            <a:schemeClr val="bg1"/>
                          </a:solidFill>
                        </a:rPr>
                        <a:t>Medium</a:t>
                      </a:r>
                    </a:p>
                  </a:txBody>
                  <a:tcPr/>
                </a:tc>
                <a:tc>
                  <a:txBody>
                    <a:bodyPr/>
                    <a:lstStyle/>
                    <a:p>
                      <a:r>
                        <a:rPr lang="en-US" dirty="0">
                          <a:solidFill>
                            <a:srgbClr val="FF0000"/>
                          </a:solidFill>
                        </a:rPr>
                        <a:t>P18</a:t>
                      </a:r>
                    </a:p>
                  </a:txBody>
                  <a:tcPr/>
                </a:tc>
                <a:tc>
                  <a:txBody>
                    <a:bodyPr/>
                    <a:lstStyle/>
                    <a:p>
                      <a:r>
                        <a:rPr lang="en-US" dirty="0">
                          <a:solidFill>
                            <a:srgbClr val="FF0000"/>
                          </a:solidFill>
                        </a:rPr>
                        <a:t>L1</a:t>
                      </a:r>
                    </a:p>
                  </a:txBody>
                  <a:tcPr/>
                </a:tc>
                <a:extLst>
                  <a:ext uri="{0D108BD9-81ED-4DB2-BD59-A6C34878D82A}">
                    <a16:rowId xmlns:a16="http://schemas.microsoft.com/office/drawing/2014/main" val="510831860"/>
                  </a:ext>
                </a:extLst>
              </a:tr>
              <a:tr h="370840">
                <a:tc>
                  <a:txBody>
                    <a:bodyPr/>
                    <a:lstStyle/>
                    <a:p>
                      <a:r>
                        <a:rPr lang="en-US" dirty="0">
                          <a:solidFill>
                            <a:schemeClr val="bg1"/>
                          </a:solidFill>
                        </a:rPr>
                        <a:t>4</a:t>
                      </a:r>
                    </a:p>
                  </a:txBody>
                  <a:tcPr/>
                </a:tc>
                <a:tc>
                  <a:txBody>
                    <a:bodyPr/>
                    <a:lstStyle/>
                    <a:p>
                      <a:r>
                        <a:rPr lang="en-US" dirty="0">
                          <a:solidFill>
                            <a:schemeClr val="bg1"/>
                          </a:solidFill>
                        </a:rPr>
                        <a:t>SQL Injection</a:t>
                      </a:r>
                    </a:p>
                  </a:txBody>
                  <a:tcPr/>
                </a:tc>
                <a:tc>
                  <a:txBody>
                    <a:bodyPr/>
                    <a:lstStyle/>
                    <a:p>
                      <a:r>
                        <a:rPr lang="en-US" dirty="0">
                          <a:solidFill>
                            <a:schemeClr val="bg1"/>
                          </a:solidFill>
                        </a:rPr>
                        <a:t>STD-004-CPP</a:t>
                      </a:r>
                    </a:p>
                  </a:txBody>
                  <a:tcPr/>
                </a:tc>
                <a:tc>
                  <a:txBody>
                    <a:bodyPr/>
                    <a:lstStyle/>
                    <a:p>
                      <a:r>
                        <a:rPr lang="en-US" dirty="0">
                          <a:solidFill>
                            <a:schemeClr val="bg1"/>
                          </a:solidFill>
                        </a:rPr>
                        <a:t>High</a:t>
                      </a:r>
                    </a:p>
                  </a:txBody>
                  <a:tcPr/>
                </a:tc>
                <a:tc>
                  <a:txBody>
                    <a:bodyPr/>
                    <a:lstStyle/>
                    <a:p>
                      <a:r>
                        <a:rPr lang="en-US" dirty="0">
                          <a:solidFill>
                            <a:schemeClr val="bg1"/>
                          </a:solidFill>
                        </a:rPr>
                        <a:t>Probable</a:t>
                      </a:r>
                    </a:p>
                  </a:txBody>
                  <a:tcPr/>
                </a:tc>
                <a:tc>
                  <a:txBody>
                    <a:bodyPr/>
                    <a:lstStyle/>
                    <a:p>
                      <a:r>
                        <a:rPr lang="en-US" dirty="0">
                          <a:solidFill>
                            <a:schemeClr val="bg1"/>
                          </a:solidFill>
                        </a:rPr>
                        <a:t>Medium</a:t>
                      </a:r>
                    </a:p>
                  </a:txBody>
                  <a:tcPr/>
                </a:tc>
                <a:tc>
                  <a:txBody>
                    <a:bodyPr/>
                    <a:lstStyle/>
                    <a:p>
                      <a:r>
                        <a:rPr lang="en-US" dirty="0">
                          <a:solidFill>
                            <a:srgbClr val="FF0000"/>
                          </a:solidFill>
                        </a:rPr>
                        <a:t>P12</a:t>
                      </a:r>
                    </a:p>
                  </a:txBody>
                  <a:tcPr/>
                </a:tc>
                <a:tc>
                  <a:txBody>
                    <a:bodyPr/>
                    <a:lstStyle/>
                    <a:p>
                      <a:r>
                        <a:rPr lang="en-US" dirty="0">
                          <a:solidFill>
                            <a:srgbClr val="FF0000"/>
                          </a:solidFill>
                        </a:rPr>
                        <a:t>L1</a:t>
                      </a:r>
                    </a:p>
                  </a:txBody>
                  <a:tcPr/>
                </a:tc>
                <a:extLst>
                  <a:ext uri="{0D108BD9-81ED-4DB2-BD59-A6C34878D82A}">
                    <a16:rowId xmlns:a16="http://schemas.microsoft.com/office/drawing/2014/main" val="3182292447"/>
                  </a:ext>
                </a:extLst>
              </a:tr>
              <a:tr h="370840">
                <a:tc>
                  <a:txBody>
                    <a:bodyPr/>
                    <a:lstStyle/>
                    <a:p>
                      <a:r>
                        <a:rPr lang="en-US" dirty="0">
                          <a:solidFill>
                            <a:schemeClr val="bg1"/>
                          </a:solidFill>
                        </a:rPr>
                        <a:t>5</a:t>
                      </a:r>
                    </a:p>
                  </a:txBody>
                  <a:tcPr/>
                </a:tc>
                <a:tc>
                  <a:txBody>
                    <a:bodyPr/>
                    <a:lstStyle/>
                    <a:p>
                      <a:r>
                        <a:rPr lang="en-US" dirty="0">
                          <a:solidFill>
                            <a:schemeClr val="bg1"/>
                          </a:solidFill>
                        </a:rPr>
                        <a:t>Memory Protection</a:t>
                      </a:r>
                    </a:p>
                  </a:txBody>
                  <a:tcPr/>
                </a:tc>
                <a:tc>
                  <a:txBody>
                    <a:bodyPr/>
                    <a:lstStyle/>
                    <a:p>
                      <a:r>
                        <a:rPr lang="en-US" dirty="0">
                          <a:solidFill>
                            <a:schemeClr val="bg1"/>
                          </a:solidFill>
                        </a:rPr>
                        <a:t>STD-005-CPP</a:t>
                      </a:r>
                    </a:p>
                  </a:txBody>
                  <a:tcPr/>
                </a:tc>
                <a:tc>
                  <a:txBody>
                    <a:bodyPr/>
                    <a:lstStyle/>
                    <a:p>
                      <a:r>
                        <a:rPr lang="en-US" dirty="0">
                          <a:solidFill>
                            <a:schemeClr val="bg1"/>
                          </a:solidFill>
                        </a:rPr>
                        <a:t>High</a:t>
                      </a:r>
                    </a:p>
                  </a:txBody>
                  <a:tcPr/>
                </a:tc>
                <a:tc>
                  <a:txBody>
                    <a:bodyPr/>
                    <a:lstStyle/>
                    <a:p>
                      <a:r>
                        <a:rPr lang="en-US" dirty="0">
                          <a:solidFill>
                            <a:schemeClr val="bg1"/>
                          </a:solidFill>
                        </a:rPr>
                        <a:t>Likely</a:t>
                      </a:r>
                    </a:p>
                  </a:txBody>
                  <a:tcPr/>
                </a:tc>
                <a:tc>
                  <a:txBody>
                    <a:bodyPr/>
                    <a:lstStyle/>
                    <a:p>
                      <a:r>
                        <a:rPr lang="en-US" dirty="0">
                          <a:solidFill>
                            <a:schemeClr val="bg1"/>
                          </a:solidFill>
                        </a:rPr>
                        <a:t>Medium</a:t>
                      </a:r>
                    </a:p>
                  </a:txBody>
                  <a:tcPr/>
                </a:tc>
                <a:tc>
                  <a:txBody>
                    <a:bodyPr/>
                    <a:lstStyle/>
                    <a:p>
                      <a:r>
                        <a:rPr lang="en-US" dirty="0">
                          <a:solidFill>
                            <a:srgbClr val="FF0000"/>
                          </a:solidFill>
                        </a:rPr>
                        <a:t>P18</a:t>
                      </a:r>
                    </a:p>
                  </a:txBody>
                  <a:tcPr/>
                </a:tc>
                <a:tc>
                  <a:txBody>
                    <a:bodyPr/>
                    <a:lstStyle/>
                    <a:p>
                      <a:r>
                        <a:rPr lang="en-US" dirty="0">
                          <a:solidFill>
                            <a:srgbClr val="FF0000"/>
                          </a:solidFill>
                        </a:rPr>
                        <a:t>L1</a:t>
                      </a:r>
                    </a:p>
                  </a:txBody>
                  <a:tcPr/>
                </a:tc>
                <a:extLst>
                  <a:ext uri="{0D108BD9-81ED-4DB2-BD59-A6C34878D82A}">
                    <a16:rowId xmlns:a16="http://schemas.microsoft.com/office/drawing/2014/main" val="691004550"/>
                  </a:ext>
                </a:extLst>
              </a:tr>
              <a:tr h="370840">
                <a:tc>
                  <a:txBody>
                    <a:bodyPr/>
                    <a:lstStyle/>
                    <a:p>
                      <a:r>
                        <a:rPr lang="en-US" dirty="0">
                          <a:solidFill>
                            <a:schemeClr val="bg1"/>
                          </a:solidFill>
                        </a:rPr>
                        <a:t>6</a:t>
                      </a:r>
                    </a:p>
                  </a:txBody>
                  <a:tcPr/>
                </a:tc>
                <a:tc>
                  <a:txBody>
                    <a:bodyPr/>
                    <a:lstStyle/>
                    <a:p>
                      <a:r>
                        <a:rPr lang="en-US" dirty="0">
                          <a:solidFill>
                            <a:schemeClr val="bg1"/>
                          </a:solidFill>
                        </a:rPr>
                        <a:t>Assertions</a:t>
                      </a:r>
                    </a:p>
                  </a:txBody>
                  <a:tcPr/>
                </a:tc>
                <a:tc>
                  <a:txBody>
                    <a:bodyPr/>
                    <a:lstStyle/>
                    <a:p>
                      <a:r>
                        <a:rPr lang="en-US" dirty="0">
                          <a:solidFill>
                            <a:schemeClr val="bg1"/>
                          </a:solidFill>
                        </a:rPr>
                        <a:t>STD-006-CPP</a:t>
                      </a:r>
                    </a:p>
                  </a:txBody>
                  <a:tcPr/>
                </a:tc>
                <a:tc>
                  <a:txBody>
                    <a:bodyPr/>
                    <a:lstStyle/>
                    <a:p>
                      <a:r>
                        <a:rPr lang="en-US" dirty="0">
                          <a:solidFill>
                            <a:schemeClr val="bg1"/>
                          </a:solidFill>
                        </a:rPr>
                        <a:t>Low</a:t>
                      </a:r>
                    </a:p>
                  </a:txBody>
                  <a:tcPr/>
                </a:tc>
                <a:tc>
                  <a:txBody>
                    <a:bodyPr/>
                    <a:lstStyle/>
                    <a:p>
                      <a:r>
                        <a:rPr lang="en-US" dirty="0">
                          <a:solidFill>
                            <a:schemeClr val="bg1"/>
                          </a:solidFill>
                        </a:rPr>
                        <a:t>Unlikely</a:t>
                      </a:r>
                    </a:p>
                  </a:txBody>
                  <a:tcPr/>
                </a:tc>
                <a:tc>
                  <a:txBody>
                    <a:bodyPr/>
                    <a:lstStyle/>
                    <a:p>
                      <a:r>
                        <a:rPr lang="en-US" dirty="0">
                          <a:solidFill>
                            <a:schemeClr val="bg1"/>
                          </a:solidFill>
                        </a:rPr>
                        <a:t>High</a:t>
                      </a:r>
                    </a:p>
                  </a:txBody>
                  <a:tcPr/>
                </a:tc>
                <a:tc>
                  <a:txBody>
                    <a:bodyPr/>
                    <a:lstStyle/>
                    <a:p>
                      <a:r>
                        <a:rPr lang="en-US" dirty="0">
                          <a:solidFill>
                            <a:srgbClr val="00B050"/>
                          </a:solidFill>
                        </a:rPr>
                        <a:t>P1</a:t>
                      </a:r>
                    </a:p>
                  </a:txBody>
                  <a:tcPr/>
                </a:tc>
                <a:tc>
                  <a:txBody>
                    <a:bodyPr/>
                    <a:lstStyle/>
                    <a:p>
                      <a:r>
                        <a:rPr lang="en-US" dirty="0">
                          <a:solidFill>
                            <a:srgbClr val="00B050"/>
                          </a:solidFill>
                        </a:rPr>
                        <a:t>L3</a:t>
                      </a:r>
                    </a:p>
                  </a:txBody>
                  <a:tcPr/>
                </a:tc>
                <a:extLst>
                  <a:ext uri="{0D108BD9-81ED-4DB2-BD59-A6C34878D82A}">
                    <a16:rowId xmlns:a16="http://schemas.microsoft.com/office/drawing/2014/main" val="2017393081"/>
                  </a:ext>
                </a:extLst>
              </a:tr>
              <a:tr h="370840">
                <a:tc>
                  <a:txBody>
                    <a:bodyPr/>
                    <a:lstStyle/>
                    <a:p>
                      <a:r>
                        <a:rPr lang="en-US" dirty="0">
                          <a:solidFill>
                            <a:schemeClr val="bg1"/>
                          </a:solidFill>
                        </a:rPr>
                        <a:t>7</a:t>
                      </a:r>
                    </a:p>
                  </a:txBody>
                  <a:tcPr/>
                </a:tc>
                <a:tc>
                  <a:txBody>
                    <a:bodyPr/>
                    <a:lstStyle/>
                    <a:p>
                      <a:r>
                        <a:rPr lang="en-US" dirty="0">
                          <a:solidFill>
                            <a:schemeClr val="bg1"/>
                          </a:solidFill>
                        </a:rPr>
                        <a:t>Exceptions</a:t>
                      </a:r>
                    </a:p>
                  </a:txBody>
                  <a:tcPr/>
                </a:tc>
                <a:tc>
                  <a:txBody>
                    <a:bodyPr/>
                    <a:lstStyle/>
                    <a:p>
                      <a:r>
                        <a:rPr lang="en-US" dirty="0">
                          <a:solidFill>
                            <a:schemeClr val="bg1"/>
                          </a:solidFill>
                        </a:rPr>
                        <a:t>STD-007-CPP</a:t>
                      </a:r>
                    </a:p>
                  </a:txBody>
                  <a:tcPr/>
                </a:tc>
                <a:tc>
                  <a:txBody>
                    <a:bodyPr/>
                    <a:lstStyle/>
                    <a:p>
                      <a:r>
                        <a:rPr lang="en-US" dirty="0">
                          <a:solidFill>
                            <a:schemeClr val="bg1"/>
                          </a:solidFill>
                        </a:rPr>
                        <a:t>Low</a:t>
                      </a:r>
                    </a:p>
                  </a:txBody>
                  <a:tcPr/>
                </a:tc>
                <a:tc>
                  <a:txBody>
                    <a:bodyPr/>
                    <a:lstStyle/>
                    <a:p>
                      <a:r>
                        <a:rPr lang="en-US" dirty="0">
                          <a:solidFill>
                            <a:schemeClr val="bg1"/>
                          </a:solidFill>
                        </a:rPr>
                        <a:t>Probable</a:t>
                      </a:r>
                    </a:p>
                  </a:txBody>
                  <a:tcPr/>
                </a:tc>
                <a:tc>
                  <a:txBody>
                    <a:bodyPr/>
                    <a:lstStyle/>
                    <a:p>
                      <a:r>
                        <a:rPr lang="en-US" dirty="0">
                          <a:solidFill>
                            <a:schemeClr val="bg1"/>
                          </a:solidFill>
                        </a:rPr>
                        <a:t>Medium</a:t>
                      </a:r>
                    </a:p>
                  </a:txBody>
                  <a:tcPr/>
                </a:tc>
                <a:tc>
                  <a:txBody>
                    <a:bodyPr/>
                    <a:lstStyle/>
                    <a:p>
                      <a:r>
                        <a:rPr lang="en-US" dirty="0">
                          <a:solidFill>
                            <a:srgbClr val="00B050"/>
                          </a:solidFill>
                        </a:rPr>
                        <a:t>P4</a:t>
                      </a:r>
                    </a:p>
                  </a:txBody>
                  <a:tcPr/>
                </a:tc>
                <a:tc>
                  <a:txBody>
                    <a:bodyPr/>
                    <a:lstStyle/>
                    <a:p>
                      <a:r>
                        <a:rPr lang="en-US" dirty="0">
                          <a:solidFill>
                            <a:srgbClr val="00B050"/>
                          </a:solidFill>
                        </a:rPr>
                        <a:t>L3</a:t>
                      </a:r>
                    </a:p>
                  </a:txBody>
                  <a:tcPr/>
                </a:tc>
                <a:extLst>
                  <a:ext uri="{0D108BD9-81ED-4DB2-BD59-A6C34878D82A}">
                    <a16:rowId xmlns:a16="http://schemas.microsoft.com/office/drawing/2014/main" val="647877774"/>
                  </a:ext>
                </a:extLst>
              </a:tr>
              <a:tr h="370840">
                <a:tc>
                  <a:txBody>
                    <a:bodyPr/>
                    <a:lstStyle/>
                    <a:p>
                      <a:r>
                        <a:rPr lang="en-US" dirty="0">
                          <a:solidFill>
                            <a:schemeClr val="bg1"/>
                          </a:solidFill>
                        </a:rPr>
                        <a:t>8</a:t>
                      </a:r>
                    </a:p>
                  </a:txBody>
                  <a:tcPr/>
                </a:tc>
                <a:tc>
                  <a:txBody>
                    <a:bodyPr/>
                    <a:lstStyle/>
                    <a:p>
                      <a:r>
                        <a:rPr lang="en-US" dirty="0">
                          <a:solidFill>
                            <a:schemeClr val="bg1"/>
                          </a:solidFill>
                        </a:rPr>
                        <a:t>Concurrency</a:t>
                      </a:r>
                    </a:p>
                  </a:txBody>
                  <a:tcPr/>
                </a:tc>
                <a:tc>
                  <a:txBody>
                    <a:bodyPr/>
                    <a:lstStyle/>
                    <a:p>
                      <a:r>
                        <a:rPr lang="en-US" dirty="0">
                          <a:solidFill>
                            <a:schemeClr val="bg1"/>
                          </a:solidFill>
                        </a:rPr>
                        <a:t>STD-008-CPP</a:t>
                      </a:r>
                    </a:p>
                  </a:txBody>
                  <a:tcPr/>
                </a:tc>
                <a:tc>
                  <a:txBody>
                    <a:bodyPr/>
                    <a:lstStyle/>
                    <a:p>
                      <a:r>
                        <a:rPr lang="en-US" dirty="0">
                          <a:solidFill>
                            <a:schemeClr val="bg1"/>
                          </a:solidFill>
                        </a:rPr>
                        <a:t>Medium</a:t>
                      </a:r>
                    </a:p>
                  </a:txBody>
                  <a:tcPr/>
                </a:tc>
                <a:tc>
                  <a:txBody>
                    <a:bodyPr/>
                    <a:lstStyle/>
                    <a:p>
                      <a:r>
                        <a:rPr lang="en-US" dirty="0">
                          <a:solidFill>
                            <a:schemeClr val="bg1"/>
                          </a:solidFill>
                        </a:rPr>
                        <a:t>Probable</a:t>
                      </a:r>
                    </a:p>
                  </a:txBody>
                  <a:tcPr/>
                </a:tc>
                <a:tc>
                  <a:txBody>
                    <a:bodyPr/>
                    <a:lstStyle/>
                    <a:p>
                      <a:r>
                        <a:rPr lang="en-US" dirty="0">
                          <a:solidFill>
                            <a:schemeClr val="bg1"/>
                          </a:solidFill>
                        </a:rPr>
                        <a:t>High</a:t>
                      </a:r>
                    </a:p>
                  </a:txBody>
                  <a:tcPr/>
                </a:tc>
                <a:tc>
                  <a:txBody>
                    <a:bodyPr/>
                    <a:lstStyle/>
                    <a:p>
                      <a:r>
                        <a:rPr lang="en-US" dirty="0">
                          <a:solidFill>
                            <a:srgbClr val="00B050"/>
                          </a:solidFill>
                        </a:rPr>
                        <a:t>P4</a:t>
                      </a:r>
                    </a:p>
                  </a:txBody>
                  <a:tcPr/>
                </a:tc>
                <a:tc>
                  <a:txBody>
                    <a:bodyPr/>
                    <a:lstStyle/>
                    <a:p>
                      <a:r>
                        <a:rPr lang="en-US" dirty="0">
                          <a:solidFill>
                            <a:srgbClr val="00B050"/>
                          </a:solidFill>
                        </a:rPr>
                        <a:t>L3</a:t>
                      </a:r>
                    </a:p>
                  </a:txBody>
                  <a:tcPr/>
                </a:tc>
                <a:extLst>
                  <a:ext uri="{0D108BD9-81ED-4DB2-BD59-A6C34878D82A}">
                    <a16:rowId xmlns:a16="http://schemas.microsoft.com/office/drawing/2014/main" val="2348533132"/>
                  </a:ext>
                </a:extLst>
              </a:tr>
              <a:tr h="370840">
                <a:tc>
                  <a:txBody>
                    <a:bodyPr/>
                    <a:lstStyle/>
                    <a:p>
                      <a:r>
                        <a:rPr lang="en-US" dirty="0">
                          <a:solidFill>
                            <a:schemeClr val="bg1"/>
                          </a:solidFill>
                        </a:rPr>
                        <a:t>9</a:t>
                      </a:r>
                    </a:p>
                  </a:txBody>
                  <a:tcPr/>
                </a:tc>
                <a:tc>
                  <a:txBody>
                    <a:bodyPr/>
                    <a:lstStyle/>
                    <a:p>
                      <a:r>
                        <a:rPr lang="en-US" dirty="0">
                          <a:solidFill>
                            <a:schemeClr val="bg1"/>
                          </a:solidFill>
                        </a:rPr>
                        <a:t>Containers</a:t>
                      </a:r>
                    </a:p>
                  </a:txBody>
                  <a:tcPr/>
                </a:tc>
                <a:tc>
                  <a:txBody>
                    <a:bodyPr/>
                    <a:lstStyle/>
                    <a:p>
                      <a:r>
                        <a:rPr lang="en-US" dirty="0">
                          <a:solidFill>
                            <a:schemeClr val="bg1"/>
                          </a:solidFill>
                        </a:rPr>
                        <a:t>STD-009-CPP</a:t>
                      </a:r>
                    </a:p>
                  </a:txBody>
                  <a:tcPr/>
                </a:tc>
                <a:tc>
                  <a:txBody>
                    <a:bodyPr/>
                    <a:lstStyle/>
                    <a:p>
                      <a:r>
                        <a:rPr lang="en-US" dirty="0">
                          <a:solidFill>
                            <a:schemeClr val="bg1"/>
                          </a:solidFill>
                        </a:rPr>
                        <a:t>High</a:t>
                      </a:r>
                    </a:p>
                  </a:txBody>
                  <a:tcPr/>
                </a:tc>
                <a:tc>
                  <a:txBody>
                    <a:bodyPr/>
                    <a:lstStyle/>
                    <a:p>
                      <a:r>
                        <a:rPr lang="en-US" dirty="0">
                          <a:solidFill>
                            <a:schemeClr val="bg1"/>
                          </a:solidFill>
                        </a:rPr>
                        <a:t>Probable</a:t>
                      </a:r>
                    </a:p>
                  </a:txBody>
                  <a:tcPr/>
                </a:tc>
                <a:tc>
                  <a:txBody>
                    <a:bodyPr/>
                    <a:lstStyle/>
                    <a:p>
                      <a:r>
                        <a:rPr lang="en-US" dirty="0">
                          <a:solidFill>
                            <a:schemeClr val="bg1"/>
                          </a:solidFill>
                        </a:rPr>
                        <a:t>High</a:t>
                      </a:r>
                    </a:p>
                  </a:txBody>
                  <a:tcPr/>
                </a:tc>
                <a:tc>
                  <a:txBody>
                    <a:bodyPr/>
                    <a:lstStyle/>
                    <a:p>
                      <a:r>
                        <a:rPr lang="en-US" dirty="0">
                          <a:solidFill>
                            <a:srgbClr val="FFC000"/>
                          </a:solidFill>
                        </a:rPr>
                        <a:t>P6</a:t>
                      </a:r>
                    </a:p>
                  </a:txBody>
                  <a:tcPr/>
                </a:tc>
                <a:tc>
                  <a:txBody>
                    <a:bodyPr/>
                    <a:lstStyle/>
                    <a:p>
                      <a:r>
                        <a:rPr lang="en-US" dirty="0">
                          <a:solidFill>
                            <a:srgbClr val="FFC000"/>
                          </a:solidFill>
                        </a:rPr>
                        <a:t>L2</a:t>
                      </a:r>
                    </a:p>
                  </a:txBody>
                  <a:tcPr/>
                </a:tc>
                <a:extLst>
                  <a:ext uri="{0D108BD9-81ED-4DB2-BD59-A6C34878D82A}">
                    <a16:rowId xmlns:a16="http://schemas.microsoft.com/office/drawing/2014/main" val="177076391"/>
                  </a:ext>
                </a:extLst>
              </a:tr>
              <a:tr h="370840">
                <a:tc>
                  <a:txBody>
                    <a:bodyPr/>
                    <a:lstStyle/>
                    <a:p>
                      <a:r>
                        <a:rPr lang="en-US" dirty="0">
                          <a:solidFill>
                            <a:schemeClr val="bg1"/>
                          </a:solidFill>
                        </a:rPr>
                        <a:t>10</a:t>
                      </a:r>
                    </a:p>
                  </a:txBody>
                  <a:tcPr/>
                </a:tc>
                <a:tc>
                  <a:txBody>
                    <a:bodyPr/>
                    <a:lstStyle/>
                    <a:p>
                      <a:r>
                        <a:rPr lang="en-US" dirty="0">
                          <a:solidFill>
                            <a:schemeClr val="bg1"/>
                          </a:solidFill>
                        </a:rPr>
                        <a:t>Integers</a:t>
                      </a:r>
                    </a:p>
                  </a:txBody>
                  <a:tcPr/>
                </a:tc>
                <a:tc>
                  <a:txBody>
                    <a:bodyPr/>
                    <a:lstStyle/>
                    <a:p>
                      <a:r>
                        <a:rPr lang="en-US" dirty="0">
                          <a:solidFill>
                            <a:schemeClr val="bg1"/>
                          </a:solidFill>
                        </a:rPr>
                        <a:t>STD-010-CPP</a:t>
                      </a:r>
                    </a:p>
                  </a:txBody>
                  <a:tcPr/>
                </a:tc>
                <a:tc>
                  <a:txBody>
                    <a:bodyPr/>
                    <a:lstStyle/>
                    <a:p>
                      <a:r>
                        <a:rPr lang="en-US" dirty="0">
                          <a:solidFill>
                            <a:schemeClr val="bg1"/>
                          </a:solidFill>
                        </a:rPr>
                        <a:t>Medium</a:t>
                      </a:r>
                    </a:p>
                  </a:txBody>
                  <a:tcPr/>
                </a:tc>
                <a:tc>
                  <a:txBody>
                    <a:bodyPr/>
                    <a:lstStyle/>
                    <a:p>
                      <a:r>
                        <a:rPr lang="en-US" dirty="0">
                          <a:solidFill>
                            <a:schemeClr val="bg1"/>
                          </a:solidFill>
                        </a:rPr>
                        <a:t>Unlikely</a:t>
                      </a:r>
                    </a:p>
                  </a:txBody>
                  <a:tcPr/>
                </a:tc>
                <a:tc>
                  <a:txBody>
                    <a:bodyPr/>
                    <a:lstStyle/>
                    <a:p>
                      <a:r>
                        <a:rPr lang="en-US" dirty="0">
                          <a:solidFill>
                            <a:schemeClr val="bg1"/>
                          </a:solidFill>
                        </a:rPr>
                        <a:t>Medium</a:t>
                      </a:r>
                    </a:p>
                  </a:txBody>
                  <a:tcPr/>
                </a:tc>
                <a:tc>
                  <a:txBody>
                    <a:bodyPr/>
                    <a:lstStyle/>
                    <a:p>
                      <a:r>
                        <a:rPr lang="en-US" dirty="0">
                          <a:solidFill>
                            <a:srgbClr val="00B050"/>
                          </a:solidFill>
                        </a:rPr>
                        <a:t>P4</a:t>
                      </a:r>
                    </a:p>
                  </a:txBody>
                  <a:tcPr/>
                </a:tc>
                <a:tc>
                  <a:txBody>
                    <a:bodyPr/>
                    <a:lstStyle/>
                    <a:p>
                      <a:r>
                        <a:rPr lang="en-US" dirty="0">
                          <a:solidFill>
                            <a:srgbClr val="00B050"/>
                          </a:solidFill>
                        </a:rPr>
                        <a:t>L3</a:t>
                      </a:r>
                    </a:p>
                  </a:txBody>
                  <a:tcPr/>
                </a:tc>
                <a:extLst>
                  <a:ext uri="{0D108BD9-81ED-4DB2-BD59-A6C34878D82A}">
                    <a16:rowId xmlns:a16="http://schemas.microsoft.com/office/drawing/2014/main" val="621542244"/>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3 x Encryption Policies:</a:t>
            </a:r>
          </a:p>
          <a:p>
            <a:pPr marL="0" lvl="0" indent="0" algn="l" rtl="0">
              <a:lnSpc>
                <a:spcPct val="90000"/>
              </a:lnSpc>
              <a:spcBef>
                <a:spcPts val="0"/>
              </a:spcBef>
              <a:spcAft>
                <a:spcPts val="0"/>
              </a:spcAft>
              <a:buClr>
                <a:schemeClr val="lt1"/>
              </a:buClr>
              <a:buSzPts val="2000"/>
              <a:buNone/>
            </a:pPr>
            <a:endParaRPr lang="en-US" sz="2000" dirty="0"/>
          </a:p>
          <a:p>
            <a:pPr marL="228600" indent="-228600">
              <a:spcBef>
                <a:spcPts val="0"/>
              </a:spcBef>
              <a:buSzPts val="2000"/>
            </a:pPr>
            <a:r>
              <a:rPr lang="en-US" sz="1600" dirty="0"/>
              <a:t>Encryption in Rest – Fully encrypted data on a disk</a:t>
            </a:r>
          </a:p>
          <a:p>
            <a:pPr marL="685800" lvl="1" indent="-228600">
              <a:spcBef>
                <a:spcPts val="0"/>
              </a:spcBef>
              <a:buSzPts val="2000"/>
            </a:pPr>
            <a:r>
              <a:rPr lang="en-US" sz="1400" dirty="0"/>
              <a:t>This will prevent unauthorized access should the disk be accessed by someone</a:t>
            </a:r>
          </a:p>
          <a:p>
            <a:pPr marL="457200" lvl="1" indent="0">
              <a:spcBef>
                <a:spcPts val="0"/>
              </a:spcBef>
              <a:buSzPts val="2000"/>
              <a:buNone/>
            </a:pPr>
            <a:endParaRPr lang="en-US" sz="1400" dirty="0"/>
          </a:p>
          <a:p>
            <a:pPr marL="228600" lvl="0" indent="-228600" algn="l" rtl="0">
              <a:lnSpc>
                <a:spcPct val="90000"/>
              </a:lnSpc>
              <a:spcBef>
                <a:spcPts val="0"/>
              </a:spcBef>
              <a:spcAft>
                <a:spcPts val="0"/>
              </a:spcAft>
              <a:buClr>
                <a:schemeClr val="lt1"/>
              </a:buClr>
              <a:buSzPts val="2000"/>
              <a:buChar char="•"/>
            </a:pPr>
            <a:r>
              <a:rPr lang="en-US" sz="1600" dirty="0"/>
              <a:t>Encryption at flight – Fully encrypting data as its being sent from one location to another </a:t>
            </a:r>
          </a:p>
          <a:p>
            <a:pPr marL="685800" lvl="1" indent="-228600">
              <a:spcBef>
                <a:spcPts val="0"/>
              </a:spcBef>
              <a:buSzPts val="2000"/>
            </a:pPr>
            <a:r>
              <a:rPr lang="en-US" sz="1400" dirty="0"/>
              <a:t>Useful for drives that may store data in an unencrypted form.  Data will be encrypted while at flight</a:t>
            </a:r>
          </a:p>
          <a:p>
            <a:pPr marL="685800" lvl="1" indent="-228600">
              <a:spcBef>
                <a:spcPts val="0"/>
              </a:spcBef>
              <a:buSzPts val="2000"/>
            </a:pPr>
            <a:endParaRPr lang="en-US" sz="1400" dirty="0"/>
          </a:p>
          <a:p>
            <a:pPr marL="228600" indent="-228600">
              <a:spcBef>
                <a:spcPts val="0"/>
              </a:spcBef>
              <a:buSzPts val="2000"/>
            </a:pPr>
            <a:r>
              <a:rPr lang="en-US" sz="1600" dirty="0"/>
              <a:t>Encryption in use – Fully encrypt and decrypt the data based on user privileges.  </a:t>
            </a:r>
          </a:p>
          <a:p>
            <a:pPr marL="685800" lvl="1" indent="-228600">
              <a:spcBef>
                <a:spcPts val="0"/>
              </a:spcBef>
              <a:buSzPts val="2000"/>
            </a:pPr>
            <a:r>
              <a:rPr lang="en-US" sz="1400" dirty="0"/>
              <a:t>Useful when applying the standard of least privilege so someone cannot access the memory to get the decryption key</a:t>
            </a:r>
            <a:endParaRPr sz="14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There are 3 policies that make up Triple-A Policies:</a:t>
            </a:r>
          </a:p>
          <a:p>
            <a:pPr marL="228600" lvl="0" indent="-228600" algn="l" rtl="0">
              <a:lnSpc>
                <a:spcPct val="90000"/>
              </a:lnSpc>
              <a:spcBef>
                <a:spcPts val="0"/>
              </a:spcBef>
              <a:spcAft>
                <a:spcPts val="0"/>
              </a:spcAft>
              <a:buClr>
                <a:schemeClr val="lt1"/>
              </a:buClr>
              <a:buSzPts val="2400"/>
              <a:buChar char="•"/>
            </a:pPr>
            <a:endParaRPr lang="en-US" sz="2400" dirty="0"/>
          </a:p>
          <a:p>
            <a:pPr marL="685800" lvl="1" indent="-228600">
              <a:spcBef>
                <a:spcPts val="0"/>
              </a:spcBef>
              <a:buSzPts val="2400"/>
            </a:pPr>
            <a:r>
              <a:rPr lang="en-US" dirty="0"/>
              <a:t>Authentication – Authenticating a user based on login credentials</a:t>
            </a:r>
          </a:p>
          <a:p>
            <a:pPr marL="685800" lvl="1" indent="-228600">
              <a:spcBef>
                <a:spcPts val="0"/>
              </a:spcBef>
              <a:buSzPts val="2400"/>
            </a:pPr>
            <a:endParaRPr lang="en-US" dirty="0"/>
          </a:p>
          <a:p>
            <a:pPr marL="685800" lvl="1" indent="-228600">
              <a:spcBef>
                <a:spcPts val="0"/>
              </a:spcBef>
              <a:buSzPts val="2400"/>
            </a:pPr>
            <a:r>
              <a:rPr lang="en-US" dirty="0"/>
              <a:t>Authorization – Authorizing a user and allowing access to only the systems governed by their access</a:t>
            </a:r>
          </a:p>
          <a:p>
            <a:pPr marL="685800" lvl="1" indent="-228600">
              <a:spcBef>
                <a:spcPts val="0"/>
              </a:spcBef>
              <a:buSzPts val="2400"/>
            </a:pPr>
            <a:endParaRPr lang="en-US" dirty="0"/>
          </a:p>
          <a:p>
            <a:pPr marL="685800" lvl="1" indent="-228600">
              <a:spcBef>
                <a:spcPts val="0"/>
              </a:spcBef>
              <a:buSzPts val="2400"/>
            </a:pPr>
            <a:r>
              <a:rPr lang="en-US" dirty="0"/>
              <a:t>Accounting – Accounting for the user’s actions and logging the information</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Tests</a:t>
            </a:r>
            <a:endParaRPr dirty="0"/>
          </a:p>
        </p:txBody>
      </p:sp>
      <p:sp>
        <p:nvSpPr>
          <p:cNvPr id="196" name="Google Shape;196;g9504e29505_0_0"/>
          <p:cNvSpPr txBox="1">
            <a:spLocks noGrp="1"/>
          </p:cNvSpPr>
          <p:nvPr>
            <p:ph type="body" idx="1"/>
          </p:nvPr>
        </p:nvSpPr>
        <p:spPr>
          <a:xfrm>
            <a:off x="685800" y="2194560"/>
            <a:ext cx="487729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are useful to test a variety of vulnerabilities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Graphical user interface, application&#10;&#10;Description automatically generated">
            <a:extLst>
              <a:ext uri="{FF2B5EF4-FFF2-40B4-BE49-F238E27FC236}">
                <a16:creationId xmlns:a16="http://schemas.microsoft.com/office/drawing/2014/main" id="{1B92420D-E79F-483A-9C8C-D6C53F7AFE0C}"/>
              </a:ext>
            </a:extLst>
          </p:cNvPr>
          <p:cNvPicPr>
            <a:picLocks noChangeAspect="1"/>
          </p:cNvPicPr>
          <p:nvPr/>
        </p:nvPicPr>
        <p:blipFill>
          <a:blip r:embed="rId5"/>
          <a:stretch>
            <a:fillRect/>
          </a:stretch>
        </p:blipFill>
        <p:spPr>
          <a:xfrm>
            <a:off x="6096000" y="2194560"/>
            <a:ext cx="5943600" cy="282511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497</TotalTime>
  <Words>1038</Words>
  <Application>Microsoft Macintosh PowerPoint</Application>
  <PresentationFormat>Widescreen</PresentationFormat>
  <Paragraphs>245</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vt:lpstr>
      <vt:lpstr>OVERVIEW: DEFENSE IN DEPTH</vt:lpstr>
      <vt:lpstr>THREATS MATRIX</vt:lpstr>
      <vt:lpstr>10 PRINCIPLES</vt:lpstr>
      <vt:lpstr>CODING STANDARDS</vt:lpstr>
      <vt:lpstr>ENCRYPTION POLICIES</vt:lpstr>
      <vt:lpstr>TRIPLE-A POLICIES</vt:lpstr>
      <vt:lpstr>Unit Tests</vt:lpstr>
      <vt:lpstr>Adding Value Unit Test</vt:lpstr>
      <vt:lpstr>Verifying Max Size and Capacity Unit Test</vt:lpstr>
      <vt:lpstr>Resizing Unit Test</vt:lpstr>
      <vt:lpstr>Erase beginning to end Unit Test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Daryl Miller</cp:lastModifiedBy>
  <cp:revision>10</cp:revision>
  <dcterms:created xsi:type="dcterms:W3CDTF">2020-08-19T17:59:24Z</dcterms:created>
  <dcterms:modified xsi:type="dcterms:W3CDTF">2021-12-08T21:22:46Z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