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7" r:id="rId4"/>
    <p:sldId id="258" r:id="rId5"/>
    <p:sldId id="270" r:id="rId6"/>
    <p:sldId id="259" r:id="rId7"/>
    <p:sldId id="261" r:id="rId8"/>
    <p:sldId id="264" r:id="rId9"/>
    <p:sldId id="27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流程图" id="{4983E54D-C3BC-4152-8E3A-338970C028CD}">
          <p14:sldIdLst>
            <p14:sldId id="257"/>
            <p14:sldId id="256"/>
            <p14:sldId id="267"/>
            <p14:sldId id="258"/>
            <p14:sldId id="270"/>
          </p14:sldIdLst>
        </p14:section>
        <p14:section name="国赛画图" id="{4DBB022E-305F-4607-9A1C-4B4402860209}">
          <p14:sldIdLst>
            <p14:sldId id="259"/>
            <p14:sldId id="261"/>
            <p14:sldId id="2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2BE"/>
    <a:srgbClr val="E4B8B5"/>
    <a:srgbClr val="FAD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237" y="4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3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0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7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0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0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7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9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4FF0-F4E1-4E9B-B20F-26C6074DC3D5}" type="datetimeFigureOut">
              <a:rPr lang="zh-CN" altLang="en-US" smtClean="0"/>
              <a:t>2022-09-12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FA8E-6ADA-4152-B00B-19FB38A7D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0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5.wmf"/><Relationship Id="rId21" Type="http://schemas.openxmlformats.org/officeDocument/2006/relationships/image" Target="../media/image25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2.e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9.emf"/><Relationship Id="rId5" Type="http://schemas.openxmlformats.org/officeDocument/2006/relationships/image" Target="../media/image16.w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?s_tid=gn_mlc" TargetMode="External"/><Relationship Id="rId2" Type="http://schemas.openxmlformats.org/officeDocument/2006/relationships/hyperlink" Target="https://ww2.mathworks.cn/matlabcentral/fileexchan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BBC80184-228C-096D-1489-A004FAC38E93}"/>
              </a:ext>
            </a:extLst>
          </p:cNvPr>
          <p:cNvSpPr/>
          <p:nvPr/>
        </p:nvSpPr>
        <p:spPr>
          <a:xfrm>
            <a:off x="377111" y="4805514"/>
            <a:ext cx="3545840" cy="19493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9DF6B71-9C44-2294-0D78-A7BDE2D19691}"/>
              </a:ext>
            </a:extLst>
          </p:cNvPr>
          <p:cNvSpPr/>
          <p:nvPr/>
        </p:nvSpPr>
        <p:spPr>
          <a:xfrm>
            <a:off x="1717623" y="4861186"/>
            <a:ext cx="1127178" cy="1462716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F0075F-0E8D-A89E-172A-E61CFE16FD4E}"/>
              </a:ext>
            </a:extLst>
          </p:cNvPr>
          <p:cNvSpPr/>
          <p:nvPr/>
        </p:nvSpPr>
        <p:spPr>
          <a:xfrm>
            <a:off x="568965" y="2862648"/>
            <a:ext cx="1720333" cy="1780919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9F0AE8-3315-ACA7-4DC7-04DD85654689}"/>
              </a:ext>
            </a:extLst>
          </p:cNvPr>
          <p:cNvSpPr/>
          <p:nvPr/>
        </p:nvSpPr>
        <p:spPr>
          <a:xfrm>
            <a:off x="568966" y="474572"/>
            <a:ext cx="1720333" cy="1780919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947571-CB0B-C73A-D2F8-FA5E4EB21171}"/>
              </a:ext>
            </a:extLst>
          </p:cNvPr>
          <p:cNvSpPr/>
          <p:nvPr/>
        </p:nvSpPr>
        <p:spPr>
          <a:xfrm>
            <a:off x="916561" y="399993"/>
            <a:ext cx="970797" cy="246895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E7B47C4-4E26-B718-B76A-FAC2857F52AE}"/>
              </a:ext>
            </a:extLst>
          </p:cNvPr>
          <p:cNvCxnSpPr>
            <a:cxnSpLocks/>
          </p:cNvCxnSpPr>
          <p:nvPr/>
        </p:nvCxnSpPr>
        <p:spPr>
          <a:xfrm>
            <a:off x="1803711" y="399993"/>
            <a:ext cx="2159" cy="246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F863113-BFC6-17B1-BFD5-6D7EE3B56F01}"/>
              </a:ext>
            </a:extLst>
          </p:cNvPr>
          <p:cNvCxnSpPr>
            <a:cxnSpLocks/>
          </p:cNvCxnSpPr>
          <p:nvPr/>
        </p:nvCxnSpPr>
        <p:spPr>
          <a:xfrm>
            <a:off x="1415302" y="639969"/>
            <a:ext cx="0" cy="238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258EBDD-5E10-A7C4-4F6E-2B6735B6C540}"/>
              </a:ext>
            </a:extLst>
          </p:cNvPr>
          <p:cNvSpPr/>
          <p:nvPr/>
        </p:nvSpPr>
        <p:spPr>
          <a:xfrm>
            <a:off x="970094" y="872299"/>
            <a:ext cx="833617" cy="231266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缺失值处理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E4AE5C-46AB-501D-3A44-2F3D9E7A2ECC}"/>
              </a:ext>
            </a:extLst>
          </p:cNvPr>
          <p:cNvCxnSpPr>
            <a:cxnSpLocks/>
          </p:cNvCxnSpPr>
          <p:nvPr/>
        </p:nvCxnSpPr>
        <p:spPr>
          <a:xfrm flipH="1">
            <a:off x="1415302" y="1067830"/>
            <a:ext cx="143" cy="23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8816E3-8B44-5759-2981-3ADDD14EECF3}"/>
              </a:ext>
            </a:extLst>
          </p:cNvPr>
          <p:cNvCxnSpPr>
            <a:cxnSpLocks/>
          </p:cNvCxnSpPr>
          <p:nvPr/>
        </p:nvCxnSpPr>
        <p:spPr>
          <a:xfrm>
            <a:off x="2344163" y="3582098"/>
            <a:ext cx="355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D6A8B2E-F4E7-8B17-24BB-21F0F58338E2}"/>
              </a:ext>
            </a:extLst>
          </p:cNvPr>
          <p:cNvSpPr/>
          <p:nvPr/>
        </p:nvSpPr>
        <p:spPr>
          <a:xfrm>
            <a:off x="2645200" y="720583"/>
            <a:ext cx="1578470" cy="694494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year:</a:t>
            </a:r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删除，</a:t>
            </a:r>
            <a:r>
              <a:rPr lang="en-US" altLang="zh-CN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N.V</a:t>
            </a:r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  <a:endParaRPr lang="en-US" altLang="zh-CN" sz="1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body:</a:t>
            </a:r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endParaRPr lang="en-US" altLang="zh-CN" sz="1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acidity:</a:t>
            </a:r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分组聚合填充</a:t>
            </a:r>
            <a:endParaRPr lang="en-US" altLang="zh-CN" sz="1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type:</a:t>
            </a:r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en-US" altLang="zh-CN" sz="1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A3870E-C1AB-D93D-CCB9-17C99E8CF535}"/>
              </a:ext>
            </a:extLst>
          </p:cNvPr>
          <p:cNvSpPr/>
          <p:nvPr/>
        </p:nvSpPr>
        <p:spPr>
          <a:xfrm>
            <a:off x="970094" y="1301497"/>
            <a:ext cx="890416" cy="311164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统计分析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F56A6D-7DD8-18D1-595B-D102CE63AEFD}"/>
              </a:ext>
            </a:extLst>
          </p:cNvPr>
          <p:cNvCxnSpPr>
            <a:cxnSpLocks/>
          </p:cNvCxnSpPr>
          <p:nvPr/>
        </p:nvCxnSpPr>
        <p:spPr>
          <a:xfrm>
            <a:off x="1416391" y="1612661"/>
            <a:ext cx="0" cy="3244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8C7F438-39DB-7B2D-9115-B6E5A710CD2F}"/>
              </a:ext>
            </a:extLst>
          </p:cNvPr>
          <p:cNvCxnSpPr>
            <a:cxnSpLocks/>
          </p:cNvCxnSpPr>
          <p:nvPr/>
        </p:nvCxnSpPr>
        <p:spPr>
          <a:xfrm>
            <a:off x="1149087" y="1937144"/>
            <a:ext cx="53242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2293797-EC87-41A2-BE1B-57A5123E873B}"/>
              </a:ext>
            </a:extLst>
          </p:cNvPr>
          <p:cNvCxnSpPr>
            <a:cxnSpLocks/>
          </p:cNvCxnSpPr>
          <p:nvPr/>
        </p:nvCxnSpPr>
        <p:spPr>
          <a:xfrm>
            <a:off x="1017045" y="399993"/>
            <a:ext cx="2159" cy="2468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3762C2F-7DA8-524E-B22F-10D50C5271A6}"/>
              </a:ext>
            </a:extLst>
          </p:cNvPr>
          <p:cNvSpPr txBox="1"/>
          <p:nvPr/>
        </p:nvSpPr>
        <p:spPr>
          <a:xfrm>
            <a:off x="1234793" y="1652635"/>
            <a:ext cx="204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>
                <a:latin typeface="黑体" panose="02010609060101010101" pitchFamily="49" charset="-122"/>
                <a:ea typeface="黑体" panose="02010609060101010101" pitchFamily="49" charset="-122"/>
              </a:rPr>
              <a:t>文本型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ECC220-400C-4D91-44E9-DE11EFA51306}"/>
              </a:ext>
            </a:extLst>
          </p:cNvPr>
          <p:cNvSpPr txBox="1"/>
          <p:nvPr/>
        </p:nvSpPr>
        <p:spPr>
          <a:xfrm>
            <a:off x="1358389" y="1657365"/>
            <a:ext cx="1843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>
                <a:latin typeface="黑体" panose="02010609060101010101" pitchFamily="49" charset="-122"/>
                <a:ea typeface="黑体" panose="02010609060101010101" pitchFamily="49" charset="-122"/>
              </a:rPr>
              <a:t>数值型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772EFA6-C909-40F3-6469-A7BB24D20A52}"/>
              </a:ext>
            </a:extLst>
          </p:cNvPr>
          <p:cNvSpPr/>
          <p:nvPr/>
        </p:nvSpPr>
        <p:spPr>
          <a:xfrm>
            <a:off x="1692896" y="1698829"/>
            <a:ext cx="426104" cy="435309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zh-CN" altLang="en-US" sz="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均值</a:t>
            </a:r>
            <a:endParaRPr lang="en-US" altLang="zh-CN" sz="7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000"/>
              </a:lnSpc>
            </a:pPr>
            <a:r>
              <a:rPr lang="zh-CN" altLang="en-US" sz="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</a:t>
            </a:r>
            <a:endParaRPr lang="en-US" altLang="zh-CN" sz="7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ts val="1000"/>
              </a:lnSpc>
            </a:pPr>
            <a:r>
              <a:rPr lang="zh-CN" altLang="en-US" sz="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最值</a:t>
            </a:r>
            <a:endParaRPr lang="en-US" altLang="zh-CN" sz="7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17D0B93-9669-44FF-794D-EC6C5F42507C}"/>
              </a:ext>
            </a:extLst>
          </p:cNvPr>
          <p:cNvSpPr/>
          <p:nvPr/>
        </p:nvSpPr>
        <p:spPr>
          <a:xfrm>
            <a:off x="727625" y="1710722"/>
            <a:ext cx="426104" cy="435309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zh-CN" altLang="en-US" sz="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分类数量</a:t>
            </a:r>
            <a:endParaRPr lang="en-US" altLang="zh-CN" sz="7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B3AE1F7-5170-3B51-0AFD-3FCCE7390F28}"/>
              </a:ext>
            </a:extLst>
          </p:cNvPr>
          <p:cNvCxnSpPr>
            <a:cxnSpLocks/>
          </p:cNvCxnSpPr>
          <p:nvPr/>
        </p:nvCxnSpPr>
        <p:spPr>
          <a:xfrm>
            <a:off x="3429000" y="1415077"/>
            <a:ext cx="0" cy="42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10C4BAFB-CD08-47C1-749C-DA69B09704ED}"/>
              </a:ext>
            </a:extLst>
          </p:cNvPr>
          <p:cNvSpPr/>
          <p:nvPr/>
        </p:nvSpPr>
        <p:spPr>
          <a:xfrm>
            <a:off x="2980583" y="1838010"/>
            <a:ext cx="896833" cy="270451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zh-CN" altLang="en-US" sz="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初步数据集</a:t>
            </a:r>
            <a:endParaRPr lang="en-US" altLang="zh-CN" sz="7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23AE103C-2FB3-D084-B033-78E3EFDE881C}"/>
              </a:ext>
            </a:extLst>
          </p:cNvPr>
          <p:cNvSpPr/>
          <p:nvPr/>
        </p:nvSpPr>
        <p:spPr>
          <a:xfrm>
            <a:off x="3368040" y="2120265"/>
            <a:ext cx="129540" cy="270451"/>
          </a:xfrm>
          <a:prstGeom prst="downArrow">
            <a:avLst/>
          </a:prstGeom>
          <a:solidFill>
            <a:srgbClr val="FAD6BA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8333B8B-EAB8-3CE9-5798-96F9400E253A}"/>
              </a:ext>
            </a:extLst>
          </p:cNvPr>
          <p:cNvCxnSpPr/>
          <p:nvPr/>
        </p:nvCxnSpPr>
        <p:spPr>
          <a:xfrm>
            <a:off x="4257448" y="474572"/>
            <a:ext cx="14935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53325FC-B155-FD80-3ED4-56F51EA0CD3B}"/>
              </a:ext>
            </a:extLst>
          </p:cNvPr>
          <p:cNvCxnSpPr/>
          <p:nvPr/>
        </p:nvCxnSpPr>
        <p:spPr>
          <a:xfrm>
            <a:off x="4243990" y="2275781"/>
            <a:ext cx="14935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915D4B-0A83-72EB-3B69-34834A006D3E}"/>
              </a:ext>
            </a:extLst>
          </p:cNvPr>
          <p:cNvCxnSpPr>
            <a:cxnSpLocks/>
          </p:cNvCxnSpPr>
          <p:nvPr/>
        </p:nvCxnSpPr>
        <p:spPr>
          <a:xfrm>
            <a:off x="5750968" y="474572"/>
            <a:ext cx="1" cy="1801209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F4A7D14-68E7-D02A-7DBE-E55308EA4CB8}"/>
              </a:ext>
            </a:extLst>
          </p:cNvPr>
          <p:cNvSpPr txBox="1"/>
          <p:nvPr/>
        </p:nvSpPr>
        <p:spPr>
          <a:xfrm>
            <a:off x="4672087" y="1249326"/>
            <a:ext cx="1869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50">
                <a:latin typeface="黑体" panose="02010609060101010101" pitchFamily="49" charset="-122"/>
                <a:ea typeface="黑体" panose="02010609060101010101" pitchFamily="49" charset="-122"/>
              </a:rPr>
              <a:t>：数据预处理及分析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77685DD-C141-1B66-6723-549DE74A0806}"/>
              </a:ext>
            </a:extLst>
          </p:cNvPr>
          <p:cNvSpPr/>
          <p:nvPr/>
        </p:nvSpPr>
        <p:spPr>
          <a:xfrm>
            <a:off x="1140809" y="2169738"/>
            <a:ext cx="657660" cy="311164"/>
          </a:xfrm>
          <a:prstGeom prst="rect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相关性分析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3E0545-C396-406B-345F-4AB76E1899B4}"/>
              </a:ext>
            </a:extLst>
          </p:cNvPr>
          <p:cNvSpPr/>
          <p:nvPr/>
        </p:nvSpPr>
        <p:spPr>
          <a:xfrm>
            <a:off x="1081464" y="2713495"/>
            <a:ext cx="775199" cy="324484"/>
          </a:xfrm>
          <a:prstGeom prst="rect">
            <a:avLst/>
          </a:prstGeom>
          <a:solidFill>
            <a:srgbClr val="FAD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指标相关性分析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DE4EFE0-74A9-D24B-F8CE-D81398186E75}"/>
              </a:ext>
            </a:extLst>
          </p:cNvPr>
          <p:cNvCxnSpPr>
            <a:cxnSpLocks/>
          </p:cNvCxnSpPr>
          <p:nvPr/>
        </p:nvCxnSpPr>
        <p:spPr>
          <a:xfrm flipH="1">
            <a:off x="1466901" y="3039996"/>
            <a:ext cx="143" cy="23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21BC6A4-AF9A-0CFF-5D3C-B4131B357627}"/>
              </a:ext>
            </a:extLst>
          </p:cNvPr>
          <p:cNvSpPr/>
          <p:nvPr/>
        </p:nvSpPr>
        <p:spPr>
          <a:xfrm>
            <a:off x="1036343" y="3257614"/>
            <a:ext cx="891889" cy="324484"/>
          </a:xfrm>
          <a:prstGeom prst="rect">
            <a:avLst/>
          </a:prstGeom>
          <a:solidFill>
            <a:srgbClr val="FAD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评分与价格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E608034-FAEF-BE2F-5C5A-9C64D0FE8E77}"/>
              </a:ext>
            </a:extLst>
          </p:cNvPr>
          <p:cNvSpPr/>
          <p:nvPr/>
        </p:nvSpPr>
        <p:spPr>
          <a:xfrm>
            <a:off x="3041399" y="2389318"/>
            <a:ext cx="775199" cy="530665"/>
          </a:xfrm>
          <a:prstGeom prst="rect">
            <a:avLst/>
          </a:prstGeom>
          <a:solidFill>
            <a:srgbClr val="FAD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提取价格与评分等数据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0BCAA50-A184-CDDF-7BEA-F8D9B98A01E7}"/>
              </a:ext>
            </a:extLst>
          </p:cNvPr>
          <p:cNvCxnSpPr>
            <a:cxnSpLocks/>
          </p:cNvCxnSpPr>
          <p:nvPr/>
        </p:nvCxnSpPr>
        <p:spPr>
          <a:xfrm>
            <a:off x="1466901" y="3590746"/>
            <a:ext cx="0" cy="152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9BD94E4-69B3-6B4B-ABAE-C8E1FFEF7A3A}"/>
              </a:ext>
            </a:extLst>
          </p:cNvPr>
          <p:cNvCxnSpPr>
            <a:cxnSpLocks/>
          </p:cNvCxnSpPr>
          <p:nvPr/>
        </p:nvCxnSpPr>
        <p:spPr>
          <a:xfrm>
            <a:off x="1149087" y="3742944"/>
            <a:ext cx="6692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437B357-2D86-3BB6-B5A3-4A293541A5F9}"/>
              </a:ext>
            </a:extLst>
          </p:cNvPr>
          <p:cNvCxnSpPr>
            <a:cxnSpLocks/>
          </p:cNvCxnSpPr>
          <p:nvPr/>
        </p:nvCxnSpPr>
        <p:spPr>
          <a:xfrm flipH="1">
            <a:off x="1135672" y="3731251"/>
            <a:ext cx="143" cy="23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D767FCC-A232-1642-E9D8-65437A56922C}"/>
              </a:ext>
            </a:extLst>
          </p:cNvPr>
          <p:cNvCxnSpPr>
            <a:cxnSpLocks/>
          </p:cNvCxnSpPr>
          <p:nvPr/>
        </p:nvCxnSpPr>
        <p:spPr>
          <a:xfrm flipH="1">
            <a:off x="1797845" y="3731251"/>
            <a:ext cx="143" cy="23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6175127-D1F4-1AF8-C5F3-7F1DA49923C9}"/>
              </a:ext>
            </a:extLst>
          </p:cNvPr>
          <p:cNvSpPr/>
          <p:nvPr/>
        </p:nvSpPr>
        <p:spPr>
          <a:xfrm>
            <a:off x="841389" y="3962517"/>
            <a:ext cx="573483" cy="560716"/>
          </a:xfrm>
          <a:prstGeom prst="rect">
            <a:avLst/>
          </a:prstGeom>
          <a:solidFill>
            <a:srgbClr val="FAD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可视化分析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33F6520-7410-C9B0-6B2A-3BF15766A9E5}"/>
              </a:ext>
            </a:extLst>
          </p:cNvPr>
          <p:cNvSpPr/>
          <p:nvPr/>
        </p:nvSpPr>
        <p:spPr>
          <a:xfrm>
            <a:off x="1576548" y="3973828"/>
            <a:ext cx="573483" cy="560716"/>
          </a:xfrm>
          <a:prstGeom prst="rect">
            <a:avLst/>
          </a:prstGeom>
          <a:solidFill>
            <a:srgbClr val="FAD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建立价格预测多元回归模型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EA6ABE2-9A41-4195-87BD-48DF554B5DE2}"/>
              </a:ext>
            </a:extLst>
          </p:cNvPr>
          <p:cNvCxnSpPr>
            <a:cxnSpLocks/>
          </p:cNvCxnSpPr>
          <p:nvPr/>
        </p:nvCxnSpPr>
        <p:spPr>
          <a:xfrm>
            <a:off x="3425952" y="2919983"/>
            <a:ext cx="0" cy="42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3C6054E1-FB39-2246-55AB-1C8550225DAD}"/>
              </a:ext>
            </a:extLst>
          </p:cNvPr>
          <p:cNvSpPr/>
          <p:nvPr/>
        </p:nvSpPr>
        <p:spPr>
          <a:xfrm>
            <a:off x="2756676" y="3342628"/>
            <a:ext cx="1358123" cy="530665"/>
          </a:xfrm>
          <a:prstGeom prst="rect">
            <a:avLst/>
          </a:prstGeom>
          <a:solidFill>
            <a:srgbClr val="FAD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数据集划分与检验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F76625A-AF0B-3CCC-6082-05A5C142306B}"/>
              </a:ext>
            </a:extLst>
          </p:cNvPr>
          <p:cNvCxnSpPr>
            <a:cxnSpLocks/>
          </p:cNvCxnSpPr>
          <p:nvPr/>
        </p:nvCxnSpPr>
        <p:spPr>
          <a:xfrm>
            <a:off x="3429000" y="3873293"/>
            <a:ext cx="0" cy="42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BDF7DC9-20DA-4974-6E52-D0B1B34C6505}"/>
              </a:ext>
            </a:extLst>
          </p:cNvPr>
          <p:cNvSpPr/>
          <p:nvPr/>
        </p:nvSpPr>
        <p:spPr>
          <a:xfrm>
            <a:off x="3036322" y="4312860"/>
            <a:ext cx="775199" cy="330707"/>
          </a:xfrm>
          <a:prstGeom prst="rect">
            <a:avLst/>
          </a:prstGeom>
          <a:solidFill>
            <a:srgbClr val="FAD6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权重系数分析</a:t>
            </a: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CCE82959-03D4-506E-4FF6-BD53F809D9C0}"/>
              </a:ext>
            </a:extLst>
          </p:cNvPr>
          <p:cNvCxnSpPr/>
          <p:nvPr/>
        </p:nvCxnSpPr>
        <p:spPr>
          <a:xfrm>
            <a:off x="4264544" y="4534544"/>
            <a:ext cx="14935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10E936E-D610-88B4-BF6F-AAB57845C946}"/>
              </a:ext>
            </a:extLst>
          </p:cNvPr>
          <p:cNvCxnSpPr>
            <a:cxnSpLocks/>
          </p:cNvCxnSpPr>
          <p:nvPr/>
        </p:nvCxnSpPr>
        <p:spPr>
          <a:xfrm>
            <a:off x="5750969" y="2255491"/>
            <a:ext cx="7095" cy="226774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0BB08AE3-FE8E-3789-D7BB-93E255A62E58}"/>
              </a:ext>
            </a:extLst>
          </p:cNvPr>
          <p:cNvSpPr txBox="1"/>
          <p:nvPr/>
        </p:nvSpPr>
        <p:spPr>
          <a:xfrm>
            <a:off x="4672086" y="3294032"/>
            <a:ext cx="2151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anose="02010609060101010101" pitchFamily="49" charset="-122"/>
                <a:ea typeface="黑体" panose="02010609060101010101" pitchFamily="49" charset="-122"/>
              </a:rPr>
              <a:t>问题二</a:t>
            </a:r>
            <a:r>
              <a:rPr lang="en-US" altLang="zh-CN" sz="105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050">
                <a:latin typeface="黑体" panose="02010609060101010101" pitchFamily="49" charset="-122"/>
                <a:ea typeface="黑体" panose="02010609060101010101" pitchFamily="49" charset="-122"/>
              </a:rPr>
              <a:t>相关性分析与回归分析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4C219B2-7A38-7498-D223-E9D837152841}"/>
              </a:ext>
            </a:extLst>
          </p:cNvPr>
          <p:cNvSpPr/>
          <p:nvPr/>
        </p:nvSpPr>
        <p:spPr>
          <a:xfrm>
            <a:off x="567374" y="5412729"/>
            <a:ext cx="775199" cy="330707"/>
          </a:xfrm>
          <a:prstGeom prst="rect">
            <a:avLst/>
          </a:prstGeom>
          <a:solidFill>
            <a:srgbClr val="E4B8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K-mens++</a:t>
            </a:r>
            <a:endParaRPr lang="zh-CN" altLang="en-US" sz="1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02EB715-30D6-6F4A-215F-66F19F66E41F}"/>
              </a:ext>
            </a:extLst>
          </p:cNvPr>
          <p:cNvSpPr/>
          <p:nvPr/>
        </p:nvSpPr>
        <p:spPr>
          <a:xfrm>
            <a:off x="1856663" y="5035297"/>
            <a:ext cx="775199" cy="330707"/>
          </a:xfrm>
          <a:prstGeom prst="rect">
            <a:avLst/>
          </a:prstGeom>
          <a:solidFill>
            <a:srgbClr val="E4B8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轮廓系数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C537C23-B249-384A-DFB1-EBB7CAAE6901}"/>
              </a:ext>
            </a:extLst>
          </p:cNvPr>
          <p:cNvSpPr/>
          <p:nvPr/>
        </p:nvSpPr>
        <p:spPr>
          <a:xfrm>
            <a:off x="1876607" y="5830183"/>
            <a:ext cx="775199" cy="330707"/>
          </a:xfrm>
          <a:prstGeom prst="rect">
            <a:avLst/>
          </a:prstGeom>
          <a:solidFill>
            <a:srgbClr val="E4B8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碎石图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CD8AEED-B3D1-0943-7E64-EDA0D7407F12}"/>
              </a:ext>
            </a:extLst>
          </p:cNvPr>
          <p:cNvCxnSpPr>
            <a:cxnSpLocks/>
          </p:cNvCxnSpPr>
          <p:nvPr/>
        </p:nvCxnSpPr>
        <p:spPr>
          <a:xfrm>
            <a:off x="1357087" y="5553380"/>
            <a:ext cx="355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2BE257AE-100F-AA9B-9340-26E928BD789B}"/>
              </a:ext>
            </a:extLst>
          </p:cNvPr>
          <p:cNvSpPr/>
          <p:nvPr/>
        </p:nvSpPr>
        <p:spPr>
          <a:xfrm>
            <a:off x="3357940" y="5366004"/>
            <a:ext cx="1127178" cy="605452"/>
          </a:xfrm>
          <a:prstGeom prst="rect">
            <a:avLst/>
          </a:prstGeom>
          <a:solidFill>
            <a:srgbClr val="E4B8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无监督分类模型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EB97ECA1-E428-5654-C153-527440356ADA}"/>
              </a:ext>
            </a:extLst>
          </p:cNvPr>
          <p:cNvCxnSpPr/>
          <p:nvPr/>
        </p:nvCxnSpPr>
        <p:spPr>
          <a:xfrm>
            <a:off x="4267609" y="6754902"/>
            <a:ext cx="14935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E1FFCCB-420A-E9CF-9087-1663F264B6C8}"/>
              </a:ext>
            </a:extLst>
          </p:cNvPr>
          <p:cNvCxnSpPr>
            <a:cxnSpLocks/>
          </p:cNvCxnSpPr>
          <p:nvPr/>
        </p:nvCxnSpPr>
        <p:spPr>
          <a:xfrm>
            <a:off x="5761129" y="4521171"/>
            <a:ext cx="10394" cy="223373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A063406-59FF-43FB-8ADD-DA7598480630}"/>
              </a:ext>
            </a:extLst>
          </p:cNvPr>
          <p:cNvSpPr txBox="1"/>
          <p:nvPr/>
        </p:nvSpPr>
        <p:spPr>
          <a:xfrm>
            <a:off x="4727789" y="5528084"/>
            <a:ext cx="2151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anose="02010609060101010101" pitchFamily="49" charset="-122"/>
                <a:ea typeface="黑体" panose="02010609060101010101" pitchFamily="49" charset="-122"/>
              </a:rPr>
              <a:t>问题三：构建葡萄酒分类模型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D01392E-1AB2-6ED0-4701-FA13C7F2BBB2}"/>
              </a:ext>
            </a:extLst>
          </p:cNvPr>
          <p:cNvSpPr/>
          <p:nvPr/>
        </p:nvSpPr>
        <p:spPr>
          <a:xfrm>
            <a:off x="903193" y="7419722"/>
            <a:ext cx="1009844" cy="381121"/>
          </a:xfrm>
          <a:prstGeom prst="rect">
            <a:avLst/>
          </a:prstGeom>
          <a:solidFill>
            <a:srgbClr val="D6E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数据集划分</a:t>
            </a: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3CB55B0-C262-8519-410E-5DAEB678B2FD}"/>
              </a:ext>
            </a:extLst>
          </p:cNvPr>
          <p:cNvCxnSpPr>
            <a:cxnSpLocks/>
          </p:cNvCxnSpPr>
          <p:nvPr/>
        </p:nvCxnSpPr>
        <p:spPr>
          <a:xfrm flipV="1">
            <a:off x="3675264" y="6754902"/>
            <a:ext cx="568726" cy="468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3376258-BE26-95AC-F6A4-41200F7A0064}"/>
              </a:ext>
            </a:extLst>
          </p:cNvPr>
          <p:cNvCxnSpPr>
            <a:cxnSpLocks/>
          </p:cNvCxnSpPr>
          <p:nvPr/>
        </p:nvCxnSpPr>
        <p:spPr>
          <a:xfrm>
            <a:off x="3446548" y="8526623"/>
            <a:ext cx="163599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9A49899-5DDA-FAE0-67B2-B6B0138878E7}"/>
              </a:ext>
            </a:extLst>
          </p:cNvPr>
          <p:cNvSpPr txBox="1"/>
          <p:nvPr/>
        </p:nvSpPr>
        <p:spPr>
          <a:xfrm>
            <a:off x="3915193" y="7589608"/>
            <a:ext cx="21511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anose="02010609060101010101" pitchFamily="49" charset="-122"/>
                <a:ea typeface="黑体" panose="02010609060101010101" pitchFamily="49" charset="-122"/>
              </a:rPr>
              <a:t>问题四：</a:t>
            </a:r>
            <a:r>
              <a:rPr lang="zh-CN" altLang="en-US" sz="105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建立价格回归预测模型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7B9BE88-4EEE-439E-79EC-D771FF91D7A4}"/>
              </a:ext>
            </a:extLst>
          </p:cNvPr>
          <p:cNvCxnSpPr>
            <a:cxnSpLocks/>
          </p:cNvCxnSpPr>
          <p:nvPr/>
        </p:nvCxnSpPr>
        <p:spPr>
          <a:xfrm>
            <a:off x="5077364" y="6741529"/>
            <a:ext cx="0" cy="1785094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E8887AE-70A9-5238-0575-813AA0773C62}"/>
              </a:ext>
            </a:extLst>
          </p:cNvPr>
          <p:cNvCxnSpPr>
            <a:cxnSpLocks/>
          </p:cNvCxnSpPr>
          <p:nvPr/>
        </p:nvCxnSpPr>
        <p:spPr>
          <a:xfrm>
            <a:off x="1927783" y="7599739"/>
            <a:ext cx="355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3B50C3F1-AB3B-F137-A58E-4595773DC65C}"/>
              </a:ext>
            </a:extLst>
          </p:cNvPr>
          <p:cNvSpPr/>
          <p:nvPr/>
        </p:nvSpPr>
        <p:spPr>
          <a:xfrm>
            <a:off x="2264207" y="8193417"/>
            <a:ext cx="1127178" cy="605452"/>
          </a:xfrm>
          <a:prstGeom prst="rect">
            <a:avLst/>
          </a:prstGeom>
          <a:solidFill>
            <a:srgbClr val="D6E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建立基于</a:t>
            </a:r>
            <a:r>
              <a:rPr lang="en-US" altLang="zh-CN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Xgboost</a:t>
            </a:r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的预测模型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B26587C-2FA7-106A-814E-2FFEA742DB2D}"/>
              </a:ext>
            </a:extLst>
          </p:cNvPr>
          <p:cNvCxnSpPr>
            <a:cxnSpLocks/>
          </p:cNvCxnSpPr>
          <p:nvPr/>
        </p:nvCxnSpPr>
        <p:spPr>
          <a:xfrm>
            <a:off x="2792344" y="7806657"/>
            <a:ext cx="0" cy="362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DDAA99C9-7F3A-5192-826C-BA142DD3EEFD}"/>
              </a:ext>
            </a:extLst>
          </p:cNvPr>
          <p:cNvSpPr/>
          <p:nvPr/>
        </p:nvSpPr>
        <p:spPr>
          <a:xfrm>
            <a:off x="2266262" y="7419722"/>
            <a:ext cx="1009844" cy="381121"/>
          </a:xfrm>
          <a:prstGeom prst="rect">
            <a:avLst/>
          </a:prstGeom>
          <a:solidFill>
            <a:srgbClr val="D6E2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性能评估</a:t>
            </a:r>
          </a:p>
        </p:txBody>
      </p:sp>
    </p:spTree>
    <p:extLst>
      <p:ext uri="{BB962C8B-B14F-4D97-AF65-F5344CB8AC3E}">
        <p14:creationId xmlns:p14="http://schemas.microsoft.com/office/powerpoint/2010/main" val="377234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04F26C69-EFD5-F39D-6F30-ACDAECACF545}"/>
              </a:ext>
            </a:extLst>
          </p:cNvPr>
          <p:cNvSpPr/>
          <p:nvPr/>
        </p:nvSpPr>
        <p:spPr>
          <a:xfrm>
            <a:off x="1308705" y="5366716"/>
            <a:ext cx="421170" cy="2314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5E8C44C4-38D8-7371-7CB8-FB74553F8C40}"/>
              </a:ext>
            </a:extLst>
          </p:cNvPr>
          <p:cNvSpPr/>
          <p:nvPr/>
        </p:nvSpPr>
        <p:spPr>
          <a:xfrm>
            <a:off x="450555" y="3826462"/>
            <a:ext cx="647564" cy="9084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通用互联网大数据集</a:t>
            </a: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CB63EF8A-75BA-EA04-DC47-FC2F3DF60509}"/>
              </a:ext>
            </a:extLst>
          </p:cNvPr>
          <p:cNvSpPr/>
          <p:nvPr/>
        </p:nvSpPr>
        <p:spPr>
          <a:xfrm>
            <a:off x="450554" y="5063417"/>
            <a:ext cx="647564" cy="9084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医学影像</a:t>
            </a:r>
            <a:br>
              <a:rPr lang="en-US" altLang="zh-CN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小数据集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581ACCB-9746-7C6E-9E8D-8586C35A2EAB}"/>
              </a:ext>
            </a:extLst>
          </p:cNvPr>
          <p:cNvSpPr/>
          <p:nvPr/>
        </p:nvSpPr>
        <p:spPr>
          <a:xfrm>
            <a:off x="1308705" y="4114924"/>
            <a:ext cx="421170" cy="2314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流程图: 手动输入 13">
            <a:extLst>
              <a:ext uri="{FF2B5EF4-FFF2-40B4-BE49-F238E27FC236}">
                <a16:creationId xmlns:a16="http://schemas.microsoft.com/office/drawing/2014/main" id="{F7FEA36C-94F2-4F79-23F5-F1311A1B689D}"/>
              </a:ext>
            </a:extLst>
          </p:cNvPr>
          <p:cNvSpPr/>
          <p:nvPr/>
        </p:nvSpPr>
        <p:spPr>
          <a:xfrm>
            <a:off x="1897598" y="3963436"/>
            <a:ext cx="782706" cy="464033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E1A1F53-2EA4-19AE-03E4-76BEEF227D25}"/>
              </a:ext>
            </a:extLst>
          </p:cNvPr>
          <p:cNvSpPr/>
          <p:nvPr/>
        </p:nvSpPr>
        <p:spPr>
          <a:xfrm>
            <a:off x="3058613" y="4100947"/>
            <a:ext cx="421170" cy="2314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3EA205E-B256-5431-1317-121698CCB015}"/>
              </a:ext>
            </a:extLst>
          </p:cNvPr>
          <p:cNvSpPr/>
          <p:nvPr/>
        </p:nvSpPr>
        <p:spPr>
          <a:xfrm>
            <a:off x="3058613" y="5401927"/>
            <a:ext cx="421170" cy="2314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9DC018A-A12A-D18A-D516-8BA94D432B14}"/>
              </a:ext>
            </a:extLst>
          </p:cNvPr>
          <p:cNvSpPr/>
          <p:nvPr/>
        </p:nvSpPr>
        <p:spPr>
          <a:xfrm rot="16200000">
            <a:off x="2078366" y="5856176"/>
            <a:ext cx="421170" cy="2314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流程图: 手动输入 17">
            <a:extLst>
              <a:ext uri="{FF2B5EF4-FFF2-40B4-BE49-F238E27FC236}">
                <a16:creationId xmlns:a16="http://schemas.microsoft.com/office/drawing/2014/main" id="{963FB769-EDE4-D793-BAE7-FADF8A688252}"/>
              </a:ext>
            </a:extLst>
          </p:cNvPr>
          <p:cNvSpPr/>
          <p:nvPr/>
        </p:nvSpPr>
        <p:spPr>
          <a:xfrm>
            <a:off x="1940462" y="5158728"/>
            <a:ext cx="782706" cy="464033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A2F67C1-BAA6-6D9D-DE3B-84A53EDB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70" y="5297296"/>
            <a:ext cx="1376887" cy="4640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28EDFE4-121C-6D5A-A6D3-677597FB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24" y="4142105"/>
            <a:ext cx="835106" cy="254372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B15B5EA-6484-6DE7-264A-73F6CBF4210C}"/>
              </a:ext>
            </a:extLst>
          </p:cNvPr>
          <p:cNvSpPr/>
          <p:nvPr/>
        </p:nvSpPr>
        <p:spPr>
          <a:xfrm>
            <a:off x="5315420" y="5413574"/>
            <a:ext cx="421170" cy="2314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88B545-E2D2-D9D3-9FC7-144AE859FF37}"/>
              </a:ext>
            </a:extLst>
          </p:cNvPr>
          <p:cNvGrpSpPr/>
          <p:nvPr/>
        </p:nvGrpSpPr>
        <p:grpSpPr>
          <a:xfrm>
            <a:off x="1973073" y="4019342"/>
            <a:ext cx="631756" cy="361733"/>
            <a:chOff x="2126974" y="914401"/>
            <a:chExt cx="2902226" cy="2246242"/>
          </a:xfrm>
        </p:grpSpPr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927B3D76-4A7F-32E9-4604-45FFDC6A6AD4}"/>
                </a:ext>
              </a:extLst>
            </p:cNvPr>
            <p:cNvSpPr/>
            <p:nvPr/>
          </p:nvSpPr>
          <p:spPr>
            <a:xfrm>
              <a:off x="2126974" y="1262270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8FF94FA9-7786-EA3A-3407-011A50B3E758}"/>
                </a:ext>
              </a:extLst>
            </p:cNvPr>
            <p:cNvSpPr/>
            <p:nvPr/>
          </p:nvSpPr>
          <p:spPr>
            <a:xfrm>
              <a:off x="2126974" y="2186609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35DD654D-47E7-5235-E106-7BEB6D9FF369}"/>
                </a:ext>
              </a:extLst>
            </p:cNvPr>
            <p:cNvSpPr/>
            <p:nvPr/>
          </p:nvSpPr>
          <p:spPr>
            <a:xfrm>
              <a:off x="3329609" y="914401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9E166273-C81B-C31C-7D32-C2106862FE04}"/>
                </a:ext>
              </a:extLst>
            </p:cNvPr>
            <p:cNvSpPr/>
            <p:nvPr/>
          </p:nvSpPr>
          <p:spPr>
            <a:xfrm>
              <a:off x="3329609" y="1789044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3CFFACF6-FDEA-2C7D-849A-FA218FE21C4F}"/>
                </a:ext>
              </a:extLst>
            </p:cNvPr>
            <p:cNvSpPr/>
            <p:nvPr/>
          </p:nvSpPr>
          <p:spPr>
            <a:xfrm>
              <a:off x="3329609" y="2663687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2478852C-DA6A-5DA9-FF28-1F20E116F067}"/>
                </a:ext>
              </a:extLst>
            </p:cNvPr>
            <p:cNvSpPr/>
            <p:nvPr/>
          </p:nvSpPr>
          <p:spPr>
            <a:xfrm>
              <a:off x="4532244" y="1321905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181BE266-B7C3-6BF4-C23C-D922B805C07C}"/>
                </a:ext>
              </a:extLst>
            </p:cNvPr>
            <p:cNvSpPr/>
            <p:nvPr/>
          </p:nvSpPr>
          <p:spPr>
            <a:xfrm>
              <a:off x="4532244" y="2256183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DA3749A-7D53-0825-F28C-EAF5AA81B386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2623930" y="1162879"/>
              <a:ext cx="705679" cy="34786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3DB76E7-D559-B8CC-8CDB-0F58FCDC0503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2623930" y="1162879"/>
              <a:ext cx="705679" cy="127220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D01074-0738-034D-AFB1-DEB2AC6FDB18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2623930" y="1510748"/>
              <a:ext cx="705679" cy="52677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A9D825-4A4B-978C-4583-8D66670C864D}"/>
                </a:ext>
              </a:extLst>
            </p:cNvPr>
            <p:cNvCxnSpPr>
              <a:stCxn id="23" idx="6"/>
              <a:endCxn id="27" idx="3"/>
            </p:cNvCxnSpPr>
            <p:nvPr/>
          </p:nvCxnSpPr>
          <p:spPr>
            <a:xfrm>
              <a:off x="2623930" y="1510748"/>
              <a:ext cx="778457" cy="157711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DB39DDF-6BD4-A15E-3013-31559C1F56CF}"/>
                </a:ext>
              </a:extLst>
            </p:cNvPr>
            <p:cNvCxnSpPr>
              <a:stCxn id="24" idx="6"/>
            </p:cNvCxnSpPr>
            <p:nvPr/>
          </p:nvCxnSpPr>
          <p:spPr>
            <a:xfrm flipV="1">
              <a:off x="2623930" y="2037522"/>
              <a:ext cx="778457" cy="39756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DED3911-7276-ADED-DB61-A9A6DB1C55AB}"/>
                </a:ext>
              </a:extLst>
            </p:cNvPr>
            <p:cNvCxnSpPr>
              <a:stCxn id="24" idx="6"/>
              <a:endCxn id="27" idx="2"/>
            </p:cNvCxnSpPr>
            <p:nvPr/>
          </p:nvCxnSpPr>
          <p:spPr>
            <a:xfrm>
              <a:off x="2623930" y="2435087"/>
              <a:ext cx="705679" cy="47707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A085359-8065-ED93-76C2-695E45EE9F01}"/>
                </a:ext>
              </a:extLst>
            </p:cNvPr>
            <p:cNvCxnSpPr>
              <a:stCxn id="25" idx="6"/>
            </p:cNvCxnSpPr>
            <p:nvPr/>
          </p:nvCxnSpPr>
          <p:spPr>
            <a:xfrm>
              <a:off x="3826565" y="1162879"/>
              <a:ext cx="824948" cy="44565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B3585D2-ECBA-2753-E77B-511CE34C5E9B}"/>
                </a:ext>
              </a:extLst>
            </p:cNvPr>
            <p:cNvCxnSpPr>
              <a:stCxn id="26" idx="6"/>
              <a:endCxn id="29" idx="2"/>
            </p:cNvCxnSpPr>
            <p:nvPr/>
          </p:nvCxnSpPr>
          <p:spPr>
            <a:xfrm>
              <a:off x="3826565" y="2037522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918DFF2-EF24-4879-BC5A-BBFA2736EEC9}"/>
                </a:ext>
              </a:extLst>
            </p:cNvPr>
            <p:cNvCxnSpPr>
              <a:stCxn id="27" idx="6"/>
              <a:endCxn id="29" idx="2"/>
            </p:cNvCxnSpPr>
            <p:nvPr/>
          </p:nvCxnSpPr>
          <p:spPr>
            <a:xfrm flipV="1">
              <a:off x="3826565" y="2504661"/>
              <a:ext cx="705679" cy="40750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73EB8E5-1FCC-777D-C7AC-037E3A4CFE76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 flipV="1">
              <a:off x="3826565" y="1570383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254CE93-6BA3-3837-4D43-23B2B41D0DFD}"/>
                </a:ext>
              </a:extLst>
            </p:cNvPr>
            <p:cNvCxnSpPr>
              <a:stCxn id="26" idx="6"/>
              <a:endCxn id="28" idx="2"/>
            </p:cNvCxnSpPr>
            <p:nvPr/>
          </p:nvCxnSpPr>
          <p:spPr>
            <a:xfrm flipV="1">
              <a:off x="3826565" y="1570383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9794FD3-61E2-873F-DC28-9C05A2BD3A90}"/>
                </a:ext>
              </a:extLst>
            </p:cNvPr>
            <p:cNvCxnSpPr>
              <a:stCxn id="25" idx="6"/>
              <a:endCxn id="29" idx="2"/>
            </p:cNvCxnSpPr>
            <p:nvPr/>
          </p:nvCxnSpPr>
          <p:spPr>
            <a:xfrm>
              <a:off x="3826565" y="1162879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91CAE13-DD64-5144-7C12-2D5E1BB90BD0}"/>
              </a:ext>
            </a:extLst>
          </p:cNvPr>
          <p:cNvGrpSpPr/>
          <p:nvPr/>
        </p:nvGrpSpPr>
        <p:grpSpPr>
          <a:xfrm>
            <a:off x="2005686" y="5232707"/>
            <a:ext cx="631756" cy="361733"/>
            <a:chOff x="2126974" y="914401"/>
            <a:chExt cx="2902226" cy="2246242"/>
          </a:xfrm>
        </p:grpSpPr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9C4BA8A7-49CD-3DBA-D01D-AD5741FB08E4}"/>
                </a:ext>
              </a:extLst>
            </p:cNvPr>
            <p:cNvSpPr/>
            <p:nvPr/>
          </p:nvSpPr>
          <p:spPr>
            <a:xfrm>
              <a:off x="2126974" y="1262270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ED84DEC6-FCD9-99DB-1634-7467EC9A21F1}"/>
                </a:ext>
              </a:extLst>
            </p:cNvPr>
            <p:cNvSpPr/>
            <p:nvPr/>
          </p:nvSpPr>
          <p:spPr>
            <a:xfrm>
              <a:off x="2126974" y="2186609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D84CC704-B158-47D3-3DC5-13DD3FC7195E}"/>
                </a:ext>
              </a:extLst>
            </p:cNvPr>
            <p:cNvSpPr/>
            <p:nvPr/>
          </p:nvSpPr>
          <p:spPr>
            <a:xfrm>
              <a:off x="3329609" y="914401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0EACFE9E-8240-AA82-AD6E-8AD3C5C46E07}"/>
                </a:ext>
              </a:extLst>
            </p:cNvPr>
            <p:cNvSpPr/>
            <p:nvPr/>
          </p:nvSpPr>
          <p:spPr>
            <a:xfrm>
              <a:off x="3329609" y="1789044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5350BE7E-C114-499B-A3E8-C8D018575617}"/>
                </a:ext>
              </a:extLst>
            </p:cNvPr>
            <p:cNvSpPr/>
            <p:nvPr/>
          </p:nvSpPr>
          <p:spPr>
            <a:xfrm>
              <a:off x="3329609" y="2663687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C324BB57-211D-ABC4-16BF-D09A506BFCB8}"/>
                </a:ext>
              </a:extLst>
            </p:cNvPr>
            <p:cNvSpPr/>
            <p:nvPr/>
          </p:nvSpPr>
          <p:spPr>
            <a:xfrm>
              <a:off x="4532244" y="1321905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A15E6052-0121-E7F3-FAC1-F18EAA7DC39F}"/>
                </a:ext>
              </a:extLst>
            </p:cNvPr>
            <p:cNvSpPr/>
            <p:nvPr/>
          </p:nvSpPr>
          <p:spPr>
            <a:xfrm>
              <a:off x="4532244" y="2256183"/>
              <a:ext cx="496956" cy="496956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413F6FA-D770-118E-894C-03E346B55DEF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 flipV="1">
              <a:off x="2623930" y="1162879"/>
              <a:ext cx="705679" cy="34786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795A9FB-A949-2F06-BFDA-0B3D069AEACD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 flipV="1">
              <a:off x="2623930" y="1162879"/>
              <a:ext cx="705679" cy="127220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F6A1AD-864B-66A5-934A-78BAFC47C724}"/>
                </a:ext>
              </a:extLst>
            </p:cNvPr>
            <p:cNvCxnSpPr>
              <a:stCxn id="43" idx="6"/>
              <a:endCxn id="46" idx="2"/>
            </p:cNvCxnSpPr>
            <p:nvPr/>
          </p:nvCxnSpPr>
          <p:spPr>
            <a:xfrm>
              <a:off x="2623930" y="1510748"/>
              <a:ext cx="705679" cy="52677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34D02DD-6B71-87A4-1315-8BCBFA8827B8}"/>
                </a:ext>
              </a:extLst>
            </p:cNvPr>
            <p:cNvCxnSpPr>
              <a:stCxn id="43" idx="6"/>
              <a:endCxn id="47" idx="3"/>
            </p:cNvCxnSpPr>
            <p:nvPr/>
          </p:nvCxnSpPr>
          <p:spPr>
            <a:xfrm>
              <a:off x="2623930" y="1510748"/>
              <a:ext cx="778457" cy="157711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892A5AA-4189-C630-F11A-45DBB00C875F}"/>
                </a:ext>
              </a:extLst>
            </p:cNvPr>
            <p:cNvCxnSpPr>
              <a:stCxn id="44" idx="6"/>
            </p:cNvCxnSpPr>
            <p:nvPr/>
          </p:nvCxnSpPr>
          <p:spPr>
            <a:xfrm flipV="1">
              <a:off x="2623930" y="2037522"/>
              <a:ext cx="778457" cy="39756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D0597FF-B2B0-A8B4-F8DA-E0538D6208A5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2623930" y="2435087"/>
              <a:ext cx="705679" cy="47707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01EAC2C-DC22-DF7E-A38E-B47C271D4439}"/>
                </a:ext>
              </a:extLst>
            </p:cNvPr>
            <p:cNvCxnSpPr>
              <a:stCxn id="45" idx="6"/>
            </p:cNvCxnSpPr>
            <p:nvPr/>
          </p:nvCxnSpPr>
          <p:spPr>
            <a:xfrm>
              <a:off x="3826565" y="1162879"/>
              <a:ext cx="824948" cy="44565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B55FFC-DB30-61C4-C8CC-AA364BA2EEEE}"/>
                </a:ext>
              </a:extLst>
            </p:cNvPr>
            <p:cNvCxnSpPr>
              <a:stCxn id="46" idx="6"/>
              <a:endCxn id="49" idx="2"/>
            </p:cNvCxnSpPr>
            <p:nvPr/>
          </p:nvCxnSpPr>
          <p:spPr>
            <a:xfrm>
              <a:off x="3826565" y="2037522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3AC3B74-34E0-B063-7231-EE3AB46C2831}"/>
                </a:ext>
              </a:extLst>
            </p:cNvPr>
            <p:cNvCxnSpPr>
              <a:stCxn id="47" idx="6"/>
              <a:endCxn id="49" idx="2"/>
            </p:cNvCxnSpPr>
            <p:nvPr/>
          </p:nvCxnSpPr>
          <p:spPr>
            <a:xfrm flipV="1">
              <a:off x="3826565" y="2504661"/>
              <a:ext cx="705679" cy="40750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EAE04-9BBA-BE36-0B1E-5A2823CB0030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 flipV="1">
              <a:off x="3826565" y="1570383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83D02FC-B255-2E72-2420-DC20D20B9E6D}"/>
                </a:ext>
              </a:extLst>
            </p:cNvPr>
            <p:cNvCxnSpPr>
              <a:stCxn id="46" idx="6"/>
              <a:endCxn id="48" idx="2"/>
            </p:cNvCxnSpPr>
            <p:nvPr/>
          </p:nvCxnSpPr>
          <p:spPr>
            <a:xfrm flipV="1">
              <a:off x="3826565" y="1570383"/>
              <a:ext cx="705679" cy="4671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4718152-9BEA-70C5-DB46-92B66DD7B939}"/>
                </a:ext>
              </a:extLst>
            </p:cNvPr>
            <p:cNvCxnSpPr>
              <a:stCxn id="45" idx="6"/>
              <a:endCxn id="49" idx="2"/>
            </p:cNvCxnSpPr>
            <p:nvPr/>
          </p:nvCxnSpPr>
          <p:spPr>
            <a:xfrm>
              <a:off x="3826565" y="1162879"/>
              <a:ext cx="705679" cy="134178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箭头: 右 61">
            <a:extLst>
              <a:ext uri="{FF2B5EF4-FFF2-40B4-BE49-F238E27FC236}">
                <a16:creationId xmlns:a16="http://schemas.microsoft.com/office/drawing/2014/main" id="{C135B290-94A6-82BE-3FCB-06C917513DE7}"/>
              </a:ext>
            </a:extLst>
          </p:cNvPr>
          <p:cNvSpPr/>
          <p:nvPr/>
        </p:nvSpPr>
        <p:spPr>
          <a:xfrm rot="5400000">
            <a:off x="2121230" y="4676548"/>
            <a:ext cx="421170" cy="23147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9854773-F329-C086-6AFC-AAA56707EBA3}"/>
              </a:ext>
            </a:extLst>
          </p:cNvPr>
          <p:cNvSpPr txBox="1"/>
          <p:nvPr/>
        </p:nvSpPr>
        <p:spPr>
          <a:xfrm>
            <a:off x="1193202" y="4361792"/>
            <a:ext cx="6896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网络预训练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1E7CA97-7D4F-7A85-AF7D-33AC676AD1FE}"/>
              </a:ext>
            </a:extLst>
          </p:cNvPr>
          <p:cNvSpPr txBox="1"/>
          <p:nvPr/>
        </p:nvSpPr>
        <p:spPr>
          <a:xfrm>
            <a:off x="1198995" y="5590848"/>
            <a:ext cx="58862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网络微调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5B80846-6087-F96B-C16C-6516AEAADF6A}"/>
              </a:ext>
            </a:extLst>
          </p:cNvPr>
          <p:cNvSpPr txBox="1"/>
          <p:nvPr/>
        </p:nvSpPr>
        <p:spPr>
          <a:xfrm>
            <a:off x="2335256" y="4653061"/>
            <a:ext cx="58862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迁移学习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3287D00-D69B-A1DC-7A9F-0D86C0579DA6}"/>
              </a:ext>
            </a:extLst>
          </p:cNvPr>
          <p:cNvSpPr txBox="1"/>
          <p:nvPr/>
        </p:nvSpPr>
        <p:spPr>
          <a:xfrm>
            <a:off x="2331815" y="5922284"/>
            <a:ext cx="50783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损失函数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98B471A-1A4D-CBB7-592C-798082094903}"/>
              </a:ext>
            </a:extLst>
          </p:cNvPr>
          <p:cNvSpPr txBox="1"/>
          <p:nvPr/>
        </p:nvSpPr>
        <p:spPr>
          <a:xfrm>
            <a:off x="2945144" y="5677410"/>
            <a:ext cx="588624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多标签</a:t>
            </a:r>
            <a:endParaRPr lang="en-US" altLang="zh-CN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特征向量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624D42-47E8-4212-FCA8-D87CFC3D15EE}"/>
              </a:ext>
            </a:extLst>
          </p:cNvPr>
          <p:cNvSpPr txBox="1"/>
          <p:nvPr/>
        </p:nvSpPr>
        <p:spPr>
          <a:xfrm>
            <a:off x="3988533" y="5002872"/>
            <a:ext cx="79060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深度卷积特征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0CD4364-AD01-B6F3-243D-919DD8002115}"/>
              </a:ext>
            </a:extLst>
          </p:cNvPr>
          <p:cNvSpPr txBox="1"/>
          <p:nvPr/>
        </p:nvSpPr>
        <p:spPr>
          <a:xfrm>
            <a:off x="2921432" y="4391952"/>
            <a:ext cx="588624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单标签</a:t>
            </a:r>
            <a:endParaRPr lang="en-US" altLang="zh-CN" sz="788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特征向量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4496002-E799-8D2E-7351-A31BE90D398F}"/>
              </a:ext>
            </a:extLst>
          </p:cNvPr>
          <p:cNvSpPr txBox="1"/>
          <p:nvPr/>
        </p:nvSpPr>
        <p:spPr>
          <a:xfrm>
            <a:off x="5247570" y="5708663"/>
            <a:ext cx="58862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排序算法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A71637AA-5E68-2ABB-C202-AEE255C8D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58" y="5158729"/>
            <a:ext cx="667979" cy="26756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1F0BCFDB-1E9A-5468-CBAA-B65977752009}"/>
              </a:ext>
            </a:extLst>
          </p:cNvPr>
          <p:cNvSpPr txBox="1"/>
          <p:nvPr/>
        </p:nvSpPr>
        <p:spPr>
          <a:xfrm>
            <a:off x="5717780" y="4881636"/>
            <a:ext cx="882934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多标签排序</a:t>
            </a:r>
            <a:r>
              <a:rPr lang="en-US" altLang="zh-CN" sz="788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class1&gt;class0</a:t>
            </a:r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B7A84E0C-3C6E-5B04-054F-BCAE31F90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32735"/>
              </p:ext>
            </p:extLst>
          </p:nvPr>
        </p:nvGraphicFramePr>
        <p:xfrm>
          <a:off x="1471706" y="6282828"/>
          <a:ext cx="2218664" cy="35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92080" imgH="431640" progId="Equation.DSMT4">
                  <p:embed/>
                </p:oleObj>
              </mc:Choice>
              <mc:Fallback>
                <p:oleObj name="Equation" r:id="rId5" imgW="2692080" imgH="431640" progId="Equation.DSMT4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B7A84E0C-3C6E-5B04-054F-BCAE31F90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1706" y="6282828"/>
                        <a:ext cx="2218664" cy="355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" name="图片 74">
            <a:extLst>
              <a:ext uri="{FF2B5EF4-FFF2-40B4-BE49-F238E27FC236}">
                <a16:creationId xmlns:a16="http://schemas.microsoft.com/office/drawing/2014/main" id="{714ED805-1BA7-CCD3-9D0C-FEBB6C4A7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466" y="5409753"/>
            <a:ext cx="574407" cy="58726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3C67B61-BC9B-BE6A-94F1-C6CF3BFF4622}"/>
              </a:ext>
            </a:extLst>
          </p:cNvPr>
          <p:cNvGrpSpPr/>
          <p:nvPr/>
        </p:nvGrpSpPr>
        <p:grpSpPr>
          <a:xfrm>
            <a:off x="1408700" y="1247225"/>
            <a:ext cx="1632502" cy="1263511"/>
            <a:chOff x="1103618" y="814627"/>
            <a:chExt cx="1632502" cy="1263511"/>
          </a:xfrm>
        </p:grpSpPr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A0C6CA54-4E29-32BD-814C-3FEBD3EEF573}"/>
                </a:ext>
              </a:extLst>
            </p:cNvPr>
            <p:cNvSpPr/>
            <p:nvPr/>
          </p:nvSpPr>
          <p:spPr>
            <a:xfrm>
              <a:off x="1103618" y="1010303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7" name="流程图: 接点 76">
              <a:extLst>
                <a:ext uri="{FF2B5EF4-FFF2-40B4-BE49-F238E27FC236}">
                  <a16:creationId xmlns:a16="http://schemas.microsoft.com/office/drawing/2014/main" id="{AA925E61-4F72-F98B-8A67-E7DCD891B0D7}"/>
                </a:ext>
              </a:extLst>
            </p:cNvPr>
            <p:cNvSpPr/>
            <p:nvPr/>
          </p:nvSpPr>
          <p:spPr>
            <a:xfrm>
              <a:off x="1103618" y="1530244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82962A76-23B8-1A63-AD1C-09F85F144125}"/>
                </a:ext>
              </a:extLst>
            </p:cNvPr>
            <p:cNvSpPr/>
            <p:nvPr/>
          </p:nvSpPr>
          <p:spPr>
            <a:xfrm>
              <a:off x="1780100" y="814627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79" name="流程图: 接点 78">
              <a:extLst>
                <a:ext uri="{FF2B5EF4-FFF2-40B4-BE49-F238E27FC236}">
                  <a16:creationId xmlns:a16="http://schemas.microsoft.com/office/drawing/2014/main" id="{E9E4EF45-C153-2908-9FA4-A2974569C4A4}"/>
                </a:ext>
              </a:extLst>
            </p:cNvPr>
            <p:cNvSpPr/>
            <p:nvPr/>
          </p:nvSpPr>
          <p:spPr>
            <a:xfrm>
              <a:off x="1780100" y="1306613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F0E6EEE1-F228-FB62-21D0-957055519947}"/>
                </a:ext>
              </a:extLst>
            </p:cNvPr>
            <p:cNvSpPr/>
            <p:nvPr/>
          </p:nvSpPr>
          <p:spPr>
            <a:xfrm>
              <a:off x="1780100" y="1798600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1" name="流程图: 接点 80">
              <a:extLst>
                <a:ext uri="{FF2B5EF4-FFF2-40B4-BE49-F238E27FC236}">
                  <a16:creationId xmlns:a16="http://schemas.microsoft.com/office/drawing/2014/main" id="{66FC97D6-4D59-6DCA-4596-80110A78721D}"/>
                </a:ext>
              </a:extLst>
            </p:cNvPr>
            <p:cNvSpPr/>
            <p:nvPr/>
          </p:nvSpPr>
          <p:spPr>
            <a:xfrm>
              <a:off x="2456582" y="1043848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6A51F798-F2CD-B9B3-7666-F3FB20A929F7}"/>
                </a:ext>
              </a:extLst>
            </p:cNvPr>
            <p:cNvSpPr/>
            <p:nvPr/>
          </p:nvSpPr>
          <p:spPr>
            <a:xfrm>
              <a:off x="2456582" y="1569379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D45948D-D34F-44D3-24F8-4E951CED84A9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 flipV="1">
              <a:off x="1383156" y="954396"/>
              <a:ext cx="396944" cy="19567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D8A87EE9-8A85-9B6C-0D95-9E21E520B494}"/>
                </a:ext>
              </a:extLst>
            </p:cNvPr>
            <p:cNvCxnSpPr>
              <a:stCxn id="77" idx="6"/>
              <a:endCxn id="78" idx="2"/>
            </p:cNvCxnSpPr>
            <p:nvPr/>
          </p:nvCxnSpPr>
          <p:spPr>
            <a:xfrm flipV="1">
              <a:off x="1383156" y="954396"/>
              <a:ext cx="396944" cy="71561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BCB99D5-82A0-43A3-4039-3A72AB925375}"/>
                </a:ext>
              </a:extLst>
            </p:cNvPr>
            <p:cNvCxnSpPr>
              <a:stCxn id="76" idx="6"/>
              <a:endCxn id="79" idx="2"/>
            </p:cNvCxnSpPr>
            <p:nvPr/>
          </p:nvCxnSpPr>
          <p:spPr>
            <a:xfrm>
              <a:off x="1383156" y="1150072"/>
              <a:ext cx="396944" cy="29631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F91CDD6-99BC-0697-1A0C-D34888A19808}"/>
                </a:ext>
              </a:extLst>
            </p:cNvPr>
            <p:cNvCxnSpPr>
              <a:stCxn id="76" idx="6"/>
              <a:endCxn id="80" idx="3"/>
            </p:cNvCxnSpPr>
            <p:nvPr/>
          </p:nvCxnSpPr>
          <p:spPr>
            <a:xfrm>
              <a:off x="1383156" y="1150072"/>
              <a:ext cx="437882" cy="88712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1E00CE32-5213-72DA-FFD1-064387AEACC2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1383156" y="1446383"/>
              <a:ext cx="437882" cy="22363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60F39003-A722-EB0E-3B1E-D2A923368DBE}"/>
                </a:ext>
              </a:extLst>
            </p:cNvPr>
            <p:cNvCxnSpPr>
              <a:stCxn id="77" idx="6"/>
              <a:endCxn id="80" idx="2"/>
            </p:cNvCxnSpPr>
            <p:nvPr/>
          </p:nvCxnSpPr>
          <p:spPr>
            <a:xfrm>
              <a:off x="1383156" y="1670013"/>
              <a:ext cx="396944" cy="26835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1E76B83-655F-66FA-2CF7-39B1B4A7D3D4}"/>
                </a:ext>
              </a:extLst>
            </p:cNvPr>
            <p:cNvCxnSpPr>
              <a:stCxn id="78" idx="6"/>
            </p:cNvCxnSpPr>
            <p:nvPr/>
          </p:nvCxnSpPr>
          <p:spPr>
            <a:xfrm>
              <a:off x="2059638" y="954395"/>
              <a:ext cx="464033" cy="250683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A441D59-07AA-EEDB-FFD3-ED3CF1170318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>
              <a:off x="2059638" y="1446382"/>
              <a:ext cx="396944" cy="26276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F24EEFC-4253-136E-7A25-6CCE8BBC1D86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059638" y="1709148"/>
              <a:ext cx="396944" cy="22922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5286F7B-611F-B182-161D-3EF4A6E1CFD5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 flipV="1">
              <a:off x="2059638" y="1183617"/>
              <a:ext cx="396944" cy="75475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14852F5E-D3FE-A924-873F-7F8431F4F21A}"/>
                </a:ext>
              </a:extLst>
            </p:cNvPr>
            <p:cNvCxnSpPr>
              <a:stCxn id="79" idx="6"/>
              <a:endCxn id="81" idx="2"/>
            </p:cNvCxnSpPr>
            <p:nvPr/>
          </p:nvCxnSpPr>
          <p:spPr>
            <a:xfrm flipV="1">
              <a:off x="2059638" y="1183617"/>
              <a:ext cx="396944" cy="26276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B7E1057-A4D3-2D39-8223-6B0C2332D18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059638" y="954396"/>
              <a:ext cx="396944" cy="754752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D6B734-BCAC-9E4E-B59F-7CA9660100A4}"/>
              </a:ext>
            </a:extLst>
          </p:cNvPr>
          <p:cNvGrpSpPr/>
          <p:nvPr/>
        </p:nvGrpSpPr>
        <p:grpSpPr>
          <a:xfrm>
            <a:off x="4211147" y="1739211"/>
            <a:ext cx="1625047" cy="391353"/>
            <a:chOff x="4254733" y="1742692"/>
            <a:chExt cx="1625047" cy="39135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41C79A2-B764-585D-D9AE-F96CD075BFFD}"/>
                </a:ext>
              </a:extLst>
            </p:cNvPr>
            <p:cNvSpPr/>
            <p:nvPr/>
          </p:nvSpPr>
          <p:spPr>
            <a:xfrm>
              <a:off x="4254733" y="1742692"/>
              <a:ext cx="1625047" cy="3913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5" name="流程图: 接点 94">
              <a:extLst>
                <a:ext uri="{FF2B5EF4-FFF2-40B4-BE49-F238E27FC236}">
                  <a16:creationId xmlns:a16="http://schemas.microsoft.com/office/drawing/2014/main" id="{3CC0BB66-A07D-1533-6978-6BF610743B9E}"/>
                </a:ext>
              </a:extLst>
            </p:cNvPr>
            <p:cNvSpPr/>
            <p:nvPr/>
          </p:nvSpPr>
          <p:spPr>
            <a:xfrm>
              <a:off x="4394502" y="1800401"/>
              <a:ext cx="279538" cy="279538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6" name="流程图: 接点 95">
              <a:extLst>
                <a:ext uri="{FF2B5EF4-FFF2-40B4-BE49-F238E27FC236}">
                  <a16:creationId xmlns:a16="http://schemas.microsoft.com/office/drawing/2014/main" id="{8BB9F16A-6655-E542-833B-AB98540ECC31}"/>
                </a:ext>
              </a:extLst>
            </p:cNvPr>
            <p:cNvSpPr/>
            <p:nvPr/>
          </p:nvSpPr>
          <p:spPr>
            <a:xfrm>
              <a:off x="4804959" y="1798599"/>
              <a:ext cx="279538" cy="279538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7" name="流程图: 接点 96">
              <a:extLst>
                <a:ext uri="{FF2B5EF4-FFF2-40B4-BE49-F238E27FC236}">
                  <a16:creationId xmlns:a16="http://schemas.microsoft.com/office/drawing/2014/main" id="{DBDEBB7B-46C9-61CC-C77D-FF4AE4283A11}"/>
                </a:ext>
              </a:extLst>
            </p:cNvPr>
            <p:cNvSpPr/>
            <p:nvPr/>
          </p:nvSpPr>
          <p:spPr>
            <a:xfrm>
              <a:off x="5169762" y="1805091"/>
              <a:ext cx="279538" cy="27953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98" name="流程图: 接点 97">
              <a:extLst>
                <a:ext uri="{FF2B5EF4-FFF2-40B4-BE49-F238E27FC236}">
                  <a16:creationId xmlns:a16="http://schemas.microsoft.com/office/drawing/2014/main" id="{906ACAEE-FF18-56BC-126B-E8011E0D60B8}"/>
                </a:ext>
              </a:extLst>
            </p:cNvPr>
            <p:cNvSpPr/>
            <p:nvPr/>
          </p:nvSpPr>
          <p:spPr>
            <a:xfrm>
              <a:off x="5524771" y="1805091"/>
              <a:ext cx="279538" cy="279538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77757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30df2a1016d7797fdf4119a8e978ee">
            <a:extLst>
              <a:ext uri="{FF2B5EF4-FFF2-40B4-BE49-F238E27FC236}">
                <a16:creationId xmlns:a16="http://schemas.microsoft.com/office/drawing/2014/main" id="{F4A23F72-5BE0-C670-0E7A-9DDF1ED0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5" y="506095"/>
            <a:ext cx="5267325" cy="1883410"/>
          </a:xfrm>
          <a:prstGeom prst="rect">
            <a:avLst/>
          </a:prstGeom>
        </p:spPr>
      </p:pic>
      <p:pic>
        <p:nvPicPr>
          <p:cNvPr id="6" name="图片 5" descr="d3c84d27816dca2031416ef3fe2563a">
            <a:extLst>
              <a:ext uri="{FF2B5EF4-FFF2-40B4-BE49-F238E27FC236}">
                <a16:creationId xmlns:a16="http://schemas.microsoft.com/office/drawing/2014/main" id="{347F0032-919C-21C2-2C24-931DC0EB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2" y="2618423"/>
            <a:ext cx="3174365" cy="2108835"/>
          </a:xfrm>
          <a:prstGeom prst="rect">
            <a:avLst/>
          </a:prstGeom>
        </p:spPr>
      </p:pic>
      <p:pic>
        <p:nvPicPr>
          <p:cNvPr id="7" name="图片 6" descr="d856dc7b110334a21836c59dbf094e5">
            <a:extLst>
              <a:ext uri="{FF2B5EF4-FFF2-40B4-BE49-F238E27FC236}">
                <a16:creationId xmlns:a16="http://schemas.microsoft.com/office/drawing/2014/main" id="{9DA5BE77-FBB4-6E9D-6B23-F534E9E58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12" y="2741104"/>
            <a:ext cx="2616200" cy="1583055"/>
          </a:xfrm>
          <a:prstGeom prst="rect">
            <a:avLst/>
          </a:prstGeom>
        </p:spPr>
      </p:pic>
      <p:pic>
        <p:nvPicPr>
          <p:cNvPr id="8" name="图片 7" descr="740b57d17047fc3c61926b09c02c09a">
            <a:extLst>
              <a:ext uri="{FF2B5EF4-FFF2-40B4-BE49-F238E27FC236}">
                <a16:creationId xmlns:a16="http://schemas.microsoft.com/office/drawing/2014/main" id="{D0DAD3A1-C0E2-4971-8B46-7163821EA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62" y="5501322"/>
            <a:ext cx="3223895" cy="1402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FDC59D-257A-F5B5-1429-BF345BAAABE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65" y="5501322"/>
            <a:ext cx="2613660" cy="24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9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7" descr="6d23278eea857a7bfce507436b78665">
            <a:extLst>
              <a:ext uri="{FF2B5EF4-FFF2-40B4-BE49-F238E27FC236}">
                <a16:creationId xmlns:a16="http://schemas.microsoft.com/office/drawing/2014/main" id="{FEB1FA76-6379-60D3-6833-9F281A81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7" y="1269047"/>
            <a:ext cx="340925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图片 250" descr="01b506156a8c1654a84e1ce1f28086a">
            <a:extLst>
              <a:ext uri="{FF2B5EF4-FFF2-40B4-BE49-F238E27FC236}">
                <a16:creationId xmlns:a16="http://schemas.microsoft.com/office/drawing/2014/main" id="{F86DF923-C331-D690-AC17-49B7C1C9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635"/>
            <a:ext cx="33686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48" descr="af28c185103380fd996cea84f00ed5e">
            <a:extLst>
              <a:ext uri="{FF2B5EF4-FFF2-40B4-BE49-F238E27FC236}">
                <a16:creationId xmlns:a16="http://schemas.microsoft.com/office/drawing/2014/main" id="{9317D19D-CEEC-078B-D875-C4A9356D3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33" y="6532512"/>
            <a:ext cx="5287168" cy="281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图片 239" descr="15491f7c12c6ab0a971cd4b447d645b">
            <a:extLst>
              <a:ext uri="{FF2B5EF4-FFF2-40B4-BE49-F238E27FC236}">
                <a16:creationId xmlns:a16="http://schemas.microsoft.com/office/drawing/2014/main" id="{C2D28B4D-08CE-C90C-FC0F-1ACCEF1F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5" y="3898537"/>
            <a:ext cx="3883025" cy="210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BBF84C7F-B215-480B-AF77-6B61A3DF6CAB}"/>
              </a:ext>
            </a:extLst>
          </p:cNvPr>
          <p:cNvSpPr/>
          <p:nvPr/>
        </p:nvSpPr>
        <p:spPr>
          <a:xfrm>
            <a:off x="2162411" y="2502386"/>
            <a:ext cx="1317318" cy="55954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29C6A0-E0E3-4385-ADFB-BA15E0616EF2}"/>
              </a:ext>
            </a:extLst>
          </p:cNvPr>
          <p:cNvSpPr/>
          <p:nvPr/>
        </p:nvSpPr>
        <p:spPr>
          <a:xfrm>
            <a:off x="313536" y="692017"/>
            <a:ext cx="639192" cy="212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管理员登录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956DCF-8820-4E11-8D64-28D4560B835F}"/>
              </a:ext>
            </a:extLst>
          </p:cNvPr>
          <p:cNvSpPr/>
          <p:nvPr/>
        </p:nvSpPr>
        <p:spPr>
          <a:xfrm>
            <a:off x="2494141" y="692017"/>
            <a:ext cx="745772" cy="212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教学计划管理录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FD5CBE-A0D1-4E8B-9952-FEC054E31AA8}"/>
              </a:ext>
            </a:extLst>
          </p:cNvPr>
          <p:cNvCxnSpPr>
            <a:cxnSpLocks/>
          </p:cNvCxnSpPr>
          <p:nvPr/>
        </p:nvCxnSpPr>
        <p:spPr>
          <a:xfrm flipV="1">
            <a:off x="2231737" y="798415"/>
            <a:ext cx="262405" cy="23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983CB6-A279-4A85-801F-E99D8FACC215}"/>
              </a:ext>
            </a:extLst>
          </p:cNvPr>
          <p:cNvCxnSpPr>
            <a:cxnSpLocks/>
          </p:cNvCxnSpPr>
          <p:nvPr/>
        </p:nvCxnSpPr>
        <p:spPr>
          <a:xfrm>
            <a:off x="2900891" y="904813"/>
            <a:ext cx="0" cy="1928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D15722B-7E39-4984-88F6-3EB6EA9EA892}"/>
              </a:ext>
            </a:extLst>
          </p:cNvPr>
          <p:cNvSpPr/>
          <p:nvPr/>
        </p:nvSpPr>
        <p:spPr>
          <a:xfrm>
            <a:off x="2581295" y="1653963"/>
            <a:ext cx="639192" cy="212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教学任务管理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BE77D7-F568-43EE-BD78-ACB766295942}"/>
              </a:ext>
            </a:extLst>
          </p:cNvPr>
          <p:cNvCxnSpPr>
            <a:cxnSpLocks/>
          </p:cNvCxnSpPr>
          <p:nvPr/>
        </p:nvCxnSpPr>
        <p:spPr>
          <a:xfrm flipH="1">
            <a:off x="2896605" y="1431869"/>
            <a:ext cx="4286" cy="2347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F4F0A1B1-64B1-491E-8A0B-E57B7FFCF288}"/>
              </a:ext>
            </a:extLst>
          </p:cNvPr>
          <p:cNvSpPr/>
          <p:nvPr/>
        </p:nvSpPr>
        <p:spPr>
          <a:xfrm>
            <a:off x="1136013" y="634168"/>
            <a:ext cx="1167452" cy="32849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是否存在</a:t>
            </a:r>
            <a:br>
              <a:rPr lang="en-US" altLang="zh-CN" sz="67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67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所需计划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551EBD8-7ACE-4688-AB89-8073FE2AE574}"/>
              </a:ext>
            </a:extLst>
          </p:cNvPr>
          <p:cNvCxnSpPr>
            <a:cxnSpLocks/>
          </p:cNvCxnSpPr>
          <p:nvPr/>
        </p:nvCxnSpPr>
        <p:spPr>
          <a:xfrm>
            <a:off x="2867027" y="384462"/>
            <a:ext cx="0" cy="30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FF49976-1CB2-4772-9482-B1383E6E7657}"/>
              </a:ext>
            </a:extLst>
          </p:cNvPr>
          <p:cNvSpPr/>
          <p:nvPr/>
        </p:nvSpPr>
        <p:spPr>
          <a:xfrm>
            <a:off x="1949043" y="286396"/>
            <a:ext cx="639192" cy="212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创建专业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7354E80-7E4F-4081-85EE-1CF5895F9EC2}"/>
              </a:ext>
            </a:extLst>
          </p:cNvPr>
          <p:cNvCxnSpPr>
            <a:cxnSpLocks/>
          </p:cNvCxnSpPr>
          <p:nvPr/>
        </p:nvCxnSpPr>
        <p:spPr>
          <a:xfrm>
            <a:off x="2581295" y="384462"/>
            <a:ext cx="2862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65572B26-9D08-49D5-92D9-BC7BB30A1F83}"/>
              </a:ext>
            </a:extLst>
          </p:cNvPr>
          <p:cNvSpPr/>
          <p:nvPr/>
        </p:nvSpPr>
        <p:spPr>
          <a:xfrm>
            <a:off x="2305358" y="2037960"/>
            <a:ext cx="1167452" cy="371022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是否存在教学任务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04D901-1C63-4999-8F68-E38BBD40BD5D}"/>
              </a:ext>
            </a:extLst>
          </p:cNvPr>
          <p:cNvSpPr/>
          <p:nvPr/>
        </p:nvSpPr>
        <p:spPr>
          <a:xfrm>
            <a:off x="2481302" y="2734978"/>
            <a:ext cx="771451" cy="212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手动</a:t>
            </a:r>
            <a:r>
              <a:rPr lang="en-US" altLang="zh-CN" sz="675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自动管理</a:t>
            </a:r>
          </a:p>
        </p:txBody>
      </p: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83C75347-414A-4BEF-889A-6B630294CB0A}"/>
              </a:ext>
            </a:extLst>
          </p:cNvPr>
          <p:cNvSpPr/>
          <p:nvPr/>
        </p:nvSpPr>
        <p:spPr>
          <a:xfrm>
            <a:off x="2312879" y="1104751"/>
            <a:ext cx="1167452" cy="328493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是否存在</a:t>
            </a:r>
            <a:br>
              <a:rPr lang="en-US" altLang="zh-CN" sz="67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675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教学计划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79FCCE-0629-4BF0-9B37-DF13D39B4A80}"/>
              </a:ext>
            </a:extLst>
          </p:cNvPr>
          <p:cNvSpPr/>
          <p:nvPr/>
        </p:nvSpPr>
        <p:spPr>
          <a:xfrm>
            <a:off x="2547431" y="3282122"/>
            <a:ext cx="639192" cy="212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导出课表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A98CB29-CBDE-403C-B8AB-46796A591704}"/>
              </a:ext>
            </a:extLst>
          </p:cNvPr>
          <p:cNvCxnSpPr>
            <a:cxnSpLocks/>
          </p:cNvCxnSpPr>
          <p:nvPr/>
        </p:nvCxnSpPr>
        <p:spPr>
          <a:xfrm>
            <a:off x="2900891" y="1866759"/>
            <a:ext cx="0" cy="1712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250ECC2-2746-435F-AE3C-56B481D1A294}"/>
              </a:ext>
            </a:extLst>
          </p:cNvPr>
          <p:cNvCxnSpPr>
            <a:cxnSpLocks/>
          </p:cNvCxnSpPr>
          <p:nvPr/>
        </p:nvCxnSpPr>
        <p:spPr>
          <a:xfrm>
            <a:off x="2874166" y="2337164"/>
            <a:ext cx="2324" cy="3850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557FADA-9396-42AE-98A7-A4DD1D69EC0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867027" y="2947775"/>
            <a:ext cx="0" cy="3269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897921-DCC2-4EA9-A080-87FF61A5F402}"/>
              </a:ext>
            </a:extLst>
          </p:cNvPr>
          <p:cNvCxnSpPr>
            <a:cxnSpLocks/>
          </p:cNvCxnSpPr>
          <p:nvPr/>
        </p:nvCxnSpPr>
        <p:spPr>
          <a:xfrm flipV="1">
            <a:off x="3465115" y="1265223"/>
            <a:ext cx="4863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AB9F784-1B46-4F24-866F-7D0F66CF19BE}"/>
              </a:ext>
            </a:extLst>
          </p:cNvPr>
          <p:cNvSpPr/>
          <p:nvPr/>
        </p:nvSpPr>
        <p:spPr>
          <a:xfrm>
            <a:off x="3951504" y="1170437"/>
            <a:ext cx="639192" cy="212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创建计划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BC7CE6E-897D-4BAF-BE55-BB62F5E8EAC9}"/>
              </a:ext>
            </a:extLst>
          </p:cNvPr>
          <p:cNvCxnSpPr>
            <a:cxnSpLocks/>
          </p:cNvCxnSpPr>
          <p:nvPr/>
        </p:nvCxnSpPr>
        <p:spPr>
          <a:xfrm flipH="1">
            <a:off x="4271099" y="1383234"/>
            <a:ext cx="2" cy="372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C1CFA9A-B552-4440-9E72-4478E59AA169}"/>
              </a:ext>
            </a:extLst>
          </p:cNvPr>
          <p:cNvCxnSpPr>
            <a:cxnSpLocks/>
          </p:cNvCxnSpPr>
          <p:nvPr/>
        </p:nvCxnSpPr>
        <p:spPr>
          <a:xfrm flipH="1" flipV="1">
            <a:off x="3213249" y="1750307"/>
            <a:ext cx="1057850" cy="10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BD3B0D4-AE21-4CD7-B60B-4A0EA75A15EC}"/>
              </a:ext>
            </a:extLst>
          </p:cNvPr>
          <p:cNvCxnSpPr>
            <a:cxnSpLocks/>
          </p:cNvCxnSpPr>
          <p:nvPr/>
        </p:nvCxnSpPr>
        <p:spPr>
          <a:xfrm flipV="1">
            <a:off x="3479566" y="2235481"/>
            <a:ext cx="4863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AF287D7-FFF7-4557-8CB9-64A68BC5B9A5}"/>
              </a:ext>
            </a:extLst>
          </p:cNvPr>
          <p:cNvSpPr/>
          <p:nvPr/>
        </p:nvSpPr>
        <p:spPr>
          <a:xfrm>
            <a:off x="3965955" y="2121361"/>
            <a:ext cx="639192" cy="212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创建任务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C9393E1-3B35-48D9-97D0-797104683199}"/>
              </a:ext>
            </a:extLst>
          </p:cNvPr>
          <p:cNvCxnSpPr>
            <a:cxnSpLocks/>
          </p:cNvCxnSpPr>
          <p:nvPr/>
        </p:nvCxnSpPr>
        <p:spPr>
          <a:xfrm flipH="1" flipV="1">
            <a:off x="2873250" y="2603537"/>
            <a:ext cx="1389673" cy="2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1EDF01D2-7F7B-499A-B6DB-C98819ECD1ED}"/>
              </a:ext>
            </a:extLst>
          </p:cNvPr>
          <p:cNvSpPr/>
          <p:nvPr/>
        </p:nvSpPr>
        <p:spPr>
          <a:xfrm>
            <a:off x="4739065" y="3265622"/>
            <a:ext cx="639192" cy="210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latin typeface="黑体" panose="02010609060101010101" pitchFamily="49" charset="-122"/>
                <a:ea typeface="黑体" panose="02010609060101010101" pitchFamily="49" charset="-122"/>
              </a:rPr>
              <a:t>导出课表</a:t>
            </a:r>
          </a:p>
        </p:txBody>
      </p:sp>
      <p:sp>
        <p:nvSpPr>
          <p:cNvPr id="75" name="箭头: 燕尾形 74">
            <a:extLst>
              <a:ext uri="{FF2B5EF4-FFF2-40B4-BE49-F238E27FC236}">
                <a16:creationId xmlns:a16="http://schemas.microsoft.com/office/drawing/2014/main" id="{720665C9-1336-48EA-8B47-D623B3A8EE72}"/>
              </a:ext>
            </a:extLst>
          </p:cNvPr>
          <p:cNvSpPr/>
          <p:nvPr/>
        </p:nvSpPr>
        <p:spPr>
          <a:xfrm>
            <a:off x="3588679" y="3364507"/>
            <a:ext cx="748329" cy="4197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AD4E4D4-16D2-4881-999B-406248150329}"/>
              </a:ext>
            </a:extLst>
          </p:cNvPr>
          <p:cNvCxnSpPr>
            <a:cxnSpLocks/>
          </p:cNvCxnSpPr>
          <p:nvPr/>
        </p:nvCxnSpPr>
        <p:spPr>
          <a:xfrm>
            <a:off x="4264089" y="2324056"/>
            <a:ext cx="0" cy="277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BB10C1D-8F5F-4361-AE07-500D73F77CFE}"/>
              </a:ext>
            </a:extLst>
          </p:cNvPr>
          <p:cNvCxnSpPr>
            <a:cxnSpLocks/>
          </p:cNvCxnSpPr>
          <p:nvPr/>
        </p:nvCxnSpPr>
        <p:spPr>
          <a:xfrm flipV="1">
            <a:off x="952727" y="798415"/>
            <a:ext cx="212863" cy="1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5CE4249-F462-49F1-95C9-1D1036692F08}"/>
              </a:ext>
            </a:extLst>
          </p:cNvPr>
          <p:cNvCxnSpPr>
            <a:cxnSpLocks/>
          </p:cNvCxnSpPr>
          <p:nvPr/>
        </p:nvCxnSpPr>
        <p:spPr>
          <a:xfrm>
            <a:off x="1719256" y="372090"/>
            <a:ext cx="229787" cy="50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1816CD-74F9-4B57-ACEF-15B65CF175EC}"/>
              </a:ext>
            </a:extLst>
          </p:cNvPr>
          <p:cNvCxnSpPr>
            <a:cxnSpLocks/>
          </p:cNvCxnSpPr>
          <p:nvPr/>
        </p:nvCxnSpPr>
        <p:spPr>
          <a:xfrm flipV="1">
            <a:off x="1719256" y="372090"/>
            <a:ext cx="0" cy="262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FC9C3FA-A3C1-3E71-9365-5B94979E8A98}"/>
              </a:ext>
            </a:extLst>
          </p:cNvPr>
          <p:cNvSpPr/>
          <p:nvPr/>
        </p:nvSpPr>
        <p:spPr>
          <a:xfrm>
            <a:off x="1706049" y="4132652"/>
            <a:ext cx="1554231" cy="168002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F889C9-C369-C72C-B07B-879546A38BF4}"/>
              </a:ext>
            </a:extLst>
          </p:cNvPr>
          <p:cNvSpPr/>
          <p:nvPr/>
        </p:nvSpPr>
        <p:spPr>
          <a:xfrm>
            <a:off x="79137" y="4356282"/>
            <a:ext cx="1431235" cy="8721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4C5D03-9C79-19CC-7187-6E34D8D1F334}"/>
              </a:ext>
            </a:extLst>
          </p:cNvPr>
          <p:cNvSpPr/>
          <p:nvPr/>
        </p:nvSpPr>
        <p:spPr>
          <a:xfrm>
            <a:off x="559943" y="3671415"/>
            <a:ext cx="765935" cy="3466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4307FF7-9E86-4C3F-8753-0F4C451B7B12}"/>
              </a:ext>
            </a:extLst>
          </p:cNvPr>
          <p:cNvSpPr/>
          <p:nvPr/>
        </p:nvSpPr>
        <p:spPr>
          <a:xfrm>
            <a:off x="2053142" y="4751832"/>
            <a:ext cx="765935" cy="3466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定义布局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C654A6-FA99-69D4-2A79-E37CB127CD1A}"/>
              </a:ext>
            </a:extLst>
          </p:cNvPr>
          <p:cNvSpPr/>
          <p:nvPr/>
        </p:nvSpPr>
        <p:spPr>
          <a:xfrm>
            <a:off x="1992110" y="4275222"/>
            <a:ext cx="887999" cy="346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设置绘图样式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3C86D7-468D-F8EA-C7F0-D75EF389A732}"/>
              </a:ext>
            </a:extLst>
          </p:cNvPr>
          <p:cNvSpPr/>
          <p:nvPr/>
        </p:nvSpPr>
        <p:spPr>
          <a:xfrm>
            <a:off x="2073643" y="5228442"/>
            <a:ext cx="765935" cy="346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添加标签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99BDC5F-614E-CF12-3FCB-A93B79D9EE04}"/>
              </a:ext>
            </a:extLst>
          </p:cNvPr>
          <p:cNvSpPr/>
          <p:nvPr/>
        </p:nvSpPr>
        <p:spPr>
          <a:xfrm>
            <a:off x="559943" y="4448535"/>
            <a:ext cx="765935" cy="3466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绘制图像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5AD6F3-3FB6-AA02-9A9D-AEE9BA54C957}"/>
              </a:ext>
            </a:extLst>
          </p:cNvPr>
          <p:cNvCxnSpPr>
            <a:stCxn id="37" idx="2"/>
          </p:cNvCxnSpPr>
          <p:nvPr/>
        </p:nvCxnSpPr>
        <p:spPr>
          <a:xfrm>
            <a:off x="942910" y="4018041"/>
            <a:ext cx="0" cy="43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42F2039-66DA-4885-9CBA-442FA5DAA75F}"/>
              </a:ext>
            </a:extLst>
          </p:cNvPr>
          <p:cNvCxnSpPr>
            <a:endCxn id="43" idx="3"/>
          </p:cNvCxnSpPr>
          <p:nvPr/>
        </p:nvCxnSpPr>
        <p:spPr>
          <a:xfrm flipH="1">
            <a:off x="1325878" y="4621849"/>
            <a:ext cx="38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B9BF06B-C4B2-9009-6C09-43800BAF966F}"/>
              </a:ext>
            </a:extLst>
          </p:cNvPr>
          <p:cNvSpPr txBox="1"/>
          <p:nvPr/>
        </p:nvSpPr>
        <p:spPr>
          <a:xfrm>
            <a:off x="942910" y="4044659"/>
            <a:ext cx="480806" cy="4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19"/>
              <a:t>处理好的数据作为参数传入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C9D320-846F-7D8E-F5A4-BD253151B55E}"/>
              </a:ext>
            </a:extLst>
          </p:cNvPr>
          <p:cNvSpPr txBox="1"/>
          <p:nvPr/>
        </p:nvSpPr>
        <p:spPr>
          <a:xfrm>
            <a:off x="121067" y="4812944"/>
            <a:ext cx="505965" cy="57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/>
              <a:t>包含要绘制的图像类型等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5C13B8-8643-632D-20DD-81BDD21C1B26}"/>
              </a:ext>
            </a:extLst>
          </p:cNvPr>
          <p:cNvSpPr/>
          <p:nvPr/>
        </p:nvSpPr>
        <p:spPr>
          <a:xfrm>
            <a:off x="3144740" y="4201147"/>
            <a:ext cx="1017053" cy="4570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线型，线条宽度，颜色，文字颜色，</a:t>
            </a:r>
            <a:br>
              <a:rPr lang="en-US" altLang="zh-CN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文字类型等等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B1052E5-E173-96D7-48BC-457E76ED38C7}"/>
              </a:ext>
            </a:extLst>
          </p:cNvPr>
          <p:cNvSpPr/>
          <p:nvPr/>
        </p:nvSpPr>
        <p:spPr>
          <a:xfrm>
            <a:off x="3161512" y="4726684"/>
            <a:ext cx="1017053" cy="4570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图像大小，图像</a:t>
            </a:r>
            <a:br>
              <a:rPr lang="en-US" altLang="zh-CN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位置，子图等等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5648328-13AC-33F2-8CFF-521C4EB82E72}"/>
              </a:ext>
            </a:extLst>
          </p:cNvPr>
          <p:cNvSpPr/>
          <p:nvPr/>
        </p:nvSpPr>
        <p:spPr>
          <a:xfrm>
            <a:off x="3147535" y="5252220"/>
            <a:ext cx="1017053" cy="4570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文字和图例，</a:t>
            </a:r>
            <a:br>
              <a:rPr lang="en-US" altLang="zh-CN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788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标题等等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47159CC-1546-3BA3-1094-59841C1F8AD8}"/>
              </a:ext>
            </a:extLst>
          </p:cNvPr>
          <p:cNvSpPr/>
          <p:nvPr/>
        </p:nvSpPr>
        <p:spPr>
          <a:xfrm>
            <a:off x="873896" y="6776644"/>
            <a:ext cx="863908" cy="329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/>
              <a:t>系统管理员</a:t>
            </a: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3F5BD77-1887-5EC2-1D71-568F70840CB8}"/>
              </a:ext>
            </a:extLst>
          </p:cNvPr>
          <p:cNvCxnSpPr>
            <a:stCxn id="125" idx="3"/>
          </p:cNvCxnSpPr>
          <p:nvPr/>
        </p:nvCxnSpPr>
        <p:spPr>
          <a:xfrm flipV="1">
            <a:off x="1737804" y="6931447"/>
            <a:ext cx="484388" cy="9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693951E-3BA1-650C-9A06-836E143E5EA8}"/>
              </a:ext>
            </a:extLst>
          </p:cNvPr>
          <p:cNvSpPr txBox="1"/>
          <p:nvPr/>
        </p:nvSpPr>
        <p:spPr>
          <a:xfrm>
            <a:off x="1803554" y="6776643"/>
            <a:ext cx="449432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/>
              <a:t>登录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EFB73BD-4CB6-36A3-7D79-6381691996BD}"/>
              </a:ext>
            </a:extLst>
          </p:cNvPr>
          <p:cNvSpPr/>
          <p:nvPr/>
        </p:nvSpPr>
        <p:spPr>
          <a:xfrm>
            <a:off x="2222192" y="6804109"/>
            <a:ext cx="484388" cy="254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</a:rPr>
              <a:t>登录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EF427BF-2A0B-A5BB-31DA-9F99065DF496}"/>
              </a:ext>
            </a:extLst>
          </p:cNvPr>
          <p:cNvCxnSpPr>
            <a:stCxn id="128" idx="2"/>
          </p:cNvCxnSpPr>
          <p:nvPr/>
        </p:nvCxnSpPr>
        <p:spPr>
          <a:xfrm>
            <a:off x="2464386" y="7058786"/>
            <a:ext cx="0" cy="49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A222B61E-5CAF-992B-C751-9DFE5421465C}"/>
              </a:ext>
            </a:extLst>
          </p:cNvPr>
          <p:cNvSpPr/>
          <p:nvPr/>
        </p:nvSpPr>
        <p:spPr>
          <a:xfrm>
            <a:off x="1957527" y="7550665"/>
            <a:ext cx="1013718" cy="254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</a:rPr>
              <a:t>系统管理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CD8646A9-AF5A-3393-DEB6-888940049D4A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2706580" y="6931447"/>
            <a:ext cx="10549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FA533B0-C194-6F54-5994-0899066ED940}"/>
              </a:ext>
            </a:extLst>
          </p:cNvPr>
          <p:cNvCxnSpPr>
            <a:cxnSpLocks/>
          </p:cNvCxnSpPr>
          <p:nvPr/>
        </p:nvCxnSpPr>
        <p:spPr>
          <a:xfrm>
            <a:off x="3429000" y="6941435"/>
            <a:ext cx="0" cy="1425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B428AC1-2451-D21B-6496-55F50391D9A0}"/>
              </a:ext>
            </a:extLst>
          </p:cNvPr>
          <p:cNvSpPr txBox="1"/>
          <p:nvPr/>
        </p:nvSpPr>
        <p:spPr>
          <a:xfrm>
            <a:off x="3111676" y="7106693"/>
            <a:ext cx="429884" cy="227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13"/>
              <a:t>根据拥有的操作权完成各种操作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52AC0E1-949C-DD01-FCAD-CF9F260FF548}"/>
              </a:ext>
            </a:extLst>
          </p:cNvPr>
          <p:cNvCxnSpPr/>
          <p:nvPr/>
        </p:nvCxnSpPr>
        <p:spPr>
          <a:xfrm>
            <a:off x="3428999" y="7309920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5F73573-F485-8261-C3D3-D831A10EA5DD}"/>
              </a:ext>
            </a:extLst>
          </p:cNvPr>
          <p:cNvCxnSpPr/>
          <p:nvPr/>
        </p:nvCxnSpPr>
        <p:spPr>
          <a:xfrm>
            <a:off x="3428999" y="7678002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AF99427-8B64-D85C-7303-C5394B17F6E9}"/>
              </a:ext>
            </a:extLst>
          </p:cNvPr>
          <p:cNvCxnSpPr/>
          <p:nvPr/>
        </p:nvCxnSpPr>
        <p:spPr>
          <a:xfrm>
            <a:off x="3428999" y="8007964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7D06D7C-A2B4-3043-8C20-0108E6729663}"/>
              </a:ext>
            </a:extLst>
          </p:cNvPr>
          <p:cNvCxnSpPr>
            <a:cxnSpLocks/>
          </p:cNvCxnSpPr>
          <p:nvPr/>
        </p:nvCxnSpPr>
        <p:spPr>
          <a:xfrm flipV="1">
            <a:off x="1803553" y="8366755"/>
            <a:ext cx="1957955" cy="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EAF63B22-C0BE-9FD2-1C1C-FFEBF68471F0}"/>
              </a:ext>
            </a:extLst>
          </p:cNvPr>
          <p:cNvSpPr/>
          <p:nvPr/>
        </p:nvSpPr>
        <p:spPr>
          <a:xfrm>
            <a:off x="3762313" y="6784558"/>
            <a:ext cx="922673" cy="341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/>
              <a:t>基础条件设置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70764CF-C17A-E372-10DF-B3675C684356}"/>
              </a:ext>
            </a:extLst>
          </p:cNvPr>
          <p:cNvSpPr/>
          <p:nvPr/>
        </p:nvSpPr>
        <p:spPr>
          <a:xfrm>
            <a:off x="3762313" y="7197635"/>
            <a:ext cx="922673" cy="224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/>
              <a:t>教学计划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52BE6DD-D7A3-0245-F73B-47B2B95D4F7E}"/>
              </a:ext>
            </a:extLst>
          </p:cNvPr>
          <p:cNvSpPr/>
          <p:nvPr/>
        </p:nvSpPr>
        <p:spPr>
          <a:xfrm>
            <a:off x="3762313" y="7565717"/>
            <a:ext cx="922673" cy="224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/>
              <a:t>排课条件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4D42A6F-43C7-7793-094F-1DE25D7FAA07}"/>
              </a:ext>
            </a:extLst>
          </p:cNvPr>
          <p:cNvSpPr/>
          <p:nvPr/>
        </p:nvSpPr>
        <p:spPr>
          <a:xfrm>
            <a:off x="3767479" y="7886387"/>
            <a:ext cx="922673" cy="224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/>
              <a:t>课表输出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E7AF520-CEF1-DE66-AA95-C06068BBE8A8}"/>
              </a:ext>
            </a:extLst>
          </p:cNvPr>
          <p:cNvSpPr/>
          <p:nvPr/>
        </p:nvSpPr>
        <p:spPr>
          <a:xfrm>
            <a:off x="3767479" y="8270129"/>
            <a:ext cx="922673" cy="341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/>
              <a:t>查看课表</a:t>
            </a: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79DABFA-8C05-EA25-4AF5-97E8C8B0D106}"/>
              </a:ext>
            </a:extLst>
          </p:cNvPr>
          <p:cNvCxnSpPr>
            <a:stCxn id="138" idx="3"/>
          </p:cNvCxnSpPr>
          <p:nvPr/>
        </p:nvCxnSpPr>
        <p:spPr>
          <a:xfrm>
            <a:off x="4684986" y="6955219"/>
            <a:ext cx="4481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4BEAFDFC-221C-368E-DD5A-44909C7CDB71}"/>
              </a:ext>
            </a:extLst>
          </p:cNvPr>
          <p:cNvCxnSpPr/>
          <p:nvPr/>
        </p:nvCxnSpPr>
        <p:spPr>
          <a:xfrm>
            <a:off x="4684986" y="7295962"/>
            <a:ext cx="4481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05606A4-68BC-9B6A-AFE3-6CCA2FFD925F}"/>
              </a:ext>
            </a:extLst>
          </p:cNvPr>
          <p:cNvCxnSpPr/>
          <p:nvPr/>
        </p:nvCxnSpPr>
        <p:spPr>
          <a:xfrm>
            <a:off x="4684985" y="8007964"/>
            <a:ext cx="4481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49B7CF6-2DAA-9B03-75EC-9D86FDEEAF10}"/>
              </a:ext>
            </a:extLst>
          </p:cNvPr>
          <p:cNvCxnSpPr>
            <a:cxnSpLocks/>
          </p:cNvCxnSpPr>
          <p:nvPr/>
        </p:nvCxnSpPr>
        <p:spPr>
          <a:xfrm>
            <a:off x="5133108" y="6955219"/>
            <a:ext cx="0" cy="1052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73F7D614-EAC5-6F10-E828-8E4D89F55171}"/>
              </a:ext>
            </a:extLst>
          </p:cNvPr>
          <p:cNvCxnSpPr/>
          <p:nvPr/>
        </p:nvCxnSpPr>
        <p:spPr>
          <a:xfrm>
            <a:off x="4690152" y="7678002"/>
            <a:ext cx="4481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AE5160E3-4379-0BC9-BEF7-D8EF3E202B52}"/>
              </a:ext>
            </a:extLst>
          </p:cNvPr>
          <p:cNvCxnSpPr/>
          <p:nvPr/>
        </p:nvCxnSpPr>
        <p:spPr>
          <a:xfrm>
            <a:off x="5138275" y="7481591"/>
            <a:ext cx="249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6CC855C1-81B0-B98B-D2B6-FF6C7C65F385}"/>
              </a:ext>
            </a:extLst>
          </p:cNvPr>
          <p:cNvSpPr/>
          <p:nvPr/>
        </p:nvSpPr>
        <p:spPr>
          <a:xfrm>
            <a:off x="5679736" y="7197636"/>
            <a:ext cx="596798" cy="492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6DB429D-E64D-66C2-77B6-141648C4E4C8}"/>
              </a:ext>
            </a:extLst>
          </p:cNvPr>
          <p:cNvSpPr/>
          <p:nvPr/>
        </p:nvSpPr>
        <p:spPr>
          <a:xfrm>
            <a:off x="5630748" y="7295962"/>
            <a:ext cx="596798" cy="492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E9D6764-D178-9528-9B8B-9AE7A8F05270}"/>
              </a:ext>
            </a:extLst>
          </p:cNvPr>
          <p:cNvSpPr/>
          <p:nvPr/>
        </p:nvSpPr>
        <p:spPr>
          <a:xfrm>
            <a:off x="5576065" y="7408064"/>
            <a:ext cx="596798" cy="492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>
                <a:solidFill>
                  <a:schemeClr val="tx1"/>
                </a:solidFill>
              </a:rPr>
              <a:t>添加到后台数据库</a:t>
            </a: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63F453BD-389B-39BB-E892-4EE590C86555}"/>
              </a:ext>
            </a:extLst>
          </p:cNvPr>
          <p:cNvSpPr/>
          <p:nvPr/>
        </p:nvSpPr>
        <p:spPr>
          <a:xfrm>
            <a:off x="1100139" y="8239510"/>
            <a:ext cx="750742" cy="3413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/>
              <a:t>教师用户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7818B348-CB13-09C2-B110-0CCA1D4DC997}"/>
              </a:ext>
            </a:extLst>
          </p:cNvPr>
          <p:cNvSpPr txBox="1"/>
          <p:nvPr/>
        </p:nvSpPr>
        <p:spPr>
          <a:xfrm>
            <a:off x="2174297" y="8193346"/>
            <a:ext cx="1013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/>
              <a:t>填写信息权限</a:t>
            </a:r>
          </a:p>
        </p:txBody>
      </p:sp>
    </p:spTree>
    <p:extLst>
      <p:ext uri="{BB962C8B-B14F-4D97-AF65-F5344CB8AC3E}">
        <p14:creationId xmlns:p14="http://schemas.microsoft.com/office/powerpoint/2010/main" val="415482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 flipV="1">
            <a:off x="741639" y="-47382"/>
            <a:ext cx="0" cy="1118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1640" y="1071554"/>
            <a:ext cx="3050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41639" y="270853"/>
            <a:ext cx="285476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1639" y="270853"/>
            <a:ext cx="943877" cy="800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78899" y="270853"/>
            <a:ext cx="943877" cy="800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616159" y="270853"/>
            <a:ext cx="943877" cy="800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85517" y="270853"/>
            <a:ext cx="0" cy="8007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22777" y="270853"/>
            <a:ext cx="0" cy="8007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41639" y="1477921"/>
            <a:ext cx="0" cy="1118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41640" y="2596858"/>
            <a:ext cx="3050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41639" y="1941889"/>
            <a:ext cx="285476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48258" y="1941889"/>
            <a:ext cx="731519" cy="6549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479776" y="1941888"/>
            <a:ext cx="738137" cy="654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79777" y="1941889"/>
            <a:ext cx="0" cy="654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217913" y="1941888"/>
            <a:ext cx="0" cy="6549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217912" y="1941888"/>
            <a:ext cx="738137" cy="654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49432" y="1942340"/>
            <a:ext cx="0" cy="6549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49431" y="1942340"/>
            <a:ext cx="738137" cy="654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74381"/>
              </p:ext>
            </p:extLst>
          </p:nvPr>
        </p:nvGraphicFramePr>
        <p:xfrm>
          <a:off x="510031" y="156410"/>
          <a:ext cx="190738" cy="22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5486400" progId="Equation.DSMT4">
                  <p:embed/>
                </p:oleObj>
              </mc:Choice>
              <mc:Fallback>
                <p:oleObj name="Equation" r:id="rId2" imgW="4572000" imgH="5486400" progId="Equation.DSMT4">
                  <p:embed/>
                  <p:pic>
                    <p:nvPicPr>
                      <p:cNvPr id="49" name="对象 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031" y="156410"/>
                        <a:ext cx="190738" cy="22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63192"/>
              </p:ext>
            </p:extLst>
          </p:nvPr>
        </p:nvGraphicFramePr>
        <p:xfrm>
          <a:off x="510031" y="1823815"/>
          <a:ext cx="183669" cy="23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67200" imgH="5486400" progId="Equation.DSMT4">
                  <p:embed/>
                </p:oleObj>
              </mc:Choice>
              <mc:Fallback>
                <p:oleObj name="Equation" r:id="rId4" imgW="4267200" imgH="54864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031" y="1823815"/>
                        <a:ext cx="183669" cy="236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0601"/>
              </p:ext>
            </p:extLst>
          </p:nvPr>
        </p:nvGraphicFramePr>
        <p:xfrm>
          <a:off x="1121745" y="1108852"/>
          <a:ext cx="183665" cy="25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1745" y="1108852"/>
                        <a:ext cx="183665" cy="25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749192"/>
              </p:ext>
            </p:extLst>
          </p:nvPr>
        </p:nvGraphicFramePr>
        <p:xfrm>
          <a:off x="2996568" y="1090160"/>
          <a:ext cx="183058" cy="25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7660" imgH="454025" progId="Equation.DSMT4">
                  <p:embed/>
                </p:oleObj>
              </mc:Choice>
              <mc:Fallback>
                <p:oleObj name="Equation" r:id="rId8" imgW="327660" imgH="454025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96568" y="1090160"/>
                        <a:ext cx="183058" cy="25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75501"/>
              </p:ext>
            </p:extLst>
          </p:nvPr>
        </p:nvGraphicFramePr>
        <p:xfrm>
          <a:off x="2077493" y="1102207"/>
          <a:ext cx="183058" cy="25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60" imgH="454025" progId="Equation.DSMT4">
                  <p:embed/>
                </p:oleObj>
              </mc:Choice>
              <mc:Fallback>
                <p:oleObj name="Equation" r:id="rId10" imgW="327660" imgH="454025" progId="Equation.DSMT4">
                  <p:embed/>
                  <p:pic>
                    <p:nvPicPr>
                      <p:cNvPr id="53" name="对象 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7493" y="1102207"/>
                        <a:ext cx="183058" cy="254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05690"/>
              </p:ext>
            </p:extLst>
          </p:nvPr>
        </p:nvGraphicFramePr>
        <p:xfrm>
          <a:off x="1036776" y="2635669"/>
          <a:ext cx="154483" cy="25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52800" imgH="5486400" progId="Equation.DSMT4">
                  <p:embed/>
                </p:oleObj>
              </mc:Choice>
              <mc:Fallback>
                <p:oleObj name="Equation" r:id="rId12" imgW="3352800" imgH="5486400" progId="Equation.DSMT4">
                  <p:embed/>
                  <p:pic>
                    <p:nvPicPr>
                      <p:cNvPr id="54" name="对象 5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6776" y="2635669"/>
                        <a:ext cx="154483" cy="25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14781"/>
              </p:ext>
            </p:extLst>
          </p:nvPr>
        </p:nvGraphicFramePr>
        <p:xfrm>
          <a:off x="1771603" y="2635750"/>
          <a:ext cx="154483" cy="25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5590" imgH="450850" progId="Equation.DSMT4">
                  <p:embed/>
                </p:oleObj>
              </mc:Choice>
              <mc:Fallback>
                <p:oleObj name="Equation" r:id="rId14" imgW="275590" imgH="45085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71603" y="2635750"/>
                        <a:ext cx="154483" cy="25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99416"/>
              </p:ext>
            </p:extLst>
          </p:nvPr>
        </p:nvGraphicFramePr>
        <p:xfrm>
          <a:off x="2545535" y="2635670"/>
          <a:ext cx="154483" cy="25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5590" imgH="450850" progId="Equation.DSMT4">
                  <p:embed/>
                </p:oleObj>
              </mc:Choice>
              <mc:Fallback>
                <p:oleObj name="Equation" r:id="rId16" imgW="275590" imgH="450850" progId="Equation.DSMT4">
                  <p:embed/>
                  <p:pic>
                    <p:nvPicPr>
                      <p:cNvPr id="56" name="对象 5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45535" y="2635670"/>
                        <a:ext cx="154483" cy="25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48782"/>
              </p:ext>
            </p:extLst>
          </p:nvPr>
        </p:nvGraphicFramePr>
        <p:xfrm>
          <a:off x="3242588" y="2643625"/>
          <a:ext cx="154483" cy="25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5590" imgH="450850" progId="Equation.DSMT4">
                  <p:embed/>
                </p:oleObj>
              </mc:Choice>
              <mc:Fallback>
                <p:oleObj name="Equation" r:id="rId18" imgW="275590" imgH="450850" progId="Equation.DSMT4">
                  <p:embed/>
                  <p:pic>
                    <p:nvPicPr>
                      <p:cNvPr id="57" name="对象 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42588" y="2643625"/>
                        <a:ext cx="154483" cy="25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1857398" y="1372563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供应周期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857398" y="2927351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供应周期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97567" y="385547"/>
            <a:ext cx="340542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订货批量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97567" y="1983716"/>
            <a:ext cx="340542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订货批量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669362" y="3248424"/>
            <a:ext cx="135325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订货批量与供应周期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F46C83B5-5CF4-FAF3-84D2-EF43271B941B}"/>
              </a:ext>
            </a:extLst>
          </p:cNvPr>
          <p:cNvSpPr/>
          <p:nvPr/>
        </p:nvSpPr>
        <p:spPr>
          <a:xfrm>
            <a:off x="768409" y="4501158"/>
            <a:ext cx="5135185" cy="61722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DCFE8BF-3EC4-F2E9-5600-CFCC4136372A}"/>
              </a:ext>
            </a:extLst>
          </p:cNvPr>
          <p:cNvSpPr/>
          <p:nvPr/>
        </p:nvSpPr>
        <p:spPr>
          <a:xfrm>
            <a:off x="768409" y="4654406"/>
            <a:ext cx="509672" cy="305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采购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CA16F75-5BF5-AF12-619C-B273FD85053D}"/>
              </a:ext>
            </a:extLst>
          </p:cNvPr>
          <p:cNvSpPr/>
          <p:nvPr/>
        </p:nvSpPr>
        <p:spPr>
          <a:xfrm>
            <a:off x="2440908" y="4659847"/>
            <a:ext cx="477185" cy="305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转运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A20047-EB06-E53C-29DA-B88600075F23}"/>
              </a:ext>
            </a:extLst>
          </p:cNvPr>
          <p:cNvSpPr/>
          <p:nvPr/>
        </p:nvSpPr>
        <p:spPr>
          <a:xfrm>
            <a:off x="4157530" y="4650805"/>
            <a:ext cx="477900" cy="30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入库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7A075DC-BB8E-CECB-1EB4-62FF55347E64}"/>
              </a:ext>
            </a:extLst>
          </p:cNvPr>
          <p:cNvSpPr/>
          <p:nvPr/>
        </p:nvSpPr>
        <p:spPr>
          <a:xfrm>
            <a:off x="5117075" y="4655106"/>
            <a:ext cx="477900" cy="30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生产消耗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4B5118F-A75F-8B12-5F86-D248B05DA033}"/>
              </a:ext>
            </a:extLst>
          </p:cNvPr>
          <p:cNvCxnSpPr/>
          <p:nvPr/>
        </p:nvCxnSpPr>
        <p:spPr>
          <a:xfrm>
            <a:off x="768409" y="4377200"/>
            <a:ext cx="0" cy="273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D7CF771-8806-F2D1-8374-FBB65460079A}"/>
              </a:ext>
            </a:extLst>
          </p:cNvPr>
          <p:cNvCxnSpPr/>
          <p:nvPr/>
        </p:nvCxnSpPr>
        <p:spPr>
          <a:xfrm>
            <a:off x="3197578" y="4381500"/>
            <a:ext cx="0" cy="273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60EAEE7-2FC1-6EE6-2B25-D96AEFEF1279}"/>
              </a:ext>
            </a:extLst>
          </p:cNvPr>
          <p:cNvSpPr/>
          <p:nvPr/>
        </p:nvSpPr>
        <p:spPr>
          <a:xfrm>
            <a:off x="1309312" y="4416518"/>
            <a:ext cx="1365885" cy="1692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Times New Roman" panose="02020603050405020304" pitchFamily="18" charset="0"/>
                <a:ea typeface="宋体" panose="02010600030101010101" pitchFamily="2" charset="-122"/>
              </a:rPr>
              <a:t>企业采购和转运期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816EC0A-F19E-A925-1E1E-9D8F8B7736B0}"/>
              </a:ext>
            </a:extLst>
          </p:cNvPr>
          <p:cNvCxnSpPr>
            <a:stCxn id="64" idx="1"/>
          </p:cNvCxnSpPr>
          <p:nvPr/>
        </p:nvCxnSpPr>
        <p:spPr>
          <a:xfrm flipH="1">
            <a:off x="768409" y="4501158"/>
            <a:ext cx="540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D7B0A5A-C61F-B3B7-0312-23B20EA9A0B0}"/>
              </a:ext>
            </a:extLst>
          </p:cNvPr>
          <p:cNvCxnSpPr/>
          <p:nvPr/>
        </p:nvCxnSpPr>
        <p:spPr>
          <a:xfrm>
            <a:off x="2679501" y="4509373"/>
            <a:ext cx="513773" cy="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B74731-98D1-2CDE-A3DF-30B3D6421069}"/>
              </a:ext>
            </a:extLst>
          </p:cNvPr>
          <p:cNvCxnSpPr/>
          <p:nvPr/>
        </p:nvCxnSpPr>
        <p:spPr>
          <a:xfrm>
            <a:off x="5595279" y="4380800"/>
            <a:ext cx="0" cy="273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EFB43E7-4980-1B4B-ED4E-E9237C3F462F}"/>
              </a:ext>
            </a:extLst>
          </p:cNvPr>
          <p:cNvSpPr/>
          <p:nvPr/>
        </p:nvSpPr>
        <p:spPr>
          <a:xfrm>
            <a:off x="3715620" y="4427429"/>
            <a:ext cx="1365885" cy="1692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Times New Roman" panose="02020603050405020304" pitchFamily="18" charset="0"/>
                <a:ea typeface="宋体" panose="02010600030101010101" pitchFamily="2" charset="-122"/>
              </a:rPr>
              <a:t>存储和生产期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BE78822-3A2E-8A8F-FF64-2522910DFD64}"/>
              </a:ext>
            </a:extLst>
          </p:cNvPr>
          <p:cNvCxnSpPr>
            <a:stCxn id="68" idx="1"/>
          </p:cNvCxnSpPr>
          <p:nvPr/>
        </p:nvCxnSpPr>
        <p:spPr>
          <a:xfrm flipH="1">
            <a:off x="3201846" y="4512068"/>
            <a:ext cx="513774" cy="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6C5C754-AF4D-0AFF-28F3-746BD01D05F4}"/>
              </a:ext>
            </a:extLst>
          </p:cNvPr>
          <p:cNvCxnSpPr/>
          <p:nvPr/>
        </p:nvCxnSpPr>
        <p:spPr>
          <a:xfrm>
            <a:off x="5081506" y="4509030"/>
            <a:ext cx="513773" cy="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右大括号 70">
            <a:extLst>
              <a:ext uri="{FF2B5EF4-FFF2-40B4-BE49-F238E27FC236}">
                <a16:creationId xmlns:a16="http://schemas.microsoft.com/office/drawing/2014/main" id="{443AF57F-F898-781A-2572-64389F48BC5B}"/>
              </a:ext>
            </a:extLst>
          </p:cNvPr>
          <p:cNvSpPr/>
          <p:nvPr/>
        </p:nvSpPr>
        <p:spPr>
          <a:xfrm rot="16200000">
            <a:off x="3044889" y="1746075"/>
            <a:ext cx="273605" cy="4826566"/>
          </a:xfrm>
          <a:prstGeom prst="rightBrace">
            <a:avLst>
              <a:gd name="adj1" fmla="val 17654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F7235FA-8477-0989-D2ED-8672A87522D2}"/>
              </a:ext>
            </a:extLst>
          </p:cNvPr>
          <p:cNvSpPr/>
          <p:nvPr/>
        </p:nvSpPr>
        <p:spPr>
          <a:xfrm>
            <a:off x="2839135" y="3765723"/>
            <a:ext cx="725423" cy="1757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Times New Roman" panose="02020603050405020304" pitchFamily="18" charset="0"/>
                <a:ea typeface="宋体" panose="02010600030101010101" pitchFamily="2" charset="-122"/>
              </a:rPr>
              <a:t>物料供应周期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EAB9D23-FD78-B21F-15C9-6F2C549504E9}"/>
              </a:ext>
            </a:extLst>
          </p:cNvPr>
          <p:cNvSpPr txBox="1"/>
          <p:nvPr/>
        </p:nvSpPr>
        <p:spPr>
          <a:xfrm>
            <a:off x="2789960" y="5434879"/>
            <a:ext cx="109356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原材料供应周期</a:t>
            </a:r>
          </a:p>
        </p:txBody>
      </p:sp>
      <p:pic>
        <p:nvPicPr>
          <p:cNvPr id="74" name="图片 73" descr="f98a141324c288adcd62630b3ce1aa5">
            <a:extLst>
              <a:ext uri="{FF2B5EF4-FFF2-40B4-BE49-F238E27FC236}">
                <a16:creationId xmlns:a16="http://schemas.microsoft.com/office/drawing/2014/main" id="{3C2E33DC-AC4E-CBB8-CD7C-B81283E601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836" y="5999589"/>
            <a:ext cx="3886835" cy="2152650"/>
          </a:xfrm>
          <a:prstGeom prst="rect">
            <a:avLst/>
          </a:prstGeom>
        </p:spPr>
      </p:pic>
      <p:pic>
        <p:nvPicPr>
          <p:cNvPr id="75" name="图片 74" descr="07f783ef548014131159aa691d050ba">
            <a:extLst>
              <a:ext uri="{FF2B5EF4-FFF2-40B4-BE49-F238E27FC236}">
                <a16:creationId xmlns:a16="http://schemas.microsoft.com/office/drawing/2014/main" id="{3D50ECA5-D32A-D299-1753-44D5992A5E2A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 contrast="12000"/>
          </a:blip>
          <a:srcRect l="1773" r="394"/>
          <a:stretch>
            <a:fillRect/>
          </a:stretch>
        </p:blipFill>
        <p:spPr>
          <a:xfrm>
            <a:off x="3837502" y="7247161"/>
            <a:ext cx="2874057" cy="2423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0378" y="3735966"/>
            <a:ext cx="976745" cy="3480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原材料供应商</a:t>
            </a:r>
          </a:p>
        </p:txBody>
      </p:sp>
      <p:sp>
        <p:nvSpPr>
          <p:cNvPr id="5" name="矩形 4"/>
          <p:cNvSpPr/>
          <p:nvPr/>
        </p:nvSpPr>
        <p:spPr>
          <a:xfrm>
            <a:off x="940378" y="4523077"/>
            <a:ext cx="976745" cy="3480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原材料供应商</a:t>
            </a:r>
          </a:p>
        </p:txBody>
      </p:sp>
      <p:sp>
        <p:nvSpPr>
          <p:cNvPr id="6" name="矩形 5"/>
          <p:cNvSpPr/>
          <p:nvPr/>
        </p:nvSpPr>
        <p:spPr>
          <a:xfrm>
            <a:off x="940378" y="5310188"/>
            <a:ext cx="976745" cy="3480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原材料供应商</a:t>
            </a:r>
          </a:p>
        </p:txBody>
      </p:sp>
      <p:sp>
        <p:nvSpPr>
          <p:cNvPr id="7" name="矩形 6"/>
          <p:cNvSpPr/>
          <p:nvPr/>
        </p:nvSpPr>
        <p:spPr>
          <a:xfrm>
            <a:off x="2940628" y="4523077"/>
            <a:ext cx="976745" cy="3480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VMI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仓库</a:t>
            </a:r>
          </a:p>
        </p:txBody>
      </p:sp>
      <p:sp>
        <p:nvSpPr>
          <p:cNvPr id="8" name="矩形 7"/>
          <p:cNvSpPr/>
          <p:nvPr/>
        </p:nvSpPr>
        <p:spPr>
          <a:xfrm>
            <a:off x="4940878" y="4523077"/>
            <a:ext cx="976745" cy="34809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某所</a:t>
            </a:r>
          </a:p>
        </p:txBody>
      </p:sp>
      <p:cxnSp>
        <p:nvCxnSpPr>
          <p:cNvPr id="10" name="连接符: 肘形 9"/>
          <p:cNvCxnSpPr/>
          <p:nvPr/>
        </p:nvCxnSpPr>
        <p:spPr>
          <a:xfrm rot="16200000" flipV="1">
            <a:off x="2878282" y="1972108"/>
            <a:ext cx="613064" cy="4488873"/>
          </a:xfrm>
          <a:prstGeom prst="bentConnector4">
            <a:avLst>
              <a:gd name="adj1" fmla="val 184110"/>
              <a:gd name="adj2" fmla="val 102865"/>
            </a:avLst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连接符: 肘形 13"/>
          <p:cNvCxnSpPr/>
          <p:nvPr/>
        </p:nvCxnSpPr>
        <p:spPr>
          <a:xfrm rot="16200000" flipH="1">
            <a:off x="484476" y="4236027"/>
            <a:ext cx="787112" cy="135082"/>
          </a:xfrm>
          <a:prstGeom prst="bentConnector2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endCxn id="6" idx="1"/>
          </p:cNvCxnSpPr>
          <p:nvPr/>
        </p:nvCxnSpPr>
        <p:spPr>
          <a:xfrm rot="16200000" flipH="1">
            <a:off x="481879" y="5025736"/>
            <a:ext cx="787111" cy="129887"/>
          </a:xfrm>
          <a:prstGeom prst="bentConnector2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6" idx="1"/>
            <a:endCxn id="8" idx="2"/>
          </p:cNvCxnSpPr>
          <p:nvPr/>
        </p:nvCxnSpPr>
        <p:spPr>
          <a:xfrm rot="10800000" flipH="1">
            <a:off x="940377" y="4871173"/>
            <a:ext cx="4488873" cy="613064"/>
          </a:xfrm>
          <a:prstGeom prst="bentConnector4">
            <a:avLst>
              <a:gd name="adj1" fmla="val -2865"/>
              <a:gd name="adj2" fmla="val -64618"/>
            </a:avLst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连接符: 肘形 22"/>
          <p:cNvCxnSpPr/>
          <p:nvPr/>
        </p:nvCxnSpPr>
        <p:spPr>
          <a:xfrm>
            <a:off x="1917123" y="3822989"/>
            <a:ext cx="1023505" cy="787111"/>
          </a:xfrm>
          <a:prstGeom prst="bentConnector3">
            <a:avLst>
              <a:gd name="adj1" fmla="val 2122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/>
          <p:cNvCxnSpPr/>
          <p:nvPr/>
        </p:nvCxnSpPr>
        <p:spPr>
          <a:xfrm flipV="1">
            <a:off x="1917123" y="4610100"/>
            <a:ext cx="1023505" cy="949470"/>
          </a:xfrm>
          <a:prstGeom prst="bentConnector3">
            <a:avLst>
              <a:gd name="adj1" fmla="val 21066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4" idx="3"/>
            <a:endCxn id="6" idx="3"/>
          </p:cNvCxnSpPr>
          <p:nvPr/>
        </p:nvCxnSpPr>
        <p:spPr>
          <a:xfrm>
            <a:off x="1917123" y="3910013"/>
            <a:ext cx="7144" cy="1574223"/>
          </a:xfrm>
          <a:prstGeom prst="bentConnector3">
            <a:avLst>
              <a:gd name="adj1" fmla="val 6163638"/>
            </a:avLst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2374323" y="4697123"/>
            <a:ext cx="559161" cy="1"/>
          </a:xfrm>
          <a:prstGeom prst="straightConnector1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40628" y="3421239"/>
            <a:ext cx="530915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需求预测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490383" y="4407528"/>
            <a:ext cx="357790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补货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374323" y="4741328"/>
            <a:ext cx="559161" cy="4039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实际库存与补货信息</a:t>
            </a:r>
          </a:p>
        </p:txBody>
      </p:sp>
      <p:cxnSp>
        <p:nvCxnSpPr>
          <p:cNvPr id="53" name="直接箭头连接符 52"/>
          <p:cNvCxnSpPr>
            <a:stCxn id="7" idx="3"/>
            <a:endCxn id="8" idx="1"/>
          </p:cNvCxnSpPr>
          <p:nvPr/>
        </p:nvCxnSpPr>
        <p:spPr>
          <a:xfrm>
            <a:off x="3917373" y="4697124"/>
            <a:ext cx="102350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186733" y="4521804"/>
            <a:ext cx="473206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6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JIT</a:t>
            </a:r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配送</a:t>
            </a:r>
          </a:p>
        </p:txBody>
      </p:sp>
      <p:cxnSp>
        <p:nvCxnSpPr>
          <p:cNvPr id="68" name="连接符: 肘形 67"/>
          <p:cNvCxnSpPr>
            <a:stCxn id="8" idx="0"/>
            <a:endCxn id="7" idx="0"/>
          </p:cNvCxnSpPr>
          <p:nvPr/>
        </p:nvCxnSpPr>
        <p:spPr>
          <a:xfrm rot="16200000" flipV="1">
            <a:off x="4429125" y="3522952"/>
            <a:ext cx="7144" cy="2000250"/>
          </a:xfrm>
          <a:prstGeom prst="bentConnector3">
            <a:avLst>
              <a:gd name="adj1" fmla="val 4344000"/>
            </a:avLst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肘形 70"/>
          <p:cNvCxnSpPr>
            <a:stCxn id="7" idx="2"/>
            <a:endCxn id="8" idx="2"/>
          </p:cNvCxnSpPr>
          <p:nvPr/>
        </p:nvCxnSpPr>
        <p:spPr>
          <a:xfrm rot="16200000" flipH="1">
            <a:off x="4429125" y="3871047"/>
            <a:ext cx="7144" cy="2000250"/>
          </a:xfrm>
          <a:prstGeom prst="bentConnector3">
            <a:avLst>
              <a:gd name="adj1" fmla="val 4320000"/>
            </a:avLst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121073" y="4006154"/>
            <a:ext cx="704039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物料需求信息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121073" y="5001015"/>
            <a:ext cx="704039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物料配送信息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3184814" y="5705729"/>
            <a:ext cx="579005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67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MIN/MAX</a:t>
            </a: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597977" y="5559570"/>
            <a:ext cx="3429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4597977" y="5728655"/>
            <a:ext cx="342900" cy="0"/>
          </a:xfrm>
          <a:prstGeom prst="straightConnector1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961919" y="5481663"/>
            <a:ext cx="357790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物流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4966392" y="5650749"/>
            <a:ext cx="444352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信息流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583180" y="6344603"/>
            <a:ext cx="697627" cy="2482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VMI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BA616E-3A99-F967-04D8-878DCD183ABD}"/>
              </a:ext>
            </a:extLst>
          </p:cNvPr>
          <p:cNvSpPr/>
          <p:nvPr/>
        </p:nvSpPr>
        <p:spPr>
          <a:xfrm>
            <a:off x="554355" y="565099"/>
            <a:ext cx="1565910" cy="7372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5F03BA-A98E-2847-6A71-5B77CA2D2F4E}"/>
              </a:ext>
            </a:extLst>
          </p:cNvPr>
          <p:cNvSpPr/>
          <p:nvPr/>
        </p:nvSpPr>
        <p:spPr>
          <a:xfrm>
            <a:off x="1117283" y="692258"/>
            <a:ext cx="445770" cy="2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F84319-DEB3-AD3E-75B6-CC75D9816316}"/>
              </a:ext>
            </a:extLst>
          </p:cNvPr>
          <p:cNvSpPr/>
          <p:nvPr/>
        </p:nvSpPr>
        <p:spPr>
          <a:xfrm>
            <a:off x="671512" y="955148"/>
            <a:ext cx="495055" cy="2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0856CBE-5B10-B191-8B6D-5AECEF107E85}"/>
              </a:ext>
            </a:extLst>
          </p:cNvPr>
          <p:cNvSpPr/>
          <p:nvPr/>
        </p:nvSpPr>
        <p:spPr>
          <a:xfrm>
            <a:off x="1563053" y="955147"/>
            <a:ext cx="451485" cy="26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A28D3819-48F5-B14B-CD05-107FF6FCDCD6}"/>
              </a:ext>
            </a:extLst>
          </p:cNvPr>
          <p:cNvSpPr/>
          <p:nvPr/>
        </p:nvSpPr>
        <p:spPr>
          <a:xfrm>
            <a:off x="2294962" y="823703"/>
            <a:ext cx="319261" cy="31185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A3BF3F0-B23A-C7C2-D517-1C68F97177A0}"/>
              </a:ext>
            </a:extLst>
          </p:cNvPr>
          <p:cNvSpPr/>
          <p:nvPr/>
        </p:nvSpPr>
        <p:spPr>
          <a:xfrm>
            <a:off x="2788919" y="565099"/>
            <a:ext cx="1565910" cy="7372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34BF786-8916-D75D-5F1D-C807AC879558}"/>
              </a:ext>
            </a:extLst>
          </p:cNvPr>
          <p:cNvSpPr/>
          <p:nvPr/>
        </p:nvSpPr>
        <p:spPr>
          <a:xfrm>
            <a:off x="3351847" y="692257"/>
            <a:ext cx="445770" cy="2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AC3C89-0E9A-AB4F-BE02-724F72562D8E}"/>
              </a:ext>
            </a:extLst>
          </p:cNvPr>
          <p:cNvSpPr/>
          <p:nvPr/>
        </p:nvSpPr>
        <p:spPr>
          <a:xfrm>
            <a:off x="2906076" y="955147"/>
            <a:ext cx="522924" cy="25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6C6A3B9-BC80-A5DA-C798-785E37ABB401}"/>
              </a:ext>
            </a:extLst>
          </p:cNvPr>
          <p:cNvSpPr/>
          <p:nvPr/>
        </p:nvSpPr>
        <p:spPr>
          <a:xfrm>
            <a:off x="3797617" y="955148"/>
            <a:ext cx="455050" cy="26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43FEC093-7D7D-3CF7-C84D-6732E93FECD0}"/>
              </a:ext>
            </a:extLst>
          </p:cNvPr>
          <p:cNvSpPr/>
          <p:nvPr/>
        </p:nvSpPr>
        <p:spPr>
          <a:xfrm>
            <a:off x="4529526" y="823703"/>
            <a:ext cx="319261" cy="311857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76B8E56-D449-5091-789E-E3476B072FE9}"/>
              </a:ext>
            </a:extLst>
          </p:cNvPr>
          <p:cNvSpPr/>
          <p:nvPr/>
        </p:nvSpPr>
        <p:spPr>
          <a:xfrm>
            <a:off x="5023484" y="565099"/>
            <a:ext cx="1565910" cy="7372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337D32B-66CA-BC2A-B7BF-8B1C177B364B}"/>
              </a:ext>
            </a:extLst>
          </p:cNvPr>
          <p:cNvSpPr/>
          <p:nvPr/>
        </p:nvSpPr>
        <p:spPr>
          <a:xfrm>
            <a:off x="5586278" y="661439"/>
            <a:ext cx="469132" cy="2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E3B5FF-DA5A-C6C2-ECA8-CCD49B34EC68}"/>
              </a:ext>
            </a:extLst>
          </p:cNvPr>
          <p:cNvSpPr/>
          <p:nvPr/>
        </p:nvSpPr>
        <p:spPr>
          <a:xfrm>
            <a:off x="5182141" y="951770"/>
            <a:ext cx="458880" cy="27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0F6EF5D-0D8B-6B89-1FDD-6D131C39F65A}"/>
              </a:ext>
            </a:extLst>
          </p:cNvPr>
          <p:cNvSpPr/>
          <p:nvPr/>
        </p:nvSpPr>
        <p:spPr>
          <a:xfrm>
            <a:off x="6032181" y="955147"/>
            <a:ext cx="458880" cy="276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618BC22-F6C1-6059-1ED0-F92BA2700D7D}"/>
              </a:ext>
            </a:extLst>
          </p:cNvPr>
          <p:cNvSpPr/>
          <p:nvPr/>
        </p:nvSpPr>
        <p:spPr>
          <a:xfrm>
            <a:off x="5427171" y="1561846"/>
            <a:ext cx="758536" cy="26107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入库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0EDD015-7F65-19AE-7F74-4F3E159D96FC}"/>
              </a:ext>
            </a:extLst>
          </p:cNvPr>
          <p:cNvSpPr/>
          <p:nvPr/>
        </p:nvSpPr>
        <p:spPr>
          <a:xfrm>
            <a:off x="3192606" y="1561847"/>
            <a:ext cx="758536" cy="26107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检验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514A2A-4C3C-BA91-E16D-4B77BDF319B1}"/>
              </a:ext>
            </a:extLst>
          </p:cNvPr>
          <p:cNvSpPr/>
          <p:nvPr/>
        </p:nvSpPr>
        <p:spPr>
          <a:xfrm>
            <a:off x="1043767" y="1564185"/>
            <a:ext cx="758536" cy="26107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收货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AA9BFF5-9D40-ACBA-CFF8-F2F4F2FBE4EA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554355" y="1692382"/>
            <a:ext cx="489412" cy="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7825933-4799-C69C-BA0F-F4E3DD66AADA}"/>
              </a:ext>
            </a:extLst>
          </p:cNvPr>
          <p:cNvCxnSpPr>
            <a:stCxn id="49" idx="3"/>
            <a:endCxn id="48" idx="1"/>
          </p:cNvCxnSpPr>
          <p:nvPr/>
        </p:nvCxnSpPr>
        <p:spPr>
          <a:xfrm flipV="1">
            <a:off x="1802303" y="1692383"/>
            <a:ext cx="1390303" cy="2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7E590A2-BE3F-4600-1D5E-449192D858F9}"/>
              </a:ext>
            </a:extLst>
          </p:cNvPr>
          <p:cNvCxnSpPr>
            <a:stCxn id="48" idx="3"/>
            <a:endCxn id="45" idx="1"/>
          </p:cNvCxnSpPr>
          <p:nvPr/>
        </p:nvCxnSpPr>
        <p:spPr>
          <a:xfrm flipV="1">
            <a:off x="3951142" y="1692382"/>
            <a:ext cx="147602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1E6B2F9-2DA7-4A1D-91C5-14C669FAB23A}"/>
              </a:ext>
            </a:extLst>
          </p:cNvPr>
          <p:cNvCxnSpPr>
            <a:stCxn id="45" idx="3"/>
          </p:cNvCxnSpPr>
          <p:nvPr/>
        </p:nvCxnSpPr>
        <p:spPr>
          <a:xfrm flipV="1">
            <a:off x="6185707" y="1692381"/>
            <a:ext cx="4036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FA76AFC-7FAA-1240-9AAC-40E0F742C88F}"/>
              </a:ext>
            </a:extLst>
          </p:cNvPr>
          <p:cNvSpPr/>
          <p:nvPr/>
        </p:nvSpPr>
        <p:spPr>
          <a:xfrm>
            <a:off x="554355" y="2109448"/>
            <a:ext cx="6035039" cy="3997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BB0579A-7AC5-358B-2E90-1D70A9494E0D}"/>
              </a:ext>
            </a:extLst>
          </p:cNvPr>
          <p:cNvCxnSpPr/>
          <p:nvPr/>
        </p:nvCxnSpPr>
        <p:spPr>
          <a:xfrm>
            <a:off x="725805" y="2313889"/>
            <a:ext cx="57464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B713611-67B1-4056-8DF2-781682B7409D}"/>
              </a:ext>
            </a:extLst>
          </p:cNvPr>
          <p:cNvCxnSpPr/>
          <p:nvPr/>
        </p:nvCxnSpPr>
        <p:spPr>
          <a:xfrm flipV="1">
            <a:off x="725805" y="2185301"/>
            <a:ext cx="0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16B5D8A-2C71-0C03-1CD8-5634C431119E}"/>
              </a:ext>
            </a:extLst>
          </p:cNvPr>
          <p:cNvCxnSpPr/>
          <p:nvPr/>
        </p:nvCxnSpPr>
        <p:spPr>
          <a:xfrm flipV="1">
            <a:off x="6472236" y="2184289"/>
            <a:ext cx="0" cy="12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7EE45F-5EFB-E188-040D-467E4AE1AB12}"/>
              </a:ext>
            </a:extLst>
          </p:cNvPr>
          <p:cNvCxnSpPr/>
          <p:nvPr/>
        </p:nvCxnSpPr>
        <p:spPr>
          <a:xfrm>
            <a:off x="2513171" y="2184289"/>
            <a:ext cx="0" cy="12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9979190-434B-69BD-726C-B7D7B3FE10FD}"/>
              </a:ext>
            </a:extLst>
          </p:cNvPr>
          <p:cNvCxnSpPr/>
          <p:nvPr/>
        </p:nvCxnSpPr>
        <p:spPr>
          <a:xfrm>
            <a:off x="4639151" y="2184289"/>
            <a:ext cx="0" cy="12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F3BB894-1B2C-64A3-0296-7AD896CB1669}"/>
              </a:ext>
            </a:extLst>
          </p:cNvPr>
          <p:cNvSpPr txBox="1"/>
          <p:nvPr/>
        </p:nvSpPr>
        <p:spPr>
          <a:xfrm>
            <a:off x="3077789" y="2350565"/>
            <a:ext cx="61747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内部验收期</a:t>
            </a:r>
          </a:p>
        </p:txBody>
      </p: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97D84E9A-326C-46C1-044D-E5091D21F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849190"/>
              </p:ext>
            </p:extLst>
          </p:nvPr>
        </p:nvGraphicFramePr>
        <p:xfrm>
          <a:off x="1501178" y="2106842"/>
          <a:ext cx="123750" cy="20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5486400" progId="Equation.DSMT4">
                  <p:embed/>
                </p:oleObj>
              </mc:Choice>
              <mc:Fallback>
                <p:oleObj name="Equation" r:id="rId2" imgW="3352800" imgH="5486400" progId="Equation.DSMT4">
                  <p:embed/>
                  <p:pic>
                    <p:nvPicPr>
                      <p:cNvPr id="50" name="对象 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1178" y="2106842"/>
                        <a:ext cx="123750" cy="20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E8A8F3AC-80E8-EFDB-663C-0399E6AB3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20569"/>
              </p:ext>
            </p:extLst>
          </p:nvPr>
        </p:nvGraphicFramePr>
        <p:xfrm>
          <a:off x="5538656" y="2114425"/>
          <a:ext cx="135000" cy="20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5486400" progId="Equation.DSMT4">
                  <p:embed/>
                </p:oleObj>
              </mc:Choice>
              <mc:Fallback>
                <p:oleObj name="Equation" r:id="rId4" imgW="3657600" imgH="548640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656" y="2114425"/>
                        <a:ext cx="135000" cy="20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639ABF93-5667-A5C8-503C-25B27B67B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916421"/>
              </p:ext>
            </p:extLst>
          </p:nvPr>
        </p:nvGraphicFramePr>
        <p:xfrm>
          <a:off x="3525896" y="2114425"/>
          <a:ext cx="146250" cy="20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25896" y="2114425"/>
                        <a:ext cx="146250" cy="20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8B623D98-EB9A-FAAC-14FE-A2DA88F74A10}"/>
              </a:ext>
            </a:extLst>
          </p:cNvPr>
          <p:cNvSpPr txBox="1"/>
          <p:nvPr/>
        </p:nvSpPr>
        <p:spPr>
          <a:xfrm>
            <a:off x="2906077" y="2820089"/>
            <a:ext cx="12987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验收流程 </a:t>
            </a:r>
            <a:r>
              <a:rPr lang="en-US" altLang="zh-CN" sz="1013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013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混流集中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83072B44-21F7-1A60-B6CB-4BAEC001CDE0}"/>
              </a:ext>
            </a:extLst>
          </p:cNvPr>
          <p:cNvSpPr/>
          <p:nvPr/>
        </p:nvSpPr>
        <p:spPr>
          <a:xfrm>
            <a:off x="377104" y="8766861"/>
            <a:ext cx="830179" cy="4963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案例分析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93E54514-A963-AA37-E2BE-062E0B09CF40}"/>
              </a:ext>
            </a:extLst>
          </p:cNvPr>
          <p:cNvSpPr/>
          <p:nvPr/>
        </p:nvSpPr>
        <p:spPr>
          <a:xfrm>
            <a:off x="377105" y="7074920"/>
            <a:ext cx="830179" cy="4963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研究工具</a:t>
            </a:r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9C192752-BD1F-9E6D-A1D5-DF45A1D7D2F8}"/>
              </a:ext>
            </a:extLst>
          </p:cNvPr>
          <p:cNvSpPr/>
          <p:nvPr/>
        </p:nvSpPr>
        <p:spPr>
          <a:xfrm>
            <a:off x="377104" y="8193256"/>
            <a:ext cx="830179" cy="4963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模型工具</a:t>
            </a: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CE250158-B125-3B6A-54EA-CA91BC26B77C}"/>
              </a:ext>
            </a:extLst>
          </p:cNvPr>
          <p:cNvSpPr/>
          <p:nvPr/>
        </p:nvSpPr>
        <p:spPr>
          <a:xfrm>
            <a:off x="377104" y="9344377"/>
            <a:ext cx="830179" cy="4963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     论</a:t>
            </a:r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B915A3D6-D9F8-DEDF-C9BF-92FF1A186D8F}"/>
              </a:ext>
            </a:extLst>
          </p:cNvPr>
          <p:cNvSpPr/>
          <p:nvPr/>
        </p:nvSpPr>
        <p:spPr>
          <a:xfrm>
            <a:off x="377105" y="6294372"/>
            <a:ext cx="830179" cy="49630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问题提出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F522105-5566-962F-74BF-23B3BB108696}"/>
              </a:ext>
            </a:extLst>
          </p:cNvPr>
          <p:cNvSpPr/>
          <p:nvPr/>
        </p:nvSpPr>
        <p:spPr>
          <a:xfrm>
            <a:off x="1586278" y="6375585"/>
            <a:ext cx="1028700" cy="35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研究背景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241D017-9AC7-C26C-42BD-8427F32F2E27}"/>
              </a:ext>
            </a:extLst>
          </p:cNvPr>
          <p:cNvSpPr/>
          <p:nvPr/>
        </p:nvSpPr>
        <p:spPr>
          <a:xfrm>
            <a:off x="3084210" y="6375585"/>
            <a:ext cx="1028700" cy="35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问题提出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6C44BBD-222D-5561-5263-625AE5D5B6C3}"/>
              </a:ext>
            </a:extLst>
          </p:cNvPr>
          <p:cNvSpPr/>
          <p:nvPr/>
        </p:nvSpPr>
        <p:spPr>
          <a:xfrm>
            <a:off x="4582142" y="6375585"/>
            <a:ext cx="1028700" cy="35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研究意义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AA71E4C-73EC-C32D-C2D5-3F589CCFE93E}"/>
              </a:ext>
            </a:extLst>
          </p:cNvPr>
          <p:cNvSpPr/>
          <p:nvPr/>
        </p:nvSpPr>
        <p:spPr>
          <a:xfrm>
            <a:off x="1865160" y="7204113"/>
            <a:ext cx="1219050" cy="35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供应商选择评价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B70ADF3-E2CF-3F94-0643-9DEDFD445C58}"/>
              </a:ext>
            </a:extLst>
          </p:cNvPr>
          <p:cNvSpPr/>
          <p:nvPr/>
        </p:nvSpPr>
        <p:spPr>
          <a:xfrm>
            <a:off x="4672378" y="7204113"/>
            <a:ext cx="1218198" cy="35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供应商订单分配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81127FC-092F-E274-9330-A72A78224BD7}"/>
              </a:ext>
            </a:extLst>
          </p:cNvPr>
          <p:cNvSpPr/>
          <p:nvPr/>
        </p:nvSpPr>
        <p:spPr>
          <a:xfrm>
            <a:off x="1076015" y="7702668"/>
            <a:ext cx="757990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DFBC58E-0D9B-A59C-34F1-EC94D8C16083}"/>
              </a:ext>
            </a:extLst>
          </p:cNvPr>
          <p:cNvSpPr/>
          <p:nvPr/>
        </p:nvSpPr>
        <p:spPr>
          <a:xfrm>
            <a:off x="2095690" y="7711688"/>
            <a:ext cx="757990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ANP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D9D81A1-7C3A-C7C3-1784-33592F8E05F1}"/>
              </a:ext>
            </a:extLst>
          </p:cNvPr>
          <p:cNvSpPr/>
          <p:nvPr/>
        </p:nvSpPr>
        <p:spPr>
          <a:xfrm>
            <a:off x="3273708" y="7702668"/>
            <a:ext cx="757990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AHP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34830EB-4DB9-2320-C46E-D6E1C6389BAB}"/>
              </a:ext>
            </a:extLst>
          </p:cNvPr>
          <p:cNvSpPr/>
          <p:nvPr/>
        </p:nvSpPr>
        <p:spPr>
          <a:xfrm>
            <a:off x="4293383" y="7711688"/>
            <a:ext cx="757990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多目标模型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C7B34A5-8536-6F63-4241-3D5D73BDCA06}"/>
              </a:ext>
            </a:extLst>
          </p:cNvPr>
          <p:cNvSpPr/>
          <p:nvPr/>
        </p:nvSpPr>
        <p:spPr>
          <a:xfrm>
            <a:off x="5511581" y="7711688"/>
            <a:ext cx="757990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单目标模型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18C9C47-B1C7-8F78-7159-DCB952A0099B}"/>
              </a:ext>
            </a:extLst>
          </p:cNvPr>
          <p:cNvSpPr/>
          <p:nvPr/>
        </p:nvSpPr>
        <p:spPr>
          <a:xfrm>
            <a:off x="2367718" y="8290254"/>
            <a:ext cx="2577115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ANP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和多目标的供应链订购模型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EE358CF-B6DF-A3A0-8195-40B26171A6AA}"/>
              </a:ext>
            </a:extLst>
          </p:cNvPr>
          <p:cNvSpPr/>
          <p:nvPr/>
        </p:nvSpPr>
        <p:spPr>
          <a:xfrm>
            <a:off x="3273707" y="8865818"/>
            <a:ext cx="757990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案例分析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4586E3-270D-4010-B5A5-A1B388EB4CA1}"/>
              </a:ext>
            </a:extLst>
          </p:cNvPr>
          <p:cNvSpPr/>
          <p:nvPr/>
        </p:nvSpPr>
        <p:spPr>
          <a:xfrm>
            <a:off x="3187042" y="9441382"/>
            <a:ext cx="938463" cy="30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总结与展望</a:t>
            </a: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DD222970-A7AA-D89C-9AEC-52641C1868AD}"/>
              </a:ext>
            </a:extLst>
          </p:cNvPr>
          <p:cNvCxnSpPr>
            <a:stCxn id="84" idx="2"/>
            <a:endCxn id="86" idx="2"/>
          </p:cNvCxnSpPr>
          <p:nvPr/>
        </p:nvCxnSpPr>
        <p:spPr>
          <a:xfrm rot="16200000" flipH="1">
            <a:off x="3598560" y="5232028"/>
            <a:ext cx="7144" cy="29958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0105212-37E4-4C0E-9C9D-D679C7DF09D2}"/>
              </a:ext>
            </a:extLst>
          </p:cNvPr>
          <p:cNvCxnSpPr/>
          <p:nvPr/>
        </p:nvCxnSpPr>
        <p:spPr>
          <a:xfrm flipH="1">
            <a:off x="3652702" y="6864669"/>
            <a:ext cx="3571" cy="21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6CF7E44-23F3-7C29-5450-073E564FDF67}"/>
              </a:ext>
            </a:extLst>
          </p:cNvPr>
          <p:cNvCxnSpPr>
            <a:stCxn id="87" idx="0"/>
            <a:endCxn id="88" idx="0"/>
          </p:cNvCxnSpPr>
          <p:nvPr/>
        </p:nvCxnSpPr>
        <p:spPr>
          <a:xfrm rot="5400000" flipH="1" flipV="1">
            <a:off x="3878081" y="5800717"/>
            <a:ext cx="7144" cy="280679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5429B3DC-1EED-B34D-48E3-D06DE7D8855B}"/>
              </a:ext>
            </a:extLst>
          </p:cNvPr>
          <p:cNvCxnSpPr>
            <a:stCxn id="89" idx="0"/>
            <a:endCxn id="91" idx="0"/>
          </p:cNvCxnSpPr>
          <p:nvPr/>
        </p:nvCxnSpPr>
        <p:spPr>
          <a:xfrm rot="5400000" flipH="1" flipV="1">
            <a:off x="2553856" y="6603821"/>
            <a:ext cx="7144" cy="2197693"/>
          </a:xfrm>
          <a:prstGeom prst="bentConnector3">
            <a:avLst>
              <a:gd name="adj1" fmla="val 116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79E2E6A-D55A-4FF2-1339-2D16D647488C}"/>
              </a:ext>
            </a:extLst>
          </p:cNvPr>
          <p:cNvCxnSpPr>
            <a:stCxn id="87" idx="2"/>
            <a:endCxn id="90" idx="0"/>
          </p:cNvCxnSpPr>
          <p:nvPr/>
        </p:nvCxnSpPr>
        <p:spPr>
          <a:xfrm>
            <a:off x="2474685" y="7558288"/>
            <a:ext cx="0" cy="15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A63B41E-20BF-CF08-640D-690EBADCEE1E}"/>
              </a:ext>
            </a:extLst>
          </p:cNvPr>
          <p:cNvCxnSpPr>
            <a:stCxn id="92" idx="0"/>
            <a:endCxn id="93" idx="0"/>
          </p:cNvCxnSpPr>
          <p:nvPr/>
        </p:nvCxnSpPr>
        <p:spPr>
          <a:xfrm rot="5400000" flipH="1" flipV="1">
            <a:off x="5281477" y="7102589"/>
            <a:ext cx="7144" cy="1218198"/>
          </a:xfrm>
          <a:prstGeom prst="bentConnector3">
            <a:avLst>
              <a:gd name="adj1" fmla="val 1159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DC9C525-8CFA-3A1D-5285-04B82C3C30DD}"/>
              </a:ext>
            </a:extLst>
          </p:cNvPr>
          <p:cNvCxnSpPr>
            <a:stCxn id="88" idx="2"/>
          </p:cNvCxnSpPr>
          <p:nvPr/>
        </p:nvCxnSpPr>
        <p:spPr>
          <a:xfrm>
            <a:off x="5281477" y="7558488"/>
            <a:ext cx="3572" cy="7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右大括号 103">
            <a:extLst>
              <a:ext uri="{FF2B5EF4-FFF2-40B4-BE49-F238E27FC236}">
                <a16:creationId xmlns:a16="http://schemas.microsoft.com/office/drawing/2014/main" id="{6D482739-9222-1190-4BEF-287B20AD9A1F}"/>
              </a:ext>
            </a:extLst>
          </p:cNvPr>
          <p:cNvSpPr/>
          <p:nvPr/>
        </p:nvSpPr>
        <p:spPr>
          <a:xfrm rot="5400000">
            <a:off x="3574065" y="6140682"/>
            <a:ext cx="157274" cy="4053000"/>
          </a:xfrm>
          <a:prstGeom prst="rightBrace">
            <a:avLst>
              <a:gd name="adj1" fmla="val 3789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88F3AC7-DC69-0C57-1AC9-73D5F3B128D6}"/>
              </a:ext>
            </a:extLst>
          </p:cNvPr>
          <p:cNvCxnSpPr>
            <a:stCxn id="94" idx="2"/>
            <a:endCxn id="95" idx="0"/>
          </p:cNvCxnSpPr>
          <p:nvPr/>
        </p:nvCxnSpPr>
        <p:spPr>
          <a:xfrm flipH="1">
            <a:off x="3652702" y="8592548"/>
            <a:ext cx="3573" cy="27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DAB0562-BD25-8763-595A-40E41241CE4B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>
            <a:off x="3652702" y="9168112"/>
            <a:ext cx="3572" cy="27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93560" y="4247198"/>
            <a:ext cx="5495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6989" y="4788317"/>
            <a:ext cx="54954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6989" y="5658556"/>
            <a:ext cx="54954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62924" y="4265796"/>
            <a:ext cx="161294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原材料库存管理组织职能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4398" y="4359311"/>
            <a:ext cx="83388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原材料分类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07984" y="4524813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订单管理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56925" y="4524813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需求管理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05866" y="4524813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采购管理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54806" y="4524813"/>
            <a:ext cx="83388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供应商管理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38392" y="4524813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仓库管理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60334" y="4524813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在库控制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48665" y="4856058"/>
            <a:ext cx="7986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类原材料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6208" y="5144384"/>
            <a:ext cx="79060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类原材料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6208" y="5419873"/>
            <a:ext cx="79060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类原材料</a:t>
            </a:r>
          </a:p>
        </p:txBody>
      </p:sp>
      <p:sp>
        <p:nvSpPr>
          <p:cNvPr id="21" name="椭圆 20"/>
          <p:cNvSpPr/>
          <p:nvPr/>
        </p:nvSpPr>
        <p:spPr>
          <a:xfrm>
            <a:off x="1937385" y="4898305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937385" y="5460882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37385" y="5181941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62925" y="4898305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662925" y="5460882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662925" y="5181941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423019" y="4888532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268486" y="5460882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423019" y="5185139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423019" y="5460882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68486" y="5181941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268486" y="4899025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51089" y="5460882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051089" y="5181941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51089" y="4897067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827004" y="4897067"/>
            <a:ext cx="125730" cy="12573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827004" y="5178878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27004" y="5454621"/>
            <a:ext cx="125730" cy="125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D2548C-6862-2881-AA87-A0E6CA83461E}"/>
              </a:ext>
            </a:extLst>
          </p:cNvPr>
          <p:cNvSpPr>
            <a:spLocks noChangeAspect="1"/>
          </p:cNvSpPr>
          <p:nvPr/>
        </p:nvSpPr>
        <p:spPr>
          <a:xfrm>
            <a:off x="1978951" y="207118"/>
            <a:ext cx="888423" cy="250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5285C27-E1F3-89ED-908D-3D671BE5CB6F}"/>
              </a:ext>
            </a:extLst>
          </p:cNvPr>
          <p:cNvSpPr>
            <a:spLocks noChangeAspect="1"/>
          </p:cNvSpPr>
          <p:nvPr/>
        </p:nvSpPr>
        <p:spPr>
          <a:xfrm>
            <a:off x="1557453" y="588976"/>
            <a:ext cx="1731419" cy="251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确定表示问题解得染色体串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00B5B6-BEBB-403C-E4D7-5296CDCEC6D4}"/>
              </a:ext>
            </a:extLst>
          </p:cNvPr>
          <p:cNvSpPr>
            <a:spLocks noChangeAspect="1"/>
          </p:cNvSpPr>
          <p:nvPr/>
        </p:nvSpPr>
        <p:spPr>
          <a:xfrm>
            <a:off x="1854600" y="971185"/>
            <a:ext cx="1137124" cy="251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生成初始群体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F29A9B-95EC-E685-28F2-C83D1405D0D4}"/>
              </a:ext>
            </a:extLst>
          </p:cNvPr>
          <p:cNvSpPr>
            <a:spLocks noChangeAspect="1"/>
          </p:cNvSpPr>
          <p:nvPr/>
        </p:nvSpPr>
        <p:spPr>
          <a:xfrm>
            <a:off x="1587690" y="1353395"/>
            <a:ext cx="1670942" cy="251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计算每个个体的适应度值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CD86CBC1-4228-0E05-848D-8B3891A28C32}"/>
              </a:ext>
            </a:extLst>
          </p:cNvPr>
          <p:cNvSpPr/>
          <p:nvPr/>
        </p:nvSpPr>
        <p:spPr>
          <a:xfrm>
            <a:off x="1516845" y="1735604"/>
            <a:ext cx="1812633" cy="687239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是否收敛于问题的最优解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89777F-1A4D-E6F6-C358-4E404566ECF6}"/>
              </a:ext>
            </a:extLst>
          </p:cNvPr>
          <p:cNvSpPr>
            <a:spLocks noChangeAspect="1"/>
          </p:cNvSpPr>
          <p:nvPr/>
        </p:nvSpPr>
        <p:spPr>
          <a:xfrm>
            <a:off x="1978951" y="2553952"/>
            <a:ext cx="888423" cy="250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B353A56-B134-774E-99F3-8B992BBE97F6}"/>
              </a:ext>
            </a:extLst>
          </p:cNvPr>
          <p:cNvSpPr>
            <a:spLocks noChangeAspect="1"/>
          </p:cNvSpPr>
          <p:nvPr/>
        </p:nvSpPr>
        <p:spPr>
          <a:xfrm>
            <a:off x="1978949" y="2935810"/>
            <a:ext cx="888423" cy="250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200A21-3563-B8E3-85C9-0A1B78EDBCDE}"/>
              </a:ext>
            </a:extLst>
          </p:cNvPr>
          <p:cNvSpPr>
            <a:spLocks noChangeAspect="1"/>
          </p:cNvSpPr>
          <p:nvPr/>
        </p:nvSpPr>
        <p:spPr>
          <a:xfrm>
            <a:off x="1978949" y="3316190"/>
            <a:ext cx="888423" cy="250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C61D1B5-64CD-3171-2A32-7B62C5CBBFF1}"/>
              </a:ext>
            </a:extLst>
          </p:cNvPr>
          <p:cNvSpPr>
            <a:spLocks noChangeAspect="1"/>
          </p:cNvSpPr>
          <p:nvPr/>
        </p:nvSpPr>
        <p:spPr>
          <a:xfrm>
            <a:off x="178724" y="2553952"/>
            <a:ext cx="888423" cy="2507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输出最优解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2CB679E-563A-2C8F-F371-8FF967451649}"/>
              </a:ext>
            </a:extLst>
          </p:cNvPr>
          <p:cNvCxnSpPr>
            <a:stCxn id="45" idx="1"/>
            <a:endCxn id="49" idx="0"/>
          </p:cNvCxnSpPr>
          <p:nvPr/>
        </p:nvCxnSpPr>
        <p:spPr>
          <a:xfrm rot="10800000" flipV="1">
            <a:off x="622937" y="2079223"/>
            <a:ext cx="893909" cy="47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8B1ECA1-4D6F-7C81-5611-F44E08CF596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2423162" y="457867"/>
            <a:ext cx="0" cy="1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3DA84C-71C2-DC1C-F2E3-EF9DC9B5BAD0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2423162" y="840077"/>
            <a:ext cx="0" cy="1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1DC1113-7A97-CA88-95AB-A40A1C5BD396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2423162" y="1222286"/>
            <a:ext cx="1" cy="1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3459A39-9892-D881-23E7-16200C27303B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2423161" y="1604495"/>
            <a:ext cx="0" cy="1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411EBC7-4F47-B5FB-429A-A4A01EB00147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2423162" y="2422843"/>
            <a:ext cx="1" cy="1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74418F9-4697-4AE9-5526-A5F38E8161FD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2423161" y="2804701"/>
            <a:ext cx="1" cy="1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176F4FF-DB83-8F03-9088-248B6F29DE6F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2423161" y="3186559"/>
            <a:ext cx="0" cy="12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C61BF23B-8B72-F3B9-2F36-F4DC85DC31DB}"/>
              </a:ext>
            </a:extLst>
          </p:cNvPr>
          <p:cNvCxnSpPr>
            <a:stCxn id="48" idx="2"/>
            <a:endCxn id="43" idx="3"/>
          </p:cNvCxnSpPr>
          <p:nvPr/>
        </p:nvCxnSpPr>
        <p:spPr>
          <a:xfrm rot="5400000" flipH="1" flipV="1">
            <a:off x="1472340" y="2047556"/>
            <a:ext cx="2470204" cy="568563"/>
          </a:xfrm>
          <a:prstGeom prst="bentConnector4">
            <a:avLst>
              <a:gd name="adj1" fmla="val -5206"/>
              <a:gd name="adj2" fmla="val 329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695A69C-8EA3-5C15-C9BB-3DADF4D796D3}"/>
              </a:ext>
            </a:extLst>
          </p:cNvPr>
          <p:cNvSpPr txBox="1"/>
          <p:nvPr/>
        </p:nvSpPr>
        <p:spPr>
          <a:xfrm>
            <a:off x="792354" y="1871474"/>
            <a:ext cx="431528" cy="248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9E3E405-D709-F5ED-C2D8-0C2BEAB9FDE5}"/>
              </a:ext>
            </a:extLst>
          </p:cNvPr>
          <p:cNvSpPr txBox="1"/>
          <p:nvPr/>
        </p:nvSpPr>
        <p:spPr>
          <a:xfrm>
            <a:off x="2579904" y="2357507"/>
            <a:ext cx="373820" cy="248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2401EEA-0771-D4A6-81B4-59BCBAF9D715}"/>
              </a:ext>
            </a:extLst>
          </p:cNvPr>
          <p:cNvSpPr/>
          <p:nvPr/>
        </p:nvSpPr>
        <p:spPr>
          <a:xfrm>
            <a:off x="308610" y="6493198"/>
            <a:ext cx="874395" cy="2743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273C001-830F-B524-E378-AF8655F5E2A0}"/>
              </a:ext>
            </a:extLst>
          </p:cNvPr>
          <p:cNvSpPr/>
          <p:nvPr/>
        </p:nvSpPr>
        <p:spPr>
          <a:xfrm>
            <a:off x="308610" y="7081843"/>
            <a:ext cx="874395" cy="2743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D3F92E-C726-E2AC-69FF-332C348CE6CA}"/>
              </a:ext>
            </a:extLst>
          </p:cNvPr>
          <p:cNvSpPr/>
          <p:nvPr/>
        </p:nvSpPr>
        <p:spPr>
          <a:xfrm>
            <a:off x="308610" y="7670488"/>
            <a:ext cx="874395" cy="2743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原料</a:t>
            </a:r>
            <a:r>
              <a:rPr lang="en-US" altLang="zh-CN" sz="10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0BE0E4D-D070-0E3D-9296-A806E4B37558}"/>
                  </a:ext>
                </a:extLst>
              </p:cNvPr>
              <p:cNvSpPr/>
              <p:nvPr/>
            </p:nvSpPr>
            <p:spPr>
              <a:xfrm>
                <a:off x="1531620" y="6493198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0BE0E4D-D070-0E3D-9296-A806E4B37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6493198"/>
                <a:ext cx="405765" cy="274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76D807F-F61D-E728-A1F1-3D8AE3463B8E}"/>
                  </a:ext>
                </a:extLst>
              </p:cNvPr>
              <p:cNvSpPr/>
              <p:nvPr/>
            </p:nvSpPr>
            <p:spPr>
              <a:xfrm>
                <a:off x="2154555" y="6493198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76D807F-F61D-E728-A1F1-3D8AE3463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55" y="6493198"/>
                <a:ext cx="405765" cy="274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59320D4-03AA-CD05-6179-7CB334B8D3B7}"/>
                  </a:ext>
                </a:extLst>
              </p:cNvPr>
              <p:cNvSpPr/>
              <p:nvPr/>
            </p:nvSpPr>
            <p:spPr>
              <a:xfrm>
                <a:off x="2777490" y="6493198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59320D4-03AA-CD05-6179-7CB334B8D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90" y="6493198"/>
                <a:ext cx="405765" cy="274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0949DD1-6057-6E1E-51CB-BBCEE607DE51}"/>
                  </a:ext>
                </a:extLst>
              </p:cNvPr>
              <p:cNvSpPr/>
              <p:nvPr/>
            </p:nvSpPr>
            <p:spPr>
              <a:xfrm>
                <a:off x="2154555" y="7081843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0949DD1-6057-6E1E-51CB-BBCEE607D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55" y="7081843"/>
                <a:ext cx="405765" cy="274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1DCED75-63BA-A366-0F64-4A046A19EB42}"/>
                  </a:ext>
                </a:extLst>
              </p:cNvPr>
              <p:cNvSpPr/>
              <p:nvPr/>
            </p:nvSpPr>
            <p:spPr>
              <a:xfrm>
                <a:off x="2777490" y="7081843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1DCED75-63BA-A366-0F64-4A046A19E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90" y="7081843"/>
                <a:ext cx="405765" cy="274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15223EA-E23B-9123-6594-272EE1F77ABF}"/>
                  </a:ext>
                </a:extLst>
              </p:cNvPr>
              <p:cNvSpPr/>
              <p:nvPr/>
            </p:nvSpPr>
            <p:spPr>
              <a:xfrm>
                <a:off x="3400425" y="7081843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15223EA-E23B-9123-6594-272EE1F77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425" y="7081843"/>
                <a:ext cx="405765" cy="274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4B44CC2-F6C0-7690-976E-022518640D85}"/>
                  </a:ext>
                </a:extLst>
              </p:cNvPr>
              <p:cNvSpPr/>
              <p:nvPr/>
            </p:nvSpPr>
            <p:spPr>
              <a:xfrm>
                <a:off x="2783205" y="7670488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4B44CC2-F6C0-7690-976E-022518640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05" y="7670488"/>
                <a:ext cx="405765" cy="274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8756ED4-1B60-5B4C-43A7-984322502CCE}"/>
                  </a:ext>
                </a:extLst>
              </p:cNvPr>
              <p:cNvSpPr/>
              <p:nvPr/>
            </p:nvSpPr>
            <p:spPr>
              <a:xfrm>
                <a:off x="3406140" y="7670488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8756ED4-1B60-5B4C-43A7-984322502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40" y="7670488"/>
                <a:ext cx="405765" cy="2743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84BBD61-BCF1-0458-A865-26CA8E4417CA}"/>
                  </a:ext>
                </a:extLst>
              </p:cNvPr>
              <p:cNvSpPr/>
              <p:nvPr/>
            </p:nvSpPr>
            <p:spPr>
              <a:xfrm>
                <a:off x="4029075" y="7670488"/>
                <a:ext cx="40576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84BBD61-BCF1-0458-A865-26CA8E441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75" y="7670488"/>
                <a:ext cx="405765" cy="274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13E5606-542B-254C-2CC1-42300909A934}"/>
              </a:ext>
            </a:extLst>
          </p:cNvPr>
          <p:cNvSpPr/>
          <p:nvPr/>
        </p:nvSpPr>
        <p:spPr>
          <a:xfrm>
            <a:off x="4662399" y="6045999"/>
            <a:ext cx="758536" cy="26107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入库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762B9B-368D-04E6-2290-41CB1EE1C3E4}"/>
              </a:ext>
            </a:extLst>
          </p:cNvPr>
          <p:cNvSpPr/>
          <p:nvPr/>
        </p:nvSpPr>
        <p:spPr>
          <a:xfrm>
            <a:off x="3234950" y="6045999"/>
            <a:ext cx="758536" cy="26107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检验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7D792A5-1258-EE5A-D18E-05A03B325A01}"/>
              </a:ext>
            </a:extLst>
          </p:cNvPr>
          <p:cNvSpPr/>
          <p:nvPr/>
        </p:nvSpPr>
        <p:spPr>
          <a:xfrm>
            <a:off x="1801784" y="6048337"/>
            <a:ext cx="758536" cy="261071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收货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E9DDD04-9375-D73B-E704-4DC817F82980}"/>
              </a:ext>
            </a:extLst>
          </p:cNvPr>
          <p:cNvCxnSpPr>
            <a:stCxn id="75" idx="1"/>
          </p:cNvCxnSpPr>
          <p:nvPr/>
        </p:nvCxnSpPr>
        <p:spPr>
          <a:xfrm flipH="1" flipV="1">
            <a:off x="1312372" y="6176534"/>
            <a:ext cx="489412" cy="2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575F3D1-489D-5A8C-0FFD-4A3BF7022F1A}"/>
              </a:ext>
            </a:extLst>
          </p:cNvPr>
          <p:cNvCxnSpPr>
            <a:stCxn id="75" idx="3"/>
            <a:endCxn id="74" idx="1"/>
          </p:cNvCxnSpPr>
          <p:nvPr/>
        </p:nvCxnSpPr>
        <p:spPr>
          <a:xfrm flipV="1">
            <a:off x="2560320" y="6176535"/>
            <a:ext cx="674629" cy="2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3040D41-0327-4127-53B2-43B4F5D360CF}"/>
              </a:ext>
            </a:extLst>
          </p:cNvPr>
          <p:cNvCxnSpPr>
            <a:stCxn id="74" idx="3"/>
            <a:endCxn id="73" idx="1"/>
          </p:cNvCxnSpPr>
          <p:nvPr/>
        </p:nvCxnSpPr>
        <p:spPr>
          <a:xfrm>
            <a:off x="3993486" y="6176534"/>
            <a:ext cx="6689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F55307C-8DCF-7500-D8EF-41F8F9B7DD9E}"/>
              </a:ext>
            </a:extLst>
          </p:cNvPr>
          <p:cNvCxnSpPr>
            <a:stCxn id="73" idx="3"/>
          </p:cNvCxnSpPr>
          <p:nvPr/>
        </p:nvCxnSpPr>
        <p:spPr>
          <a:xfrm flipV="1">
            <a:off x="5420935" y="6176534"/>
            <a:ext cx="4036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FD95C88-4071-C120-892A-6A222E64134F}"/>
              </a:ext>
            </a:extLst>
          </p:cNvPr>
          <p:cNvCxnSpPr>
            <a:stCxn id="75" idx="2"/>
            <a:endCxn id="64" idx="0"/>
          </p:cNvCxnSpPr>
          <p:nvPr/>
        </p:nvCxnSpPr>
        <p:spPr>
          <a:xfrm flipH="1">
            <a:off x="1734502" y="6309408"/>
            <a:ext cx="446550" cy="183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62224A0-91A0-7177-9865-19A55B863C98}"/>
              </a:ext>
            </a:extLst>
          </p:cNvPr>
          <p:cNvCxnSpPr>
            <a:stCxn id="74" idx="2"/>
            <a:endCxn id="65" idx="0"/>
          </p:cNvCxnSpPr>
          <p:nvPr/>
        </p:nvCxnSpPr>
        <p:spPr>
          <a:xfrm flipH="1">
            <a:off x="2357438" y="6307070"/>
            <a:ext cx="1256780" cy="18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B78A16C-0991-6795-39C4-EA07D8D62001}"/>
              </a:ext>
            </a:extLst>
          </p:cNvPr>
          <p:cNvCxnSpPr>
            <a:stCxn id="73" idx="2"/>
            <a:endCxn id="66" idx="0"/>
          </p:cNvCxnSpPr>
          <p:nvPr/>
        </p:nvCxnSpPr>
        <p:spPr>
          <a:xfrm flipH="1">
            <a:off x="2980372" y="6307070"/>
            <a:ext cx="2061295" cy="18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3738C36-CD17-7424-60F3-61D4C1BA2EC1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1734503" y="6767518"/>
            <a:ext cx="622935" cy="314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9218495-B4EC-8021-220C-2EACE07BE1F9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>
            <a:off x="2357438" y="6767518"/>
            <a:ext cx="622935" cy="314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7C866BB-624D-80E5-09F0-23680A8F4741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2980373" y="6767518"/>
            <a:ext cx="622935" cy="314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955182A-1819-C8AF-66E6-D0A1C6D464D3}"/>
              </a:ext>
            </a:extLst>
          </p:cNvPr>
          <p:cNvCxnSpPr/>
          <p:nvPr/>
        </p:nvCxnSpPr>
        <p:spPr>
          <a:xfrm>
            <a:off x="2357438" y="7356163"/>
            <a:ext cx="622935" cy="314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0D45DCA-21AF-C375-D234-9B439F1F6E5A}"/>
              </a:ext>
            </a:extLst>
          </p:cNvPr>
          <p:cNvCxnSpPr/>
          <p:nvPr/>
        </p:nvCxnSpPr>
        <p:spPr>
          <a:xfrm>
            <a:off x="2980373" y="7356163"/>
            <a:ext cx="622935" cy="314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1F9C2F0-0B07-0515-58E9-426557B08A9D}"/>
              </a:ext>
            </a:extLst>
          </p:cNvPr>
          <p:cNvCxnSpPr/>
          <p:nvPr/>
        </p:nvCxnSpPr>
        <p:spPr>
          <a:xfrm>
            <a:off x="3603308" y="7356163"/>
            <a:ext cx="622935" cy="314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EA2F7A6-9650-7F99-7814-4363D90E6CE3}"/>
                  </a:ext>
                </a:extLst>
              </p:cNvPr>
              <p:cNvSpPr/>
              <p:nvPr/>
            </p:nvSpPr>
            <p:spPr>
              <a:xfrm>
                <a:off x="1557078" y="8218219"/>
                <a:ext cx="142329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EA2F7A6-9650-7F99-7814-4363D90E6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078" y="8218219"/>
                <a:ext cx="1423295" cy="2743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E2FA78C-E0E5-54A3-C937-E7A15076DB4D}"/>
                  </a:ext>
                </a:extLst>
              </p:cNvPr>
              <p:cNvSpPr/>
              <p:nvPr/>
            </p:nvSpPr>
            <p:spPr>
              <a:xfrm>
                <a:off x="2234435" y="8492539"/>
                <a:ext cx="142329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E2FA78C-E0E5-54A3-C937-E7A15076D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435" y="8492539"/>
                <a:ext cx="1423295" cy="2743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EA7D0E3-CE74-336B-E4A8-27100D745C19}"/>
                  </a:ext>
                </a:extLst>
              </p:cNvPr>
              <p:cNvSpPr/>
              <p:nvPr/>
            </p:nvSpPr>
            <p:spPr>
              <a:xfrm>
                <a:off x="2985828" y="8766859"/>
                <a:ext cx="1423295" cy="2743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01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13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EA7D0E3-CE74-336B-E4A8-27100D745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28" y="8766859"/>
                <a:ext cx="1423295" cy="2743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1697D75-4BA3-7720-5EBD-F83D200EF343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 flipH="1">
            <a:off x="2268726" y="7944808"/>
            <a:ext cx="717362" cy="2734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95BF61F-09A5-72D8-EA3A-CED697E265FA}"/>
              </a:ext>
            </a:extLst>
          </p:cNvPr>
          <p:cNvCxnSpPr>
            <a:stCxn id="71" idx="2"/>
          </p:cNvCxnSpPr>
          <p:nvPr/>
        </p:nvCxnSpPr>
        <p:spPr>
          <a:xfrm flipH="1">
            <a:off x="3183255" y="7944808"/>
            <a:ext cx="425768" cy="547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692CAF8-E02E-D16E-41CC-B149F7B50BD1}"/>
              </a:ext>
            </a:extLst>
          </p:cNvPr>
          <p:cNvCxnSpPr>
            <a:stCxn id="72" idx="2"/>
          </p:cNvCxnSpPr>
          <p:nvPr/>
        </p:nvCxnSpPr>
        <p:spPr>
          <a:xfrm flipH="1">
            <a:off x="3993486" y="7944808"/>
            <a:ext cx="238472" cy="822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3C5043E-D93B-6D70-C589-0D889921606B}"/>
              </a:ext>
            </a:extLst>
          </p:cNvPr>
          <p:cNvCxnSpPr/>
          <p:nvPr/>
        </p:nvCxnSpPr>
        <p:spPr>
          <a:xfrm>
            <a:off x="1557078" y="8492539"/>
            <a:ext cx="0" cy="841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3DE431B-B5EE-C117-7DF7-73041BD0DFA2}"/>
              </a:ext>
            </a:extLst>
          </p:cNvPr>
          <p:cNvCxnSpPr/>
          <p:nvPr/>
        </p:nvCxnSpPr>
        <p:spPr>
          <a:xfrm>
            <a:off x="4409123" y="9041179"/>
            <a:ext cx="0" cy="292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3BA06B6-8A51-1D85-84AB-B33EEFFB2CA5}"/>
              </a:ext>
            </a:extLst>
          </p:cNvPr>
          <p:cNvCxnSpPr/>
          <p:nvPr/>
        </p:nvCxnSpPr>
        <p:spPr>
          <a:xfrm>
            <a:off x="1557078" y="9333553"/>
            <a:ext cx="28520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D4F6-3B01-7DC2-8593-10365B312350}"/>
              </a:ext>
            </a:extLst>
          </p:cNvPr>
          <p:cNvSpPr txBox="1"/>
          <p:nvPr/>
        </p:nvSpPr>
        <p:spPr>
          <a:xfrm>
            <a:off x="2601099" y="9177741"/>
            <a:ext cx="617477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75" dirty="0">
                <a:latin typeface="Times New Roman" panose="02020603050405020304" pitchFamily="18" charset="0"/>
                <a:ea typeface="宋体" panose="02010600030101010101" pitchFamily="2" charset="-122"/>
              </a:rPr>
              <a:t>内部验收期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9CB522E-D623-8887-BDC7-2B4ABB9A498F}"/>
              </a:ext>
            </a:extLst>
          </p:cNvPr>
          <p:cNvSpPr/>
          <p:nvPr/>
        </p:nvSpPr>
        <p:spPr>
          <a:xfrm>
            <a:off x="4409122" y="9040270"/>
            <a:ext cx="1950114" cy="2923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6AFC540-46E2-4F72-CDAE-F099CB3F2FC4}"/>
              </a:ext>
            </a:extLst>
          </p:cNvPr>
          <p:cNvSpPr txBox="1"/>
          <p:nvPr/>
        </p:nvSpPr>
        <p:spPr>
          <a:xfrm>
            <a:off x="5164282" y="9082578"/>
            <a:ext cx="7040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latin typeface="Times New Roman" panose="02020603050405020304" pitchFamily="18" charset="0"/>
                <a:ea typeface="宋体" panose="02010600030101010101" pitchFamily="2" charset="-122"/>
              </a:rPr>
              <a:t>缩短时间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71E3E3B-DB79-167A-43B3-B55ECC7DFBAF}"/>
              </a:ext>
            </a:extLst>
          </p:cNvPr>
          <p:cNvSpPr txBox="1"/>
          <p:nvPr/>
        </p:nvSpPr>
        <p:spPr>
          <a:xfrm>
            <a:off x="2404978" y="9452061"/>
            <a:ext cx="11689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验收流程 </a:t>
            </a:r>
            <a:r>
              <a:rPr lang="en-US" altLang="zh-CN" sz="1013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013" dirty="0">
                <a:solidFill>
                  <a:srgbClr val="231F2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整流化</a:t>
            </a:r>
            <a:endParaRPr lang="zh-CN" altLang="en-US" sz="10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BE341C-965F-C80C-5CAA-3B1A89E424FE}"/>
              </a:ext>
            </a:extLst>
          </p:cNvPr>
          <p:cNvSpPr txBox="1"/>
          <p:nvPr/>
        </p:nvSpPr>
        <p:spPr>
          <a:xfrm>
            <a:off x="502920" y="342900"/>
            <a:ext cx="55702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Matlab:</a:t>
            </a:r>
          </a:p>
          <a:p>
            <a:pPr lvl="1"/>
            <a:r>
              <a:rPr lang="zh-CN" alt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软件包：</a:t>
            </a:r>
            <a:endParaRPr lang="en-US" altLang="zh-CN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en-US" altLang="zh-CN">
                <a:hlinkClick r:id="rId2"/>
              </a:rPr>
              <a:t>https://ww2.mathworks.cn/matlabcentral/fileexchange/</a:t>
            </a:r>
            <a:endParaRPr lang="en-US" altLang="zh-CN"/>
          </a:p>
          <a:p>
            <a:pPr lvl="1"/>
            <a:r>
              <a:rPr lang="zh-CN" alt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社区：</a:t>
            </a:r>
            <a:endParaRPr lang="en-US" altLang="zh-CN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en-US" altLang="zh-CN">
                <a:hlinkClick r:id="rId3"/>
              </a:rPr>
              <a:t>https://www.mathworks.com/matlabcentral/?s_tid=gn_mlc</a:t>
            </a:r>
            <a:endParaRPr lang="en-US" altLang="zh-CN"/>
          </a:p>
          <a:p>
            <a:pPr lvl="1"/>
            <a:r>
              <a:rPr lang="zh-CN" altLang="en-US"/>
              <a:t>课程：</a:t>
            </a:r>
            <a:endParaRPr lang="en-US" altLang="zh-CN"/>
          </a:p>
          <a:p>
            <a:pPr lvl="2"/>
            <a:r>
              <a:rPr lang="en-US" altLang="zh-CN"/>
              <a:t>https://ww2.mathworks.cn/learn/training/classroom-courses.html?q=&amp;page=1</a:t>
            </a:r>
          </a:p>
          <a:p>
            <a:r>
              <a:rPr lang="en-US" altLang="zh-CN"/>
              <a:t>Python :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80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</TotalTime>
  <Words>574</Words>
  <Application>Microsoft Office PowerPoint</Application>
  <PresentationFormat>A4 纸张(210x297 毫米)</PresentationFormat>
  <Paragraphs>192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tlt scdc</dc:creator>
  <cp:lastModifiedBy>tlt scdc</cp:lastModifiedBy>
  <cp:revision>10</cp:revision>
  <cp:lastPrinted>2022-06-24T07:12:08Z</cp:lastPrinted>
  <dcterms:created xsi:type="dcterms:W3CDTF">2022-05-13T11:25:31Z</dcterms:created>
  <dcterms:modified xsi:type="dcterms:W3CDTF">2022-09-12T07:52:40Z</dcterms:modified>
</cp:coreProperties>
</file>