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968AE9-63ED-4835-9408-06B774E3EBC6}">
  <a:tblStyle styleId="{60968AE9-63ED-4835-9408-06B774E3EBC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Montserrat-italic.fntdata"/><Relationship Id="rId6" Type="http://schemas.openxmlformats.org/officeDocument/2006/relationships/notesMaster" Target="notesMasters/notesMaster1.xml"/><Relationship Id="rId18"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ed2322d3a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ed2322d3a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c88d2e7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c88d2e7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0fd22f4b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0fd22f4b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c88d2e76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c88d2e76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c88d2e7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ec88d2e7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**Objective - Categorization:**</a:t>
            </a:r>
            <a:endParaRPr/>
          </a:p>
          <a:p>
            <a:pPr indent="0" lvl="0" marL="0" rtl="0" algn="l">
              <a:spcBef>
                <a:spcPts val="0"/>
              </a:spcBef>
              <a:spcAft>
                <a:spcPts val="0"/>
              </a:spcAft>
              <a:buClr>
                <a:schemeClr val="dk1"/>
              </a:buClr>
              <a:buSzPts val="1100"/>
              <a:buFont typeface="Arial"/>
              <a:buNone/>
            </a:pPr>
            <a:r>
              <a:rPr lang="en"/>
              <a:t>The primary objective is to categorize data into three classes: Gender, Medical Specialty, and Treatment Type. Each class represents a distinct aspect of the data, and accurate categorization is crucial for meaningful analysis and insights.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**Models Used:**</a:t>
            </a:r>
            <a:endParaRPr/>
          </a:p>
          <a:p>
            <a:pPr indent="0" lvl="0" marL="0" rtl="0" algn="l">
              <a:spcBef>
                <a:spcPts val="0"/>
              </a:spcBef>
              <a:spcAft>
                <a:spcPts val="0"/>
              </a:spcAft>
              <a:buClr>
                <a:schemeClr val="dk1"/>
              </a:buClr>
              <a:buSzPts val="1100"/>
              <a:buFont typeface="Arial"/>
              <a:buNone/>
            </a:pPr>
            <a:r>
              <a:rPr lang="en"/>
              <a:t>1. **Word2Vec:**</a:t>
            </a:r>
            <a:endParaRPr/>
          </a:p>
          <a:p>
            <a:pPr indent="0" lvl="0" marL="0" rtl="0" algn="l">
              <a:spcBef>
                <a:spcPts val="0"/>
              </a:spcBef>
              <a:spcAft>
                <a:spcPts val="0"/>
              </a:spcAft>
              <a:buClr>
                <a:schemeClr val="dk1"/>
              </a:buClr>
              <a:buSzPts val="1100"/>
              <a:buFont typeface="Arial"/>
              <a:buNone/>
            </a:pPr>
            <a:r>
              <a:rPr lang="en"/>
              <a:t>   - *Reasoning:* Word2Vec is employed to capture semantic context in the data. This model excels in representing words in a vector space, preserving semantic relationships. It's beneficial for understanding the context and nuances within textual data, which is valuable for categories like Medical Specialty and Treatment Type.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**LightGBM:**</a:t>
            </a:r>
            <a:endParaRPr/>
          </a:p>
          <a:p>
            <a:pPr indent="0" lvl="0" marL="0" rtl="0" algn="l">
              <a:spcBef>
                <a:spcPts val="0"/>
              </a:spcBef>
              <a:spcAft>
                <a:spcPts val="0"/>
              </a:spcAft>
              <a:buClr>
                <a:schemeClr val="dk1"/>
              </a:buClr>
              <a:buSzPts val="1100"/>
              <a:buFont typeface="Arial"/>
              <a:buNone/>
            </a:pPr>
            <a:r>
              <a:rPr lang="en"/>
              <a:t>   - *Reasoning:* LightGBM is chosen for its efficiency with categorical and text data. Its ability to handle categorical features well, along with efficient gradient boosting, makes it suitable for the varied nature of the categorization task, where different features may have different levels of importance.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**Multinomial Naive Bayes:**</a:t>
            </a:r>
            <a:endParaRPr/>
          </a:p>
          <a:p>
            <a:pPr indent="0" lvl="0" marL="0" rtl="0" algn="l">
              <a:spcBef>
                <a:spcPts val="0"/>
              </a:spcBef>
              <a:spcAft>
                <a:spcPts val="0"/>
              </a:spcAft>
              <a:buClr>
                <a:schemeClr val="dk1"/>
              </a:buClr>
              <a:buSzPts val="1100"/>
              <a:buFont typeface="Arial"/>
              <a:buNone/>
            </a:pPr>
            <a:r>
              <a:rPr lang="en"/>
              <a:t>   - *Reasoning:* Multinomial Naive Bayes is known for its effectiveness with text data. It assumes that features are conditionally independent, making it appropriate for tasks involving the frequency of terms, which is crucial in understanding textual information related to Medical Specialty and Treatment Type.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**One-vs-Rest Logistic Regression:**</a:t>
            </a:r>
            <a:endParaRPr/>
          </a:p>
          <a:p>
            <a:pPr indent="0" lvl="0" marL="0" rtl="0" algn="l">
              <a:spcBef>
                <a:spcPts val="0"/>
              </a:spcBef>
              <a:spcAft>
                <a:spcPts val="0"/>
              </a:spcAft>
              <a:buClr>
                <a:schemeClr val="dk1"/>
              </a:buClr>
              <a:buSzPts val="1100"/>
              <a:buFont typeface="Arial"/>
              <a:buNone/>
            </a:pPr>
            <a:r>
              <a:rPr lang="en"/>
              <a:t>   - *Reasoning:* One-vs-Rest Logistic Regression is chosen for managing multi-class data. Given that the categorization involves multiple classes (e.g., different Medical Specialties), this approach enables the creation of binary classifiers for each category, enhancing the model's ability to handle the diversity in the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**AVERAGE AUC-ROC SCORES:**</a:t>
            </a:r>
            <a:endParaRPr/>
          </a:p>
          <a:p>
            <a:pPr indent="0" lvl="0" marL="0" rtl="0" algn="l">
              <a:spcBef>
                <a:spcPts val="0"/>
              </a:spcBef>
              <a:spcAft>
                <a:spcPts val="0"/>
              </a:spcAft>
              <a:buClr>
                <a:schemeClr val="dk1"/>
              </a:buClr>
              <a:buSzPts val="1100"/>
              <a:buFont typeface="Arial"/>
              <a:buNone/>
            </a:pPr>
            <a:r>
              <a:rPr lang="en"/>
              <a:t>The choice of ROC AUC (Receiver Operating Characteristic - Area Under the Curve) as the performance metric is driven by specific considerations: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*Imbalanced Datasets:* ROC AUC is robust in handling imbalanced datasets, common in categorization tasks where certain classes may be less frequent than others. It provides a more comprehensive evaluation by considering true positive rates across various thresholds.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*Accuracy in Category Differentiation:* ROC AUC is well-suited for scenarios where distinguishing between different categories is crucial. It evaluates the model's ability to differentiate between classes, offering insights into its overall performance across all categories.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**Data Transformation - TF-IDF:**</a:t>
            </a:r>
            <a:endParaRPr/>
          </a:p>
          <a:p>
            <a:pPr indent="0" lvl="0" marL="0" rtl="0" algn="l">
              <a:spcBef>
                <a:spcPts val="0"/>
              </a:spcBef>
              <a:spcAft>
                <a:spcPts val="0"/>
              </a:spcAft>
              <a:buClr>
                <a:schemeClr val="dk1"/>
              </a:buClr>
              <a:buSzPts val="1100"/>
              <a:buFont typeface="Arial"/>
              <a:buNone/>
            </a:pPr>
            <a:r>
              <a:rPr lang="en"/>
              <a:t>The use of TF-IDF (Term Frequency-Inverse Document Frequency) for data transformation is motivated by its ability to emphasize key terms while reducing noise. TF-IDF assigns weights to terms based on their frequency in a document relative to their frequency across all documents. This helps highlight important terms that contribute to the categorization task while mitigating the impact of common terms that might introduce noise.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5683724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5683724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56837248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56837248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56837248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56837248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d2322d3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d2322d3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79072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Transforming Medical Transcripts: NLP for Enhanced Healthcare Data Management</a:t>
            </a:r>
            <a:endParaRPr/>
          </a:p>
        </p:txBody>
      </p:sp>
      <p:sp>
        <p:nvSpPr>
          <p:cNvPr id="135" name="Google Shape;135;p13"/>
          <p:cNvSpPr txBox="1"/>
          <p:nvPr>
            <p:ph idx="1" type="subTitle"/>
          </p:nvPr>
        </p:nvSpPr>
        <p:spPr>
          <a:xfrm>
            <a:off x="3537150" y="3786575"/>
            <a:ext cx="3470700" cy="12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Anna Dominic - amd9200@nyu.edu</a:t>
            </a:r>
            <a:endParaRPr/>
          </a:p>
          <a:p>
            <a:pPr indent="0" lvl="0" marL="0" rtl="0" algn="l">
              <a:spcBef>
                <a:spcPts val="0"/>
              </a:spcBef>
              <a:spcAft>
                <a:spcPts val="0"/>
              </a:spcAft>
              <a:buNone/>
            </a:pPr>
            <a:r>
              <a:rPr lang="en"/>
              <a:t>Siri Desiraju - scd4156@nyu.edu</a:t>
            </a:r>
            <a:endParaRPr/>
          </a:p>
          <a:p>
            <a:pPr indent="0" lvl="0" marL="0" rtl="0" algn="l">
              <a:spcBef>
                <a:spcPts val="0"/>
              </a:spcBef>
              <a:spcAft>
                <a:spcPts val="0"/>
              </a:spcAft>
              <a:buNone/>
            </a:pPr>
            <a:r>
              <a:rPr lang="en"/>
              <a:t>Sri Raksha Gubbihal - sg7374@nyu.edu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Transformations and Classification Models</a:t>
            </a:r>
            <a:endParaRPr/>
          </a:p>
        </p:txBody>
      </p:sp>
      <p:sp>
        <p:nvSpPr>
          <p:cNvPr id="205" name="Google Shape;205;p22"/>
          <p:cNvSpPr txBox="1"/>
          <p:nvPr>
            <p:ph idx="1" type="body"/>
          </p:nvPr>
        </p:nvSpPr>
        <p:spPr>
          <a:xfrm>
            <a:off x="876600" y="156042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Developed classification models to categorize the data into specific classes such as Gender, Medical Specialty, and Treatment Type.</a:t>
            </a:r>
            <a:endParaRPr/>
          </a:p>
          <a:p>
            <a:pPr indent="-311150" lvl="0" marL="457200" rtl="0" algn="l">
              <a:spcBef>
                <a:spcPts val="0"/>
              </a:spcBef>
              <a:spcAft>
                <a:spcPts val="0"/>
              </a:spcAft>
              <a:buSzPts val="1300"/>
              <a:buChar char="●"/>
            </a:pPr>
            <a:r>
              <a:rPr lang="en"/>
              <a:t>Several approaches were implemented including a Word2Vec model, a LightGBM model, a Multinomial Naive Bayes model and a Logistic regression model</a:t>
            </a:r>
            <a:endParaRPr/>
          </a:p>
          <a:p>
            <a:pPr indent="-311150" lvl="0" marL="457200" rtl="0" algn="l">
              <a:spcBef>
                <a:spcPts val="0"/>
              </a:spcBef>
              <a:spcAft>
                <a:spcPts val="0"/>
              </a:spcAft>
              <a:buSzPts val="1300"/>
              <a:buChar char="●"/>
            </a:pPr>
            <a:r>
              <a:rPr lang="en"/>
              <a:t>Selected TF-IDF for transforming medical transcriptions as it effectively highlights important  terms while minimizing the influence of frequent but less relevant words, and it aligns well with the chosen classification models.</a:t>
            </a:r>
            <a:endParaRPr/>
          </a:p>
          <a:p>
            <a:pPr indent="-311150" lvl="0" marL="457200" rtl="0" algn="l">
              <a:spcBef>
                <a:spcPts val="0"/>
              </a:spcBef>
              <a:spcAft>
                <a:spcPts val="0"/>
              </a:spcAft>
              <a:buSzPts val="1300"/>
              <a:buChar char="●"/>
            </a:pPr>
            <a:r>
              <a:rPr lang="en"/>
              <a:t>Chose the ROC AUC metric for its effectiveness in evaluating model performance in datasets with imbalanced classes and for its ability to measure a model’s capability to distinguish between different categories accurately.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224775"/>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latin typeface="Lato"/>
                <a:ea typeface="Lato"/>
                <a:cs typeface="Lato"/>
                <a:sym typeface="Lato"/>
              </a:rPr>
              <a:t>Project Goal</a:t>
            </a:r>
            <a:endParaRPr/>
          </a:p>
        </p:txBody>
      </p:sp>
      <p:sp>
        <p:nvSpPr>
          <p:cNvPr id="141" name="Google Shape;141;p14"/>
          <p:cNvSpPr txBox="1"/>
          <p:nvPr>
            <p:ph idx="1" type="body"/>
          </p:nvPr>
        </p:nvSpPr>
        <p:spPr>
          <a:xfrm>
            <a:off x="1297500" y="887175"/>
            <a:ext cx="7553100" cy="4193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205"/>
              <a:t>Original Data: </a:t>
            </a:r>
            <a:r>
              <a:rPr lang="en" sz="1205">
                <a:solidFill>
                  <a:schemeClr val="dk2"/>
                </a:solidFill>
              </a:rPr>
              <a:t>Consisted of columns - Description, Medical Specialty, Sample Name, Transcription, and Keywords.</a:t>
            </a:r>
            <a:endParaRPr sz="1205">
              <a:solidFill>
                <a:schemeClr val="dk2"/>
              </a:solidFill>
            </a:endParaRPr>
          </a:p>
          <a:p>
            <a:pPr indent="0" lvl="0" marL="0" rtl="0" algn="l">
              <a:lnSpc>
                <a:spcPct val="95000"/>
              </a:lnSpc>
              <a:spcBef>
                <a:spcPts val="0"/>
              </a:spcBef>
              <a:spcAft>
                <a:spcPts val="0"/>
              </a:spcAft>
              <a:buSzPts val="935"/>
              <a:buNone/>
            </a:pPr>
            <a:r>
              <a:t/>
            </a:r>
            <a:endParaRPr sz="1205">
              <a:solidFill>
                <a:schemeClr val="dk2"/>
              </a:solidFill>
            </a:endParaRPr>
          </a:p>
          <a:p>
            <a:pPr indent="0" lvl="0" marL="0" rtl="0" algn="l">
              <a:lnSpc>
                <a:spcPct val="95000"/>
              </a:lnSpc>
              <a:spcBef>
                <a:spcPts val="0"/>
              </a:spcBef>
              <a:spcAft>
                <a:spcPts val="0"/>
              </a:spcAft>
              <a:buSzPts val="935"/>
              <a:buNone/>
            </a:pPr>
            <a:r>
              <a:t/>
            </a:r>
            <a:endParaRPr sz="1205">
              <a:solidFill>
                <a:schemeClr val="dk2"/>
              </a:solidFill>
            </a:endParaRPr>
          </a:p>
          <a:p>
            <a:pPr indent="0" lvl="0" marL="0" rtl="0" algn="l">
              <a:lnSpc>
                <a:spcPct val="95000"/>
              </a:lnSpc>
              <a:spcBef>
                <a:spcPts val="0"/>
              </a:spcBef>
              <a:spcAft>
                <a:spcPts val="0"/>
              </a:spcAft>
              <a:buSzPts val="935"/>
              <a:buNone/>
            </a:pPr>
            <a:r>
              <a:t/>
            </a:r>
            <a:endParaRPr sz="1205">
              <a:solidFill>
                <a:schemeClr val="dk2"/>
              </a:solidFill>
            </a:endParaRPr>
          </a:p>
          <a:p>
            <a:pPr indent="0" lvl="0" marL="0" rtl="0" algn="l">
              <a:lnSpc>
                <a:spcPct val="95000"/>
              </a:lnSpc>
              <a:spcBef>
                <a:spcPts val="0"/>
              </a:spcBef>
              <a:spcAft>
                <a:spcPts val="0"/>
              </a:spcAft>
              <a:buSzPts val="935"/>
              <a:buNone/>
            </a:pPr>
            <a:r>
              <a:t/>
            </a:r>
            <a:endParaRPr b="1" sz="1205">
              <a:solidFill>
                <a:schemeClr val="dk2"/>
              </a:solidFill>
            </a:endParaRPr>
          </a:p>
          <a:p>
            <a:pPr indent="0" lvl="0" marL="0" rtl="0" algn="l">
              <a:lnSpc>
                <a:spcPct val="95000"/>
              </a:lnSpc>
              <a:spcBef>
                <a:spcPts val="0"/>
              </a:spcBef>
              <a:spcAft>
                <a:spcPts val="0"/>
              </a:spcAft>
              <a:buSzPts val="935"/>
              <a:buNone/>
            </a:pPr>
            <a:r>
              <a:t/>
            </a:r>
            <a:endParaRPr b="1" sz="1205">
              <a:solidFill>
                <a:schemeClr val="dk2"/>
              </a:solidFill>
            </a:endParaRPr>
          </a:p>
          <a:p>
            <a:pPr indent="0" lvl="0" marL="0" rtl="0" algn="l">
              <a:lnSpc>
                <a:spcPct val="95000"/>
              </a:lnSpc>
              <a:spcBef>
                <a:spcPts val="0"/>
              </a:spcBef>
              <a:spcAft>
                <a:spcPts val="0"/>
              </a:spcAft>
              <a:buSzPts val="935"/>
              <a:buNone/>
            </a:pPr>
            <a:r>
              <a:t/>
            </a:r>
            <a:endParaRPr b="1" sz="1205">
              <a:solidFill>
                <a:schemeClr val="dk2"/>
              </a:solidFill>
            </a:endParaRPr>
          </a:p>
          <a:p>
            <a:pPr indent="0" lvl="0" marL="0" rtl="0" algn="l">
              <a:lnSpc>
                <a:spcPct val="95000"/>
              </a:lnSpc>
              <a:spcBef>
                <a:spcPts val="0"/>
              </a:spcBef>
              <a:spcAft>
                <a:spcPts val="0"/>
              </a:spcAft>
              <a:buSzPts val="935"/>
              <a:buNone/>
            </a:pPr>
            <a:r>
              <a:rPr b="1" lang="en" sz="1205"/>
              <a:t>Aim: </a:t>
            </a:r>
            <a:r>
              <a:rPr lang="en" sz="1205">
                <a:solidFill>
                  <a:schemeClr val="dk2"/>
                </a:solidFill>
              </a:rPr>
              <a:t>The aim of this project is to develop a sophisticated system for efficient extraction and synthesis of information from medical records. </a:t>
            </a:r>
            <a:endParaRPr sz="1205">
              <a:solidFill>
                <a:schemeClr val="dk2"/>
              </a:solidFill>
            </a:endParaRPr>
          </a:p>
          <a:p>
            <a:pPr indent="0" lvl="0" marL="0" rtl="0" algn="l">
              <a:lnSpc>
                <a:spcPct val="95000"/>
              </a:lnSpc>
              <a:spcBef>
                <a:spcPts val="0"/>
              </a:spcBef>
              <a:spcAft>
                <a:spcPts val="0"/>
              </a:spcAft>
              <a:buSzPts val="935"/>
              <a:buNone/>
            </a:pPr>
            <a:r>
              <a:t/>
            </a:r>
            <a:endParaRPr sz="1205">
              <a:solidFill>
                <a:schemeClr val="dk2"/>
              </a:solidFill>
            </a:endParaRPr>
          </a:p>
          <a:p>
            <a:pPr indent="0" lvl="0" marL="0" rtl="0" algn="l">
              <a:lnSpc>
                <a:spcPct val="95000"/>
              </a:lnSpc>
              <a:spcBef>
                <a:spcPts val="0"/>
              </a:spcBef>
              <a:spcAft>
                <a:spcPts val="0"/>
              </a:spcAft>
              <a:buSzPts val="935"/>
              <a:buNone/>
            </a:pPr>
            <a:r>
              <a:rPr b="1" lang="en" sz="1205"/>
              <a:t>Key objectives include:</a:t>
            </a:r>
            <a:endParaRPr b="1" sz="1205"/>
          </a:p>
          <a:p>
            <a:pPr indent="-305117" lvl="0" marL="457200" rtl="0" algn="l">
              <a:lnSpc>
                <a:spcPct val="95000"/>
              </a:lnSpc>
              <a:spcBef>
                <a:spcPts val="0"/>
              </a:spcBef>
              <a:spcAft>
                <a:spcPts val="0"/>
              </a:spcAft>
              <a:buClr>
                <a:schemeClr val="dk2"/>
              </a:buClr>
              <a:buSzPts val="1205"/>
              <a:buChar char="●"/>
            </a:pPr>
            <a:r>
              <a:rPr lang="en" sz="1205">
                <a:solidFill>
                  <a:schemeClr val="dk2"/>
                </a:solidFill>
              </a:rPr>
              <a:t>Utilizing classifier models to categorize medical records by specialty, gender, and treatment types, enhancing healthcare providers' ability to quickly access and manage patient data.</a:t>
            </a:r>
            <a:endParaRPr sz="1205">
              <a:solidFill>
                <a:schemeClr val="dk2"/>
              </a:solidFill>
            </a:endParaRPr>
          </a:p>
          <a:p>
            <a:pPr indent="-305117" lvl="0" marL="457200" rtl="0" algn="l">
              <a:lnSpc>
                <a:spcPct val="95000"/>
              </a:lnSpc>
              <a:spcBef>
                <a:spcPts val="0"/>
              </a:spcBef>
              <a:spcAft>
                <a:spcPts val="0"/>
              </a:spcAft>
              <a:buClr>
                <a:schemeClr val="dk2"/>
              </a:buClr>
              <a:buSzPts val="1205"/>
              <a:buChar char="●"/>
            </a:pPr>
            <a:r>
              <a:rPr lang="en" sz="1205">
                <a:solidFill>
                  <a:schemeClr val="dk2"/>
                </a:solidFill>
              </a:rPr>
              <a:t>Implementing the T5 model for detailed entity tagging and text generation, targeting an extensive range of medical entities to achieve enhanced structuring and entity tagging that proved challenging with SpaCy's NER and Regex</a:t>
            </a:r>
            <a:endParaRPr sz="1205">
              <a:solidFill>
                <a:schemeClr val="dk2"/>
              </a:solidFill>
            </a:endParaRPr>
          </a:p>
          <a:p>
            <a:pPr indent="0" lvl="0" marL="0" rtl="0" algn="l">
              <a:lnSpc>
                <a:spcPct val="95000"/>
              </a:lnSpc>
              <a:spcBef>
                <a:spcPts val="0"/>
              </a:spcBef>
              <a:spcAft>
                <a:spcPts val="0"/>
              </a:spcAft>
              <a:buSzPts val="935"/>
              <a:buNone/>
            </a:pPr>
            <a:r>
              <a:t/>
            </a:r>
            <a:endParaRPr sz="1205">
              <a:solidFill>
                <a:schemeClr val="dk2"/>
              </a:solidFill>
            </a:endParaRPr>
          </a:p>
          <a:p>
            <a:pPr indent="0" lvl="0" marL="0" rtl="0" algn="l">
              <a:lnSpc>
                <a:spcPct val="95000"/>
              </a:lnSpc>
              <a:spcBef>
                <a:spcPts val="0"/>
              </a:spcBef>
              <a:spcAft>
                <a:spcPts val="0"/>
              </a:spcAft>
              <a:buSzPts val="935"/>
              <a:buNone/>
            </a:pPr>
            <a:r>
              <a:rPr b="1" lang="en" sz="1205"/>
              <a:t>Extracted Columns: </a:t>
            </a:r>
            <a:r>
              <a:rPr lang="en" sz="1205">
                <a:solidFill>
                  <a:schemeClr val="dk2"/>
                </a:solidFill>
              </a:rPr>
              <a:t>Age, Gender, Disease, Symptoms, Allergies, Addictions, Medical Conditions, Drug Usage, Past Procedures, Treatment Type.</a:t>
            </a:r>
            <a:endParaRPr sz="1205">
              <a:solidFill>
                <a:schemeClr val="dk2"/>
              </a:solidFill>
            </a:endParaRPr>
          </a:p>
          <a:p>
            <a:pPr indent="0" lvl="0" marL="0" rtl="0" algn="l">
              <a:lnSpc>
                <a:spcPct val="95000"/>
              </a:lnSpc>
              <a:spcBef>
                <a:spcPts val="0"/>
              </a:spcBef>
              <a:spcAft>
                <a:spcPts val="0"/>
              </a:spcAft>
              <a:buSzPts val="935"/>
              <a:buNone/>
            </a:pPr>
            <a:r>
              <a:rPr lang="en" sz="1205">
                <a:solidFill>
                  <a:schemeClr val="dk2"/>
                </a:solidFill>
              </a:rPr>
              <a:t>I</a:t>
            </a:r>
            <a:r>
              <a:rPr b="1" lang="en" sz="1205"/>
              <a:t>ncomplete Data: </a:t>
            </a:r>
            <a:r>
              <a:rPr lang="en" sz="1205">
                <a:solidFill>
                  <a:schemeClr val="dk2"/>
                </a:solidFill>
              </a:rPr>
              <a:t>Columns like Allergies and Addictions had substantial missing data, limiting their analytical utility.</a:t>
            </a:r>
            <a:endParaRPr sz="1205">
              <a:solidFill>
                <a:schemeClr val="dk2"/>
              </a:solidFill>
            </a:endParaRPr>
          </a:p>
        </p:txBody>
      </p:sp>
      <p:pic>
        <p:nvPicPr>
          <p:cNvPr id="142" name="Google Shape;142;p14"/>
          <p:cNvPicPr preferRelativeResize="0"/>
          <p:nvPr/>
        </p:nvPicPr>
        <p:blipFill rotWithShape="1">
          <a:blip r:embed="rId3">
            <a:alphaModFix/>
          </a:blip>
          <a:srcRect b="0" l="2987" r="0" t="0"/>
          <a:stretch/>
        </p:blipFill>
        <p:spPr>
          <a:xfrm>
            <a:off x="1993575" y="1455450"/>
            <a:ext cx="5646749" cy="914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235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Extraction</a:t>
            </a:r>
            <a:endParaRPr/>
          </a:p>
        </p:txBody>
      </p:sp>
      <p:sp>
        <p:nvSpPr>
          <p:cNvPr id="148" name="Google Shape;148;p15"/>
          <p:cNvSpPr txBox="1"/>
          <p:nvPr>
            <p:ph idx="1" type="body"/>
          </p:nvPr>
        </p:nvSpPr>
        <p:spPr>
          <a:xfrm>
            <a:off x="1297500" y="889500"/>
            <a:ext cx="7038900" cy="4104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sz="1200"/>
              <a:t>Identifying Key Headings: </a:t>
            </a:r>
            <a:r>
              <a:rPr lang="en" sz="1200"/>
              <a:t>The initial phase involved identifying key headings within medical transcripts. This was achieved by recognizing capitalized words, considering them as potential headings.</a:t>
            </a:r>
            <a:endParaRPr sz="1200"/>
          </a:p>
          <a:p>
            <a:pPr indent="-304800" lvl="0" marL="457200" rtl="0" algn="l">
              <a:spcBef>
                <a:spcPts val="0"/>
              </a:spcBef>
              <a:spcAft>
                <a:spcPts val="0"/>
              </a:spcAft>
              <a:buSzPts val="1200"/>
              <a:buChar char="●"/>
            </a:pPr>
            <a:r>
              <a:rPr b="1" lang="en" sz="1200"/>
              <a:t>Keyword Selection: </a:t>
            </a:r>
            <a:r>
              <a:rPr lang="en" sz="1200"/>
              <a:t>To enhance the extraction process, a two-fold approach was taken. Firstly, an automated extraction of common capitalized headings was performed. Secondly, a manual selection of keywords, including headings such as "s ”CURRENT MEDICATION,” ”ALLERGIES,” and others, was conducted based on domain expertise.</a:t>
            </a:r>
            <a:endParaRPr sz="1200"/>
          </a:p>
          <a:p>
            <a:pPr indent="-304800" lvl="0" marL="457200" rtl="0" algn="l">
              <a:spcBef>
                <a:spcPts val="0"/>
              </a:spcBef>
              <a:spcAft>
                <a:spcPts val="0"/>
              </a:spcAft>
              <a:buSzPts val="1200"/>
              <a:buChar char="●"/>
            </a:pPr>
            <a:r>
              <a:rPr b="1" lang="en" sz="1200"/>
              <a:t>Data Extraction:</a:t>
            </a:r>
            <a:r>
              <a:rPr lang="en" sz="1200"/>
              <a:t> Using regular expressions (regex), data extraction for each selected keyword was implemented. The goal was to capture relevant information under each heading, ensuring precision in data retrieval.</a:t>
            </a:r>
            <a:endParaRPr sz="1200"/>
          </a:p>
          <a:p>
            <a:pPr indent="-304800" lvl="0" marL="457200" rtl="0" algn="l">
              <a:spcBef>
                <a:spcPts val="0"/>
              </a:spcBef>
              <a:spcAft>
                <a:spcPts val="0"/>
              </a:spcAft>
              <a:buSzPts val="1200"/>
              <a:buChar char="●"/>
            </a:pPr>
            <a:r>
              <a:rPr b="1" lang="en" sz="1200"/>
              <a:t>Combining Similar Headings:</a:t>
            </a:r>
            <a:r>
              <a:rPr lang="en" sz="1200"/>
              <a:t> To address variations in formatting and terminology, similar headings were combined. For instance, combining "PREOPERATIVE DIAGNOSIS_DETAIL" and "PREOPERATIVE DIAGNOSES_DETAIL" streamlined the data structure.</a:t>
            </a:r>
            <a:endParaRPr sz="1200"/>
          </a:p>
          <a:p>
            <a:pPr indent="-304800" lvl="0" marL="457200" rtl="0" algn="l">
              <a:spcBef>
                <a:spcPts val="0"/>
              </a:spcBef>
              <a:spcAft>
                <a:spcPts val="0"/>
              </a:spcAft>
              <a:buSzPts val="1200"/>
              <a:buChar char="●"/>
            </a:pPr>
            <a:r>
              <a:rPr b="1" lang="en" sz="1200"/>
              <a:t>Statistical Overview:</a:t>
            </a:r>
            <a:r>
              <a:rPr lang="en" sz="1200"/>
              <a:t> A statistical overview of the dataset was generated, providing insights into the number of non-'N/A' entries for each column. This step is crucial for assessing data completeness.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182525"/>
            <a:ext cx="7038900" cy="4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Data Engineering</a:t>
            </a:r>
            <a:endParaRPr/>
          </a:p>
        </p:txBody>
      </p:sp>
      <p:sp>
        <p:nvSpPr>
          <p:cNvPr id="154" name="Google Shape;154;p16"/>
          <p:cNvSpPr txBox="1"/>
          <p:nvPr>
            <p:ph idx="1" type="body"/>
          </p:nvPr>
        </p:nvSpPr>
        <p:spPr>
          <a:xfrm>
            <a:off x="1349500" y="773437"/>
            <a:ext cx="3328500" cy="20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GPT-3.5</a:t>
            </a:r>
            <a:endParaRPr sz="1600"/>
          </a:p>
          <a:p>
            <a:pPr indent="0" lvl="0" marL="0" rtl="0" algn="l">
              <a:spcBef>
                <a:spcPts val="0"/>
              </a:spcBef>
              <a:spcAft>
                <a:spcPts val="0"/>
              </a:spcAft>
              <a:buNone/>
            </a:pPr>
            <a:r>
              <a:rPr lang="en" sz="1000">
                <a:solidFill>
                  <a:schemeClr val="dk2"/>
                </a:solidFill>
              </a:rPr>
              <a:t>Extracted key information from medical transcriptions complimenting the regex based extraction, refining prompts for accurate identification and categorization.</a:t>
            </a:r>
            <a:endParaRPr sz="1000">
              <a:solidFill>
                <a:schemeClr val="dk2"/>
              </a:solidFill>
            </a:endParaRPr>
          </a:p>
          <a:p>
            <a:pPr indent="0" lvl="0" marL="0" rtl="0" algn="l">
              <a:spcBef>
                <a:spcPts val="0"/>
              </a:spcBef>
              <a:spcAft>
                <a:spcPts val="0"/>
              </a:spcAft>
              <a:buNone/>
            </a:pPr>
            <a:r>
              <a:rPr b="1" lang="en" sz="1000">
                <a:solidFill>
                  <a:schemeClr val="dk2"/>
                </a:solidFill>
              </a:rPr>
              <a:t>Gender: '</a:t>
            </a:r>
            <a:r>
              <a:rPr lang="en" sz="1000">
                <a:solidFill>
                  <a:schemeClr val="dk2"/>
                </a:solidFill>
              </a:rPr>
              <a:t>Female', 'Male', 'Other/Unknown'.</a:t>
            </a:r>
            <a:endParaRPr sz="1000">
              <a:solidFill>
                <a:schemeClr val="dk2"/>
              </a:solidFill>
            </a:endParaRPr>
          </a:p>
          <a:p>
            <a:pPr indent="0" lvl="0" marL="0" rtl="0" algn="l">
              <a:spcBef>
                <a:spcPts val="0"/>
              </a:spcBef>
              <a:spcAft>
                <a:spcPts val="0"/>
              </a:spcAft>
              <a:buNone/>
            </a:pPr>
            <a:r>
              <a:rPr b="1" lang="en" sz="1000">
                <a:solidFill>
                  <a:schemeClr val="dk2"/>
                </a:solidFill>
              </a:rPr>
              <a:t>Treatment Type:</a:t>
            </a:r>
            <a:r>
              <a:rPr lang="en" sz="1000">
                <a:solidFill>
                  <a:schemeClr val="dk2"/>
                </a:solidFill>
              </a:rPr>
              <a:t> 'Medication/Pharmacotherapy', 'Surgery', others aggregated under 'Others'.</a:t>
            </a:r>
            <a:endParaRPr sz="1000">
              <a:solidFill>
                <a:schemeClr val="dk2"/>
              </a:solidFill>
            </a:endParaRPr>
          </a:p>
          <a:p>
            <a:pPr indent="0" lvl="0" marL="0" rtl="0" algn="l">
              <a:spcBef>
                <a:spcPts val="0"/>
              </a:spcBef>
              <a:spcAft>
                <a:spcPts val="0"/>
              </a:spcAft>
              <a:buNone/>
            </a:pPr>
            <a:r>
              <a:rPr b="1" lang="en" sz="1000">
                <a:solidFill>
                  <a:schemeClr val="dk2"/>
                </a:solidFill>
              </a:rPr>
              <a:t>Medical Specialty: </a:t>
            </a:r>
            <a:r>
              <a:rPr lang="en" sz="1000">
                <a:solidFill>
                  <a:schemeClr val="dk2"/>
                </a:solidFill>
              </a:rPr>
              <a:t>Utilized pre-existing categories like 'Cardiology', 'Neurology'.</a:t>
            </a:r>
            <a:endParaRPr sz="1000">
              <a:solidFill>
                <a:schemeClr val="dk2"/>
              </a:solidFill>
            </a:endParaRPr>
          </a:p>
        </p:txBody>
      </p:sp>
      <p:pic>
        <p:nvPicPr>
          <p:cNvPr id="155" name="Google Shape;155;p16"/>
          <p:cNvPicPr preferRelativeResize="0"/>
          <p:nvPr/>
        </p:nvPicPr>
        <p:blipFill>
          <a:blip r:embed="rId3">
            <a:alphaModFix/>
          </a:blip>
          <a:stretch>
            <a:fillRect/>
          </a:stretch>
        </p:blipFill>
        <p:spPr>
          <a:xfrm>
            <a:off x="1349512" y="2970425"/>
            <a:ext cx="3328482" cy="1915325"/>
          </a:xfrm>
          <a:prstGeom prst="rect">
            <a:avLst/>
          </a:prstGeom>
          <a:noFill/>
          <a:ln>
            <a:noFill/>
          </a:ln>
        </p:spPr>
      </p:pic>
      <p:pic>
        <p:nvPicPr>
          <p:cNvPr id="156" name="Google Shape;156;p16"/>
          <p:cNvPicPr preferRelativeResize="0"/>
          <p:nvPr/>
        </p:nvPicPr>
        <p:blipFill>
          <a:blip r:embed="rId4">
            <a:alphaModFix/>
          </a:blip>
          <a:stretch>
            <a:fillRect/>
          </a:stretch>
        </p:blipFill>
        <p:spPr>
          <a:xfrm>
            <a:off x="5035525" y="817925"/>
            <a:ext cx="3328500" cy="1915335"/>
          </a:xfrm>
          <a:prstGeom prst="rect">
            <a:avLst/>
          </a:prstGeom>
          <a:noFill/>
          <a:ln>
            <a:noFill/>
          </a:ln>
        </p:spPr>
      </p:pic>
      <p:sp>
        <p:nvSpPr>
          <p:cNvPr id="157" name="Google Shape;157;p16"/>
          <p:cNvSpPr txBox="1"/>
          <p:nvPr/>
        </p:nvSpPr>
        <p:spPr>
          <a:xfrm>
            <a:off x="5035525" y="2885650"/>
            <a:ext cx="3328500" cy="18609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sz="1600">
                <a:solidFill>
                  <a:schemeClr val="lt1"/>
                </a:solidFill>
                <a:latin typeface="Lato"/>
                <a:ea typeface="Lato"/>
                <a:cs typeface="Lato"/>
                <a:sym typeface="Lato"/>
              </a:rPr>
              <a:t>Data Engineering</a:t>
            </a:r>
            <a:endParaRPr sz="1600">
              <a:solidFill>
                <a:schemeClr val="lt1"/>
              </a:solidFill>
              <a:latin typeface="Lato"/>
              <a:ea typeface="Lato"/>
              <a:cs typeface="Lato"/>
              <a:sym typeface="Lato"/>
            </a:endParaRPr>
          </a:p>
          <a:p>
            <a:pPr indent="-292100" lvl="0" marL="457200" rtl="0" algn="l">
              <a:lnSpc>
                <a:spcPct val="115000"/>
              </a:lnSpc>
              <a:spcBef>
                <a:spcPts val="0"/>
              </a:spcBef>
              <a:spcAft>
                <a:spcPts val="0"/>
              </a:spcAft>
              <a:buClr>
                <a:schemeClr val="dk2"/>
              </a:buClr>
              <a:buSzPts val="1000"/>
              <a:buFont typeface="Lato"/>
              <a:buChar char="●"/>
            </a:pPr>
            <a:r>
              <a:rPr lang="en" sz="1000">
                <a:solidFill>
                  <a:schemeClr val="dk2"/>
                </a:solidFill>
                <a:latin typeface="Lato"/>
                <a:ea typeface="Lato"/>
                <a:cs typeface="Lato"/>
                <a:sym typeface="Lato"/>
              </a:rPr>
              <a:t>Addressed missing/incomplete data for dataset accuracy.</a:t>
            </a:r>
            <a:endParaRPr sz="1000">
              <a:solidFill>
                <a:schemeClr val="dk2"/>
              </a:solidFill>
              <a:latin typeface="Lato"/>
              <a:ea typeface="Lato"/>
              <a:cs typeface="Lato"/>
              <a:sym typeface="Lato"/>
            </a:endParaRPr>
          </a:p>
          <a:p>
            <a:pPr indent="-292100" lvl="0" marL="457200" rtl="0" algn="l">
              <a:lnSpc>
                <a:spcPct val="115000"/>
              </a:lnSpc>
              <a:spcBef>
                <a:spcPts val="0"/>
              </a:spcBef>
              <a:spcAft>
                <a:spcPts val="0"/>
              </a:spcAft>
              <a:buClr>
                <a:schemeClr val="dk2"/>
              </a:buClr>
              <a:buSzPts val="1000"/>
              <a:buFont typeface="Lato"/>
              <a:buChar char="●"/>
            </a:pPr>
            <a:r>
              <a:rPr lang="en" sz="1000">
                <a:solidFill>
                  <a:schemeClr val="dk2"/>
                </a:solidFill>
                <a:latin typeface="Lato"/>
                <a:ea typeface="Lato"/>
                <a:cs typeface="Lato"/>
                <a:sym typeface="Lato"/>
              </a:rPr>
              <a:t>Simplified treatment descriptions for categorization.</a:t>
            </a:r>
            <a:endParaRPr sz="1000">
              <a:solidFill>
                <a:schemeClr val="dk2"/>
              </a:solidFill>
              <a:latin typeface="Lato"/>
              <a:ea typeface="Lato"/>
              <a:cs typeface="Lato"/>
              <a:sym typeface="Lato"/>
            </a:endParaRPr>
          </a:p>
          <a:p>
            <a:pPr indent="0" lvl="0" marL="457200" rtl="0" algn="l">
              <a:lnSpc>
                <a:spcPct val="115000"/>
              </a:lnSpc>
              <a:spcBef>
                <a:spcPts val="0"/>
              </a:spcBef>
              <a:spcAft>
                <a:spcPts val="0"/>
              </a:spcAft>
              <a:buNone/>
            </a:pPr>
            <a:r>
              <a:rPr b="1" lang="en" sz="1000">
                <a:solidFill>
                  <a:schemeClr val="dk2"/>
                </a:solidFill>
                <a:latin typeface="Lato"/>
                <a:ea typeface="Lato"/>
                <a:cs typeface="Lato"/>
                <a:sym typeface="Lato"/>
              </a:rPr>
              <a:t>Example</a:t>
            </a:r>
            <a:r>
              <a:rPr lang="en" sz="1000">
                <a:solidFill>
                  <a:schemeClr val="dk2"/>
                </a:solidFill>
                <a:latin typeface="Lato"/>
                <a:ea typeface="Lato"/>
                <a:cs typeface="Lato"/>
                <a:sym typeface="Lato"/>
              </a:rPr>
              <a:t>: Combined 'Medication/Pharmacotherapy' and 'Dietary Management/Nutritional Therapy' into 'Lifestyle and Medication'.</a:t>
            </a:r>
            <a:endParaRPr sz="10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256450"/>
            <a:ext cx="7038900" cy="5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Classifier Models</a:t>
            </a:r>
            <a:endParaRPr/>
          </a:p>
        </p:txBody>
      </p:sp>
      <p:sp>
        <p:nvSpPr>
          <p:cNvPr id="163" name="Google Shape;163;p17"/>
          <p:cNvSpPr txBox="1"/>
          <p:nvPr>
            <p:ph idx="1" type="body"/>
          </p:nvPr>
        </p:nvSpPr>
        <p:spPr>
          <a:xfrm>
            <a:off x="689325" y="1300125"/>
            <a:ext cx="2260800" cy="107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Objective</a:t>
            </a:r>
            <a:endParaRPr sz="1800">
              <a:solidFill>
                <a:schemeClr val="dk2"/>
              </a:solidFill>
            </a:endParaRPr>
          </a:p>
          <a:p>
            <a:pPr indent="0" lvl="0" marL="0" rtl="0" algn="ctr">
              <a:spcBef>
                <a:spcPts val="0"/>
              </a:spcBef>
              <a:spcAft>
                <a:spcPts val="0"/>
              </a:spcAft>
              <a:buNone/>
            </a:pPr>
            <a:r>
              <a:rPr lang="en" sz="1000">
                <a:solidFill>
                  <a:schemeClr val="dk2"/>
                </a:solidFill>
              </a:rPr>
              <a:t>Categorize data into Gender, Medical Specialty, and Treatment Type.</a:t>
            </a:r>
            <a:endParaRPr sz="1000"/>
          </a:p>
        </p:txBody>
      </p:sp>
      <p:sp>
        <p:nvSpPr>
          <p:cNvPr id="164" name="Google Shape;164;p17"/>
          <p:cNvSpPr txBox="1"/>
          <p:nvPr/>
        </p:nvSpPr>
        <p:spPr>
          <a:xfrm>
            <a:off x="689325" y="2460925"/>
            <a:ext cx="2260800" cy="2073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lt1"/>
                </a:solidFill>
                <a:latin typeface="Lato"/>
                <a:ea typeface="Lato"/>
                <a:cs typeface="Lato"/>
                <a:sym typeface="Lato"/>
              </a:rPr>
              <a:t>Models Used</a:t>
            </a:r>
            <a:endParaRPr sz="1800">
              <a:solidFill>
                <a:schemeClr val="lt1"/>
              </a:solidFill>
              <a:latin typeface="Lato"/>
              <a:ea typeface="Lato"/>
              <a:cs typeface="Lato"/>
              <a:sym typeface="Lato"/>
            </a:endParaRPr>
          </a:p>
          <a:p>
            <a:pPr indent="-292100" lvl="0" marL="457200" rtl="0" algn="l">
              <a:lnSpc>
                <a:spcPct val="115000"/>
              </a:lnSpc>
              <a:spcBef>
                <a:spcPts val="0"/>
              </a:spcBef>
              <a:spcAft>
                <a:spcPts val="0"/>
              </a:spcAft>
              <a:buClr>
                <a:schemeClr val="dk2"/>
              </a:buClr>
              <a:buSzPts val="1000"/>
              <a:buFont typeface="Lato"/>
              <a:buAutoNum type="arabicPeriod"/>
            </a:pPr>
            <a:r>
              <a:rPr b="1" lang="en" sz="1000">
                <a:solidFill>
                  <a:schemeClr val="dk2"/>
                </a:solidFill>
                <a:latin typeface="Lato"/>
                <a:ea typeface="Lato"/>
                <a:cs typeface="Lato"/>
                <a:sym typeface="Lato"/>
              </a:rPr>
              <a:t>Word2Vec: </a:t>
            </a:r>
            <a:r>
              <a:rPr lang="en" sz="1000">
                <a:solidFill>
                  <a:schemeClr val="dk2"/>
                </a:solidFill>
                <a:latin typeface="Lato"/>
                <a:ea typeface="Lato"/>
                <a:cs typeface="Lato"/>
                <a:sym typeface="Lato"/>
              </a:rPr>
              <a:t>Captures semantic context.</a:t>
            </a:r>
            <a:endParaRPr sz="1000">
              <a:solidFill>
                <a:schemeClr val="dk2"/>
              </a:solidFill>
              <a:latin typeface="Lato"/>
              <a:ea typeface="Lato"/>
              <a:cs typeface="Lato"/>
              <a:sym typeface="Lato"/>
            </a:endParaRPr>
          </a:p>
          <a:p>
            <a:pPr indent="-292100" lvl="0" marL="457200" rtl="0" algn="l">
              <a:lnSpc>
                <a:spcPct val="115000"/>
              </a:lnSpc>
              <a:spcBef>
                <a:spcPts val="0"/>
              </a:spcBef>
              <a:spcAft>
                <a:spcPts val="0"/>
              </a:spcAft>
              <a:buClr>
                <a:schemeClr val="dk2"/>
              </a:buClr>
              <a:buSzPts val="1000"/>
              <a:buFont typeface="Lato"/>
              <a:buAutoNum type="arabicPeriod"/>
            </a:pPr>
            <a:r>
              <a:rPr b="1" lang="en" sz="1000">
                <a:solidFill>
                  <a:schemeClr val="dk2"/>
                </a:solidFill>
                <a:latin typeface="Lato"/>
                <a:ea typeface="Lato"/>
                <a:cs typeface="Lato"/>
                <a:sym typeface="Lato"/>
              </a:rPr>
              <a:t>LightGBM:</a:t>
            </a:r>
            <a:r>
              <a:rPr lang="en" sz="1000">
                <a:solidFill>
                  <a:schemeClr val="dk2"/>
                </a:solidFill>
                <a:latin typeface="Lato"/>
                <a:ea typeface="Lato"/>
                <a:cs typeface="Lato"/>
                <a:sym typeface="Lato"/>
              </a:rPr>
              <a:t> Efficient with categorical/text data.</a:t>
            </a:r>
            <a:endParaRPr sz="1000">
              <a:solidFill>
                <a:schemeClr val="dk2"/>
              </a:solidFill>
              <a:latin typeface="Lato"/>
              <a:ea typeface="Lato"/>
              <a:cs typeface="Lato"/>
              <a:sym typeface="Lato"/>
            </a:endParaRPr>
          </a:p>
          <a:p>
            <a:pPr indent="-292100" lvl="0" marL="457200" rtl="0" algn="l">
              <a:lnSpc>
                <a:spcPct val="115000"/>
              </a:lnSpc>
              <a:spcBef>
                <a:spcPts val="0"/>
              </a:spcBef>
              <a:spcAft>
                <a:spcPts val="0"/>
              </a:spcAft>
              <a:buClr>
                <a:schemeClr val="dk2"/>
              </a:buClr>
              <a:buSzPts val="1000"/>
              <a:buFont typeface="Lato"/>
              <a:buAutoNum type="arabicPeriod"/>
            </a:pPr>
            <a:r>
              <a:rPr b="1" lang="en" sz="1000">
                <a:solidFill>
                  <a:schemeClr val="dk2"/>
                </a:solidFill>
                <a:latin typeface="Lato"/>
                <a:ea typeface="Lato"/>
                <a:cs typeface="Lato"/>
                <a:sym typeface="Lato"/>
              </a:rPr>
              <a:t>Multinomial Naive Bayes: </a:t>
            </a:r>
            <a:r>
              <a:rPr lang="en" sz="1000">
                <a:solidFill>
                  <a:schemeClr val="dk2"/>
                </a:solidFill>
                <a:latin typeface="Lato"/>
                <a:ea typeface="Lato"/>
                <a:cs typeface="Lato"/>
                <a:sym typeface="Lato"/>
              </a:rPr>
              <a:t>Effective for text data.</a:t>
            </a:r>
            <a:endParaRPr sz="1000">
              <a:solidFill>
                <a:schemeClr val="dk2"/>
              </a:solidFill>
              <a:latin typeface="Lato"/>
              <a:ea typeface="Lato"/>
              <a:cs typeface="Lato"/>
              <a:sym typeface="Lato"/>
            </a:endParaRPr>
          </a:p>
          <a:p>
            <a:pPr indent="-292100" lvl="0" marL="457200" rtl="0" algn="l">
              <a:lnSpc>
                <a:spcPct val="115000"/>
              </a:lnSpc>
              <a:spcBef>
                <a:spcPts val="0"/>
              </a:spcBef>
              <a:spcAft>
                <a:spcPts val="0"/>
              </a:spcAft>
              <a:buClr>
                <a:schemeClr val="dk2"/>
              </a:buClr>
              <a:buSzPts val="1000"/>
              <a:buFont typeface="Lato"/>
              <a:buAutoNum type="arabicPeriod"/>
            </a:pPr>
            <a:r>
              <a:rPr b="1" lang="en" sz="1000">
                <a:solidFill>
                  <a:schemeClr val="dk2"/>
                </a:solidFill>
                <a:latin typeface="Lato"/>
                <a:ea typeface="Lato"/>
                <a:cs typeface="Lato"/>
                <a:sym typeface="Lato"/>
              </a:rPr>
              <a:t>One-vs-Rest Logistic Regression:</a:t>
            </a:r>
            <a:r>
              <a:rPr lang="en" sz="1000">
                <a:solidFill>
                  <a:schemeClr val="dk2"/>
                </a:solidFill>
                <a:latin typeface="Lato"/>
                <a:ea typeface="Lato"/>
                <a:cs typeface="Lato"/>
                <a:sym typeface="Lato"/>
              </a:rPr>
              <a:t> Manages multi-class data.</a:t>
            </a:r>
            <a:endParaRPr sz="1000"/>
          </a:p>
        </p:txBody>
      </p:sp>
      <p:sp>
        <p:nvSpPr>
          <p:cNvPr id="165" name="Google Shape;165;p17"/>
          <p:cNvSpPr txBox="1"/>
          <p:nvPr/>
        </p:nvSpPr>
        <p:spPr>
          <a:xfrm>
            <a:off x="6495400" y="2991925"/>
            <a:ext cx="2260800" cy="1011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lt1"/>
                </a:solidFill>
                <a:latin typeface="Lato"/>
                <a:ea typeface="Lato"/>
                <a:cs typeface="Lato"/>
                <a:sym typeface="Lato"/>
              </a:rPr>
              <a:t>Performance Metric</a:t>
            </a:r>
            <a:endParaRPr sz="1800">
              <a:solidFill>
                <a:schemeClr val="lt1"/>
              </a:solidFill>
              <a:latin typeface="Lato"/>
              <a:ea typeface="Lato"/>
              <a:cs typeface="Lato"/>
              <a:sym typeface="Lato"/>
            </a:endParaRPr>
          </a:p>
          <a:p>
            <a:pPr indent="0" lvl="0" marL="0" rtl="0" algn="ctr">
              <a:lnSpc>
                <a:spcPct val="115000"/>
              </a:lnSpc>
              <a:spcBef>
                <a:spcPts val="0"/>
              </a:spcBef>
              <a:spcAft>
                <a:spcPts val="0"/>
              </a:spcAft>
              <a:buNone/>
            </a:pPr>
            <a:r>
              <a:rPr lang="en" sz="1000">
                <a:solidFill>
                  <a:schemeClr val="dk2"/>
                </a:solidFill>
                <a:latin typeface="Lato"/>
                <a:ea typeface="Lato"/>
                <a:cs typeface="Lato"/>
                <a:sym typeface="Lato"/>
              </a:rPr>
              <a:t> Chose ROC AUC for its suitability in imbalanced datasets and accuracy in category differentiation.</a:t>
            </a:r>
            <a:endParaRPr sz="1100"/>
          </a:p>
        </p:txBody>
      </p:sp>
      <p:pic>
        <p:nvPicPr>
          <p:cNvPr id="166" name="Google Shape;166;p17"/>
          <p:cNvPicPr preferRelativeResize="0"/>
          <p:nvPr/>
        </p:nvPicPr>
        <p:blipFill>
          <a:blip r:embed="rId3">
            <a:alphaModFix/>
          </a:blip>
          <a:stretch>
            <a:fillRect/>
          </a:stretch>
        </p:blipFill>
        <p:spPr>
          <a:xfrm>
            <a:off x="3205260" y="2010850"/>
            <a:ext cx="2733477" cy="2009350"/>
          </a:xfrm>
          <a:prstGeom prst="rect">
            <a:avLst/>
          </a:prstGeom>
          <a:noFill/>
          <a:ln>
            <a:noFill/>
          </a:ln>
        </p:spPr>
      </p:pic>
      <p:sp>
        <p:nvSpPr>
          <p:cNvPr id="167" name="Google Shape;167;p17"/>
          <p:cNvSpPr txBox="1"/>
          <p:nvPr/>
        </p:nvSpPr>
        <p:spPr>
          <a:xfrm>
            <a:off x="6263500" y="1300125"/>
            <a:ext cx="2492700" cy="83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lt1"/>
                </a:solidFill>
                <a:latin typeface="Lato"/>
                <a:ea typeface="Lato"/>
                <a:cs typeface="Lato"/>
                <a:sym typeface="Lato"/>
              </a:rPr>
              <a:t>Data Transformation</a:t>
            </a:r>
            <a:endParaRPr sz="1800">
              <a:solidFill>
                <a:schemeClr val="lt1"/>
              </a:solidFill>
              <a:latin typeface="Lato"/>
              <a:ea typeface="Lato"/>
              <a:cs typeface="Lato"/>
              <a:sym typeface="Lato"/>
            </a:endParaRPr>
          </a:p>
          <a:p>
            <a:pPr indent="0" lvl="0" marL="0" rtl="0" algn="ctr">
              <a:lnSpc>
                <a:spcPct val="115000"/>
              </a:lnSpc>
              <a:spcBef>
                <a:spcPts val="0"/>
              </a:spcBef>
              <a:spcAft>
                <a:spcPts val="0"/>
              </a:spcAft>
              <a:buNone/>
            </a:pPr>
            <a:r>
              <a:rPr lang="en" sz="1000">
                <a:solidFill>
                  <a:schemeClr val="dk2"/>
                </a:solidFill>
                <a:latin typeface="Lato"/>
                <a:ea typeface="Lato"/>
                <a:cs typeface="Lato"/>
                <a:sym typeface="Lato"/>
              </a:rPr>
              <a:t>Utilized TF-IDF to emphasize key terms and reduce noise.</a:t>
            </a:r>
            <a:endParaRPr sz="1100"/>
          </a:p>
        </p:txBody>
      </p:sp>
      <p:sp>
        <p:nvSpPr>
          <p:cNvPr id="168" name="Google Shape;168;p17"/>
          <p:cNvSpPr txBox="1"/>
          <p:nvPr/>
        </p:nvSpPr>
        <p:spPr>
          <a:xfrm>
            <a:off x="3384738" y="1567150"/>
            <a:ext cx="2374500" cy="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highlight>
                  <a:schemeClr val="lt1"/>
                </a:highlight>
                <a:latin typeface="Lato"/>
                <a:ea typeface="Lato"/>
                <a:cs typeface="Lato"/>
                <a:sym typeface="Lato"/>
              </a:rPr>
              <a:t>AVERAGE AUC-ROC SCORES</a:t>
            </a:r>
            <a:endParaRPr sz="1300">
              <a:solidFill>
                <a:schemeClr val="dk1"/>
              </a:solidFill>
              <a:highlight>
                <a:schemeClr val="lt1"/>
              </a:highlight>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170775" y="2670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Fine-Tuning</a:t>
            </a:r>
            <a:endParaRPr/>
          </a:p>
          <a:p>
            <a:pPr indent="0" lvl="0" marL="0" rtl="0" algn="l">
              <a:spcBef>
                <a:spcPts val="0"/>
              </a:spcBef>
              <a:spcAft>
                <a:spcPts val="0"/>
              </a:spcAft>
              <a:buNone/>
            </a:pPr>
            <a:r>
              <a:t/>
            </a:r>
            <a:endParaRPr/>
          </a:p>
        </p:txBody>
      </p:sp>
      <p:sp>
        <p:nvSpPr>
          <p:cNvPr id="174" name="Google Shape;174;p18"/>
          <p:cNvSpPr txBox="1"/>
          <p:nvPr>
            <p:ph idx="1" type="body"/>
          </p:nvPr>
        </p:nvSpPr>
        <p:spPr>
          <a:xfrm>
            <a:off x="451825" y="1445825"/>
            <a:ext cx="2208900" cy="129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Initial Trials</a:t>
            </a:r>
            <a:endParaRPr sz="1800"/>
          </a:p>
          <a:p>
            <a:pPr indent="0" lvl="0" marL="0" rtl="0" algn="ctr">
              <a:spcBef>
                <a:spcPts val="0"/>
              </a:spcBef>
              <a:spcAft>
                <a:spcPts val="0"/>
              </a:spcAft>
              <a:buNone/>
            </a:pPr>
            <a:r>
              <a:rPr lang="en" sz="1000">
                <a:solidFill>
                  <a:schemeClr val="dk2"/>
                </a:solidFill>
              </a:rPr>
              <a:t>Experimented with BioBERT and Spacy models. Outputs were largely nonsensical.</a:t>
            </a:r>
            <a:endParaRPr sz="1000">
              <a:solidFill>
                <a:schemeClr val="dk2"/>
              </a:solidFill>
            </a:endParaRPr>
          </a:p>
        </p:txBody>
      </p:sp>
      <p:sp>
        <p:nvSpPr>
          <p:cNvPr id="175" name="Google Shape;175;p18"/>
          <p:cNvSpPr txBox="1"/>
          <p:nvPr/>
        </p:nvSpPr>
        <p:spPr>
          <a:xfrm>
            <a:off x="6273600" y="1377425"/>
            <a:ext cx="2546100" cy="1011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lt1"/>
                </a:solidFill>
                <a:latin typeface="Lato"/>
                <a:ea typeface="Lato"/>
                <a:cs typeface="Lato"/>
                <a:sym typeface="Lato"/>
              </a:rPr>
              <a:t>Advanced Approach</a:t>
            </a:r>
            <a:endParaRPr sz="1800">
              <a:solidFill>
                <a:schemeClr val="lt1"/>
              </a:solidFill>
              <a:latin typeface="Lato"/>
              <a:ea typeface="Lato"/>
              <a:cs typeface="Lato"/>
              <a:sym typeface="Lato"/>
            </a:endParaRPr>
          </a:p>
          <a:p>
            <a:pPr indent="0" lvl="0" marL="0" rtl="0" algn="ctr">
              <a:lnSpc>
                <a:spcPct val="115000"/>
              </a:lnSpc>
              <a:spcBef>
                <a:spcPts val="0"/>
              </a:spcBef>
              <a:spcAft>
                <a:spcPts val="0"/>
              </a:spcAft>
              <a:buNone/>
            </a:pPr>
            <a:r>
              <a:rPr lang="en" sz="1000">
                <a:solidFill>
                  <a:schemeClr val="dk2"/>
                </a:solidFill>
                <a:latin typeface="Lato"/>
                <a:ea typeface="Lato"/>
                <a:cs typeface="Lato"/>
                <a:sym typeface="Lato"/>
              </a:rPr>
              <a:t>Shifted to the T5 model from Transformers for Entity tagging of Age, Disease, and Symptoms from medical transcriptions.</a:t>
            </a:r>
            <a:endParaRPr sz="1000">
              <a:solidFill>
                <a:schemeClr val="dk2"/>
              </a:solidFill>
            </a:endParaRPr>
          </a:p>
        </p:txBody>
      </p:sp>
      <p:sp>
        <p:nvSpPr>
          <p:cNvPr id="176" name="Google Shape;176;p18"/>
          <p:cNvSpPr txBox="1"/>
          <p:nvPr/>
        </p:nvSpPr>
        <p:spPr>
          <a:xfrm>
            <a:off x="451825" y="2876200"/>
            <a:ext cx="2208900" cy="1188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lt1"/>
                </a:solidFill>
                <a:latin typeface="Lato"/>
                <a:ea typeface="Lato"/>
                <a:cs typeface="Lato"/>
                <a:sym typeface="Lato"/>
              </a:rPr>
              <a:t>Progress</a:t>
            </a:r>
            <a:endParaRPr sz="1800">
              <a:solidFill>
                <a:schemeClr val="lt1"/>
              </a:solidFill>
              <a:latin typeface="Lato"/>
              <a:ea typeface="Lato"/>
              <a:cs typeface="Lato"/>
              <a:sym typeface="Lato"/>
            </a:endParaRPr>
          </a:p>
          <a:p>
            <a:pPr indent="0" lvl="0" marL="0" rtl="0" algn="ctr">
              <a:lnSpc>
                <a:spcPct val="115000"/>
              </a:lnSpc>
              <a:spcBef>
                <a:spcPts val="0"/>
              </a:spcBef>
              <a:spcAft>
                <a:spcPts val="0"/>
              </a:spcAft>
              <a:buNone/>
            </a:pPr>
            <a:r>
              <a:rPr lang="en" sz="1000">
                <a:solidFill>
                  <a:schemeClr val="dk2"/>
                </a:solidFill>
                <a:highlight>
                  <a:schemeClr val="dk1"/>
                </a:highlight>
                <a:latin typeface="Lato"/>
                <a:ea typeface="Lato"/>
                <a:cs typeface="Lato"/>
                <a:sym typeface="Lato"/>
              </a:rPr>
              <a:t>Notable reduction in loss over 10 epochs for around 2k rows with a learning rate of 1e-4 and an output token limit 50</a:t>
            </a:r>
            <a:endParaRPr sz="1100">
              <a:solidFill>
                <a:schemeClr val="dk2"/>
              </a:solidFill>
              <a:highlight>
                <a:schemeClr val="dk1"/>
              </a:highlight>
            </a:endParaRPr>
          </a:p>
        </p:txBody>
      </p:sp>
      <p:sp>
        <p:nvSpPr>
          <p:cNvPr id="177" name="Google Shape;177;p18"/>
          <p:cNvSpPr txBox="1"/>
          <p:nvPr/>
        </p:nvSpPr>
        <p:spPr>
          <a:xfrm>
            <a:off x="6416075" y="2876200"/>
            <a:ext cx="2260800" cy="1365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lt1"/>
                </a:solidFill>
                <a:latin typeface="Lato"/>
                <a:ea typeface="Lato"/>
                <a:cs typeface="Lato"/>
                <a:sym typeface="Lato"/>
              </a:rPr>
              <a:t>Performance Metric</a:t>
            </a:r>
            <a:endParaRPr sz="1800">
              <a:solidFill>
                <a:schemeClr val="lt1"/>
              </a:solidFill>
              <a:latin typeface="Lato"/>
              <a:ea typeface="Lato"/>
              <a:cs typeface="Lato"/>
              <a:sym typeface="Lato"/>
            </a:endParaRPr>
          </a:p>
          <a:p>
            <a:pPr indent="0" lvl="0" marL="0" rtl="0" algn="ctr">
              <a:lnSpc>
                <a:spcPct val="115000"/>
              </a:lnSpc>
              <a:spcBef>
                <a:spcPts val="0"/>
              </a:spcBef>
              <a:spcAft>
                <a:spcPts val="0"/>
              </a:spcAft>
              <a:buNone/>
            </a:pPr>
            <a:r>
              <a:rPr lang="en" sz="1000">
                <a:solidFill>
                  <a:schemeClr val="dk2"/>
                </a:solidFill>
                <a:latin typeface="Lato"/>
                <a:ea typeface="Lato"/>
                <a:cs typeface="Lato"/>
                <a:sym typeface="Lato"/>
              </a:rPr>
              <a:t>Chose ROUGE-L for its ability to quantify overlap between model output and gold standard, assessing both content accuracy and extraneous noise,</a:t>
            </a:r>
            <a:endParaRPr sz="1000">
              <a:solidFill>
                <a:schemeClr val="dk2"/>
              </a:solidFill>
            </a:endParaRPr>
          </a:p>
        </p:txBody>
      </p:sp>
      <p:pic>
        <p:nvPicPr>
          <p:cNvPr id="178" name="Google Shape;178;p18"/>
          <p:cNvPicPr preferRelativeResize="0"/>
          <p:nvPr/>
        </p:nvPicPr>
        <p:blipFill rotWithShape="1">
          <a:blip r:embed="rId3">
            <a:alphaModFix/>
          </a:blip>
          <a:srcRect b="-5159" l="0" r="0" t="5160"/>
          <a:stretch/>
        </p:blipFill>
        <p:spPr>
          <a:xfrm>
            <a:off x="3071999" y="2495538"/>
            <a:ext cx="2932802" cy="2054224"/>
          </a:xfrm>
          <a:prstGeom prst="rect">
            <a:avLst/>
          </a:prstGeom>
          <a:noFill/>
          <a:ln>
            <a:noFill/>
          </a:ln>
        </p:spPr>
      </p:pic>
      <p:sp>
        <p:nvSpPr>
          <p:cNvPr id="179" name="Google Shape;179;p18"/>
          <p:cNvSpPr txBox="1"/>
          <p:nvPr/>
        </p:nvSpPr>
        <p:spPr>
          <a:xfrm>
            <a:off x="3767100" y="2128100"/>
            <a:ext cx="18303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highlight>
                  <a:schemeClr val="lt1"/>
                </a:highlight>
                <a:latin typeface="Lato"/>
                <a:ea typeface="Lato"/>
                <a:cs typeface="Lato"/>
                <a:sym typeface="Lato"/>
              </a:rPr>
              <a:t>ROUGE - L SCORES </a:t>
            </a:r>
            <a:endParaRPr sz="1300">
              <a:solidFill>
                <a:schemeClr val="dk1"/>
              </a:solidFill>
              <a:highlight>
                <a:schemeClr val="lt1"/>
              </a:highlight>
              <a:latin typeface="Lato"/>
              <a:ea typeface="Lato"/>
              <a:cs typeface="Lato"/>
              <a:sym typeface="Lato"/>
            </a:endParaRPr>
          </a:p>
        </p:txBody>
      </p:sp>
      <p:sp>
        <p:nvSpPr>
          <p:cNvPr id="180" name="Google Shape;180;p18"/>
          <p:cNvSpPr txBox="1"/>
          <p:nvPr/>
        </p:nvSpPr>
        <p:spPr>
          <a:xfrm>
            <a:off x="3143399" y="910600"/>
            <a:ext cx="2790000" cy="1011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lt1"/>
                </a:solidFill>
              </a:rPr>
              <a:t>Objective</a:t>
            </a:r>
            <a:endParaRPr sz="1800">
              <a:solidFill>
                <a:schemeClr val="lt1"/>
              </a:solidFill>
            </a:endParaRPr>
          </a:p>
          <a:p>
            <a:pPr indent="0" lvl="0" marL="0" rtl="0" algn="ctr">
              <a:lnSpc>
                <a:spcPct val="115000"/>
              </a:lnSpc>
              <a:spcBef>
                <a:spcPts val="0"/>
              </a:spcBef>
              <a:spcAft>
                <a:spcPts val="0"/>
              </a:spcAft>
              <a:buNone/>
            </a:pPr>
            <a:r>
              <a:rPr lang="en" sz="1000">
                <a:solidFill>
                  <a:schemeClr val="dk2"/>
                </a:solidFill>
              </a:rPr>
              <a:t>Identify and tag entities in medical texts, including diseases, symptoms, medications, and procedures.</a:t>
            </a:r>
            <a:endParaRPr sz="10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type="ctrTitle"/>
          </p:nvPr>
        </p:nvSpPr>
        <p:spPr>
          <a:xfrm>
            <a:off x="3537150" y="19088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297500" y="393750"/>
            <a:ext cx="7038900" cy="51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Transformation and Classification Models</a:t>
            </a:r>
            <a:endParaRPr/>
          </a:p>
        </p:txBody>
      </p:sp>
      <p:sp>
        <p:nvSpPr>
          <p:cNvPr id="191" name="Google Shape;191;p20"/>
          <p:cNvSpPr txBox="1"/>
          <p:nvPr>
            <p:ph idx="1" type="body"/>
          </p:nvPr>
        </p:nvSpPr>
        <p:spPr>
          <a:xfrm>
            <a:off x="515950" y="1436375"/>
            <a:ext cx="4131300" cy="336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Objective</a:t>
            </a:r>
            <a:r>
              <a:rPr lang="en">
                <a:solidFill>
                  <a:schemeClr val="dk2"/>
                </a:solidFill>
              </a:rPr>
              <a:t>: Categorize data into Gender, Medical Specialty, and Treatment Type.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t>Models Used:</a:t>
            </a:r>
            <a:endParaRPr/>
          </a:p>
          <a:p>
            <a:pPr indent="0" lvl="0" marL="0" rtl="0" algn="l">
              <a:spcBef>
                <a:spcPts val="0"/>
              </a:spcBef>
              <a:spcAft>
                <a:spcPts val="0"/>
              </a:spcAft>
              <a:buNone/>
            </a:pPr>
            <a:r>
              <a:rPr lang="en">
                <a:solidFill>
                  <a:schemeClr val="dk2"/>
                </a:solidFill>
              </a:rPr>
              <a:t>Word2Vec: Captures semantic context.</a:t>
            </a:r>
            <a:endParaRPr>
              <a:solidFill>
                <a:schemeClr val="dk2"/>
              </a:solidFill>
            </a:endParaRPr>
          </a:p>
          <a:p>
            <a:pPr indent="0" lvl="0" marL="0" rtl="0" algn="l">
              <a:spcBef>
                <a:spcPts val="0"/>
              </a:spcBef>
              <a:spcAft>
                <a:spcPts val="0"/>
              </a:spcAft>
              <a:buNone/>
            </a:pPr>
            <a:r>
              <a:rPr lang="en">
                <a:solidFill>
                  <a:schemeClr val="dk2"/>
                </a:solidFill>
              </a:rPr>
              <a:t>LightGBM: Efficient with categorical/text data.</a:t>
            </a:r>
            <a:endParaRPr>
              <a:solidFill>
                <a:schemeClr val="dk2"/>
              </a:solidFill>
            </a:endParaRPr>
          </a:p>
          <a:p>
            <a:pPr indent="0" lvl="0" marL="0" rtl="0" algn="l">
              <a:spcBef>
                <a:spcPts val="0"/>
              </a:spcBef>
              <a:spcAft>
                <a:spcPts val="0"/>
              </a:spcAft>
              <a:buNone/>
            </a:pPr>
            <a:r>
              <a:rPr lang="en">
                <a:solidFill>
                  <a:schemeClr val="dk2"/>
                </a:solidFill>
              </a:rPr>
              <a:t>Multinomial Naive Bayes: Effective for text data.</a:t>
            </a:r>
            <a:endParaRPr>
              <a:solidFill>
                <a:schemeClr val="dk2"/>
              </a:solidFill>
            </a:endParaRPr>
          </a:p>
          <a:p>
            <a:pPr indent="0" lvl="0" marL="0" rtl="0" algn="l">
              <a:spcBef>
                <a:spcPts val="0"/>
              </a:spcBef>
              <a:spcAft>
                <a:spcPts val="0"/>
              </a:spcAft>
              <a:buNone/>
            </a:pPr>
            <a:r>
              <a:rPr lang="en">
                <a:solidFill>
                  <a:schemeClr val="dk2"/>
                </a:solidFill>
              </a:rPr>
              <a:t>One-vs-Rest Logistic Regression: Manages multi-class data.</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t>Data Transformation:</a:t>
            </a:r>
            <a:r>
              <a:rPr lang="en">
                <a:solidFill>
                  <a:schemeClr val="dk2"/>
                </a:solidFill>
              </a:rPr>
              <a:t> Utilized TF-IDF to emphasize key terms and reduce noise.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t>Performance Metric:</a:t>
            </a:r>
            <a:r>
              <a:rPr lang="en">
                <a:solidFill>
                  <a:schemeClr val="dk2"/>
                </a:solidFill>
              </a:rPr>
              <a:t> Chose ROC AUC for its suitability in imbalanced datasets and accuracy in category differentiation.</a:t>
            </a:r>
            <a:endParaRPr/>
          </a:p>
        </p:txBody>
      </p:sp>
      <p:graphicFrame>
        <p:nvGraphicFramePr>
          <p:cNvPr id="192" name="Google Shape;192;p20"/>
          <p:cNvGraphicFramePr/>
          <p:nvPr/>
        </p:nvGraphicFramePr>
        <p:xfrm>
          <a:off x="4964000" y="1008463"/>
          <a:ext cx="3000000" cy="3000000"/>
        </p:xfrm>
        <a:graphic>
          <a:graphicData uri="http://schemas.openxmlformats.org/drawingml/2006/table">
            <a:tbl>
              <a:tblPr>
                <a:noFill/>
                <a:tableStyleId>{60968AE9-63ED-4835-9408-06B774E3EBC6}</a:tableStyleId>
              </a:tblPr>
              <a:tblGrid>
                <a:gridCol w="1270475"/>
                <a:gridCol w="1270475"/>
                <a:gridCol w="1270475"/>
              </a:tblGrid>
              <a:tr h="533800">
                <a:tc>
                  <a:txBody>
                    <a:bodyPr/>
                    <a:lstStyle/>
                    <a:p>
                      <a:pPr indent="0" lvl="0" marL="0" rtl="0" algn="l">
                        <a:lnSpc>
                          <a:spcPct val="115000"/>
                        </a:lnSpc>
                        <a:spcBef>
                          <a:spcPts val="0"/>
                        </a:spcBef>
                        <a:spcAft>
                          <a:spcPts val="0"/>
                        </a:spcAft>
                        <a:buNone/>
                      </a:pPr>
                      <a:r>
                        <a:rPr lang="en" sz="900">
                          <a:solidFill>
                            <a:schemeClr val="lt1"/>
                          </a:solidFill>
                        </a:rPr>
                        <a:t>Classification Task</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Model</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Average AUC ROC Score</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33800">
                <a:tc rowSpan="2">
                  <a:txBody>
                    <a:bodyPr/>
                    <a:lstStyle/>
                    <a:p>
                      <a:pPr indent="0" lvl="0" marL="0" rtl="0" algn="l">
                        <a:lnSpc>
                          <a:spcPct val="115000"/>
                        </a:lnSpc>
                        <a:spcBef>
                          <a:spcPts val="0"/>
                        </a:spcBef>
                        <a:spcAft>
                          <a:spcPts val="0"/>
                        </a:spcAft>
                        <a:buNone/>
                      </a:pPr>
                      <a:r>
                        <a:rPr lang="en" sz="900">
                          <a:solidFill>
                            <a:schemeClr val="lt1"/>
                          </a:solidFill>
                        </a:rPr>
                        <a:t>Gender Classification</a:t>
                      </a:r>
                      <a:endParaRPr sz="900">
                        <a:solidFill>
                          <a:schemeClr val="lt1"/>
                        </a:solidFill>
                      </a:endParaRPr>
                    </a:p>
                    <a:p>
                      <a:pPr indent="0" lvl="0" marL="0" rtl="0" algn="l">
                        <a:lnSpc>
                          <a:spcPct val="115000"/>
                        </a:lnSpc>
                        <a:spcBef>
                          <a:spcPts val="0"/>
                        </a:spcBef>
                        <a:spcAft>
                          <a:spcPts val="0"/>
                        </a:spcAft>
                        <a:buNone/>
                      </a:pPr>
                      <a:r>
                        <a:rPr lang="en" sz="900">
                          <a:solidFill>
                            <a:schemeClr val="lt1"/>
                          </a:solidFill>
                        </a:rPr>
                        <a:t> </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Multinomial Naive Bayes</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0.9092</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3225">
                <a:tc vMerge="1"/>
                <a:tc>
                  <a:txBody>
                    <a:bodyPr/>
                    <a:lstStyle/>
                    <a:p>
                      <a:pPr indent="0" lvl="0" marL="0" rtl="0" algn="l">
                        <a:lnSpc>
                          <a:spcPct val="115000"/>
                        </a:lnSpc>
                        <a:spcBef>
                          <a:spcPts val="0"/>
                        </a:spcBef>
                        <a:spcAft>
                          <a:spcPts val="0"/>
                        </a:spcAft>
                        <a:buNone/>
                      </a:pPr>
                      <a:r>
                        <a:rPr lang="en" sz="900">
                          <a:solidFill>
                            <a:schemeClr val="lt1"/>
                          </a:solidFill>
                        </a:rPr>
                        <a:t>Logistic Regression</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0.9693</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33800">
                <a:tc rowSpan="2">
                  <a:txBody>
                    <a:bodyPr/>
                    <a:lstStyle/>
                    <a:p>
                      <a:pPr indent="0" lvl="0" marL="0" rtl="0" algn="l">
                        <a:lnSpc>
                          <a:spcPct val="115000"/>
                        </a:lnSpc>
                        <a:spcBef>
                          <a:spcPts val="0"/>
                        </a:spcBef>
                        <a:spcAft>
                          <a:spcPts val="0"/>
                        </a:spcAft>
                        <a:buNone/>
                      </a:pPr>
                      <a:r>
                        <a:rPr lang="en" sz="900">
                          <a:solidFill>
                            <a:schemeClr val="lt1"/>
                          </a:solidFill>
                        </a:rPr>
                        <a:t>Specialty Classification</a:t>
                      </a:r>
                      <a:endParaRPr sz="900">
                        <a:solidFill>
                          <a:schemeClr val="lt1"/>
                        </a:solidFill>
                      </a:endParaRPr>
                    </a:p>
                    <a:p>
                      <a:pPr indent="0" lvl="0" marL="0" rtl="0" algn="l">
                        <a:lnSpc>
                          <a:spcPct val="115000"/>
                        </a:lnSpc>
                        <a:spcBef>
                          <a:spcPts val="0"/>
                        </a:spcBef>
                        <a:spcAft>
                          <a:spcPts val="0"/>
                        </a:spcAft>
                        <a:buNone/>
                      </a:pPr>
                      <a:r>
                        <a:rPr lang="en" sz="900">
                          <a:solidFill>
                            <a:schemeClr val="lt1"/>
                          </a:solidFill>
                        </a:rPr>
                        <a:t> </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Multinomial Naive Bayes</a:t>
                      </a:r>
                      <a:endParaRPr sz="12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0.7729</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3225">
                <a:tc vMerge="1"/>
                <a:tc>
                  <a:txBody>
                    <a:bodyPr/>
                    <a:lstStyle/>
                    <a:p>
                      <a:pPr indent="0" lvl="0" marL="0" rtl="0" algn="l">
                        <a:lnSpc>
                          <a:spcPct val="115000"/>
                        </a:lnSpc>
                        <a:spcBef>
                          <a:spcPts val="0"/>
                        </a:spcBef>
                        <a:spcAft>
                          <a:spcPts val="0"/>
                        </a:spcAft>
                        <a:buNone/>
                      </a:pPr>
                      <a:r>
                        <a:rPr lang="en" sz="900">
                          <a:solidFill>
                            <a:schemeClr val="lt1"/>
                          </a:solidFill>
                        </a:rPr>
                        <a:t>Logistic Regression</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0.9461</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33800">
                <a:tc rowSpan="4">
                  <a:txBody>
                    <a:bodyPr/>
                    <a:lstStyle/>
                    <a:p>
                      <a:pPr indent="0" lvl="0" marL="0" rtl="0" algn="l">
                        <a:lnSpc>
                          <a:spcPct val="115000"/>
                        </a:lnSpc>
                        <a:spcBef>
                          <a:spcPts val="0"/>
                        </a:spcBef>
                        <a:spcAft>
                          <a:spcPts val="0"/>
                        </a:spcAft>
                        <a:buNone/>
                      </a:pPr>
                      <a:r>
                        <a:rPr lang="en" sz="900">
                          <a:solidFill>
                            <a:schemeClr val="lt1"/>
                          </a:solidFill>
                        </a:rPr>
                        <a:t>Treatment Type Prediction</a:t>
                      </a:r>
                      <a:endParaRPr sz="900">
                        <a:solidFill>
                          <a:schemeClr val="lt1"/>
                        </a:solidFill>
                      </a:endParaRPr>
                    </a:p>
                    <a:p>
                      <a:pPr indent="0" lvl="0" marL="0" rtl="0" algn="l">
                        <a:lnSpc>
                          <a:spcPct val="115000"/>
                        </a:lnSpc>
                        <a:spcBef>
                          <a:spcPts val="0"/>
                        </a:spcBef>
                        <a:spcAft>
                          <a:spcPts val="0"/>
                        </a:spcAft>
                        <a:buNone/>
                      </a:pPr>
                      <a:r>
                        <a:rPr lang="en" sz="900">
                          <a:solidFill>
                            <a:schemeClr val="lt1"/>
                          </a:solidFill>
                        </a:rPr>
                        <a:t> </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Multinomial Naive Bayes</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0.7541</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3225">
                <a:tc vMerge="1"/>
                <a:tc>
                  <a:txBody>
                    <a:bodyPr/>
                    <a:lstStyle/>
                    <a:p>
                      <a:pPr indent="0" lvl="0" marL="0" rtl="0" algn="l">
                        <a:lnSpc>
                          <a:spcPct val="115000"/>
                        </a:lnSpc>
                        <a:spcBef>
                          <a:spcPts val="0"/>
                        </a:spcBef>
                        <a:spcAft>
                          <a:spcPts val="0"/>
                        </a:spcAft>
                        <a:buNone/>
                      </a:pPr>
                      <a:r>
                        <a:rPr lang="en" sz="900">
                          <a:solidFill>
                            <a:schemeClr val="lt1"/>
                          </a:solidFill>
                        </a:rPr>
                        <a:t>Logistic Regression</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0.9441</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3225">
                <a:tc vMerge="1"/>
                <a:tc>
                  <a:txBody>
                    <a:bodyPr/>
                    <a:lstStyle/>
                    <a:p>
                      <a:pPr indent="0" lvl="0" marL="0" rtl="0" algn="l">
                        <a:lnSpc>
                          <a:spcPct val="115000"/>
                        </a:lnSpc>
                        <a:spcBef>
                          <a:spcPts val="0"/>
                        </a:spcBef>
                        <a:spcAft>
                          <a:spcPts val="0"/>
                        </a:spcAft>
                        <a:buNone/>
                      </a:pPr>
                      <a:r>
                        <a:rPr lang="en" sz="900">
                          <a:solidFill>
                            <a:schemeClr val="lt1"/>
                          </a:solidFill>
                        </a:rPr>
                        <a:t>Word2Vec</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0.3783</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3225">
                <a:tc vMerge="1"/>
                <a:tc>
                  <a:txBody>
                    <a:bodyPr/>
                    <a:lstStyle/>
                    <a:p>
                      <a:pPr indent="0" lvl="0" marL="0" rtl="0" algn="l">
                        <a:lnSpc>
                          <a:spcPct val="115000"/>
                        </a:lnSpc>
                        <a:spcBef>
                          <a:spcPts val="0"/>
                        </a:spcBef>
                        <a:spcAft>
                          <a:spcPts val="0"/>
                        </a:spcAft>
                        <a:buNone/>
                      </a:pPr>
                      <a:r>
                        <a:rPr lang="en" sz="900">
                          <a:solidFill>
                            <a:schemeClr val="lt1"/>
                          </a:solidFill>
                        </a:rPr>
                        <a:t>LightGBM</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0.625</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1297500" y="393750"/>
            <a:ext cx="7038900" cy="51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Transformation and Classification Models</a:t>
            </a:r>
            <a:endParaRPr/>
          </a:p>
        </p:txBody>
      </p:sp>
      <p:sp>
        <p:nvSpPr>
          <p:cNvPr id="198" name="Google Shape;198;p21"/>
          <p:cNvSpPr txBox="1"/>
          <p:nvPr>
            <p:ph idx="1" type="body"/>
          </p:nvPr>
        </p:nvSpPr>
        <p:spPr>
          <a:xfrm>
            <a:off x="230775" y="1425800"/>
            <a:ext cx="4712100" cy="34959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Developed classification models to categorize the data into specific classes such as Gender, Medical Specialty, and Treatment Type.</a:t>
            </a:r>
            <a:endParaRPr/>
          </a:p>
          <a:p>
            <a:pPr indent="-304958" lvl="0" marL="457200" rtl="0" algn="l">
              <a:spcBef>
                <a:spcPts val="0"/>
              </a:spcBef>
              <a:spcAft>
                <a:spcPts val="0"/>
              </a:spcAft>
              <a:buSzPct val="100000"/>
              <a:buChar char="●"/>
            </a:pPr>
            <a:r>
              <a:rPr lang="en"/>
              <a:t>Selected TF-IDF for transforming medical transcriptions as it effectively highlights important  terms while minimizing the influence of frequent but less relevant words, and it aligns well with the chosen classification models.</a:t>
            </a:r>
            <a:endParaRPr/>
          </a:p>
          <a:p>
            <a:pPr indent="-304958" lvl="0" marL="457200" rtl="0" algn="l">
              <a:spcBef>
                <a:spcPts val="0"/>
              </a:spcBef>
              <a:spcAft>
                <a:spcPts val="0"/>
              </a:spcAft>
              <a:buSzPct val="100000"/>
              <a:buChar char="●"/>
            </a:pPr>
            <a:r>
              <a:rPr lang="en"/>
              <a:t>Implemented Multinomial Naive Bayes and Logistic Regression models.</a:t>
            </a:r>
            <a:endParaRPr/>
          </a:p>
          <a:p>
            <a:pPr indent="-293211" lvl="1" marL="914400" rtl="0" algn="l">
              <a:spcBef>
                <a:spcPts val="0"/>
              </a:spcBef>
              <a:spcAft>
                <a:spcPts val="0"/>
              </a:spcAft>
              <a:buSzPct val="100000"/>
              <a:buChar char="○"/>
            </a:pPr>
            <a:r>
              <a:rPr lang="en"/>
              <a:t>Multinomial Naive Bayes :  Chosen for its efficiency in handling text data.</a:t>
            </a:r>
            <a:endParaRPr/>
          </a:p>
          <a:p>
            <a:pPr indent="-293211" lvl="1" marL="914400" rtl="0" algn="l">
              <a:spcBef>
                <a:spcPts val="0"/>
              </a:spcBef>
              <a:spcAft>
                <a:spcPts val="0"/>
              </a:spcAft>
              <a:buSzPct val="100000"/>
              <a:buChar char="○"/>
            </a:pPr>
            <a:r>
              <a:rPr lang="en"/>
              <a:t>One-vs-Rest Logistic Regression:  Chosen to handle the multi-class nature of your data, especially given the class imbalance. </a:t>
            </a:r>
            <a:endParaRPr/>
          </a:p>
          <a:p>
            <a:pPr indent="-304958" lvl="0" marL="457200" rtl="0" algn="l">
              <a:spcBef>
                <a:spcPts val="0"/>
              </a:spcBef>
              <a:spcAft>
                <a:spcPts val="0"/>
              </a:spcAft>
              <a:buSzPct val="100000"/>
              <a:buChar char="●"/>
            </a:pPr>
            <a:r>
              <a:rPr lang="en"/>
              <a:t>Chose the ROC AUC metric for its effectiveness in evaluating model performance in datasets with imbalanced classes and for its ability to measure a model’s capability to distinguish between different categories accurately.</a:t>
            </a:r>
            <a:endParaRPr/>
          </a:p>
        </p:txBody>
      </p:sp>
      <p:graphicFrame>
        <p:nvGraphicFramePr>
          <p:cNvPr id="199" name="Google Shape;199;p21"/>
          <p:cNvGraphicFramePr/>
          <p:nvPr/>
        </p:nvGraphicFramePr>
        <p:xfrm>
          <a:off x="4942875" y="1506713"/>
          <a:ext cx="3000000" cy="3000000"/>
        </p:xfrm>
        <a:graphic>
          <a:graphicData uri="http://schemas.openxmlformats.org/drawingml/2006/table">
            <a:tbl>
              <a:tblPr>
                <a:noFill/>
                <a:tableStyleId>{60968AE9-63ED-4835-9408-06B774E3EBC6}</a:tableStyleId>
              </a:tblPr>
              <a:tblGrid>
                <a:gridCol w="1270475"/>
                <a:gridCol w="1270475"/>
                <a:gridCol w="1270475"/>
              </a:tblGrid>
              <a:tr h="533800">
                <a:tc>
                  <a:txBody>
                    <a:bodyPr/>
                    <a:lstStyle/>
                    <a:p>
                      <a:pPr indent="0" lvl="0" marL="0" rtl="0" algn="l">
                        <a:lnSpc>
                          <a:spcPct val="115000"/>
                        </a:lnSpc>
                        <a:spcBef>
                          <a:spcPts val="0"/>
                        </a:spcBef>
                        <a:spcAft>
                          <a:spcPts val="0"/>
                        </a:spcAft>
                        <a:buNone/>
                      </a:pPr>
                      <a:r>
                        <a:rPr lang="en" sz="900">
                          <a:solidFill>
                            <a:schemeClr val="lt1"/>
                          </a:solidFill>
                        </a:rPr>
                        <a:t>Classification Task</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Model</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Average AUC ROC Score</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33800">
                <a:tc>
                  <a:txBody>
                    <a:bodyPr/>
                    <a:lstStyle/>
                    <a:p>
                      <a:pPr indent="0" lvl="0" marL="0" rtl="0" algn="l">
                        <a:lnSpc>
                          <a:spcPct val="115000"/>
                        </a:lnSpc>
                        <a:spcBef>
                          <a:spcPts val="0"/>
                        </a:spcBef>
                        <a:spcAft>
                          <a:spcPts val="0"/>
                        </a:spcAft>
                        <a:buNone/>
                      </a:pPr>
                      <a:r>
                        <a:rPr lang="en" sz="900">
                          <a:solidFill>
                            <a:schemeClr val="lt1"/>
                          </a:solidFill>
                        </a:rPr>
                        <a:t>Gender Classification</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Multinomial Naive Bayes</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0.9092</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3225">
                <a:tc>
                  <a:txBody>
                    <a:bodyPr/>
                    <a:lstStyle/>
                    <a:p>
                      <a:pPr indent="0" lvl="0" marL="0" rtl="0" algn="l">
                        <a:lnSpc>
                          <a:spcPct val="115000"/>
                        </a:lnSpc>
                        <a:spcBef>
                          <a:spcPts val="0"/>
                        </a:spcBef>
                        <a:spcAft>
                          <a:spcPts val="0"/>
                        </a:spcAft>
                        <a:buNone/>
                      </a:pPr>
                      <a:r>
                        <a:rPr lang="en" sz="900">
                          <a:solidFill>
                            <a:schemeClr val="lt1"/>
                          </a:solidFill>
                        </a:rPr>
                        <a:t> </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Logistic Regression</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0.9693</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33800">
                <a:tc>
                  <a:txBody>
                    <a:bodyPr/>
                    <a:lstStyle/>
                    <a:p>
                      <a:pPr indent="0" lvl="0" marL="0" rtl="0" algn="l">
                        <a:lnSpc>
                          <a:spcPct val="115000"/>
                        </a:lnSpc>
                        <a:spcBef>
                          <a:spcPts val="0"/>
                        </a:spcBef>
                        <a:spcAft>
                          <a:spcPts val="0"/>
                        </a:spcAft>
                        <a:buNone/>
                      </a:pPr>
                      <a:r>
                        <a:rPr lang="en" sz="900">
                          <a:solidFill>
                            <a:schemeClr val="lt1"/>
                          </a:solidFill>
                        </a:rPr>
                        <a:t>Specialty Classification</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Multinomial Naive Bayes</a:t>
                      </a:r>
                      <a:endParaRPr sz="12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0.7729</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3225">
                <a:tc>
                  <a:txBody>
                    <a:bodyPr/>
                    <a:lstStyle/>
                    <a:p>
                      <a:pPr indent="0" lvl="0" marL="0" rtl="0" algn="l">
                        <a:lnSpc>
                          <a:spcPct val="115000"/>
                        </a:lnSpc>
                        <a:spcBef>
                          <a:spcPts val="0"/>
                        </a:spcBef>
                        <a:spcAft>
                          <a:spcPts val="0"/>
                        </a:spcAft>
                        <a:buNone/>
                      </a:pPr>
                      <a:r>
                        <a:rPr lang="en" sz="900">
                          <a:solidFill>
                            <a:schemeClr val="lt1"/>
                          </a:solidFill>
                        </a:rPr>
                        <a:t> </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Logistic Regression</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0.9461</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33800">
                <a:tc>
                  <a:txBody>
                    <a:bodyPr/>
                    <a:lstStyle/>
                    <a:p>
                      <a:pPr indent="0" lvl="0" marL="0" rtl="0" algn="l">
                        <a:lnSpc>
                          <a:spcPct val="115000"/>
                        </a:lnSpc>
                        <a:spcBef>
                          <a:spcPts val="0"/>
                        </a:spcBef>
                        <a:spcAft>
                          <a:spcPts val="0"/>
                        </a:spcAft>
                        <a:buNone/>
                      </a:pPr>
                      <a:r>
                        <a:rPr lang="en" sz="900">
                          <a:solidFill>
                            <a:schemeClr val="lt1"/>
                          </a:solidFill>
                        </a:rPr>
                        <a:t>Treatment Type Prediction</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Multinomial Naive Bayes</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0.7541</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3225">
                <a:tc>
                  <a:txBody>
                    <a:bodyPr/>
                    <a:lstStyle/>
                    <a:p>
                      <a:pPr indent="0" lvl="0" marL="0" rtl="0" algn="l">
                        <a:lnSpc>
                          <a:spcPct val="115000"/>
                        </a:lnSpc>
                        <a:spcBef>
                          <a:spcPts val="0"/>
                        </a:spcBef>
                        <a:spcAft>
                          <a:spcPts val="0"/>
                        </a:spcAft>
                        <a:buNone/>
                      </a:pPr>
                      <a:r>
                        <a:rPr lang="en" sz="900">
                          <a:solidFill>
                            <a:schemeClr val="lt1"/>
                          </a:solidFill>
                        </a:rPr>
                        <a:t> </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Logistic Regression</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0.9441</a:t>
                      </a:r>
                      <a:endParaRPr sz="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