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6858000" cy="9906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EF7"/>
    <a:srgbClr val="ACF9EA"/>
    <a:srgbClr val="F8A949"/>
    <a:srgbClr val="F9E8BB"/>
    <a:srgbClr val="F7D157"/>
    <a:srgbClr val="32CEB0"/>
    <a:srgbClr val="3B3838"/>
    <a:srgbClr val="767171"/>
    <a:srgbClr val="AFABA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42699-9BC5-4701-ACA7-BF791B6981F3}" v="3398" dt="2020-10-02T10:00:05.707"/>
    <p1510:client id="{FEC981B8-1850-42B9-9A2C-4B8F3AEE653B}" v="83" dt="2020-10-01T09:51:2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2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73295-F602-7648-8FD7-F7B5F285CB7D}" type="datetimeFigureOut">
              <a:rPr lang="en-GB" smtClean="0"/>
              <a:t>28/10/2020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49854-7BFE-D94C-AD6E-5D46741483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489-8BCD-544D-AAE6-025C61EA7471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04-2F45-D94A-94E8-9CDCCFD0FCD5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B707-577E-A74F-9404-FB0E2F47EC9A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F9DD-5C45-8843-A497-3E8E021585F9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11EC-1669-F448-B43C-83BAD7AE220A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44B1-A9D2-D241-932B-CBB79D0E8EF7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58E4-FA30-B04A-B896-D1F704FC653B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86-B818-584A-8C64-FB39F0DD6414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EC12-37D3-644F-8644-F0B3ED667892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ACB4-E013-2D49-B9E1-B0B491445DE2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39E-F5F7-2845-867A-21C15EBA0DF9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CC8E-CFA2-B245-9566-6DE44B9210FA}" type="datetime1">
              <a:rPr lang="en-GB" smtClean="0"/>
              <a:t>28/10/2020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B2EB-3EA6-3E43-AFF2-CC1C7661DBA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72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researchretold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mihaela@researchretold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934" y="5551015"/>
            <a:ext cx="4773091" cy="3999915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1100" dirty="0">
                <a:solidFill>
                  <a:srgbClr val="000000"/>
                </a:solidFill>
                <a:ea typeface="Lato" charset="0"/>
                <a:cs typeface="Lato" charset="0"/>
              </a:rPr>
              <a:t>This session follows on from the first video released by Mihaela </a:t>
            </a:r>
            <a:r>
              <a:rPr lang="en-GB" sz="1100" dirty="0" err="1">
                <a:solidFill>
                  <a:srgbClr val="000000"/>
                </a:solidFill>
                <a:ea typeface="Lato" charset="0"/>
                <a:cs typeface="Lato" charset="0"/>
              </a:rPr>
              <a:t>Gruia</a:t>
            </a:r>
            <a:r>
              <a:rPr lang="en-GB" sz="1100" dirty="0">
                <a:solidFill>
                  <a:srgbClr val="000000"/>
                </a:solidFill>
                <a:ea typeface="Lato" charset="0"/>
                <a:cs typeface="Lato" charset="0"/>
              </a:rPr>
              <a:t> from Research Retold on the 5 reasons for communicating research beyond academia. </a:t>
            </a: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GB" sz="1100" dirty="0">
              <a:solidFill>
                <a:srgbClr val="000000"/>
              </a:solidFill>
              <a:ea typeface="Lato" charset="0"/>
              <a:cs typeface="Lato" charset="0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1100" dirty="0">
                <a:solidFill>
                  <a:srgbClr val="000000"/>
                </a:solidFill>
                <a:ea typeface="Lato" charset="0"/>
                <a:cs typeface="Lato" charset="0"/>
              </a:rPr>
              <a:t>Ahead of the session, please watch the short video and fill in</a:t>
            </a: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1100" dirty="0">
                <a:solidFill>
                  <a:srgbClr val="000000"/>
                </a:solidFill>
                <a:ea typeface="Lato" charset="0"/>
                <a:cs typeface="Lato" charset="0"/>
              </a:rPr>
              <a:t>Page 1 of this worksheet. The rest of the worksheet will be used on Nov 13</a:t>
            </a:r>
            <a:r>
              <a:rPr lang="en-GB" sz="1100" baseline="30000" dirty="0">
                <a:solidFill>
                  <a:srgbClr val="000000"/>
                </a:solidFill>
                <a:ea typeface="Lato" charset="0"/>
                <a:cs typeface="Lato" charset="0"/>
              </a:rPr>
              <a:t>th</a:t>
            </a:r>
            <a:r>
              <a:rPr lang="en-GB" sz="1100" dirty="0">
                <a:solidFill>
                  <a:srgbClr val="000000"/>
                </a:solidFill>
                <a:ea typeface="Lato" charset="0"/>
                <a:cs typeface="Lato" charset="0"/>
              </a:rPr>
              <a:t>.</a:t>
            </a: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GB" sz="1100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GB" sz="1100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1100" dirty="0">
                <a:solidFill>
                  <a:srgbClr val="000000"/>
                </a:solidFill>
                <a:latin typeface="Calibri"/>
                <a:ea typeface="Lato" charset="0"/>
                <a:cs typeface="Lato" charset="0"/>
              </a:rPr>
              <a:t> </a:t>
            </a:r>
            <a:r>
              <a:rPr lang="en-GB" sz="1100" b="1" dirty="0">
                <a:solidFill>
                  <a:srgbClr val="000000"/>
                </a:solidFill>
                <a:latin typeface="Calibri"/>
                <a:ea typeface="Lato" charset="0"/>
                <a:cs typeface="Lato" charset="0"/>
              </a:rPr>
              <a:t>Mihaela Gruia</a:t>
            </a:r>
            <a:endParaRPr lang="en-US" sz="1100" b="1" dirty="0">
              <a:solidFill>
                <a:srgbClr val="000000"/>
              </a:solidFill>
              <a:cs typeface="Calibri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1100" dirty="0">
                <a:latin typeface="Calibri"/>
                <a:ea typeface="Lato" charset="0"/>
                <a:cs typeface="Lato" charset="0"/>
              </a:rPr>
              <a:t>Founder and Director of </a:t>
            </a:r>
            <a:r>
              <a:rPr lang="en-GB" sz="1100" b="1" dirty="0">
                <a:solidFill>
                  <a:srgbClr val="F8A949"/>
                </a:solidFill>
                <a:latin typeface="Calibri"/>
                <a:ea typeface="Lato" charset="0"/>
                <a:cs typeface="Lato" charset="0"/>
              </a:rPr>
              <a:t>Research Retold</a:t>
            </a:r>
            <a:br>
              <a:rPr lang="en-GB" sz="1100" b="1" dirty="0">
                <a:latin typeface="Calibri"/>
                <a:ea typeface="Lato" charset="0"/>
                <a:cs typeface="Lato" charset="0"/>
              </a:rPr>
            </a:br>
            <a:r>
              <a:rPr lang="en-GB" sz="11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GB" sz="1100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000000"/>
                </a:solidFill>
                <a:latin typeface="Calibri"/>
                <a:ea typeface="Lato" charset="0"/>
                <a:cs typeface="Lato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mihaela@researchretold.com</a:t>
            </a:r>
            <a:endParaRPr lang="en-GB" sz="1100" b="1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000000"/>
                </a:solidFill>
                <a:latin typeface="Calibri"/>
                <a:ea typeface="Lato" charset="0"/>
                <a:cs typeface="Lato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www.researchretold.com</a:t>
            </a:r>
            <a:endParaRPr lang="en-GB" sz="1100" b="1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1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1100" dirty="0">
                <a:solidFill>
                  <a:srgbClr val="000000"/>
                </a:solidFill>
                <a:latin typeface="Calibri"/>
                <a:ea typeface="Lato" charset="0"/>
                <a:cs typeface="Lato" charset="0"/>
              </a:rPr>
              <a:t>Follow us: </a:t>
            </a:r>
            <a:r>
              <a:rPr lang="en-GB" sz="1100" b="1" dirty="0">
                <a:solidFill>
                  <a:srgbClr val="000000"/>
                </a:solidFill>
                <a:latin typeface="Calibri"/>
                <a:ea typeface="Lato" charset="0"/>
                <a:cs typeface="Lato" charset="0"/>
              </a:rPr>
              <a:t>@</a:t>
            </a:r>
            <a:r>
              <a:rPr lang="en-GB" sz="1100" b="1" dirty="0" err="1">
                <a:solidFill>
                  <a:srgbClr val="000000"/>
                </a:solidFill>
                <a:latin typeface="Calibri"/>
                <a:ea typeface="Lato" charset="0"/>
                <a:cs typeface="Lato" charset="0"/>
              </a:rPr>
              <a:t>researchretold</a:t>
            </a:r>
            <a:endParaRPr lang="en-GB" sz="1100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Calibri"/>
              <a:ea typeface="Lato" charset="0"/>
              <a:cs typeface="Lato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Calibri"/>
                <a:ea typeface="Lato" charset="0"/>
                <a:cs typeface="Lato" charset="0"/>
              </a:rPr>
              <a:t>This workbook belongs to: </a:t>
            </a:r>
            <a:r>
              <a:rPr lang="en-GB" sz="1100" b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Lato" charset="0"/>
                <a:cs typeface="Lato" charset="0"/>
              </a:rPr>
              <a:t>[insert your name]</a:t>
            </a: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15D15B4A-2514-4E6C-863F-95589BF7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19" y="943049"/>
            <a:ext cx="6095124" cy="4511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5" y="3354079"/>
            <a:ext cx="1176876" cy="334376"/>
          </a:xfrm>
          <a:prstGeom prst="rect">
            <a:avLst/>
          </a:prstGeom>
        </p:spPr>
      </p:pic>
      <p:pic>
        <p:nvPicPr>
          <p:cNvPr id="1026" name="Picture 2" descr="wit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73" y="8226755"/>
            <a:ext cx="300533" cy="29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stagram Brand Resour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61" y="8270741"/>
            <a:ext cx="193178" cy="19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aning LinkedIn logo and symbol | history and evolut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12" y="8280372"/>
            <a:ext cx="178355" cy="17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06A39D-69BE-4575-BC1C-54F7296A15F3}"/>
              </a:ext>
            </a:extLst>
          </p:cNvPr>
          <p:cNvSpPr txBox="1"/>
          <p:nvPr/>
        </p:nvSpPr>
        <p:spPr>
          <a:xfrm>
            <a:off x="2626504" y="2257416"/>
            <a:ext cx="25532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latin typeface="Calibri"/>
                <a:cs typeface="Calibri"/>
              </a:rPr>
              <a:t>Session 1, 13 Nov 2020, 10:30-12EST</a:t>
            </a:r>
            <a:endParaRPr lang="en-US" sz="1200" b="1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3E560-84A3-4369-807C-6576AFE1C72C}"/>
              </a:ext>
            </a:extLst>
          </p:cNvPr>
          <p:cNvSpPr txBox="1"/>
          <p:nvPr/>
        </p:nvSpPr>
        <p:spPr>
          <a:xfrm>
            <a:off x="2626504" y="2549498"/>
            <a:ext cx="34025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ea typeface="+mn-lt"/>
                <a:cs typeface="+mn-lt"/>
              </a:rPr>
              <a:t>What is the central message of my research?</a:t>
            </a:r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86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B69C0B6-3592-9746-B068-79AC7D128445}"/>
              </a:ext>
            </a:extLst>
          </p:cNvPr>
          <p:cNvSpPr/>
          <p:nvPr/>
        </p:nvSpPr>
        <p:spPr>
          <a:xfrm>
            <a:off x="1757940" y="7568234"/>
            <a:ext cx="4645262" cy="1975443"/>
          </a:xfrm>
          <a:prstGeom prst="rect">
            <a:avLst/>
          </a:prstGeom>
          <a:solidFill>
            <a:srgbClr val="D5FEF7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100" dirty="0"/>
              <a:t>What obstacles might I face when communicating my research? [write here]</a:t>
            </a:r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</p:txBody>
      </p:sp>
      <p:pic>
        <p:nvPicPr>
          <p:cNvPr id="4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EF8B1D12-24B2-4B93-83DD-73523353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02" y="140693"/>
            <a:ext cx="3346973" cy="1931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650" y="868891"/>
            <a:ext cx="2559482" cy="555616"/>
          </a:xfrm>
        </p:spPr>
        <p:txBody>
          <a:bodyPr anchor="ctr">
            <a:noAutofit/>
          </a:bodyPr>
          <a:lstStyle/>
          <a:p>
            <a:pPr algn="l"/>
            <a:r>
              <a:rPr lang="en-GB" sz="2000" b="1" dirty="0">
                <a:latin typeface="Calibri"/>
                <a:ea typeface="Lato" charset="0"/>
                <a:cs typeface="Calibri"/>
              </a:rPr>
              <a:t>Worksheet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650" y="1291689"/>
            <a:ext cx="2559482" cy="283505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GB" sz="1200" b="1" dirty="0">
                <a:solidFill>
                  <a:schemeClr val="accent2"/>
                </a:solidFill>
                <a:cs typeface="Calibri"/>
              </a:rPr>
              <a:t>Fill this page in before the session</a:t>
            </a:r>
            <a:endParaRPr lang="en-US" sz="1200" b="1" dirty="0">
              <a:solidFill>
                <a:schemeClr val="accent2"/>
              </a:solidFill>
              <a:cs typeface="Calibri"/>
            </a:endParaRPr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7FC02DF2-616C-402E-8275-F3870A65F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9" y="4835446"/>
            <a:ext cx="573993" cy="712981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F74035C6-F800-4898-A86E-06A6FE14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62" y="2223108"/>
            <a:ext cx="528387" cy="730152"/>
          </a:xfrm>
          <a:prstGeom prst="rect">
            <a:avLst/>
          </a:prstGeom>
        </p:spPr>
      </p:pic>
      <p:pic>
        <p:nvPicPr>
          <p:cNvPr id="12" name="Picture 13" descr="Icon&#10;&#10;Description automatically generated">
            <a:extLst>
              <a:ext uri="{FF2B5EF4-FFF2-40B4-BE49-F238E27FC236}">
                <a16:creationId xmlns:a16="http://schemas.microsoft.com/office/drawing/2014/main" id="{C81F40E0-60C4-40F8-96FD-017EB3346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50" y="7430613"/>
            <a:ext cx="691210" cy="568154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2254DBB5-D406-45D1-9CA5-B36254ABB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361" y="478052"/>
            <a:ext cx="1273841" cy="1338556"/>
          </a:xfrm>
          <a:prstGeom prst="rect">
            <a:avLst/>
          </a:prstGeom>
        </p:spPr>
      </p:pic>
      <p:pic>
        <p:nvPicPr>
          <p:cNvPr id="23" name="Picture 2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78E261F-265B-474F-A211-0C148EC04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28469">
            <a:off x="187619" y="9055725"/>
            <a:ext cx="848062" cy="21756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F5BECAF-4D1D-3344-AD2C-3F9212485531}"/>
              </a:ext>
            </a:extLst>
          </p:cNvPr>
          <p:cNvSpPr/>
          <p:nvPr/>
        </p:nvSpPr>
        <p:spPr>
          <a:xfrm>
            <a:off x="1757940" y="2275558"/>
            <a:ext cx="4645262" cy="2529659"/>
          </a:xfrm>
          <a:prstGeom prst="rect">
            <a:avLst/>
          </a:prstGeom>
          <a:solidFill>
            <a:srgbClr val="D5FEF7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100" dirty="0"/>
              <a:t>Why do I think it’s important to communicate my research </a:t>
            </a:r>
            <a:br>
              <a:rPr lang="en-US" sz="1100" dirty="0"/>
            </a:br>
            <a:r>
              <a:rPr lang="en-US" sz="1100" dirty="0"/>
              <a:t>beyond academia? Which of the 5 reasons from the video resonated with me? [write here]</a:t>
            </a:r>
            <a:endParaRPr lang="en-US" sz="1100" dirty="0"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4B87-69EB-1841-93BF-E7227FB1073C}"/>
              </a:ext>
            </a:extLst>
          </p:cNvPr>
          <p:cNvSpPr/>
          <p:nvPr/>
        </p:nvSpPr>
        <p:spPr>
          <a:xfrm>
            <a:off x="1757940" y="5100782"/>
            <a:ext cx="4645262" cy="2171887"/>
          </a:xfrm>
          <a:prstGeom prst="rect">
            <a:avLst/>
          </a:prstGeom>
          <a:solidFill>
            <a:srgbClr val="D5FEF7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100" dirty="0"/>
              <a:t>How could communicating my research help my academic career? [write here]</a:t>
            </a:r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</p:txBody>
      </p:sp>
      <p:pic>
        <p:nvPicPr>
          <p:cNvPr id="31" name="Picture 2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0B9CAA0-524B-6946-8FB5-9498AD8A7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698738">
            <a:off x="6148408" y="5171895"/>
            <a:ext cx="848062" cy="2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9B4681-EEB9-484F-80DF-58C9777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>
            <a:off x="5654606" y="257899"/>
            <a:ext cx="973803" cy="249636"/>
          </a:xfrm>
          <a:prstGeom prst="rect">
            <a:avLst/>
          </a:prstGeom>
        </p:spPr>
      </p:pic>
      <p:pic>
        <p:nvPicPr>
          <p:cNvPr id="9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0A88A0D5-07D4-449A-8997-BFCBDA3D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79" y="175404"/>
            <a:ext cx="3856162" cy="2189691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864570" y="941112"/>
            <a:ext cx="2598615" cy="9202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latin typeface="Calibri"/>
                <a:ea typeface="Arial" charset="0"/>
                <a:cs typeface="Arial"/>
              </a:rPr>
              <a:t>Central research message</a:t>
            </a:r>
            <a:br>
              <a:rPr lang="en-GB" sz="1600" b="1" dirty="0">
                <a:latin typeface="Calibri"/>
                <a:ea typeface="Arial" charset="0"/>
                <a:cs typeface="Arial"/>
              </a:rPr>
            </a:br>
            <a:r>
              <a:rPr lang="en-GB" sz="1200" b="1" dirty="0">
                <a:solidFill>
                  <a:schemeClr val="accent2"/>
                </a:solidFill>
                <a:latin typeface="Calibri"/>
                <a:ea typeface="+mn-lt"/>
                <a:cs typeface="+mn-lt"/>
              </a:rPr>
              <a:t>To be filled in during the session</a:t>
            </a:r>
            <a:endParaRPr lang="en-GB" sz="1200" b="1" dirty="0">
              <a:solidFill>
                <a:schemeClr val="accent2"/>
              </a:solidFill>
              <a:ea typeface="+mn-lt"/>
              <a:cs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5874" y="4882913"/>
            <a:ext cx="6310662" cy="4199419"/>
          </a:xfrm>
          <a:prstGeom prst="rect">
            <a:avLst/>
          </a:prstGeom>
          <a:solidFill>
            <a:srgbClr val="F9E8BB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GB" sz="1100" dirty="0">
                <a:solidFill>
                  <a:schemeClr val="tx1"/>
                </a:solidFill>
                <a:latin typeface="Calibri"/>
                <a:ea typeface="Lato" charset="0"/>
                <a:cs typeface="Lato" charset="0"/>
              </a:rPr>
              <a:t>60 second pitch here: [write here]</a:t>
            </a:r>
            <a:endParaRPr lang="en-GB" sz="1100" i="1" dirty="0">
              <a:solidFill>
                <a:schemeClr val="bg2">
                  <a:lumMod val="75000"/>
                </a:schemeClr>
              </a:solidFill>
              <a:latin typeface="Calibri"/>
              <a:ea typeface="Lato" charset="0"/>
              <a:cs typeface="La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63" y="2499511"/>
            <a:ext cx="5081122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 dirty="0">
                <a:latin typeface="Calibri"/>
                <a:ea typeface="Lato" charset="0"/>
                <a:cs typeface="Lato" charset="0"/>
              </a:rPr>
              <a:t>This is a useful exercise to frame your writing efforts. </a:t>
            </a:r>
          </a:p>
          <a:p>
            <a:endParaRPr lang="en-GB" sz="1100" dirty="0">
              <a:latin typeface="Calibri"/>
              <a:ea typeface="Lato" charset="0"/>
              <a:cs typeface="Lato" charset="0"/>
            </a:endParaRPr>
          </a:p>
          <a:p>
            <a:r>
              <a:rPr lang="en-GB" sz="1100" dirty="0">
                <a:latin typeface="Calibri"/>
                <a:ea typeface="Lato" charset="0"/>
                <a:cs typeface="Lato" charset="0"/>
              </a:rPr>
              <a:t>Articulating your work in 60 seconds forces you to be concise and focused.</a:t>
            </a:r>
            <a:endParaRPr lang="en-US" sz="1100" dirty="0">
              <a:latin typeface="Calibri"/>
              <a:ea typeface="Lato" charset="0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AD8AF-B304-451A-9136-9D665CE343A2}"/>
              </a:ext>
            </a:extLst>
          </p:cNvPr>
          <p:cNvSpPr txBox="1"/>
          <p:nvPr/>
        </p:nvSpPr>
        <p:spPr>
          <a:xfrm>
            <a:off x="271463" y="3254037"/>
            <a:ext cx="6315073" cy="1446550"/>
          </a:xfrm>
          <a:prstGeom prst="rect">
            <a:avLst/>
          </a:prstGeom>
          <a:solidFill>
            <a:srgbClr val="F7D157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100" b="1" dirty="0">
              <a:latin typeface="Arial"/>
              <a:cs typeface="Arial"/>
            </a:endParaRPr>
          </a:p>
          <a:p>
            <a:pPr algn="ctr"/>
            <a:r>
              <a:rPr lang="en-GB" sz="1100" b="1" dirty="0">
                <a:latin typeface="Arial"/>
                <a:cs typeface="Arial"/>
              </a:rPr>
              <a:t>Questions to consider when crafting your central research message:</a:t>
            </a:r>
          </a:p>
          <a:p>
            <a:pPr algn="ctr"/>
            <a:endParaRPr lang="en-GB" sz="1100" b="1" dirty="0">
              <a:solidFill>
                <a:schemeClr val="accent2"/>
              </a:solidFill>
              <a:latin typeface="Arial"/>
              <a:cs typeface="Arial"/>
            </a:endParaRPr>
          </a:p>
          <a:p>
            <a:pPr algn="ctr"/>
            <a:r>
              <a:rPr lang="en-GB" sz="1100" b="1" dirty="0">
                <a:solidFill>
                  <a:schemeClr val="accent2"/>
                </a:solidFill>
                <a:latin typeface="Arial"/>
                <a:cs typeface="Arial"/>
              </a:rPr>
              <a:t>A. </a:t>
            </a:r>
            <a:r>
              <a:rPr lang="en-GB" sz="1100" dirty="0">
                <a:ea typeface="+mn-lt"/>
                <a:cs typeface="+mn-lt"/>
              </a:rPr>
              <a:t>What is the central message of my research? </a:t>
            </a:r>
          </a:p>
          <a:p>
            <a:pPr algn="ctr"/>
            <a:r>
              <a:rPr lang="en-GB" sz="1100" b="1" dirty="0">
                <a:solidFill>
                  <a:schemeClr val="accent2"/>
                </a:solidFill>
                <a:latin typeface="Arial"/>
                <a:cs typeface="Arial"/>
              </a:rPr>
              <a:t>B. </a:t>
            </a:r>
            <a:r>
              <a:rPr lang="en-GB" sz="1100" dirty="0">
                <a:ea typeface="+mn-lt"/>
                <a:cs typeface="+mn-lt"/>
              </a:rPr>
              <a:t>What’s the problem/context of my research?</a:t>
            </a:r>
          </a:p>
          <a:p>
            <a:pPr algn="ctr"/>
            <a:r>
              <a:rPr lang="en-GB" sz="1100" b="1" dirty="0">
                <a:solidFill>
                  <a:schemeClr val="accent2"/>
                </a:solidFill>
                <a:latin typeface="Arial"/>
                <a:cs typeface="Arial"/>
              </a:rPr>
              <a:t>C. </a:t>
            </a:r>
            <a:r>
              <a:rPr lang="en-GB" sz="1100" dirty="0">
                <a:ea typeface="+mn-lt"/>
                <a:cs typeface="+mn-lt"/>
              </a:rPr>
              <a:t>How am I going about solving this problem?</a:t>
            </a:r>
          </a:p>
          <a:p>
            <a:pPr algn="ctr"/>
            <a:r>
              <a:rPr lang="en-GB" sz="1100" b="1" dirty="0">
                <a:solidFill>
                  <a:schemeClr val="accent2"/>
                </a:solidFill>
                <a:latin typeface="Arial"/>
                <a:cs typeface="Arial"/>
              </a:rPr>
              <a:t>D. </a:t>
            </a:r>
            <a:r>
              <a:rPr lang="en-GB" sz="1100" dirty="0">
                <a:ea typeface="+mn-lt"/>
                <a:cs typeface="+mn-lt"/>
              </a:rPr>
              <a:t>Why should people care about my research? </a:t>
            </a:r>
          </a:p>
          <a:p>
            <a:pPr algn="ctr"/>
            <a:endParaRPr lang="en-GB" sz="1100" dirty="0">
              <a:ea typeface="+mn-lt"/>
              <a:cs typeface="+mn-lt"/>
            </a:endParaRPr>
          </a:p>
        </p:txBody>
      </p:sp>
      <p:pic>
        <p:nvPicPr>
          <p:cNvPr id="45" name="Picture 45" descr="Icon&#10;&#10;Description automatically generated">
            <a:extLst>
              <a:ext uri="{FF2B5EF4-FFF2-40B4-BE49-F238E27FC236}">
                <a16:creationId xmlns:a16="http://schemas.microsoft.com/office/drawing/2014/main" id="{747EDB0C-6FEE-43FC-823C-83E581A33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088" y="886364"/>
            <a:ext cx="749497" cy="6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70C1A4C7-51A6-496D-A046-E6E99CA9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2" y="426637"/>
            <a:ext cx="2743200" cy="162769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37043" y="865447"/>
            <a:ext cx="2181829" cy="3448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latin typeface="Calibri"/>
                <a:ea typeface="Arial" charset="0"/>
                <a:cs typeface="Calibri"/>
              </a:rPr>
              <a:t>Notes and questions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95275" y="2414076"/>
            <a:ext cx="5458754" cy="3329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chemeClr val="accent2"/>
                </a:solidFill>
                <a:latin typeface="Calibri"/>
                <a:ea typeface="Arial" charset="0"/>
                <a:cs typeface="Calibri"/>
              </a:rPr>
              <a:t>Jot down any notes or questions you have throughout the session: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2002" y="2989326"/>
            <a:ext cx="6290072" cy="4515445"/>
          </a:xfrm>
          <a:prstGeom prst="rect">
            <a:avLst/>
          </a:prstGeom>
          <a:solidFill>
            <a:srgbClr val="F9E8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[Write here]</a:t>
            </a:r>
          </a:p>
          <a:p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355F0BB4-BB7F-42D3-A2B1-DE404AE2F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2" y="535545"/>
            <a:ext cx="1659070" cy="13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7A849"/>
      </a:hlink>
      <a:folHlink>
        <a:srgbClr val="215E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6478AFF89DFA4091C806DF70DD2F04" ma:contentTypeVersion="12" ma:contentTypeDescription="Create a new document." ma:contentTypeScope="" ma:versionID="0263a54b652fc72f3a5473cff4546cf5">
  <xsd:schema xmlns:xsd="http://www.w3.org/2001/XMLSchema" xmlns:xs="http://www.w3.org/2001/XMLSchema" xmlns:p="http://schemas.microsoft.com/office/2006/metadata/properties" xmlns:ns2="e31d51e3-04c2-4366-ae9d-2f6686c11519" xmlns:ns3="b4a641d8-3718-4f6e-97b8-0006812f7639" targetNamespace="http://schemas.microsoft.com/office/2006/metadata/properties" ma:root="true" ma:fieldsID="a4f2597b17e0dc59311a96461302c39d" ns2:_="" ns3:_="">
    <xsd:import namespace="e31d51e3-04c2-4366-ae9d-2f6686c11519"/>
    <xsd:import namespace="b4a641d8-3718-4f6e-97b8-0006812f76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d51e3-04c2-4366-ae9d-2f6686c11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641d8-3718-4f6e-97b8-0006812f76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769383-4088-4B34-BF8E-32E731273729}"/>
</file>

<file path=customXml/itemProps2.xml><?xml version="1.0" encoding="utf-8"?>
<ds:datastoreItem xmlns:ds="http://schemas.openxmlformats.org/officeDocument/2006/customXml" ds:itemID="{0C8357F3-A7FB-4039-83B3-FF47C7EAE746}"/>
</file>

<file path=customXml/itemProps3.xml><?xml version="1.0" encoding="utf-8"?>
<ds:datastoreItem xmlns:ds="http://schemas.openxmlformats.org/officeDocument/2006/customXml" ds:itemID="{E9FBED2C-FBEE-42AE-AFE5-1CC91B63A4F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292</Words>
  <Application>Microsoft Macintosh PowerPoint</Application>
  <PresentationFormat>A4 Paper (210x297 mm)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Worksheet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my research</dc:title>
  <dc:creator>Microsoft Office User</dc:creator>
  <cp:lastModifiedBy>Garrett Brown</cp:lastModifiedBy>
  <cp:revision>1736</cp:revision>
  <cp:lastPrinted>2019-05-13T15:37:57Z</cp:lastPrinted>
  <dcterms:created xsi:type="dcterms:W3CDTF">2019-05-11T10:48:25Z</dcterms:created>
  <dcterms:modified xsi:type="dcterms:W3CDTF">2020-10-28T10:25:46Z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0x010100596478AFF89DFA4091C806DF70DD2F04</vt:lpwstr>
  </property>
</Properties>
</file>