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entation.xml" ContentType="application/vnd.openxmlformats-officedocument.presentationml.presentation.main+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3"/>
  </p:notesMasterIdLst>
  <p:sldIdLst>
    <p:sldId id="258" r:id="rId2"/>
    <p:sldId id="261" r:id="rId3"/>
    <p:sldId id="262" r:id="rId4"/>
    <p:sldId id="263" r:id="rId5"/>
    <p:sldId id="264" r:id="rId6"/>
    <p:sldId id="265" r:id="rId7"/>
    <p:sldId id="266" r:id="rId8"/>
    <p:sldId id="267" r:id="rId9"/>
    <p:sldId id="268" r:id="rId10"/>
    <p:sldId id="269" r:id="rId11"/>
    <p:sldId id="259" r:id="rId12"/>
  </p:sldIdLst>
  <p:sldSz cx="6858000" cy="9906000" type="A4"/>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ACF9EA"/>
    <a:srgbClr val="F8A949"/>
    <a:srgbClr val="F9E8BB"/>
    <a:srgbClr val="F7D157"/>
    <a:srgbClr val="32CEB0"/>
    <a:srgbClr val="3B3838"/>
    <a:srgbClr val="767171"/>
    <a:srgbClr val="AFABAB"/>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B42699-9BC5-4701-ACA7-BF791B6981F3}" v="3398" dt="2020-10-02T10:00:05.707"/>
    <p1510:client id="{FEC981B8-1850-42B9-9A2C-4B8F3AEE653B}" v="83" dt="2020-10-01T09:51:20.6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1348"/>
    <p:restoredTop sz="94643"/>
  </p:normalViewPr>
  <p:slideViewPr>
    <p:cSldViewPr snapToGrid="0" snapToObjects="1">
      <p:cViewPr varScale="1">
        <p:scale>
          <a:sx n="89" d="100"/>
          <a:sy n="89" d="100"/>
        </p:scale>
        <p:origin x="2456" y="168"/>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20"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51273295-F602-7648-8FD7-F7B5F285CB7D}" type="datetimeFigureOut">
              <a:rPr lang="en-GB" smtClean="0"/>
              <a:t>09/11/2020</a:t>
            </a:fld>
            <a:endParaRPr lang="en-GB" dirty="0"/>
          </a:p>
        </p:txBody>
      </p:sp>
      <p:sp>
        <p:nvSpPr>
          <p:cNvPr id="4" name="Slide Image Placeholder 3"/>
          <p:cNvSpPr>
            <a:spLocks noGrp="1" noRot="1" noChangeAspect="1"/>
          </p:cNvSpPr>
          <p:nvPr>
            <p:ph type="sldImg" idx="2"/>
          </p:nvPr>
        </p:nvSpPr>
        <p:spPr>
          <a:xfrm>
            <a:off x="3770313" y="857250"/>
            <a:ext cx="1603375" cy="2314575"/>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FCE49854-7BFE-D94C-AD6E-5D4674148394}" type="slidenum">
              <a:rPr lang="en-GB" smtClean="0"/>
              <a:t>‹#›</a:t>
            </a:fld>
            <a:endParaRPr lang="en-GB" dirty="0"/>
          </a:p>
        </p:txBody>
      </p:sp>
    </p:spTree>
    <p:extLst>
      <p:ext uri="{BB962C8B-B14F-4D97-AF65-F5344CB8AC3E}">
        <p14:creationId xmlns:p14="http://schemas.microsoft.com/office/powerpoint/2010/main" val="2887046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6B2BCF-E6EC-C448-99D2-4E01E5E02572}" type="datetimeFigureOut">
              <a:rPr lang="en-GB" smtClean="0"/>
              <a:t>09/11/2020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9BD9B2EB-3EA6-3E43-AFF2-CC1C7661DBA4}" type="slidenum">
              <a:rPr lang="en-GB" smtClean="0"/>
              <a:t>‹#›</a:t>
            </a:fld>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6B2BCF-E6EC-C448-99D2-4E01E5E02572}" type="datetimeFigureOut">
              <a:rPr lang="en-GB" smtClean="0"/>
              <a:t>09/11/2020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9BD9B2EB-3EA6-3E43-AFF2-CC1C7661DBA4}" type="slidenum">
              <a:rPr lang="en-GB" smtClean="0"/>
              <a:t>‹#›</a:t>
            </a:fld>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6B2BCF-E6EC-C448-99D2-4E01E5E02572}" type="datetimeFigureOut">
              <a:rPr lang="en-GB" smtClean="0"/>
              <a:t>09/11/2020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9BD9B2EB-3EA6-3E43-AFF2-CC1C7661DBA4}" type="slidenum">
              <a:rPr lang="en-GB" smtClean="0"/>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6B2BCF-E6EC-C448-99D2-4E01E5E02572}" type="datetimeFigureOut">
              <a:rPr lang="en-GB" smtClean="0"/>
              <a:t>09/11/2020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9BD9B2EB-3EA6-3E43-AFF2-CC1C7661DBA4}" type="slidenum">
              <a:rPr lang="en-GB" smtClean="0"/>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6B2BCF-E6EC-C448-99D2-4E01E5E02572}" type="datetimeFigureOut">
              <a:rPr lang="en-GB" smtClean="0"/>
              <a:t>09/11/2020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9BD9B2EB-3EA6-3E43-AFF2-CC1C7661DBA4}" type="slidenum">
              <a:rPr lang="en-GB" smtClean="0"/>
              <a:t>‹#›</a:t>
            </a:fld>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6B2BCF-E6EC-C448-99D2-4E01E5E02572}" type="datetimeFigureOut">
              <a:rPr lang="en-GB" smtClean="0"/>
              <a:t>09/11/2020</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9BD9B2EB-3EA6-3E43-AFF2-CC1C7661DBA4}" type="slidenum">
              <a:rPr lang="en-GB" smtClean="0"/>
              <a:t>‹#›</a:t>
            </a:fld>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6B2BCF-E6EC-C448-99D2-4E01E5E02572}" type="datetimeFigureOut">
              <a:rPr lang="en-GB" smtClean="0"/>
              <a:t>09/11/2020</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9BD9B2EB-3EA6-3E43-AFF2-CC1C7661DBA4}" type="slidenum">
              <a:rPr lang="en-GB" smtClean="0"/>
              <a:t>‹#›</a:t>
            </a:fld>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6B2BCF-E6EC-C448-99D2-4E01E5E02572}" type="datetimeFigureOut">
              <a:rPr lang="en-GB" smtClean="0"/>
              <a:t>09/11/2020</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9BD9B2EB-3EA6-3E43-AFF2-CC1C7661DBA4}" type="slidenum">
              <a:rPr lang="en-GB" smtClean="0"/>
              <a:t>‹#›</a:t>
            </a:fld>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6B2BCF-E6EC-C448-99D2-4E01E5E02572}" type="datetimeFigureOut">
              <a:rPr lang="en-GB" smtClean="0"/>
              <a:t>09/11/2020</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9BD9B2EB-3EA6-3E43-AFF2-CC1C7661DBA4}" type="slidenum">
              <a:rPr lang="en-GB" smtClean="0"/>
              <a:t>‹#›</a:t>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56B2BCF-E6EC-C448-99D2-4E01E5E02572}" type="datetimeFigureOut">
              <a:rPr lang="en-GB" smtClean="0"/>
              <a:t>09/11/2020</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9BD9B2EB-3EA6-3E43-AFF2-CC1C7661DBA4}" type="slidenum">
              <a:rPr lang="en-GB" smtClean="0"/>
              <a:t>‹#›</a:t>
            </a:fld>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Drag picture to placeholder or click icon to add</a:t>
            </a:r>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56B2BCF-E6EC-C448-99D2-4E01E5E02572}" type="datetimeFigureOut">
              <a:rPr lang="en-GB" smtClean="0"/>
              <a:t>09/11/2020</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9BD9B2EB-3EA6-3E43-AFF2-CC1C7661DBA4}" type="slidenum">
              <a:rPr lang="en-GB" smtClean="0"/>
              <a:t>‹#›</a:t>
            </a:fld>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B56B2BCF-E6EC-C448-99D2-4E01E5E02572}" type="datetimeFigureOut">
              <a:rPr lang="en-GB" smtClean="0"/>
              <a:t>09/11/2020</a:t>
            </a:fld>
            <a:endParaRPr lang="en-GB" dirty="0"/>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9BD9B2EB-3EA6-3E43-AFF2-CC1C7661DBA4}" type="slidenum">
              <a:rPr lang="en-GB" smtClean="0"/>
              <a:t>‹#›</a:t>
            </a:fld>
            <a:endParaRPr lang="en-GB" dirty="0"/>
          </a:p>
        </p:txBody>
      </p:sp>
    </p:spTree>
    <p:extLst>
      <p:ext uri="{BB962C8B-B14F-4D97-AF65-F5344CB8AC3E}">
        <p14:creationId xmlns:p14="http://schemas.microsoft.com/office/powerpoint/2010/main" val="80872772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emf"/><Relationship Id="rId7"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www.researchretold.com/" TargetMode="External"/><Relationship Id="rId4" Type="http://schemas.openxmlformats.org/officeDocument/2006/relationships/hyperlink" Target="mailto:mihaela@researchretold.com"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3.jpe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hyperlink" Target="mailto:mihaela@researchretold.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8.jpe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8.jpeg"/><Relationship Id="rId1" Type="http://schemas.openxmlformats.org/officeDocument/2006/relationships/slideLayout" Target="../slideLayouts/slideLayout1.xml"/><Relationship Id="rId4" Type="http://schemas.openxmlformats.org/officeDocument/2006/relationships/image" Target="../media/image10.jpe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8.jpe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8.jpe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8.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10" descr="Diagram&#10;&#10;Description automatically generated">
            <a:extLst>
              <a:ext uri="{FF2B5EF4-FFF2-40B4-BE49-F238E27FC236}">
                <a16:creationId xmlns:a16="http://schemas.microsoft.com/office/drawing/2014/main" id="{15D15B4A-2514-4E6C-863F-95589BF7E91E}"/>
              </a:ext>
            </a:extLst>
          </p:cNvPr>
          <p:cNvPicPr>
            <a:picLocks noChangeAspect="1"/>
          </p:cNvPicPr>
          <p:nvPr/>
        </p:nvPicPr>
        <p:blipFill>
          <a:blip r:embed="rId2"/>
          <a:stretch>
            <a:fillRect/>
          </a:stretch>
        </p:blipFill>
        <p:spPr>
          <a:xfrm>
            <a:off x="337219" y="943049"/>
            <a:ext cx="6095124" cy="4511271"/>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9136" y="3354079"/>
            <a:ext cx="1176876" cy="334376"/>
          </a:xfrm>
          <a:prstGeom prst="rect">
            <a:avLst/>
          </a:prstGeom>
        </p:spPr>
      </p:pic>
      <p:sp>
        <p:nvSpPr>
          <p:cNvPr id="6" name="TextBox 5">
            <a:extLst>
              <a:ext uri="{FF2B5EF4-FFF2-40B4-BE49-F238E27FC236}">
                <a16:creationId xmlns:a16="http://schemas.microsoft.com/office/drawing/2014/main" id="{9606A39D-69BE-4575-BC1C-54F7296A15F3}"/>
              </a:ext>
            </a:extLst>
          </p:cNvPr>
          <p:cNvSpPr txBox="1"/>
          <p:nvPr/>
        </p:nvSpPr>
        <p:spPr>
          <a:xfrm>
            <a:off x="2628370" y="2257416"/>
            <a:ext cx="268658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b="1" dirty="0">
                <a:solidFill>
                  <a:schemeClr val="accent2"/>
                </a:solidFill>
                <a:cs typeface="Calibri"/>
              </a:rPr>
              <a:t>Session 2, 20 Nov 2020, 10:30-12EST</a:t>
            </a:r>
            <a:endParaRPr lang="en-US" sz="1200" b="1" dirty="0">
              <a:solidFill>
                <a:schemeClr val="accent2"/>
              </a:solidFill>
              <a:cs typeface="Calibri"/>
            </a:endParaRPr>
          </a:p>
        </p:txBody>
      </p:sp>
      <p:sp>
        <p:nvSpPr>
          <p:cNvPr id="11" name="TextBox 10">
            <a:extLst>
              <a:ext uri="{FF2B5EF4-FFF2-40B4-BE49-F238E27FC236}">
                <a16:creationId xmlns:a16="http://schemas.microsoft.com/office/drawing/2014/main" id="{A1C3E560-84A3-4369-807C-6576AFE1C72C}"/>
              </a:ext>
            </a:extLst>
          </p:cNvPr>
          <p:cNvSpPr txBox="1"/>
          <p:nvPr/>
        </p:nvSpPr>
        <p:spPr>
          <a:xfrm>
            <a:off x="2626504" y="2549498"/>
            <a:ext cx="3402521"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b="1" dirty="0">
                <a:ea typeface="+mn-lt"/>
                <a:cs typeface="+mn-lt"/>
              </a:rPr>
              <a:t>Designing a communications plan for my research</a:t>
            </a:r>
            <a:endParaRPr lang="en-US" sz="2000" b="1" dirty="0">
              <a:cs typeface="Calibri"/>
            </a:endParaRPr>
          </a:p>
        </p:txBody>
      </p:sp>
      <p:sp>
        <p:nvSpPr>
          <p:cNvPr id="12" name="Content Placeholder 2">
            <a:extLst>
              <a:ext uri="{FF2B5EF4-FFF2-40B4-BE49-F238E27FC236}">
                <a16:creationId xmlns:a16="http://schemas.microsoft.com/office/drawing/2014/main" id="{76A54E85-EA17-E042-B555-795375579935}"/>
              </a:ext>
            </a:extLst>
          </p:cNvPr>
          <p:cNvSpPr>
            <a:spLocks noGrp="1"/>
          </p:cNvSpPr>
          <p:nvPr>
            <p:ph idx="1"/>
          </p:nvPr>
        </p:nvSpPr>
        <p:spPr>
          <a:xfrm>
            <a:off x="1255934" y="5551015"/>
            <a:ext cx="4773091" cy="3999915"/>
          </a:xfrm>
          <a:noFill/>
          <a:ln>
            <a:noFill/>
          </a:ln>
        </p:spPr>
        <p:txBody>
          <a:bodyPr vert="horz" lIns="91440" tIns="45720" rIns="91440" bIns="45720" rtlCol="0" anchor="t">
            <a:normAutofit/>
          </a:bodyPr>
          <a:lstStyle/>
          <a:p>
            <a:pPr marL="0" indent="0" algn="ctr" defTabSz="914400">
              <a:lnSpc>
                <a:spcPct val="100000"/>
              </a:lnSpc>
              <a:spcBef>
                <a:spcPts val="0"/>
              </a:spcBef>
              <a:buNone/>
              <a:defRPr/>
            </a:pPr>
            <a:r>
              <a:rPr lang="en-GB" sz="1100" dirty="0">
                <a:solidFill>
                  <a:srgbClr val="000000"/>
                </a:solidFill>
                <a:ea typeface="Lato" charset="0"/>
                <a:cs typeface="Lato" charset="0"/>
              </a:rPr>
              <a:t>This session follows on from the second video released by Mihaela </a:t>
            </a:r>
            <a:r>
              <a:rPr lang="en-GB" sz="1100" dirty="0" err="1">
                <a:solidFill>
                  <a:srgbClr val="000000"/>
                </a:solidFill>
                <a:ea typeface="Lato" charset="0"/>
                <a:cs typeface="Lato" charset="0"/>
              </a:rPr>
              <a:t>Gruia</a:t>
            </a:r>
            <a:r>
              <a:rPr lang="en-GB" sz="1100" dirty="0">
                <a:solidFill>
                  <a:srgbClr val="000000"/>
                </a:solidFill>
                <a:ea typeface="Lato" charset="0"/>
                <a:cs typeface="Lato" charset="0"/>
              </a:rPr>
              <a:t> from Research Retold on the 5 building blocks of a research communications plan. </a:t>
            </a:r>
          </a:p>
          <a:p>
            <a:pPr marL="0" indent="0" algn="ctr" defTabSz="914400">
              <a:lnSpc>
                <a:spcPct val="100000"/>
              </a:lnSpc>
              <a:spcBef>
                <a:spcPts val="0"/>
              </a:spcBef>
              <a:buNone/>
              <a:defRPr/>
            </a:pPr>
            <a:endParaRPr lang="en-GB" sz="1100" dirty="0">
              <a:solidFill>
                <a:srgbClr val="000000"/>
              </a:solidFill>
              <a:ea typeface="Lato" charset="0"/>
              <a:cs typeface="Lato" charset="0"/>
            </a:endParaRPr>
          </a:p>
          <a:p>
            <a:pPr marL="0" indent="0" algn="ctr" defTabSz="914400">
              <a:lnSpc>
                <a:spcPct val="100000"/>
              </a:lnSpc>
              <a:spcBef>
                <a:spcPts val="0"/>
              </a:spcBef>
              <a:buNone/>
              <a:defRPr/>
            </a:pPr>
            <a:r>
              <a:rPr lang="en-GB" sz="1100" b="1" dirty="0">
                <a:solidFill>
                  <a:srgbClr val="000000"/>
                </a:solidFill>
                <a:ea typeface="Lato" charset="0"/>
                <a:cs typeface="Lato" charset="0"/>
              </a:rPr>
              <a:t>Ahead of the session, please watch the short video and fill in pages 2-6.</a:t>
            </a:r>
          </a:p>
          <a:p>
            <a:pPr marL="0" indent="0" algn="ctr" defTabSz="914400">
              <a:lnSpc>
                <a:spcPct val="100000"/>
              </a:lnSpc>
              <a:spcBef>
                <a:spcPts val="0"/>
              </a:spcBef>
              <a:buNone/>
              <a:defRPr/>
            </a:pPr>
            <a:r>
              <a:rPr lang="en-GB" sz="1100" dirty="0">
                <a:solidFill>
                  <a:srgbClr val="000000"/>
                </a:solidFill>
                <a:ea typeface="Lato" charset="0"/>
                <a:cs typeface="Lato" charset="0"/>
              </a:rPr>
              <a:t>The rest of the worksheet will be used on Nov 20</a:t>
            </a:r>
            <a:r>
              <a:rPr lang="en-GB" sz="1100" baseline="30000" dirty="0">
                <a:solidFill>
                  <a:srgbClr val="000000"/>
                </a:solidFill>
                <a:ea typeface="Lato" charset="0"/>
                <a:cs typeface="Lato" charset="0"/>
              </a:rPr>
              <a:t>th</a:t>
            </a:r>
            <a:r>
              <a:rPr lang="en-GB" sz="1100" dirty="0">
                <a:solidFill>
                  <a:srgbClr val="000000"/>
                </a:solidFill>
                <a:ea typeface="Lato" charset="0"/>
                <a:cs typeface="Lato" charset="0"/>
              </a:rPr>
              <a:t>.</a:t>
            </a:r>
          </a:p>
          <a:p>
            <a:pPr marL="0" indent="0" algn="ctr" defTabSz="914400">
              <a:lnSpc>
                <a:spcPct val="100000"/>
              </a:lnSpc>
              <a:spcBef>
                <a:spcPts val="0"/>
              </a:spcBef>
              <a:buNone/>
              <a:defRPr/>
            </a:pPr>
            <a:endParaRPr lang="en-GB" sz="1100" b="1" dirty="0">
              <a:solidFill>
                <a:srgbClr val="000000"/>
              </a:solidFill>
              <a:latin typeface="Calibri"/>
              <a:ea typeface="Lato" charset="0"/>
              <a:cs typeface="Lato" charset="0"/>
            </a:endParaRPr>
          </a:p>
          <a:p>
            <a:pPr marL="0" indent="0" algn="ctr" defTabSz="914400">
              <a:lnSpc>
                <a:spcPct val="100000"/>
              </a:lnSpc>
              <a:spcBef>
                <a:spcPts val="0"/>
              </a:spcBef>
              <a:buNone/>
              <a:defRPr/>
            </a:pPr>
            <a:endParaRPr lang="en-GB" sz="1100" dirty="0">
              <a:solidFill>
                <a:srgbClr val="000000"/>
              </a:solidFill>
              <a:latin typeface="Calibri"/>
              <a:ea typeface="Lato" charset="0"/>
              <a:cs typeface="Lato" charset="0"/>
            </a:endParaRPr>
          </a:p>
          <a:p>
            <a:pPr marL="0" indent="0" algn="ctr" defTabSz="914400">
              <a:lnSpc>
                <a:spcPct val="100000"/>
              </a:lnSpc>
              <a:spcBef>
                <a:spcPts val="0"/>
              </a:spcBef>
              <a:buNone/>
              <a:defRPr/>
            </a:pPr>
            <a:r>
              <a:rPr lang="en-GB" sz="1100" dirty="0">
                <a:solidFill>
                  <a:srgbClr val="000000"/>
                </a:solidFill>
                <a:latin typeface="Calibri"/>
                <a:ea typeface="Lato" charset="0"/>
                <a:cs typeface="Lato" charset="0"/>
              </a:rPr>
              <a:t> </a:t>
            </a:r>
            <a:r>
              <a:rPr lang="en-GB" sz="1100" b="1" dirty="0">
                <a:solidFill>
                  <a:srgbClr val="000000"/>
                </a:solidFill>
                <a:latin typeface="Calibri"/>
                <a:ea typeface="Lato" charset="0"/>
                <a:cs typeface="Lato" charset="0"/>
              </a:rPr>
              <a:t>Mihaela Gruia</a:t>
            </a:r>
            <a:endParaRPr lang="en-US" sz="1100" b="1" dirty="0">
              <a:solidFill>
                <a:srgbClr val="000000"/>
              </a:solidFill>
              <a:cs typeface="Calibri"/>
            </a:endParaRPr>
          </a:p>
          <a:p>
            <a:pPr marL="0" indent="0" algn="ctr" defTabSz="914400">
              <a:lnSpc>
                <a:spcPct val="100000"/>
              </a:lnSpc>
              <a:spcBef>
                <a:spcPts val="0"/>
              </a:spcBef>
              <a:buNone/>
              <a:defRPr/>
            </a:pPr>
            <a:r>
              <a:rPr lang="en-GB" sz="1100" dirty="0">
                <a:latin typeface="Calibri"/>
                <a:ea typeface="Lato" charset="0"/>
                <a:cs typeface="Lato" charset="0"/>
              </a:rPr>
              <a:t>Founder and Director of </a:t>
            </a:r>
            <a:r>
              <a:rPr lang="en-GB" sz="1100" b="1" dirty="0">
                <a:solidFill>
                  <a:srgbClr val="F8A949"/>
                </a:solidFill>
                <a:latin typeface="Calibri"/>
                <a:ea typeface="Lato" charset="0"/>
                <a:cs typeface="Lato" charset="0"/>
              </a:rPr>
              <a:t>Research Retold</a:t>
            </a:r>
            <a:br>
              <a:rPr lang="en-GB" sz="1100" b="1" dirty="0">
                <a:latin typeface="Calibri"/>
                <a:ea typeface="Lato" charset="0"/>
                <a:cs typeface="Lato" charset="0"/>
              </a:rPr>
            </a:br>
            <a:r>
              <a:rPr lang="en-GB" sz="1100" dirty="0">
                <a:solidFill>
                  <a:srgbClr val="000000"/>
                </a:solidFill>
                <a:ea typeface="+mn-lt"/>
                <a:cs typeface="+mn-lt"/>
              </a:rPr>
              <a:t> </a:t>
            </a:r>
            <a:endParaRPr lang="en-GB" sz="1100" dirty="0">
              <a:solidFill>
                <a:srgbClr val="000000"/>
              </a:solidFill>
              <a:latin typeface="Calibri"/>
              <a:ea typeface="Lato" charset="0"/>
              <a:cs typeface="Lato"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lang="en-GB" sz="1100" b="1" dirty="0">
                <a:solidFill>
                  <a:srgbClr val="000000"/>
                </a:solidFill>
                <a:latin typeface="Calibri"/>
                <a:ea typeface="Lato" charset="0"/>
                <a:cs typeface="Lato" charset="0"/>
                <a:hlinkClick r:id="rId4">
                  <a:extLst>
                    <a:ext uri="{A12FA001-AC4F-418D-AE19-62706E023703}">
                      <ahyp:hlinkClr xmlns:ahyp="http://schemas.microsoft.com/office/drawing/2018/hyperlinkcolor" val="tx"/>
                    </a:ext>
                  </a:extLst>
                </a:hlinkClick>
              </a:rPr>
              <a:t>mihaela@researchretold.com</a:t>
            </a:r>
            <a:endParaRPr lang="en-GB" sz="1100" b="1" dirty="0">
              <a:solidFill>
                <a:srgbClr val="000000"/>
              </a:solidFill>
              <a:latin typeface="Calibri"/>
              <a:ea typeface="Lato" charset="0"/>
              <a:cs typeface="Lato"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lang="en-GB" sz="1100" b="1" dirty="0">
                <a:solidFill>
                  <a:srgbClr val="000000"/>
                </a:solidFill>
                <a:latin typeface="Calibri"/>
                <a:ea typeface="Lato" charset="0"/>
                <a:cs typeface="Lato" charset="0"/>
                <a:hlinkClick r:id="rId5">
                  <a:extLst>
                    <a:ext uri="{A12FA001-AC4F-418D-AE19-62706E023703}">
                      <ahyp:hlinkClr xmlns:ahyp="http://schemas.microsoft.com/office/drawing/2018/hyperlinkcolor" val="tx"/>
                    </a:ext>
                  </a:extLst>
                </a:hlinkClick>
              </a:rPr>
              <a:t>www.researchretold.com</a:t>
            </a:r>
            <a:endParaRPr lang="en-GB" sz="1100" b="1" dirty="0">
              <a:solidFill>
                <a:srgbClr val="000000"/>
              </a:solidFill>
              <a:latin typeface="Calibri"/>
              <a:ea typeface="Lato" charset="0"/>
              <a:cs typeface="Lato"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lang="en-GB" sz="1100" b="1" dirty="0">
              <a:solidFill>
                <a:srgbClr val="000000"/>
              </a:solidFill>
              <a:latin typeface="Calibri"/>
              <a:ea typeface="Lato" charset="0"/>
              <a:cs typeface="Lato"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lang="en-GB" sz="1100" dirty="0">
              <a:solidFill>
                <a:srgbClr val="000000"/>
              </a:solidFill>
              <a:latin typeface="Calibri"/>
              <a:ea typeface="Lato" charset="0"/>
              <a:cs typeface="Lato" charset="0"/>
            </a:endParaRPr>
          </a:p>
          <a:p>
            <a:pPr marL="0" indent="0" algn="ctr" defTabSz="914400">
              <a:lnSpc>
                <a:spcPct val="100000"/>
              </a:lnSpc>
              <a:spcBef>
                <a:spcPts val="0"/>
              </a:spcBef>
              <a:buNone/>
              <a:defRPr/>
            </a:pPr>
            <a:r>
              <a:rPr lang="en-GB" sz="1100" dirty="0">
                <a:solidFill>
                  <a:srgbClr val="000000"/>
                </a:solidFill>
                <a:latin typeface="Calibri"/>
                <a:ea typeface="Lato" charset="0"/>
                <a:cs typeface="Lato" charset="0"/>
              </a:rPr>
              <a:t>Follow us: </a:t>
            </a:r>
            <a:r>
              <a:rPr lang="en-GB" sz="1100" b="1" dirty="0">
                <a:solidFill>
                  <a:srgbClr val="000000"/>
                </a:solidFill>
                <a:latin typeface="Calibri"/>
                <a:ea typeface="Lato" charset="0"/>
                <a:cs typeface="Lato" charset="0"/>
              </a:rPr>
              <a:t>@</a:t>
            </a:r>
            <a:r>
              <a:rPr lang="en-GB" sz="1100" b="1" dirty="0" err="1">
                <a:solidFill>
                  <a:srgbClr val="000000"/>
                </a:solidFill>
                <a:latin typeface="Calibri"/>
                <a:ea typeface="Lato" charset="0"/>
                <a:cs typeface="Lato" charset="0"/>
              </a:rPr>
              <a:t>researchretold</a:t>
            </a:r>
            <a:endParaRPr lang="en-GB" sz="1100" dirty="0">
              <a:solidFill>
                <a:srgbClr val="000000"/>
              </a:solidFill>
              <a:latin typeface="Calibri"/>
              <a:ea typeface="Lato" charset="0"/>
              <a:cs typeface="Lato"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lang="en-GB" sz="1100" dirty="0">
              <a:solidFill>
                <a:srgbClr val="000000"/>
              </a:solidFill>
              <a:latin typeface="Calibri"/>
              <a:ea typeface="Lato" charset="0"/>
              <a:cs typeface="Lato"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lang="en-GB" sz="1100" dirty="0">
              <a:solidFill>
                <a:srgbClr val="000000"/>
              </a:solidFill>
              <a:latin typeface="Calibri"/>
              <a:ea typeface="Lato" charset="0"/>
              <a:cs typeface="Lato"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lang="en-GB" sz="1100" dirty="0">
              <a:solidFill>
                <a:srgbClr val="000000"/>
              </a:solidFill>
              <a:latin typeface="Calibri"/>
              <a:ea typeface="Lato" charset="0"/>
              <a:cs typeface="Lato"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lang="en-GB" sz="1100" dirty="0">
              <a:solidFill>
                <a:srgbClr val="000000"/>
              </a:solidFill>
              <a:latin typeface="Calibri"/>
              <a:ea typeface="Lato" charset="0"/>
              <a:cs typeface="Lato"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lang="en-GB" sz="1100" dirty="0">
              <a:solidFill>
                <a:srgbClr val="000000"/>
              </a:solidFill>
              <a:latin typeface="Calibri"/>
              <a:ea typeface="Lato" charset="0"/>
              <a:cs typeface="Lato"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lang="en-GB" sz="1100" dirty="0">
                <a:solidFill>
                  <a:srgbClr val="000000"/>
                </a:solidFill>
                <a:latin typeface="Calibri"/>
                <a:ea typeface="Lato" charset="0"/>
                <a:cs typeface="Lato" charset="0"/>
              </a:rPr>
              <a:t>This workbook belongs to: </a:t>
            </a:r>
            <a:r>
              <a:rPr lang="en-GB" sz="1100" b="1" dirty="0">
                <a:solidFill>
                  <a:srgbClr val="000000"/>
                </a:solidFill>
                <a:highlight>
                  <a:srgbClr val="FFFF00"/>
                </a:highlight>
                <a:latin typeface="Calibri"/>
                <a:ea typeface="Lato" charset="0"/>
                <a:cs typeface="Lato" charset="0"/>
              </a:rPr>
              <a:t>[insert your name]</a:t>
            </a:r>
          </a:p>
        </p:txBody>
      </p:sp>
      <p:pic>
        <p:nvPicPr>
          <p:cNvPr id="13" name="Picture 2" descr="witter icon">
            <a:extLst>
              <a:ext uri="{FF2B5EF4-FFF2-40B4-BE49-F238E27FC236}">
                <a16:creationId xmlns:a16="http://schemas.microsoft.com/office/drawing/2014/main" id="{B7CD13EB-A069-FF42-B31B-B18436864F5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0873" y="8226755"/>
            <a:ext cx="300533" cy="29014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2" descr="nstagram Brand Resources">
            <a:extLst>
              <a:ext uri="{FF2B5EF4-FFF2-40B4-BE49-F238E27FC236}">
                <a16:creationId xmlns:a16="http://schemas.microsoft.com/office/drawing/2014/main" id="{EDF225CC-4DD6-0346-9E78-DE1ED0A670F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34861" y="8270741"/>
            <a:ext cx="193178" cy="19317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0" descr="eaning LinkedIn logo and symbol | history and evolution">
            <a:extLst>
              <a:ext uri="{FF2B5EF4-FFF2-40B4-BE49-F238E27FC236}">
                <a16:creationId xmlns:a16="http://schemas.microsoft.com/office/drawing/2014/main" id="{B3293D8C-FAC9-F540-B643-9533922BDCF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06012" y="8280372"/>
            <a:ext cx="178355" cy="178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4861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1" name="Picture 20" descr="Shape, circle&#10;&#10;Description automatically generated">
            <a:extLst>
              <a:ext uri="{FF2B5EF4-FFF2-40B4-BE49-F238E27FC236}">
                <a16:creationId xmlns:a16="http://schemas.microsoft.com/office/drawing/2014/main" id="{55DEFD39-CF97-8043-992B-B9E73FCBBC33}"/>
              </a:ext>
            </a:extLst>
          </p:cNvPr>
          <p:cNvPicPr>
            <a:picLocks noChangeAspect="1"/>
          </p:cNvPicPr>
          <p:nvPr/>
        </p:nvPicPr>
        <p:blipFill>
          <a:blip r:embed="rId2"/>
          <a:stretch>
            <a:fillRect/>
          </a:stretch>
        </p:blipFill>
        <p:spPr>
          <a:xfrm>
            <a:off x="302821" y="639240"/>
            <a:ext cx="4684815" cy="1588814"/>
          </a:xfrm>
          <a:prstGeom prst="rect">
            <a:avLst/>
          </a:prstGeom>
        </p:spPr>
      </p:pic>
      <p:pic>
        <p:nvPicPr>
          <p:cNvPr id="10" name="Picture 30" descr="A picture containing background pattern&#10;&#10;Description automatically generated">
            <a:extLst>
              <a:ext uri="{FF2B5EF4-FFF2-40B4-BE49-F238E27FC236}">
                <a16:creationId xmlns:a16="http://schemas.microsoft.com/office/drawing/2014/main" id="{FE9B4681-EEB9-484F-80DF-58C97777DF84}"/>
              </a:ext>
            </a:extLst>
          </p:cNvPr>
          <p:cNvPicPr>
            <a:picLocks noChangeAspect="1"/>
          </p:cNvPicPr>
          <p:nvPr/>
        </p:nvPicPr>
        <p:blipFill>
          <a:blip r:embed="rId3"/>
          <a:stretch>
            <a:fillRect/>
          </a:stretch>
        </p:blipFill>
        <p:spPr>
          <a:xfrm rot="720000">
            <a:off x="5566064" y="810776"/>
            <a:ext cx="973803" cy="249636"/>
          </a:xfrm>
          <a:prstGeom prst="rect">
            <a:avLst/>
          </a:prstGeom>
        </p:spPr>
      </p:pic>
      <p:sp>
        <p:nvSpPr>
          <p:cNvPr id="8" name="Subtitle 2"/>
          <p:cNvSpPr txBox="1">
            <a:spLocks/>
          </p:cNvSpPr>
          <p:nvPr/>
        </p:nvSpPr>
        <p:spPr>
          <a:xfrm>
            <a:off x="875413" y="1040813"/>
            <a:ext cx="3720338" cy="789645"/>
          </a:xfrm>
          <a:prstGeom prst="rect">
            <a:avLst/>
          </a:prstGeom>
          <a:noFill/>
        </p:spPr>
        <p:txBody>
          <a:bodyPr vert="horz" lIns="91440" tIns="45720" rIns="91440" bIns="45720" rtlCol="0" anchor="ctr">
            <a:no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r>
              <a:rPr lang="en-GB" sz="2000" b="1" dirty="0">
                <a:latin typeface="Calibri"/>
                <a:ea typeface="Arial" charset="0"/>
                <a:cs typeface="Arial"/>
              </a:rPr>
              <a:t>Research Communication Phases</a:t>
            </a:r>
            <a:endParaRPr lang="en-GB" sz="2000" b="1" dirty="0">
              <a:latin typeface="Calibri"/>
              <a:ea typeface="+mn-lt"/>
              <a:cs typeface="Arial"/>
            </a:endParaRPr>
          </a:p>
        </p:txBody>
      </p:sp>
      <p:sp>
        <p:nvSpPr>
          <p:cNvPr id="3" name="TextBox 2">
            <a:extLst>
              <a:ext uri="{FF2B5EF4-FFF2-40B4-BE49-F238E27FC236}">
                <a16:creationId xmlns:a16="http://schemas.microsoft.com/office/drawing/2014/main" id="{9CFAD8AF-B304-451A-9136-9D665CE343A2}"/>
              </a:ext>
            </a:extLst>
          </p:cNvPr>
          <p:cNvSpPr txBox="1"/>
          <p:nvPr/>
        </p:nvSpPr>
        <p:spPr>
          <a:xfrm>
            <a:off x="302821" y="2977910"/>
            <a:ext cx="1624749" cy="461665"/>
          </a:xfrm>
          <a:prstGeom prst="rect">
            <a:avLst/>
          </a:prstGeom>
          <a:solidFill>
            <a:srgbClr val="ACF9EA"/>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b="1" dirty="0">
                <a:ea typeface="+mn-lt"/>
                <a:cs typeface="+mn-lt"/>
              </a:rPr>
              <a:t>Set-up phase</a:t>
            </a:r>
          </a:p>
          <a:p>
            <a:endParaRPr lang="en-GB" sz="1200" b="1" dirty="0">
              <a:ea typeface="+mn-lt"/>
              <a:cs typeface="+mn-lt"/>
            </a:endParaRPr>
          </a:p>
        </p:txBody>
      </p:sp>
      <p:sp>
        <p:nvSpPr>
          <p:cNvPr id="14" name="Rectangle 13">
            <a:extLst>
              <a:ext uri="{FF2B5EF4-FFF2-40B4-BE49-F238E27FC236}">
                <a16:creationId xmlns:a16="http://schemas.microsoft.com/office/drawing/2014/main" id="{AF2842B7-7FD6-8E44-907D-7468992E1AE3}"/>
              </a:ext>
            </a:extLst>
          </p:cNvPr>
          <p:cNvSpPr/>
          <p:nvPr/>
        </p:nvSpPr>
        <p:spPr>
          <a:xfrm>
            <a:off x="2124347" y="2977911"/>
            <a:ext cx="4315847" cy="1406622"/>
          </a:xfrm>
          <a:prstGeom prst="rect">
            <a:avLst/>
          </a:prstGeom>
          <a:solidFill>
            <a:srgbClr val="F9E8BB"/>
          </a:solidFill>
          <a:ln>
            <a:noFill/>
          </a:ln>
        </p:spPr>
        <p:style>
          <a:lnRef idx="2">
            <a:schemeClr val="accent3"/>
          </a:lnRef>
          <a:fillRef idx="1">
            <a:schemeClr val="lt1"/>
          </a:fillRef>
          <a:effectRef idx="0">
            <a:schemeClr val="accent3"/>
          </a:effectRef>
          <a:fontRef idx="minor">
            <a:schemeClr val="dk1"/>
          </a:fontRef>
        </p:style>
        <p:txBody>
          <a:bodyPr lIns="91440" tIns="45720" rIns="91440" bIns="45720" rtlCol="0" anchor="t"/>
          <a:lstStyle/>
          <a:p>
            <a:r>
              <a:rPr lang="en-GB" sz="1200" dirty="0">
                <a:solidFill>
                  <a:schemeClr val="tx1"/>
                </a:solidFill>
                <a:ea typeface="Lato" charset="0"/>
                <a:cs typeface="Lato" charset="0"/>
              </a:rPr>
              <a:t>Identify key audiences and raise awareness of the study, objectives and potential relevance to them. Set up new channels (</a:t>
            </a:r>
            <a:r>
              <a:rPr lang="en-GB" sz="1200" dirty="0" err="1">
                <a:solidFill>
                  <a:schemeClr val="tx1"/>
                </a:solidFill>
                <a:ea typeface="Lato" charset="0"/>
                <a:cs typeface="Lato" charset="0"/>
              </a:rPr>
              <a:t>eg</a:t>
            </a:r>
            <a:r>
              <a:rPr lang="en-GB" sz="1200" dirty="0">
                <a:solidFill>
                  <a:schemeClr val="tx1"/>
                </a:solidFill>
                <a:ea typeface="Lato" charset="0"/>
                <a:cs typeface="Lato" charset="0"/>
              </a:rPr>
              <a:t> blog, Twitter). Look at resources needed for significant communications activity (e.g. film, infographic design or conferences). You can raise awareness of the research team’s knowledge and expertise in the area of study, build reputation as a ‘go to’ source of information on the subject. </a:t>
            </a:r>
          </a:p>
        </p:txBody>
      </p:sp>
      <p:sp>
        <p:nvSpPr>
          <p:cNvPr id="13" name="TextBox 12">
            <a:extLst>
              <a:ext uri="{FF2B5EF4-FFF2-40B4-BE49-F238E27FC236}">
                <a16:creationId xmlns:a16="http://schemas.microsoft.com/office/drawing/2014/main" id="{1859A254-794A-0747-9984-B98F8D239140}"/>
              </a:ext>
            </a:extLst>
          </p:cNvPr>
          <p:cNvSpPr txBox="1"/>
          <p:nvPr/>
        </p:nvSpPr>
        <p:spPr>
          <a:xfrm>
            <a:off x="302821" y="4584747"/>
            <a:ext cx="1624749" cy="461665"/>
          </a:xfrm>
          <a:prstGeom prst="rect">
            <a:avLst/>
          </a:prstGeom>
          <a:solidFill>
            <a:srgbClr val="ACF9EA"/>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b="1" dirty="0">
                <a:ea typeface="+mn-lt"/>
                <a:cs typeface="+mn-lt"/>
              </a:rPr>
              <a:t>Sustain phase</a:t>
            </a:r>
          </a:p>
          <a:p>
            <a:endParaRPr lang="en-GB" sz="1200" b="1" dirty="0">
              <a:ea typeface="+mn-lt"/>
              <a:cs typeface="+mn-lt"/>
            </a:endParaRPr>
          </a:p>
        </p:txBody>
      </p:sp>
      <p:sp>
        <p:nvSpPr>
          <p:cNvPr id="15" name="Rectangle 14">
            <a:extLst>
              <a:ext uri="{FF2B5EF4-FFF2-40B4-BE49-F238E27FC236}">
                <a16:creationId xmlns:a16="http://schemas.microsoft.com/office/drawing/2014/main" id="{9D3D432E-6557-584F-A801-A2F586C7E6E9}"/>
              </a:ext>
            </a:extLst>
          </p:cNvPr>
          <p:cNvSpPr/>
          <p:nvPr/>
        </p:nvSpPr>
        <p:spPr>
          <a:xfrm>
            <a:off x="2124347" y="4584748"/>
            <a:ext cx="4315847" cy="1406622"/>
          </a:xfrm>
          <a:prstGeom prst="rect">
            <a:avLst/>
          </a:prstGeom>
          <a:solidFill>
            <a:srgbClr val="F9E8BB"/>
          </a:solidFill>
          <a:ln>
            <a:noFill/>
          </a:ln>
        </p:spPr>
        <p:style>
          <a:lnRef idx="2">
            <a:schemeClr val="accent3"/>
          </a:lnRef>
          <a:fillRef idx="1">
            <a:schemeClr val="lt1"/>
          </a:fillRef>
          <a:effectRef idx="0">
            <a:schemeClr val="accent3"/>
          </a:effectRef>
          <a:fontRef idx="minor">
            <a:schemeClr val="dk1"/>
          </a:fontRef>
        </p:style>
        <p:txBody>
          <a:bodyPr lIns="91440" tIns="45720" rIns="91440" bIns="45720" rtlCol="0" anchor="t"/>
          <a:lstStyle/>
          <a:p>
            <a:r>
              <a:rPr lang="en-GB" sz="1200" dirty="0">
                <a:solidFill>
                  <a:schemeClr val="tx1"/>
                </a:solidFill>
                <a:ea typeface="Lato" charset="0"/>
                <a:cs typeface="Lato" charset="0"/>
              </a:rPr>
              <a:t>You have identified and engaged with your audiences, so you will need to maintain their interest. Keep your study front of mind without overburdening them with information. Some audiences may want to hear of any initial findings via engagement events. Others may just wish to keep up to date with the latest thinking to emerge from your study via Twitter, blogs or face-to-face networking at events and conferences.</a:t>
            </a:r>
          </a:p>
        </p:txBody>
      </p:sp>
      <p:sp>
        <p:nvSpPr>
          <p:cNvPr id="2" name="TextBox 1">
            <a:extLst>
              <a:ext uri="{FF2B5EF4-FFF2-40B4-BE49-F238E27FC236}">
                <a16:creationId xmlns:a16="http://schemas.microsoft.com/office/drawing/2014/main" id="{F0272570-BCE9-5C41-9FF7-CB6FF6C704F8}"/>
              </a:ext>
            </a:extLst>
          </p:cNvPr>
          <p:cNvSpPr txBox="1"/>
          <p:nvPr/>
        </p:nvSpPr>
        <p:spPr>
          <a:xfrm>
            <a:off x="4865724" y="9574049"/>
            <a:ext cx="1574470" cy="246221"/>
          </a:xfrm>
          <a:prstGeom prst="rect">
            <a:avLst/>
          </a:prstGeom>
          <a:noFill/>
        </p:spPr>
        <p:txBody>
          <a:bodyPr wrap="none" rtlCol="0">
            <a:spAutoFit/>
          </a:bodyPr>
          <a:lstStyle/>
          <a:p>
            <a:r>
              <a:rPr lang="en-US" sz="1000" dirty="0"/>
              <a:t>Source: Health Foundation</a:t>
            </a:r>
          </a:p>
        </p:txBody>
      </p:sp>
      <p:sp>
        <p:nvSpPr>
          <p:cNvPr id="16" name="TextBox 15">
            <a:extLst>
              <a:ext uri="{FF2B5EF4-FFF2-40B4-BE49-F238E27FC236}">
                <a16:creationId xmlns:a16="http://schemas.microsoft.com/office/drawing/2014/main" id="{166EE376-71D1-D643-8B8F-F99EC160EF1F}"/>
              </a:ext>
            </a:extLst>
          </p:cNvPr>
          <p:cNvSpPr txBox="1"/>
          <p:nvPr/>
        </p:nvSpPr>
        <p:spPr>
          <a:xfrm>
            <a:off x="302821" y="6191584"/>
            <a:ext cx="1624749" cy="461665"/>
          </a:xfrm>
          <a:prstGeom prst="rect">
            <a:avLst/>
          </a:prstGeom>
          <a:solidFill>
            <a:srgbClr val="ACF9EA"/>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b="1" dirty="0">
                <a:ea typeface="+mn-lt"/>
                <a:cs typeface="+mn-lt"/>
              </a:rPr>
              <a:t>Post-peer review dissemination phase</a:t>
            </a:r>
          </a:p>
        </p:txBody>
      </p:sp>
      <p:sp>
        <p:nvSpPr>
          <p:cNvPr id="17" name="Rectangle 16">
            <a:extLst>
              <a:ext uri="{FF2B5EF4-FFF2-40B4-BE49-F238E27FC236}">
                <a16:creationId xmlns:a16="http://schemas.microsoft.com/office/drawing/2014/main" id="{B03E2F4B-7158-984C-96F9-55C04A81E8C7}"/>
              </a:ext>
            </a:extLst>
          </p:cNvPr>
          <p:cNvSpPr/>
          <p:nvPr/>
        </p:nvSpPr>
        <p:spPr>
          <a:xfrm>
            <a:off x="2124347" y="6191585"/>
            <a:ext cx="4315847" cy="1400964"/>
          </a:xfrm>
          <a:prstGeom prst="rect">
            <a:avLst/>
          </a:prstGeom>
          <a:solidFill>
            <a:srgbClr val="F9E8BB"/>
          </a:solidFill>
          <a:ln>
            <a:noFill/>
          </a:ln>
        </p:spPr>
        <p:style>
          <a:lnRef idx="2">
            <a:schemeClr val="accent3"/>
          </a:lnRef>
          <a:fillRef idx="1">
            <a:schemeClr val="lt1"/>
          </a:fillRef>
          <a:effectRef idx="0">
            <a:schemeClr val="accent3"/>
          </a:effectRef>
          <a:fontRef idx="minor">
            <a:schemeClr val="dk1"/>
          </a:fontRef>
        </p:style>
        <p:txBody>
          <a:bodyPr lIns="91440" tIns="45720" rIns="91440" bIns="45720" rtlCol="0" anchor="t"/>
          <a:lstStyle/>
          <a:p>
            <a:r>
              <a:rPr lang="en-GB" sz="1200" dirty="0">
                <a:solidFill>
                  <a:schemeClr val="tx1"/>
                </a:solidFill>
                <a:ea typeface="Lato" charset="0"/>
                <a:cs typeface="Lato" charset="0"/>
              </a:rPr>
              <a:t>Findings are now available. Tailor the communication of findings to target audiences. Use the channels they engage with and the language that enables them to easily understand the implications of your findings for them. Use different channels simultaneously to reinforce messages.</a:t>
            </a:r>
          </a:p>
        </p:txBody>
      </p:sp>
      <p:sp>
        <p:nvSpPr>
          <p:cNvPr id="18" name="TextBox 17">
            <a:extLst>
              <a:ext uri="{FF2B5EF4-FFF2-40B4-BE49-F238E27FC236}">
                <a16:creationId xmlns:a16="http://schemas.microsoft.com/office/drawing/2014/main" id="{4D1F7514-826F-C340-A43A-FFB3741C2CC7}"/>
              </a:ext>
            </a:extLst>
          </p:cNvPr>
          <p:cNvSpPr txBox="1"/>
          <p:nvPr/>
        </p:nvSpPr>
        <p:spPr>
          <a:xfrm>
            <a:off x="302821" y="7792764"/>
            <a:ext cx="1624749" cy="461665"/>
          </a:xfrm>
          <a:prstGeom prst="rect">
            <a:avLst/>
          </a:prstGeom>
          <a:solidFill>
            <a:srgbClr val="ACF9EA"/>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b="1" dirty="0">
                <a:ea typeface="+mn-lt"/>
                <a:cs typeface="+mn-lt"/>
              </a:rPr>
              <a:t>Spread phase</a:t>
            </a:r>
          </a:p>
          <a:p>
            <a:endParaRPr lang="en-GB" sz="1200" b="1" dirty="0">
              <a:ea typeface="+mn-lt"/>
              <a:cs typeface="+mn-lt"/>
            </a:endParaRPr>
          </a:p>
        </p:txBody>
      </p:sp>
      <p:sp>
        <p:nvSpPr>
          <p:cNvPr id="19" name="Rectangle 18">
            <a:extLst>
              <a:ext uri="{FF2B5EF4-FFF2-40B4-BE49-F238E27FC236}">
                <a16:creationId xmlns:a16="http://schemas.microsoft.com/office/drawing/2014/main" id="{B91F5A9C-8610-A044-B8C8-A38298FACF7A}"/>
              </a:ext>
            </a:extLst>
          </p:cNvPr>
          <p:cNvSpPr/>
          <p:nvPr/>
        </p:nvSpPr>
        <p:spPr>
          <a:xfrm>
            <a:off x="2124347" y="7792765"/>
            <a:ext cx="4315847" cy="1400964"/>
          </a:xfrm>
          <a:prstGeom prst="rect">
            <a:avLst/>
          </a:prstGeom>
          <a:solidFill>
            <a:srgbClr val="F9E8BB"/>
          </a:solidFill>
          <a:ln>
            <a:noFill/>
          </a:ln>
        </p:spPr>
        <p:style>
          <a:lnRef idx="2">
            <a:schemeClr val="accent3"/>
          </a:lnRef>
          <a:fillRef idx="1">
            <a:schemeClr val="lt1"/>
          </a:fillRef>
          <a:effectRef idx="0">
            <a:schemeClr val="accent3"/>
          </a:effectRef>
          <a:fontRef idx="minor">
            <a:schemeClr val="dk1"/>
          </a:fontRef>
        </p:style>
        <p:txBody>
          <a:bodyPr lIns="91440" tIns="45720" rIns="91440" bIns="45720" rtlCol="0" anchor="t"/>
          <a:lstStyle/>
          <a:p>
            <a:r>
              <a:rPr lang="en-GB" sz="1200" dirty="0">
                <a:solidFill>
                  <a:schemeClr val="tx1"/>
                </a:solidFill>
                <a:ea typeface="Lato" charset="0"/>
                <a:cs typeface="Lato" charset="0"/>
              </a:rPr>
              <a:t>After you have communicated your findings, can you amplify awareness and spread insights from your research? Are you able to demonstrate impact or influence? Are there other audiences who may benefit or learn from any aspect of the study? What news or events are coming up in the future where the findings may be relevant?</a:t>
            </a:r>
          </a:p>
        </p:txBody>
      </p:sp>
      <p:pic>
        <p:nvPicPr>
          <p:cNvPr id="22" name="Picture 3" descr="Icon&#10;&#10;Description automatically generated">
            <a:extLst>
              <a:ext uri="{FF2B5EF4-FFF2-40B4-BE49-F238E27FC236}">
                <a16:creationId xmlns:a16="http://schemas.microsoft.com/office/drawing/2014/main" id="{6236EDCD-89D7-5D4F-BEEA-AFA5BB7AD194}"/>
              </a:ext>
            </a:extLst>
          </p:cNvPr>
          <p:cNvPicPr>
            <a:picLocks noChangeAspect="1"/>
          </p:cNvPicPr>
          <p:nvPr/>
        </p:nvPicPr>
        <p:blipFill>
          <a:blip r:embed="rId4"/>
          <a:stretch>
            <a:fillRect/>
          </a:stretch>
        </p:blipFill>
        <p:spPr>
          <a:xfrm>
            <a:off x="5076484" y="1532924"/>
            <a:ext cx="1217439" cy="990295"/>
          </a:xfrm>
          <a:prstGeom prst="rect">
            <a:avLst/>
          </a:prstGeom>
        </p:spPr>
      </p:pic>
    </p:spTree>
    <p:extLst>
      <p:ext uri="{BB962C8B-B14F-4D97-AF65-F5344CB8AC3E}">
        <p14:creationId xmlns:p14="http://schemas.microsoft.com/office/powerpoint/2010/main" val="2803903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ubtitle 2"/>
          <p:cNvSpPr txBox="1">
            <a:spLocks/>
          </p:cNvSpPr>
          <p:nvPr/>
        </p:nvSpPr>
        <p:spPr>
          <a:xfrm>
            <a:off x="281517" y="773985"/>
            <a:ext cx="1985375" cy="332956"/>
          </a:xfrm>
          <a:prstGeom prst="rect">
            <a:avLst/>
          </a:prstGeom>
          <a:noFill/>
        </p:spPr>
        <p:txBody>
          <a:bodyPr vert="horz" lIns="91440" tIns="45720" rIns="91440" bIns="45720" rtlCol="0" anchor="ctr">
            <a:no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r>
              <a:rPr lang="en-GB" sz="1400" b="1" dirty="0">
                <a:solidFill>
                  <a:schemeClr val="accent2"/>
                </a:solidFill>
                <a:latin typeface="Calibri"/>
                <a:ea typeface="Arial" charset="0"/>
                <a:cs typeface="Calibri"/>
              </a:rPr>
              <a:t>Notes </a:t>
            </a:r>
            <a:r>
              <a:rPr lang="en-GB" sz="1400" b="1">
                <a:solidFill>
                  <a:schemeClr val="accent2"/>
                </a:solidFill>
                <a:latin typeface="Calibri"/>
                <a:ea typeface="Arial" charset="0"/>
                <a:cs typeface="Calibri"/>
              </a:rPr>
              <a:t>and questions</a:t>
            </a:r>
            <a:r>
              <a:rPr lang="en-GB" sz="1400" b="1" dirty="0">
                <a:solidFill>
                  <a:schemeClr val="accent2"/>
                </a:solidFill>
                <a:latin typeface="Calibri"/>
                <a:ea typeface="Arial" charset="0"/>
                <a:cs typeface="Calibri"/>
              </a:rPr>
              <a:t>:</a:t>
            </a:r>
          </a:p>
        </p:txBody>
      </p:sp>
      <p:sp>
        <p:nvSpPr>
          <p:cNvPr id="15" name="Rectangle 14"/>
          <p:cNvSpPr/>
          <p:nvPr/>
        </p:nvSpPr>
        <p:spPr>
          <a:xfrm>
            <a:off x="281517" y="1225492"/>
            <a:ext cx="6294966" cy="7740377"/>
          </a:xfrm>
          <a:prstGeom prst="rect">
            <a:avLst/>
          </a:prstGeom>
          <a:solidFill>
            <a:srgbClr val="F9E8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dirty="0">
                <a:solidFill>
                  <a:schemeClr val="tx1"/>
                </a:solidFill>
              </a:rPr>
              <a:t>[Write here]</a:t>
            </a:r>
          </a:p>
          <a:p>
            <a:endParaRPr lang="en-GB" sz="1100" dirty="0">
              <a:solidFill>
                <a:schemeClr val="tx1"/>
              </a:solidFill>
            </a:endParaRPr>
          </a:p>
        </p:txBody>
      </p:sp>
      <p:sp>
        <p:nvSpPr>
          <p:cNvPr id="4" name="TextBox 3">
            <a:extLst>
              <a:ext uri="{FF2B5EF4-FFF2-40B4-BE49-F238E27FC236}">
                <a16:creationId xmlns:a16="http://schemas.microsoft.com/office/drawing/2014/main" id="{AB61A728-F4B3-8341-BC7F-D6A8E169CDCF}"/>
              </a:ext>
            </a:extLst>
          </p:cNvPr>
          <p:cNvSpPr txBox="1"/>
          <p:nvPr/>
        </p:nvSpPr>
        <p:spPr>
          <a:xfrm>
            <a:off x="281517" y="9286504"/>
            <a:ext cx="4532010" cy="261610"/>
          </a:xfrm>
          <a:prstGeom prst="rect">
            <a:avLst/>
          </a:prstGeom>
          <a:noFill/>
        </p:spPr>
        <p:txBody>
          <a:bodyPr wrap="none" rtlCol="0">
            <a:spAutoFit/>
          </a:bodyPr>
          <a:lstStyle/>
          <a:p>
            <a:r>
              <a:rPr lang="en-US" sz="1100" dirty="0">
                <a:solidFill>
                  <a:schemeClr val="bg2">
                    <a:lumMod val="50000"/>
                  </a:schemeClr>
                </a:solidFill>
              </a:rPr>
              <a:t>For any questions about this workbook, email </a:t>
            </a:r>
            <a:r>
              <a:rPr lang="en-US" sz="1100" dirty="0">
                <a:solidFill>
                  <a:schemeClr val="bg2">
                    <a:lumMod val="50000"/>
                  </a:schemeClr>
                </a:solidFill>
                <a:hlinkClick r:id="rId2"/>
              </a:rPr>
              <a:t>mihaela@researchretold.com</a:t>
            </a:r>
            <a:r>
              <a:rPr lang="en-US" sz="1100" dirty="0">
                <a:solidFill>
                  <a:schemeClr val="bg2">
                    <a:lumMod val="50000"/>
                  </a:schemeClr>
                </a:solidFill>
              </a:rPr>
              <a:t> </a:t>
            </a:r>
          </a:p>
        </p:txBody>
      </p:sp>
    </p:spTree>
    <p:extLst>
      <p:ext uri="{BB962C8B-B14F-4D97-AF65-F5344CB8AC3E}">
        <p14:creationId xmlns:p14="http://schemas.microsoft.com/office/powerpoint/2010/main" val="101734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9" descr="A picture containing shape&#10;&#10;Description automatically generated">
            <a:extLst>
              <a:ext uri="{FF2B5EF4-FFF2-40B4-BE49-F238E27FC236}">
                <a16:creationId xmlns:a16="http://schemas.microsoft.com/office/drawing/2014/main" id="{0A88A0D5-07D4-449A-8997-BFCBDA3DD0ED}"/>
              </a:ext>
            </a:extLst>
          </p:cNvPr>
          <p:cNvPicPr>
            <a:picLocks noChangeAspect="1"/>
          </p:cNvPicPr>
          <p:nvPr/>
        </p:nvPicPr>
        <p:blipFill>
          <a:blip r:embed="rId2"/>
          <a:stretch>
            <a:fillRect/>
          </a:stretch>
        </p:blipFill>
        <p:spPr>
          <a:xfrm>
            <a:off x="287178" y="286560"/>
            <a:ext cx="3141821" cy="1520623"/>
          </a:xfrm>
          <a:prstGeom prst="rect">
            <a:avLst/>
          </a:prstGeom>
        </p:spPr>
      </p:pic>
      <p:sp>
        <p:nvSpPr>
          <p:cNvPr id="8" name="Subtitle 2"/>
          <p:cNvSpPr txBox="1">
            <a:spLocks/>
          </p:cNvSpPr>
          <p:nvPr/>
        </p:nvSpPr>
        <p:spPr>
          <a:xfrm>
            <a:off x="792285" y="764095"/>
            <a:ext cx="2632838" cy="789645"/>
          </a:xfrm>
          <a:prstGeom prst="rect">
            <a:avLst/>
          </a:prstGeom>
          <a:noFill/>
        </p:spPr>
        <p:txBody>
          <a:bodyPr vert="horz" lIns="91440" tIns="45720" rIns="91440" bIns="45720" rtlCol="0" anchor="ctr">
            <a:no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r>
              <a:rPr lang="en-GB" sz="2000" b="1" dirty="0">
                <a:latin typeface="Calibri"/>
                <a:ea typeface="Arial" charset="0"/>
                <a:cs typeface="Arial"/>
              </a:rPr>
              <a:t>Developing my communications plan</a:t>
            </a:r>
            <a:endParaRPr lang="en-GB" sz="2000" b="1" dirty="0">
              <a:latin typeface="Calibri"/>
              <a:ea typeface="+mn-lt"/>
              <a:cs typeface="Arial"/>
            </a:endParaRPr>
          </a:p>
        </p:txBody>
      </p:sp>
      <p:sp>
        <p:nvSpPr>
          <p:cNvPr id="32" name="Rectangle 31"/>
          <p:cNvSpPr/>
          <p:nvPr/>
        </p:nvSpPr>
        <p:spPr>
          <a:xfrm>
            <a:off x="269791" y="4124705"/>
            <a:ext cx="6285388" cy="2846757"/>
          </a:xfrm>
          <a:prstGeom prst="rect">
            <a:avLst/>
          </a:prstGeom>
          <a:solidFill>
            <a:srgbClr val="F9E8BB"/>
          </a:solidFill>
          <a:ln>
            <a:noFill/>
          </a:ln>
        </p:spPr>
        <p:style>
          <a:lnRef idx="2">
            <a:schemeClr val="accent3"/>
          </a:lnRef>
          <a:fillRef idx="1">
            <a:schemeClr val="lt1"/>
          </a:fillRef>
          <a:effectRef idx="0">
            <a:schemeClr val="accent3"/>
          </a:effectRef>
          <a:fontRef idx="minor">
            <a:schemeClr val="dk1"/>
          </a:fontRef>
        </p:style>
        <p:txBody>
          <a:bodyPr lIns="91440" tIns="45720" rIns="91440" bIns="45720" rtlCol="0" anchor="t"/>
          <a:lstStyle/>
          <a:p>
            <a:r>
              <a:rPr lang="en-GB" sz="1200" dirty="0">
                <a:solidFill>
                  <a:schemeClr val="tx1"/>
                </a:solidFill>
                <a:latin typeface="Calibri"/>
                <a:ea typeface="Lato" charset="0"/>
                <a:cs typeface="Lato" charset="0"/>
              </a:rPr>
              <a:t>[write here]</a:t>
            </a:r>
            <a:endParaRPr lang="en-GB" sz="1200" i="1" dirty="0">
              <a:solidFill>
                <a:schemeClr val="bg2">
                  <a:lumMod val="75000"/>
                </a:schemeClr>
              </a:solidFill>
              <a:latin typeface="Calibri"/>
              <a:ea typeface="Lato" charset="0"/>
              <a:cs typeface="Lato" charset="0"/>
            </a:endParaRPr>
          </a:p>
        </p:txBody>
      </p:sp>
      <p:sp>
        <p:nvSpPr>
          <p:cNvPr id="3" name="TextBox 2">
            <a:extLst>
              <a:ext uri="{FF2B5EF4-FFF2-40B4-BE49-F238E27FC236}">
                <a16:creationId xmlns:a16="http://schemas.microsoft.com/office/drawing/2014/main" id="{9CFAD8AF-B304-451A-9136-9D665CE343A2}"/>
              </a:ext>
            </a:extLst>
          </p:cNvPr>
          <p:cNvSpPr txBox="1"/>
          <p:nvPr/>
        </p:nvSpPr>
        <p:spPr>
          <a:xfrm>
            <a:off x="267587" y="3046941"/>
            <a:ext cx="5717578" cy="830997"/>
          </a:xfrm>
          <a:prstGeom prst="rect">
            <a:avLst/>
          </a:prstGeom>
          <a:solidFill>
            <a:srgbClr val="F7D157"/>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panose="020B0604020202020204" pitchFamily="34" charset="0"/>
              <a:buChar char="•"/>
            </a:pPr>
            <a:r>
              <a:rPr lang="en-GB" sz="1200" dirty="0">
                <a:ea typeface="+mn-lt"/>
                <a:cs typeface="+mn-lt"/>
              </a:rPr>
              <a:t>Be specific and measurable</a:t>
            </a:r>
          </a:p>
          <a:p>
            <a:pPr marL="171450" indent="-171450">
              <a:buFont typeface="Arial" panose="020B0604020202020204" pitchFamily="34" charset="0"/>
              <a:buChar char="•"/>
            </a:pPr>
            <a:r>
              <a:rPr lang="en-GB" sz="1200" dirty="0">
                <a:ea typeface="+mn-lt"/>
                <a:cs typeface="+mn-lt"/>
              </a:rPr>
              <a:t>This is an iterative process, expect your goals to change as your research develops</a:t>
            </a:r>
          </a:p>
          <a:p>
            <a:pPr marL="171450" indent="-171450">
              <a:buFont typeface="Arial" panose="020B0604020202020204" pitchFamily="34" charset="0"/>
              <a:buChar char="•"/>
            </a:pPr>
            <a:r>
              <a:rPr lang="en-GB" sz="1200" dirty="0">
                <a:ea typeface="+mn-lt"/>
                <a:cs typeface="+mn-lt"/>
              </a:rPr>
              <a:t>Focus on outputs </a:t>
            </a:r>
            <a:r>
              <a:rPr lang="en-GB" sz="1200" i="1" dirty="0">
                <a:ea typeface="+mn-lt"/>
                <a:cs typeface="+mn-lt"/>
              </a:rPr>
              <a:t>and</a:t>
            </a:r>
            <a:r>
              <a:rPr lang="en-GB" sz="1200" dirty="0">
                <a:ea typeface="+mn-lt"/>
                <a:cs typeface="+mn-lt"/>
              </a:rPr>
              <a:t> outcomes</a:t>
            </a:r>
          </a:p>
          <a:p>
            <a:pPr marL="171450" indent="-171450">
              <a:buFont typeface="Arial" panose="020B0604020202020204" pitchFamily="34" charset="0"/>
              <a:buChar char="•"/>
            </a:pPr>
            <a:r>
              <a:rPr lang="en-GB" sz="1200" dirty="0">
                <a:ea typeface="+mn-lt"/>
                <a:cs typeface="+mn-lt"/>
              </a:rPr>
              <a:t>Aim for three or less</a:t>
            </a:r>
          </a:p>
        </p:txBody>
      </p:sp>
      <p:sp>
        <p:nvSpPr>
          <p:cNvPr id="11" name="Subtitle 2">
            <a:extLst>
              <a:ext uri="{FF2B5EF4-FFF2-40B4-BE49-F238E27FC236}">
                <a16:creationId xmlns:a16="http://schemas.microsoft.com/office/drawing/2014/main" id="{FB4DD512-E329-C045-990F-3DA5E3FDA245}"/>
              </a:ext>
            </a:extLst>
          </p:cNvPr>
          <p:cNvSpPr txBox="1">
            <a:spLocks/>
          </p:cNvSpPr>
          <p:nvPr/>
        </p:nvSpPr>
        <p:spPr>
          <a:xfrm>
            <a:off x="267586" y="2238530"/>
            <a:ext cx="4103339" cy="261519"/>
          </a:xfrm>
          <a:prstGeom prst="rect">
            <a:avLst/>
          </a:prstGeom>
          <a:noFill/>
        </p:spPr>
        <p:txBody>
          <a:bodyPr vert="horz" lIns="91440" tIns="45720" rIns="91440" bIns="45720" rtlCol="0" anchor="ctr">
            <a:no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r>
              <a:rPr lang="en-GB" sz="1600" b="1" dirty="0">
                <a:solidFill>
                  <a:schemeClr val="accent2"/>
                </a:solidFill>
                <a:ea typeface="+mn-lt"/>
                <a:cs typeface="+mn-lt"/>
              </a:rPr>
              <a:t>1) Goals and objectives</a:t>
            </a:r>
            <a:endParaRPr lang="en-US" b="1" dirty="0">
              <a:solidFill>
                <a:schemeClr val="accent2"/>
              </a:solidFill>
              <a:cs typeface="Calibri"/>
            </a:endParaRPr>
          </a:p>
        </p:txBody>
      </p:sp>
      <p:sp>
        <p:nvSpPr>
          <p:cNvPr id="12" name="TextBox 11">
            <a:extLst>
              <a:ext uri="{FF2B5EF4-FFF2-40B4-BE49-F238E27FC236}">
                <a16:creationId xmlns:a16="http://schemas.microsoft.com/office/drawing/2014/main" id="{55E1CFE9-67B3-5645-B2FD-DDFE76FD6FDA}"/>
              </a:ext>
            </a:extLst>
          </p:cNvPr>
          <p:cNvSpPr txBox="1"/>
          <p:nvPr/>
        </p:nvSpPr>
        <p:spPr>
          <a:xfrm>
            <a:off x="262761" y="2600119"/>
            <a:ext cx="3162362" cy="276999"/>
          </a:xfrm>
          <a:prstGeom prst="rect">
            <a:avLst/>
          </a:prstGeom>
          <a:solidFill>
            <a:srgbClr val="ACF9EA"/>
          </a:solidFill>
          <a:ln>
            <a:solidFill>
              <a:srgbClr val="ACF9EA"/>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b="1" dirty="0">
                <a:ea typeface="+mn-lt"/>
                <a:cs typeface="+mn-lt"/>
              </a:rPr>
              <a:t>What are you trying to achieve?</a:t>
            </a:r>
            <a:endParaRPr lang="en-US" sz="1200" b="1" dirty="0">
              <a:cs typeface="Calibri"/>
            </a:endParaRPr>
          </a:p>
        </p:txBody>
      </p:sp>
      <p:pic>
        <p:nvPicPr>
          <p:cNvPr id="13" name="Picture 14" descr="Icon&#10;&#10;Description automatically generated">
            <a:extLst>
              <a:ext uri="{FF2B5EF4-FFF2-40B4-BE49-F238E27FC236}">
                <a16:creationId xmlns:a16="http://schemas.microsoft.com/office/drawing/2014/main" id="{AF036ADE-AEB1-AF41-B0D4-BF7F3BFE5CCA}"/>
              </a:ext>
            </a:extLst>
          </p:cNvPr>
          <p:cNvPicPr>
            <a:picLocks noChangeAspect="1"/>
          </p:cNvPicPr>
          <p:nvPr/>
        </p:nvPicPr>
        <p:blipFill>
          <a:blip r:embed="rId3"/>
          <a:stretch>
            <a:fillRect/>
          </a:stretch>
        </p:blipFill>
        <p:spPr>
          <a:xfrm>
            <a:off x="5030858" y="620516"/>
            <a:ext cx="1119284" cy="1176147"/>
          </a:xfrm>
          <a:prstGeom prst="rect">
            <a:avLst/>
          </a:prstGeom>
        </p:spPr>
      </p:pic>
    </p:spTree>
    <p:extLst>
      <p:ext uri="{BB962C8B-B14F-4D97-AF65-F5344CB8AC3E}">
        <p14:creationId xmlns:p14="http://schemas.microsoft.com/office/powerpoint/2010/main" val="878743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30" descr="A picture containing background pattern&#10;&#10;Description automatically generated">
            <a:extLst>
              <a:ext uri="{FF2B5EF4-FFF2-40B4-BE49-F238E27FC236}">
                <a16:creationId xmlns:a16="http://schemas.microsoft.com/office/drawing/2014/main" id="{FE9B4681-EEB9-484F-80DF-58C97777DF84}"/>
              </a:ext>
            </a:extLst>
          </p:cNvPr>
          <p:cNvPicPr>
            <a:picLocks noChangeAspect="1"/>
          </p:cNvPicPr>
          <p:nvPr/>
        </p:nvPicPr>
        <p:blipFill>
          <a:blip r:embed="rId2"/>
          <a:stretch>
            <a:fillRect/>
          </a:stretch>
        </p:blipFill>
        <p:spPr>
          <a:xfrm rot="720000">
            <a:off x="5566064" y="810776"/>
            <a:ext cx="973803" cy="249636"/>
          </a:xfrm>
          <a:prstGeom prst="rect">
            <a:avLst/>
          </a:prstGeom>
        </p:spPr>
      </p:pic>
      <p:pic>
        <p:nvPicPr>
          <p:cNvPr id="9" name="Picture 9" descr="A picture containing shape&#10;&#10;Description automatically generated">
            <a:extLst>
              <a:ext uri="{FF2B5EF4-FFF2-40B4-BE49-F238E27FC236}">
                <a16:creationId xmlns:a16="http://schemas.microsoft.com/office/drawing/2014/main" id="{0A88A0D5-07D4-449A-8997-BFCBDA3DD0ED}"/>
              </a:ext>
            </a:extLst>
          </p:cNvPr>
          <p:cNvPicPr>
            <a:picLocks noChangeAspect="1"/>
          </p:cNvPicPr>
          <p:nvPr/>
        </p:nvPicPr>
        <p:blipFill>
          <a:blip r:embed="rId3"/>
          <a:stretch>
            <a:fillRect/>
          </a:stretch>
        </p:blipFill>
        <p:spPr>
          <a:xfrm>
            <a:off x="287178" y="286560"/>
            <a:ext cx="3141821" cy="1520623"/>
          </a:xfrm>
          <a:prstGeom prst="rect">
            <a:avLst/>
          </a:prstGeom>
        </p:spPr>
      </p:pic>
      <p:sp>
        <p:nvSpPr>
          <p:cNvPr id="8" name="Subtitle 2"/>
          <p:cNvSpPr txBox="1">
            <a:spLocks/>
          </p:cNvSpPr>
          <p:nvPr/>
        </p:nvSpPr>
        <p:spPr>
          <a:xfrm>
            <a:off x="792285" y="764095"/>
            <a:ext cx="2632838" cy="789645"/>
          </a:xfrm>
          <a:prstGeom prst="rect">
            <a:avLst/>
          </a:prstGeom>
          <a:noFill/>
        </p:spPr>
        <p:txBody>
          <a:bodyPr vert="horz" lIns="91440" tIns="45720" rIns="91440" bIns="45720" rtlCol="0" anchor="ctr">
            <a:no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r>
              <a:rPr lang="en-GB" sz="2000" b="1" dirty="0">
                <a:latin typeface="Calibri"/>
                <a:ea typeface="Arial" charset="0"/>
                <a:cs typeface="Arial"/>
              </a:rPr>
              <a:t>Developing my communications plan</a:t>
            </a:r>
            <a:endParaRPr lang="en-GB" sz="2000" b="1" dirty="0">
              <a:latin typeface="Calibri"/>
              <a:ea typeface="+mn-lt"/>
              <a:cs typeface="Arial"/>
            </a:endParaRPr>
          </a:p>
        </p:txBody>
      </p:sp>
      <p:sp>
        <p:nvSpPr>
          <p:cNvPr id="32" name="Rectangle 31"/>
          <p:cNvSpPr/>
          <p:nvPr/>
        </p:nvSpPr>
        <p:spPr>
          <a:xfrm>
            <a:off x="269791" y="4124705"/>
            <a:ext cx="6285388" cy="2846757"/>
          </a:xfrm>
          <a:prstGeom prst="rect">
            <a:avLst/>
          </a:prstGeom>
          <a:solidFill>
            <a:srgbClr val="F9E8BB"/>
          </a:solidFill>
          <a:ln>
            <a:noFill/>
          </a:ln>
        </p:spPr>
        <p:style>
          <a:lnRef idx="2">
            <a:schemeClr val="accent3"/>
          </a:lnRef>
          <a:fillRef idx="1">
            <a:schemeClr val="lt1"/>
          </a:fillRef>
          <a:effectRef idx="0">
            <a:schemeClr val="accent3"/>
          </a:effectRef>
          <a:fontRef idx="minor">
            <a:schemeClr val="dk1"/>
          </a:fontRef>
        </p:style>
        <p:txBody>
          <a:bodyPr lIns="91440" tIns="45720" rIns="91440" bIns="45720" rtlCol="0" anchor="t"/>
          <a:lstStyle/>
          <a:p>
            <a:r>
              <a:rPr lang="en-GB" sz="1200" dirty="0">
                <a:solidFill>
                  <a:schemeClr val="tx1"/>
                </a:solidFill>
                <a:latin typeface="Calibri"/>
                <a:ea typeface="Lato" charset="0"/>
                <a:cs typeface="Lato" charset="0"/>
              </a:rPr>
              <a:t>[write here]</a:t>
            </a:r>
            <a:endParaRPr lang="en-GB" sz="1200" i="1" dirty="0">
              <a:solidFill>
                <a:schemeClr val="bg2">
                  <a:lumMod val="75000"/>
                </a:schemeClr>
              </a:solidFill>
              <a:latin typeface="Calibri"/>
              <a:ea typeface="Lato" charset="0"/>
              <a:cs typeface="Lato" charset="0"/>
            </a:endParaRPr>
          </a:p>
        </p:txBody>
      </p:sp>
      <p:sp>
        <p:nvSpPr>
          <p:cNvPr id="3" name="TextBox 2">
            <a:extLst>
              <a:ext uri="{FF2B5EF4-FFF2-40B4-BE49-F238E27FC236}">
                <a16:creationId xmlns:a16="http://schemas.microsoft.com/office/drawing/2014/main" id="{9CFAD8AF-B304-451A-9136-9D665CE343A2}"/>
              </a:ext>
            </a:extLst>
          </p:cNvPr>
          <p:cNvSpPr txBox="1"/>
          <p:nvPr/>
        </p:nvSpPr>
        <p:spPr>
          <a:xfrm>
            <a:off x="267587" y="3046941"/>
            <a:ext cx="5717578" cy="830997"/>
          </a:xfrm>
          <a:prstGeom prst="rect">
            <a:avLst/>
          </a:prstGeom>
          <a:solidFill>
            <a:srgbClr val="F7D157"/>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panose="020B0604020202020204" pitchFamily="34" charset="0"/>
              <a:buChar char="•"/>
            </a:pPr>
            <a:r>
              <a:rPr lang="en-GB" sz="1200" dirty="0">
                <a:ea typeface="+mn-lt"/>
                <a:cs typeface="+mn-lt"/>
              </a:rPr>
              <a:t>Focus on the three most important audiences</a:t>
            </a:r>
          </a:p>
          <a:p>
            <a:pPr marL="171450" indent="-171450">
              <a:buFont typeface="Arial" panose="020B0604020202020204" pitchFamily="34" charset="0"/>
              <a:buChar char="•"/>
            </a:pPr>
            <a:r>
              <a:rPr lang="en-GB" sz="1200" dirty="0">
                <a:ea typeface="+mn-lt"/>
                <a:cs typeface="+mn-lt"/>
              </a:rPr>
              <a:t>Who could you engage with to achieve your communications objective(s) and why?</a:t>
            </a:r>
          </a:p>
          <a:p>
            <a:pPr marL="171450" indent="-171450">
              <a:buFont typeface="Arial" panose="020B0604020202020204" pitchFamily="34" charset="0"/>
              <a:buChar char="•"/>
            </a:pPr>
            <a:r>
              <a:rPr lang="en-GB" sz="1200" dirty="0">
                <a:ea typeface="+mn-lt"/>
                <a:cs typeface="+mn-lt"/>
              </a:rPr>
              <a:t>Involve your colleagues in this exercise</a:t>
            </a:r>
          </a:p>
          <a:p>
            <a:pPr marL="171450" indent="-171450">
              <a:buFont typeface="Arial" panose="020B0604020202020204" pitchFamily="34" charset="0"/>
              <a:buChar char="•"/>
            </a:pPr>
            <a:r>
              <a:rPr lang="en-GB" sz="1200" dirty="0">
                <a:ea typeface="+mn-lt"/>
                <a:cs typeface="+mn-lt"/>
              </a:rPr>
              <a:t>Be as specific as possible, not just ’policymakers’ (what department, team, details)</a:t>
            </a:r>
          </a:p>
        </p:txBody>
      </p:sp>
      <p:sp>
        <p:nvSpPr>
          <p:cNvPr id="11" name="Subtitle 2">
            <a:extLst>
              <a:ext uri="{FF2B5EF4-FFF2-40B4-BE49-F238E27FC236}">
                <a16:creationId xmlns:a16="http://schemas.microsoft.com/office/drawing/2014/main" id="{FB4DD512-E329-C045-990F-3DA5E3FDA245}"/>
              </a:ext>
            </a:extLst>
          </p:cNvPr>
          <p:cNvSpPr txBox="1">
            <a:spLocks/>
          </p:cNvSpPr>
          <p:nvPr/>
        </p:nvSpPr>
        <p:spPr>
          <a:xfrm>
            <a:off x="267586" y="2238530"/>
            <a:ext cx="4103339" cy="261519"/>
          </a:xfrm>
          <a:prstGeom prst="rect">
            <a:avLst/>
          </a:prstGeom>
          <a:noFill/>
        </p:spPr>
        <p:txBody>
          <a:bodyPr vert="horz" lIns="91440" tIns="45720" rIns="91440" bIns="45720" rtlCol="0" anchor="ctr">
            <a:no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r>
              <a:rPr lang="en-GB" sz="1600" b="1" dirty="0">
                <a:solidFill>
                  <a:schemeClr val="accent2"/>
                </a:solidFill>
                <a:ea typeface="+mn-lt"/>
                <a:cs typeface="+mn-lt"/>
              </a:rPr>
              <a:t>2) Audience</a:t>
            </a:r>
            <a:endParaRPr lang="en-US" b="1" dirty="0">
              <a:solidFill>
                <a:schemeClr val="accent2"/>
              </a:solidFill>
              <a:cs typeface="Calibri"/>
            </a:endParaRPr>
          </a:p>
        </p:txBody>
      </p:sp>
      <p:sp>
        <p:nvSpPr>
          <p:cNvPr id="12" name="TextBox 11">
            <a:extLst>
              <a:ext uri="{FF2B5EF4-FFF2-40B4-BE49-F238E27FC236}">
                <a16:creationId xmlns:a16="http://schemas.microsoft.com/office/drawing/2014/main" id="{55E1CFE9-67B3-5645-B2FD-DDFE76FD6FDA}"/>
              </a:ext>
            </a:extLst>
          </p:cNvPr>
          <p:cNvSpPr txBox="1"/>
          <p:nvPr/>
        </p:nvSpPr>
        <p:spPr>
          <a:xfrm>
            <a:off x="262760" y="2600119"/>
            <a:ext cx="3679847" cy="276999"/>
          </a:xfrm>
          <a:prstGeom prst="rect">
            <a:avLst/>
          </a:prstGeom>
          <a:solidFill>
            <a:srgbClr val="ACF9EA"/>
          </a:solidFill>
          <a:ln>
            <a:solidFill>
              <a:srgbClr val="ACF9EA"/>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b="1" dirty="0">
                <a:ea typeface="+mn-lt"/>
                <a:cs typeface="+mn-lt"/>
              </a:rPr>
              <a:t>Who are you targeting with your communications?</a:t>
            </a:r>
            <a:endParaRPr lang="en-US" sz="1200" b="1" dirty="0">
              <a:cs typeface="Calibri"/>
            </a:endParaRPr>
          </a:p>
        </p:txBody>
      </p:sp>
      <p:pic>
        <p:nvPicPr>
          <p:cNvPr id="13" name="Picture 2" descr="Icon&#10;&#10;Description automatically generated">
            <a:extLst>
              <a:ext uri="{FF2B5EF4-FFF2-40B4-BE49-F238E27FC236}">
                <a16:creationId xmlns:a16="http://schemas.microsoft.com/office/drawing/2014/main" id="{3D13F3BD-8B4C-3244-89E3-FF7EFB3F5EB0}"/>
              </a:ext>
            </a:extLst>
          </p:cNvPr>
          <p:cNvPicPr>
            <a:picLocks noChangeAspect="1"/>
          </p:cNvPicPr>
          <p:nvPr/>
        </p:nvPicPr>
        <p:blipFill>
          <a:blip r:embed="rId4"/>
          <a:stretch>
            <a:fillRect/>
          </a:stretch>
        </p:blipFill>
        <p:spPr>
          <a:xfrm>
            <a:off x="5131402" y="1359419"/>
            <a:ext cx="838700" cy="895528"/>
          </a:xfrm>
          <a:prstGeom prst="rect">
            <a:avLst/>
          </a:prstGeom>
        </p:spPr>
      </p:pic>
    </p:spTree>
    <p:extLst>
      <p:ext uri="{BB962C8B-B14F-4D97-AF65-F5344CB8AC3E}">
        <p14:creationId xmlns:p14="http://schemas.microsoft.com/office/powerpoint/2010/main" val="10125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30" descr="A picture containing background pattern&#10;&#10;Description automatically generated">
            <a:extLst>
              <a:ext uri="{FF2B5EF4-FFF2-40B4-BE49-F238E27FC236}">
                <a16:creationId xmlns:a16="http://schemas.microsoft.com/office/drawing/2014/main" id="{FE9B4681-EEB9-484F-80DF-58C97777DF84}"/>
              </a:ext>
            </a:extLst>
          </p:cNvPr>
          <p:cNvPicPr>
            <a:picLocks noChangeAspect="1"/>
          </p:cNvPicPr>
          <p:nvPr/>
        </p:nvPicPr>
        <p:blipFill>
          <a:blip r:embed="rId2"/>
          <a:stretch>
            <a:fillRect/>
          </a:stretch>
        </p:blipFill>
        <p:spPr>
          <a:xfrm rot="720000">
            <a:off x="5566064" y="810776"/>
            <a:ext cx="973803" cy="249636"/>
          </a:xfrm>
          <a:prstGeom prst="rect">
            <a:avLst/>
          </a:prstGeom>
        </p:spPr>
      </p:pic>
      <p:pic>
        <p:nvPicPr>
          <p:cNvPr id="9" name="Picture 9" descr="A picture containing shape&#10;&#10;Description automatically generated">
            <a:extLst>
              <a:ext uri="{FF2B5EF4-FFF2-40B4-BE49-F238E27FC236}">
                <a16:creationId xmlns:a16="http://schemas.microsoft.com/office/drawing/2014/main" id="{0A88A0D5-07D4-449A-8997-BFCBDA3DD0ED}"/>
              </a:ext>
            </a:extLst>
          </p:cNvPr>
          <p:cNvPicPr>
            <a:picLocks noChangeAspect="1"/>
          </p:cNvPicPr>
          <p:nvPr/>
        </p:nvPicPr>
        <p:blipFill>
          <a:blip r:embed="rId3"/>
          <a:stretch>
            <a:fillRect/>
          </a:stretch>
        </p:blipFill>
        <p:spPr>
          <a:xfrm>
            <a:off x="287178" y="286560"/>
            <a:ext cx="3141821" cy="1520623"/>
          </a:xfrm>
          <a:prstGeom prst="rect">
            <a:avLst/>
          </a:prstGeom>
        </p:spPr>
      </p:pic>
      <p:sp>
        <p:nvSpPr>
          <p:cNvPr id="8" name="Subtitle 2"/>
          <p:cNvSpPr txBox="1">
            <a:spLocks/>
          </p:cNvSpPr>
          <p:nvPr/>
        </p:nvSpPr>
        <p:spPr>
          <a:xfrm>
            <a:off x="792285" y="764095"/>
            <a:ext cx="2632838" cy="789645"/>
          </a:xfrm>
          <a:prstGeom prst="rect">
            <a:avLst/>
          </a:prstGeom>
          <a:noFill/>
        </p:spPr>
        <p:txBody>
          <a:bodyPr vert="horz" lIns="91440" tIns="45720" rIns="91440" bIns="45720" rtlCol="0" anchor="ctr">
            <a:no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r>
              <a:rPr lang="en-GB" sz="2000" b="1" dirty="0">
                <a:latin typeface="Calibri"/>
                <a:ea typeface="Arial" charset="0"/>
                <a:cs typeface="Arial"/>
              </a:rPr>
              <a:t>Developing my communications plan</a:t>
            </a:r>
            <a:endParaRPr lang="en-GB" sz="2000" b="1" dirty="0">
              <a:latin typeface="Calibri"/>
              <a:ea typeface="+mn-lt"/>
              <a:cs typeface="Arial"/>
            </a:endParaRPr>
          </a:p>
        </p:txBody>
      </p:sp>
      <p:sp>
        <p:nvSpPr>
          <p:cNvPr id="32" name="Rectangle 31"/>
          <p:cNvSpPr/>
          <p:nvPr/>
        </p:nvSpPr>
        <p:spPr>
          <a:xfrm>
            <a:off x="262760" y="4083740"/>
            <a:ext cx="1577915" cy="1366190"/>
          </a:xfrm>
          <a:prstGeom prst="rect">
            <a:avLst/>
          </a:prstGeom>
          <a:solidFill>
            <a:srgbClr val="F9E8BB"/>
          </a:solidFill>
          <a:ln>
            <a:noFill/>
          </a:ln>
        </p:spPr>
        <p:style>
          <a:lnRef idx="2">
            <a:schemeClr val="accent3"/>
          </a:lnRef>
          <a:fillRef idx="1">
            <a:schemeClr val="lt1"/>
          </a:fillRef>
          <a:effectRef idx="0">
            <a:schemeClr val="accent3"/>
          </a:effectRef>
          <a:fontRef idx="minor">
            <a:schemeClr val="dk1"/>
          </a:fontRef>
        </p:style>
        <p:txBody>
          <a:bodyPr lIns="91440" tIns="45720" rIns="91440" bIns="45720" rtlCol="0" anchor="t"/>
          <a:lstStyle/>
          <a:p>
            <a:r>
              <a:rPr lang="en-GB" sz="1100" dirty="0">
                <a:solidFill>
                  <a:schemeClr val="tx1"/>
                </a:solidFill>
                <a:latin typeface="Calibri"/>
                <a:ea typeface="Lato" charset="0"/>
                <a:cs typeface="Lato" charset="0"/>
              </a:rPr>
              <a:t>Audience 1:</a:t>
            </a:r>
            <a:endParaRPr lang="en-GB" sz="1100" i="1" dirty="0">
              <a:solidFill>
                <a:schemeClr val="bg2">
                  <a:lumMod val="75000"/>
                </a:schemeClr>
              </a:solidFill>
              <a:latin typeface="Calibri"/>
              <a:ea typeface="Lato" charset="0"/>
              <a:cs typeface="Lato" charset="0"/>
            </a:endParaRPr>
          </a:p>
        </p:txBody>
      </p:sp>
      <p:sp>
        <p:nvSpPr>
          <p:cNvPr id="3" name="TextBox 2">
            <a:extLst>
              <a:ext uri="{FF2B5EF4-FFF2-40B4-BE49-F238E27FC236}">
                <a16:creationId xmlns:a16="http://schemas.microsoft.com/office/drawing/2014/main" id="{9CFAD8AF-B304-451A-9136-9D665CE343A2}"/>
              </a:ext>
            </a:extLst>
          </p:cNvPr>
          <p:cNvSpPr txBox="1"/>
          <p:nvPr/>
        </p:nvSpPr>
        <p:spPr>
          <a:xfrm>
            <a:off x="267586" y="3046941"/>
            <a:ext cx="6287593" cy="830997"/>
          </a:xfrm>
          <a:prstGeom prst="rect">
            <a:avLst/>
          </a:prstGeom>
          <a:solidFill>
            <a:srgbClr val="F7D157"/>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panose="020B0604020202020204" pitchFamily="34" charset="0"/>
              <a:buChar char="•"/>
            </a:pPr>
            <a:r>
              <a:rPr lang="en-GB" sz="1200" dirty="0">
                <a:ea typeface="+mn-lt"/>
                <a:cs typeface="+mn-lt"/>
              </a:rPr>
              <a:t>For each audience, ask yourself: </a:t>
            </a:r>
          </a:p>
          <a:p>
            <a:pPr marL="628650" lvl="1" indent="-171450">
              <a:buFont typeface="Arial" panose="020B0604020202020204" pitchFamily="34" charset="0"/>
              <a:buChar char="•"/>
            </a:pPr>
            <a:r>
              <a:rPr lang="en-GB" sz="1200" dirty="0">
                <a:ea typeface="+mn-lt"/>
                <a:cs typeface="+mn-lt"/>
              </a:rPr>
              <a:t>What is their current view or position on this topic?</a:t>
            </a:r>
          </a:p>
          <a:p>
            <a:pPr marL="628650" lvl="1" indent="-171450">
              <a:buFont typeface="Arial" panose="020B0604020202020204" pitchFamily="34" charset="0"/>
              <a:buChar char="•"/>
            </a:pPr>
            <a:r>
              <a:rPr lang="en-GB" sz="1200" dirty="0">
                <a:ea typeface="+mn-lt"/>
                <a:cs typeface="+mn-lt"/>
              </a:rPr>
              <a:t>What changes do I want to see happen as a result of them understanding my research?</a:t>
            </a:r>
          </a:p>
          <a:p>
            <a:pPr marL="628650" lvl="1" indent="-171450">
              <a:buFont typeface="Arial" panose="020B0604020202020204" pitchFamily="34" charset="0"/>
              <a:buChar char="•"/>
            </a:pPr>
            <a:r>
              <a:rPr lang="en-GB" sz="1200" dirty="0">
                <a:ea typeface="+mn-lt"/>
                <a:cs typeface="+mn-lt"/>
              </a:rPr>
              <a:t>What is my ‘hook’? What message from my research would capture their attention?</a:t>
            </a:r>
          </a:p>
        </p:txBody>
      </p:sp>
      <p:sp>
        <p:nvSpPr>
          <p:cNvPr id="11" name="Subtitle 2">
            <a:extLst>
              <a:ext uri="{FF2B5EF4-FFF2-40B4-BE49-F238E27FC236}">
                <a16:creationId xmlns:a16="http://schemas.microsoft.com/office/drawing/2014/main" id="{FB4DD512-E329-C045-990F-3DA5E3FDA245}"/>
              </a:ext>
            </a:extLst>
          </p:cNvPr>
          <p:cNvSpPr txBox="1">
            <a:spLocks/>
          </p:cNvSpPr>
          <p:nvPr/>
        </p:nvSpPr>
        <p:spPr>
          <a:xfrm>
            <a:off x="267586" y="2238530"/>
            <a:ext cx="4103339" cy="261519"/>
          </a:xfrm>
          <a:prstGeom prst="rect">
            <a:avLst/>
          </a:prstGeom>
          <a:noFill/>
        </p:spPr>
        <p:txBody>
          <a:bodyPr vert="horz" lIns="91440" tIns="45720" rIns="91440" bIns="45720" rtlCol="0" anchor="ctr">
            <a:no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r>
              <a:rPr lang="en-GB" sz="1600" b="1" dirty="0">
                <a:solidFill>
                  <a:schemeClr val="accent2"/>
                </a:solidFill>
                <a:ea typeface="+mn-lt"/>
                <a:cs typeface="+mn-lt"/>
              </a:rPr>
              <a:t>3) Messages</a:t>
            </a:r>
            <a:endParaRPr lang="en-US" b="1" dirty="0">
              <a:solidFill>
                <a:schemeClr val="accent2"/>
              </a:solidFill>
              <a:cs typeface="Calibri"/>
            </a:endParaRPr>
          </a:p>
        </p:txBody>
      </p:sp>
      <p:sp>
        <p:nvSpPr>
          <p:cNvPr id="12" name="TextBox 11">
            <a:extLst>
              <a:ext uri="{FF2B5EF4-FFF2-40B4-BE49-F238E27FC236}">
                <a16:creationId xmlns:a16="http://schemas.microsoft.com/office/drawing/2014/main" id="{55E1CFE9-67B3-5645-B2FD-DDFE76FD6FDA}"/>
              </a:ext>
            </a:extLst>
          </p:cNvPr>
          <p:cNvSpPr txBox="1"/>
          <p:nvPr/>
        </p:nvSpPr>
        <p:spPr>
          <a:xfrm>
            <a:off x="262760" y="2600119"/>
            <a:ext cx="3679847" cy="276999"/>
          </a:xfrm>
          <a:prstGeom prst="rect">
            <a:avLst/>
          </a:prstGeom>
          <a:solidFill>
            <a:srgbClr val="ACF9EA"/>
          </a:solidFill>
          <a:ln>
            <a:solidFill>
              <a:srgbClr val="ACF9EA"/>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b="1" dirty="0">
                <a:ea typeface="+mn-lt"/>
                <a:cs typeface="+mn-lt"/>
              </a:rPr>
              <a:t>What message will you aim to get across?</a:t>
            </a:r>
            <a:endParaRPr lang="en-US" sz="1200" b="1" dirty="0">
              <a:cs typeface="Calibri"/>
            </a:endParaRPr>
          </a:p>
        </p:txBody>
      </p:sp>
      <p:sp>
        <p:nvSpPr>
          <p:cNvPr id="13" name="Rectangle 12">
            <a:extLst>
              <a:ext uri="{FF2B5EF4-FFF2-40B4-BE49-F238E27FC236}">
                <a16:creationId xmlns:a16="http://schemas.microsoft.com/office/drawing/2014/main" id="{0B5DEBB7-B085-C742-9E3C-E89C64AC4BC4}"/>
              </a:ext>
            </a:extLst>
          </p:cNvPr>
          <p:cNvSpPr/>
          <p:nvPr/>
        </p:nvSpPr>
        <p:spPr>
          <a:xfrm>
            <a:off x="1958952" y="4083740"/>
            <a:ext cx="4636288" cy="1366190"/>
          </a:xfrm>
          <a:prstGeom prst="rect">
            <a:avLst/>
          </a:prstGeom>
          <a:solidFill>
            <a:srgbClr val="F9E8BB"/>
          </a:solidFill>
          <a:ln>
            <a:noFill/>
          </a:ln>
        </p:spPr>
        <p:style>
          <a:lnRef idx="2">
            <a:schemeClr val="accent3"/>
          </a:lnRef>
          <a:fillRef idx="1">
            <a:schemeClr val="lt1"/>
          </a:fillRef>
          <a:effectRef idx="0">
            <a:schemeClr val="accent3"/>
          </a:effectRef>
          <a:fontRef idx="minor">
            <a:schemeClr val="dk1"/>
          </a:fontRef>
        </p:style>
        <p:txBody>
          <a:bodyPr lIns="91440" tIns="45720" rIns="91440" bIns="45720" rtlCol="0" anchor="t"/>
          <a:lstStyle/>
          <a:p>
            <a:r>
              <a:rPr lang="en-GB" sz="1100" dirty="0">
                <a:solidFill>
                  <a:schemeClr val="tx1"/>
                </a:solidFill>
                <a:latin typeface="Calibri"/>
              </a:rPr>
              <a:t>View:</a:t>
            </a:r>
          </a:p>
          <a:p>
            <a:r>
              <a:rPr lang="en-GB" sz="1100" dirty="0">
                <a:solidFill>
                  <a:schemeClr val="tx1"/>
                </a:solidFill>
                <a:latin typeface="Calibri"/>
              </a:rPr>
              <a:t>Changes:</a:t>
            </a:r>
          </a:p>
          <a:p>
            <a:r>
              <a:rPr lang="en-GB" sz="1100" dirty="0">
                <a:solidFill>
                  <a:schemeClr val="tx1"/>
                </a:solidFill>
                <a:latin typeface="Calibri"/>
              </a:rPr>
              <a:t>Hook:</a:t>
            </a:r>
          </a:p>
        </p:txBody>
      </p:sp>
      <p:sp>
        <p:nvSpPr>
          <p:cNvPr id="14" name="Rectangle 13">
            <a:extLst>
              <a:ext uri="{FF2B5EF4-FFF2-40B4-BE49-F238E27FC236}">
                <a16:creationId xmlns:a16="http://schemas.microsoft.com/office/drawing/2014/main" id="{428A3808-E7BF-B346-84C1-51A4803CFA11}"/>
              </a:ext>
            </a:extLst>
          </p:cNvPr>
          <p:cNvSpPr/>
          <p:nvPr/>
        </p:nvSpPr>
        <p:spPr>
          <a:xfrm>
            <a:off x="262760" y="5801940"/>
            <a:ext cx="1577915" cy="1366190"/>
          </a:xfrm>
          <a:prstGeom prst="rect">
            <a:avLst/>
          </a:prstGeom>
          <a:solidFill>
            <a:srgbClr val="F9E8BB"/>
          </a:solidFill>
          <a:ln>
            <a:noFill/>
          </a:ln>
        </p:spPr>
        <p:style>
          <a:lnRef idx="2">
            <a:schemeClr val="accent3"/>
          </a:lnRef>
          <a:fillRef idx="1">
            <a:schemeClr val="lt1"/>
          </a:fillRef>
          <a:effectRef idx="0">
            <a:schemeClr val="accent3"/>
          </a:effectRef>
          <a:fontRef idx="minor">
            <a:schemeClr val="dk1"/>
          </a:fontRef>
        </p:style>
        <p:txBody>
          <a:bodyPr lIns="91440" tIns="45720" rIns="91440" bIns="45720" rtlCol="0" anchor="t"/>
          <a:lstStyle/>
          <a:p>
            <a:r>
              <a:rPr lang="en-GB" sz="1100" dirty="0">
                <a:solidFill>
                  <a:schemeClr val="tx1"/>
                </a:solidFill>
                <a:latin typeface="Calibri"/>
                <a:ea typeface="Lato" charset="0"/>
                <a:cs typeface="Lato" charset="0"/>
              </a:rPr>
              <a:t>Audience 2:</a:t>
            </a:r>
            <a:endParaRPr lang="en-GB" sz="1100" i="1" dirty="0">
              <a:solidFill>
                <a:schemeClr val="bg2">
                  <a:lumMod val="75000"/>
                </a:schemeClr>
              </a:solidFill>
              <a:latin typeface="Calibri"/>
              <a:ea typeface="Lato" charset="0"/>
              <a:cs typeface="Lato" charset="0"/>
            </a:endParaRPr>
          </a:p>
        </p:txBody>
      </p:sp>
      <p:sp>
        <p:nvSpPr>
          <p:cNvPr id="15" name="Rectangle 14">
            <a:extLst>
              <a:ext uri="{FF2B5EF4-FFF2-40B4-BE49-F238E27FC236}">
                <a16:creationId xmlns:a16="http://schemas.microsoft.com/office/drawing/2014/main" id="{0A8134F3-B503-8442-A200-EF84350BE0CB}"/>
              </a:ext>
            </a:extLst>
          </p:cNvPr>
          <p:cNvSpPr/>
          <p:nvPr/>
        </p:nvSpPr>
        <p:spPr>
          <a:xfrm>
            <a:off x="1958952" y="5801940"/>
            <a:ext cx="4636288" cy="1366190"/>
          </a:xfrm>
          <a:prstGeom prst="rect">
            <a:avLst/>
          </a:prstGeom>
          <a:solidFill>
            <a:srgbClr val="F9E8BB"/>
          </a:solidFill>
          <a:ln>
            <a:noFill/>
          </a:ln>
        </p:spPr>
        <p:style>
          <a:lnRef idx="2">
            <a:schemeClr val="accent3"/>
          </a:lnRef>
          <a:fillRef idx="1">
            <a:schemeClr val="lt1"/>
          </a:fillRef>
          <a:effectRef idx="0">
            <a:schemeClr val="accent3"/>
          </a:effectRef>
          <a:fontRef idx="minor">
            <a:schemeClr val="dk1"/>
          </a:fontRef>
        </p:style>
        <p:txBody>
          <a:bodyPr lIns="91440" tIns="45720" rIns="91440" bIns="45720" rtlCol="0" anchor="t"/>
          <a:lstStyle/>
          <a:p>
            <a:r>
              <a:rPr lang="en-GB" sz="1100" dirty="0">
                <a:solidFill>
                  <a:schemeClr val="tx1"/>
                </a:solidFill>
                <a:latin typeface="Calibri"/>
              </a:rPr>
              <a:t>View:</a:t>
            </a:r>
          </a:p>
          <a:p>
            <a:r>
              <a:rPr lang="en-GB" sz="1100" dirty="0">
                <a:solidFill>
                  <a:schemeClr val="tx1"/>
                </a:solidFill>
                <a:latin typeface="Calibri"/>
              </a:rPr>
              <a:t>Changes:</a:t>
            </a:r>
          </a:p>
          <a:p>
            <a:r>
              <a:rPr lang="en-GB" sz="1100" dirty="0">
                <a:solidFill>
                  <a:schemeClr val="tx1"/>
                </a:solidFill>
                <a:latin typeface="Calibri"/>
              </a:rPr>
              <a:t>Hook:</a:t>
            </a:r>
          </a:p>
        </p:txBody>
      </p:sp>
      <p:sp>
        <p:nvSpPr>
          <p:cNvPr id="16" name="Rectangle 15">
            <a:extLst>
              <a:ext uri="{FF2B5EF4-FFF2-40B4-BE49-F238E27FC236}">
                <a16:creationId xmlns:a16="http://schemas.microsoft.com/office/drawing/2014/main" id="{C27D76E7-6C95-8F46-A49F-CEDA392A0BF3}"/>
              </a:ext>
            </a:extLst>
          </p:cNvPr>
          <p:cNvSpPr/>
          <p:nvPr/>
        </p:nvSpPr>
        <p:spPr>
          <a:xfrm>
            <a:off x="287178" y="7521485"/>
            <a:ext cx="1577915" cy="1366190"/>
          </a:xfrm>
          <a:prstGeom prst="rect">
            <a:avLst/>
          </a:prstGeom>
          <a:solidFill>
            <a:srgbClr val="F9E8BB"/>
          </a:solidFill>
          <a:ln>
            <a:noFill/>
          </a:ln>
        </p:spPr>
        <p:style>
          <a:lnRef idx="2">
            <a:schemeClr val="accent3"/>
          </a:lnRef>
          <a:fillRef idx="1">
            <a:schemeClr val="lt1"/>
          </a:fillRef>
          <a:effectRef idx="0">
            <a:schemeClr val="accent3"/>
          </a:effectRef>
          <a:fontRef idx="minor">
            <a:schemeClr val="dk1"/>
          </a:fontRef>
        </p:style>
        <p:txBody>
          <a:bodyPr lIns="91440" tIns="45720" rIns="91440" bIns="45720" rtlCol="0" anchor="t"/>
          <a:lstStyle/>
          <a:p>
            <a:r>
              <a:rPr lang="en-GB" sz="1100" dirty="0">
                <a:solidFill>
                  <a:schemeClr val="tx1"/>
                </a:solidFill>
                <a:latin typeface="Calibri"/>
                <a:ea typeface="Lato" charset="0"/>
                <a:cs typeface="Lato" charset="0"/>
              </a:rPr>
              <a:t>Audience 3:</a:t>
            </a:r>
            <a:endParaRPr lang="en-GB" sz="1100" i="1" dirty="0">
              <a:solidFill>
                <a:schemeClr val="bg2">
                  <a:lumMod val="75000"/>
                </a:schemeClr>
              </a:solidFill>
              <a:latin typeface="Calibri"/>
              <a:ea typeface="Lato" charset="0"/>
              <a:cs typeface="Lato" charset="0"/>
            </a:endParaRPr>
          </a:p>
        </p:txBody>
      </p:sp>
      <p:sp>
        <p:nvSpPr>
          <p:cNvPr id="17" name="Rectangle 16">
            <a:extLst>
              <a:ext uri="{FF2B5EF4-FFF2-40B4-BE49-F238E27FC236}">
                <a16:creationId xmlns:a16="http://schemas.microsoft.com/office/drawing/2014/main" id="{51F3EFE5-1910-8542-A978-6A014E711881}"/>
              </a:ext>
            </a:extLst>
          </p:cNvPr>
          <p:cNvSpPr/>
          <p:nvPr/>
        </p:nvSpPr>
        <p:spPr>
          <a:xfrm>
            <a:off x="1983370" y="7521485"/>
            <a:ext cx="4636288" cy="1366190"/>
          </a:xfrm>
          <a:prstGeom prst="rect">
            <a:avLst/>
          </a:prstGeom>
          <a:solidFill>
            <a:srgbClr val="F9E8BB"/>
          </a:solidFill>
          <a:ln>
            <a:noFill/>
          </a:ln>
        </p:spPr>
        <p:style>
          <a:lnRef idx="2">
            <a:schemeClr val="accent3"/>
          </a:lnRef>
          <a:fillRef idx="1">
            <a:schemeClr val="lt1"/>
          </a:fillRef>
          <a:effectRef idx="0">
            <a:schemeClr val="accent3"/>
          </a:effectRef>
          <a:fontRef idx="minor">
            <a:schemeClr val="dk1"/>
          </a:fontRef>
        </p:style>
        <p:txBody>
          <a:bodyPr lIns="91440" tIns="45720" rIns="91440" bIns="45720" rtlCol="0" anchor="t"/>
          <a:lstStyle/>
          <a:p>
            <a:r>
              <a:rPr lang="en-GB" sz="1100" dirty="0">
                <a:solidFill>
                  <a:schemeClr val="tx1"/>
                </a:solidFill>
                <a:latin typeface="Calibri"/>
              </a:rPr>
              <a:t>View:</a:t>
            </a:r>
          </a:p>
          <a:p>
            <a:r>
              <a:rPr lang="en-GB" sz="1100" dirty="0">
                <a:solidFill>
                  <a:schemeClr val="tx1"/>
                </a:solidFill>
                <a:latin typeface="Calibri"/>
              </a:rPr>
              <a:t>Changes:</a:t>
            </a:r>
          </a:p>
          <a:p>
            <a:r>
              <a:rPr lang="en-GB" sz="1100" dirty="0">
                <a:solidFill>
                  <a:schemeClr val="tx1"/>
                </a:solidFill>
                <a:latin typeface="Calibri"/>
              </a:rPr>
              <a:t>Hook:</a:t>
            </a:r>
          </a:p>
        </p:txBody>
      </p:sp>
      <p:pic>
        <p:nvPicPr>
          <p:cNvPr id="18" name="Picture 45" descr="Icon&#10;&#10;Description automatically generated">
            <a:extLst>
              <a:ext uri="{FF2B5EF4-FFF2-40B4-BE49-F238E27FC236}">
                <a16:creationId xmlns:a16="http://schemas.microsoft.com/office/drawing/2014/main" id="{2039FCDA-425D-8C4D-AAAC-5FCB7018A372}"/>
              </a:ext>
            </a:extLst>
          </p:cNvPr>
          <p:cNvPicPr>
            <a:picLocks noChangeAspect="1"/>
          </p:cNvPicPr>
          <p:nvPr/>
        </p:nvPicPr>
        <p:blipFill>
          <a:blip r:embed="rId4"/>
          <a:stretch>
            <a:fillRect/>
          </a:stretch>
        </p:blipFill>
        <p:spPr>
          <a:xfrm>
            <a:off x="4979764" y="1315380"/>
            <a:ext cx="749497" cy="695783"/>
          </a:xfrm>
          <a:prstGeom prst="rect">
            <a:avLst/>
          </a:prstGeom>
        </p:spPr>
      </p:pic>
    </p:spTree>
    <p:extLst>
      <p:ext uri="{BB962C8B-B14F-4D97-AF65-F5344CB8AC3E}">
        <p14:creationId xmlns:p14="http://schemas.microsoft.com/office/powerpoint/2010/main" val="1244889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30" descr="A picture containing background pattern&#10;&#10;Description automatically generated">
            <a:extLst>
              <a:ext uri="{FF2B5EF4-FFF2-40B4-BE49-F238E27FC236}">
                <a16:creationId xmlns:a16="http://schemas.microsoft.com/office/drawing/2014/main" id="{FE9B4681-EEB9-484F-80DF-58C97777DF84}"/>
              </a:ext>
            </a:extLst>
          </p:cNvPr>
          <p:cNvPicPr>
            <a:picLocks noChangeAspect="1"/>
          </p:cNvPicPr>
          <p:nvPr/>
        </p:nvPicPr>
        <p:blipFill>
          <a:blip r:embed="rId2"/>
          <a:stretch>
            <a:fillRect/>
          </a:stretch>
        </p:blipFill>
        <p:spPr>
          <a:xfrm rot="720000">
            <a:off x="5566064" y="810776"/>
            <a:ext cx="973803" cy="249636"/>
          </a:xfrm>
          <a:prstGeom prst="rect">
            <a:avLst/>
          </a:prstGeom>
        </p:spPr>
      </p:pic>
      <p:pic>
        <p:nvPicPr>
          <p:cNvPr id="9" name="Picture 9" descr="A picture containing shape&#10;&#10;Description automatically generated">
            <a:extLst>
              <a:ext uri="{FF2B5EF4-FFF2-40B4-BE49-F238E27FC236}">
                <a16:creationId xmlns:a16="http://schemas.microsoft.com/office/drawing/2014/main" id="{0A88A0D5-07D4-449A-8997-BFCBDA3DD0ED}"/>
              </a:ext>
            </a:extLst>
          </p:cNvPr>
          <p:cNvPicPr>
            <a:picLocks noChangeAspect="1"/>
          </p:cNvPicPr>
          <p:nvPr/>
        </p:nvPicPr>
        <p:blipFill>
          <a:blip r:embed="rId3"/>
          <a:stretch>
            <a:fillRect/>
          </a:stretch>
        </p:blipFill>
        <p:spPr>
          <a:xfrm>
            <a:off x="287178" y="286560"/>
            <a:ext cx="3141821" cy="1520623"/>
          </a:xfrm>
          <a:prstGeom prst="rect">
            <a:avLst/>
          </a:prstGeom>
        </p:spPr>
      </p:pic>
      <p:sp>
        <p:nvSpPr>
          <p:cNvPr id="8" name="Subtitle 2"/>
          <p:cNvSpPr txBox="1">
            <a:spLocks/>
          </p:cNvSpPr>
          <p:nvPr/>
        </p:nvSpPr>
        <p:spPr>
          <a:xfrm>
            <a:off x="792285" y="764095"/>
            <a:ext cx="2632838" cy="789645"/>
          </a:xfrm>
          <a:prstGeom prst="rect">
            <a:avLst/>
          </a:prstGeom>
          <a:noFill/>
        </p:spPr>
        <p:txBody>
          <a:bodyPr vert="horz" lIns="91440" tIns="45720" rIns="91440" bIns="45720" rtlCol="0" anchor="ctr">
            <a:no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r>
              <a:rPr lang="en-GB" sz="2000" b="1" dirty="0">
                <a:latin typeface="Calibri"/>
                <a:ea typeface="Arial" charset="0"/>
                <a:cs typeface="Arial"/>
              </a:rPr>
              <a:t>Developing my communications plan</a:t>
            </a:r>
            <a:endParaRPr lang="en-GB" sz="2000" b="1" dirty="0">
              <a:latin typeface="Calibri"/>
              <a:ea typeface="+mn-lt"/>
              <a:cs typeface="Arial"/>
            </a:endParaRPr>
          </a:p>
        </p:txBody>
      </p:sp>
      <p:sp>
        <p:nvSpPr>
          <p:cNvPr id="3" name="TextBox 2">
            <a:extLst>
              <a:ext uri="{FF2B5EF4-FFF2-40B4-BE49-F238E27FC236}">
                <a16:creationId xmlns:a16="http://schemas.microsoft.com/office/drawing/2014/main" id="{9CFAD8AF-B304-451A-9136-9D665CE343A2}"/>
              </a:ext>
            </a:extLst>
          </p:cNvPr>
          <p:cNvSpPr txBox="1"/>
          <p:nvPr/>
        </p:nvSpPr>
        <p:spPr>
          <a:xfrm>
            <a:off x="267587" y="3046941"/>
            <a:ext cx="6287592" cy="461665"/>
          </a:xfrm>
          <a:prstGeom prst="rect">
            <a:avLst/>
          </a:prstGeom>
          <a:solidFill>
            <a:srgbClr val="F7D157"/>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panose="020B0604020202020204" pitchFamily="34" charset="0"/>
              <a:buChar char="•"/>
            </a:pPr>
            <a:r>
              <a:rPr lang="en-GB" sz="1200" dirty="0">
                <a:ea typeface="+mn-lt"/>
                <a:cs typeface="+mn-lt"/>
              </a:rPr>
              <a:t>Once you figure out what messages you want to send these individuals you want to think about when is the best time to reach them and reverse engineer your steps from your objectives</a:t>
            </a:r>
          </a:p>
        </p:txBody>
      </p:sp>
      <p:sp>
        <p:nvSpPr>
          <p:cNvPr id="11" name="Subtitle 2">
            <a:extLst>
              <a:ext uri="{FF2B5EF4-FFF2-40B4-BE49-F238E27FC236}">
                <a16:creationId xmlns:a16="http://schemas.microsoft.com/office/drawing/2014/main" id="{FB4DD512-E329-C045-990F-3DA5E3FDA245}"/>
              </a:ext>
            </a:extLst>
          </p:cNvPr>
          <p:cNvSpPr txBox="1">
            <a:spLocks/>
          </p:cNvSpPr>
          <p:nvPr/>
        </p:nvSpPr>
        <p:spPr>
          <a:xfrm>
            <a:off x="267586" y="2238530"/>
            <a:ext cx="4103339" cy="261519"/>
          </a:xfrm>
          <a:prstGeom prst="rect">
            <a:avLst/>
          </a:prstGeom>
          <a:noFill/>
        </p:spPr>
        <p:txBody>
          <a:bodyPr vert="horz" lIns="91440" tIns="45720" rIns="91440" bIns="45720" rtlCol="0" anchor="ctr">
            <a:no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r>
              <a:rPr lang="en-GB" sz="1600" b="1" dirty="0">
                <a:solidFill>
                  <a:schemeClr val="accent2"/>
                </a:solidFill>
                <a:ea typeface="+mn-lt"/>
                <a:cs typeface="+mn-lt"/>
              </a:rPr>
              <a:t>4) Timing</a:t>
            </a:r>
            <a:endParaRPr lang="en-US" b="1" dirty="0">
              <a:solidFill>
                <a:schemeClr val="accent2"/>
              </a:solidFill>
              <a:cs typeface="Calibri"/>
            </a:endParaRPr>
          </a:p>
        </p:txBody>
      </p:sp>
      <p:sp>
        <p:nvSpPr>
          <p:cNvPr id="12" name="TextBox 11">
            <a:extLst>
              <a:ext uri="{FF2B5EF4-FFF2-40B4-BE49-F238E27FC236}">
                <a16:creationId xmlns:a16="http://schemas.microsoft.com/office/drawing/2014/main" id="{55E1CFE9-67B3-5645-B2FD-DDFE76FD6FDA}"/>
              </a:ext>
            </a:extLst>
          </p:cNvPr>
          <p:cNvSpPr txBox="1"/>
          <p:nvPr/>
        </p:nvSpPr>
        <p:spPr>
          <a:xfrm>
            <a:off x="262760" y="2600119"/>
            <a:ext cx="3679847" cy="276999"/>
          </a:xfrm>
          <a:prstGeom prst="rect">
            <a:avLst/>
          </a:prstGeom>
          <a:solidFill>
            <a:srgbClr val="ACF9EA"/>
          </a:solidFill>
          <a:ln>
            <a:solidFill>
              <a:srgbClr val="ACF9EA"/>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b="1" dirty="0">
                <a:ea typeface="+mn-lt"/>
                <a:cs typeface="+mn-lt"/>
              </a:rPr>
              <a:t>When will you reach out to them?</a:t>
            </a:r>
            <a:endParaRPr lang="en-US" sz="1200" b="1" dirty="0">
              <a:cs typeface="Calibri"/>
            </a:endParaRPr>
          </a:p>
        </p:txBody>
      </p:sp>
      <p:sp>
        <p:nvSpPr>
          <p:cNvPr id="18" name="Rectangle 17">
            <a:extLst>
              <a:ext uri="{FF2B5EF4-FFF2-40B4-BE49-F238E27FC236}">
                <a16:creationId xmlns:a16="http://schemas.microsoft.com/office/drawing/2014/main" id="{0003E914-53F1-034E-A576-53F16C9FC896}"/>
              </a:ext>
            </a:extLst>
          </p:cNvPr>
          <p:cNvSpPr/>
          <p:nvPr/>
        </p:nvSpPr>
        <p:spPr>
          <a:xfrm>
            <a:off x="262760" y="3695207"/>
            <a:ext cx="6285388" cy="2846757"/>
          </a:xfrm>
          <a:prstGeom prst="rect">
            <a:avLst/>
          </a:prstGeom>
          <a:solidFill>
            <a:srgbClr val="F9E8BB"/>
          </a:solidFill>
          <a:ln>
            <a:noFill/>
          </a:ln>
        </p:spPr>
        <p:style>
          <a:lnRef idx="2">
            <a:schemeClr val="accent3"/>
          </a:lnRef>
          <a:fillRef idx="1">
            <a:schemeClr val="lt1"/>
          </a:fillRef>
          <a:effectRef idx="0">
            <a:schemeClr val="accent3"/>
          </a:effectRef>
          <a:fontRef idx="minor">
            <a:schemeClr val="dk1"/>
          </a:fontRef>
        </p:style>
        <p:txBody>
          <a:bodyPr lIns="91440" tIns="45720" rIns="91440" bIns="45720" rtlCol="0" anchor="t"/>
          <a:lstStyle/>
          <a:p>
            <a:r>
              <a:rPr lang="en-GB" sz="1200" dirty="0">
                <a:solidFill>
                  <a:schemeClr val="tx1"/>
                </a:solidFill>
                <a:latin typeface="Calibri"/>
                <a:ea typeface="Lato" charset="0"/>
                <a:cs typeface="Lato" charset="0"/>
              </a:rPr>
              <a:t>Timeline of activities</a:t>
            </a:r>
            <a:endParaRPr lang="en-GB" sz="1200" i="1" dirty="0">
              <a:solidFill>
                <a:schemeClr val="bg2">
                  <a:lumMod val="75000"/>
                </a:schemeClr>
              </a:solidFill>
              <a:latin typeface="Calibri"/>
              <a:ea typeface="Lato" charset="0"/>
              <a:cs typeface="Lato" charset="0"/>
            </a:endParaRPr>
          </a:p>
        </p:txBody>
      </p:sp>
      <p:pic>
        <p:nvPicPr>
          <p:cNvPr id="19" name="Picture 5" descr="Icon&#10;&#10;Description automatically generated">
            <a:extLst>
              <a:ext uri="{FF2B5EF4-FFF2-40B4-BE49-F238E27FC236}">
                <a16:creationId xmlns:a16="http://schemas.microsoft.com/office/drawing/2014/main" id="{0810B6F2-541F-3047-92CB-A20C0BAE0FFC}"/>
              </a:ext>
            </a:extLst>
          </p:cNvPr>
          <p:cNvPicPr>
            <a:picLocks noChangeAspect="1"/>
          </p:cNvPicPr>
          <p:nvPr/>
        </p:nvPicPr>
        <p:blipFill>
          <a:blip r:embed="rId4"/>
          <a:stretch>
            <a:fillRect/>
          </a:stretch>
        </p:blipFill>
        <p:spPr>
          <a:xfrm>
            <a:off x="4757279" y="1245559"/>
            <a:ext cx="903116" cy="923318"/>
          </a:xfrm>
          <a:prstGeom prst="rect">
            <a:avLst/>
          </a:prstGeom>
        </p:spPr>
      </p:pic>
    </p:spTree>
    <p:extLst>
      <p:ext uri="{BB962C8B-B14F-4D97-AF65-F5344CB8AC3E}">
        <p14:creationId xmlns:p14="http://schemas.microsoft.com/office/powerpoint/2010/main" val="3289522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30" descr="A picture containing background pattern&#10;&#10;Description automatically generated">
            <a:extLst>
              <a:ext uri="{FF2B5EF4-FFF2-40B4-BE49-F238E27FC236}">
                <a16:creationId xmlns:a16="http://schemas.microsoft.com/office/drawing/2014/main" id="{FE9B4681-EEB9-484F-80DF-58C97777DF84}"/>
              </a:ext>
            </a:extLst>
          </p:cNvPr>
          <p:cNvPicPr>
            <a:picLocks noChangeAspect="1"/>
          </p:cNvPicPr>
          <p:nvPr/>
        </p:nvPicPr>
        <p:blipFill>
          <a:blip r:embed="rId2"/>
          <a:stretch>
            <a:fillRect/>
          </a:stretch>
        </p:blipFill>
        <p:spPr>
          <a:xfrm rot="720000">
            <a:off x="5566064" y="810776"/>
            <a:ext cx="973803" cy="249636"/>
          </a:xfrm>
          <a:prstGeom prst="rect">
            <a:avLst/>
          </a:prstGeom>
        </p:spPr>
      </p:pic>
      <p:pic>
        <p:nvPicPr>
          <p:cNvPr id="9" name="Picture 9" descr="A picture containing shape&#10;&#10;Description automatically generated">
            <a:extLst>
              <a:ext uri="{FF2B5EF4-FFF2-40B4-BE49-F238E27FC236}">
                <a16:creationId xmlns:a16="http://schemas.microsoft.com/office/drawing/2014/main" id="{0A88A0D5-07D4-449A-8997-BFCBDA3DD0ED}"/>
              </a:ext>
            </a:extLst>
          </p:cNvPr>
          <p:cNvPicPr>
            <a:picLocks noChangeAspect="1"/>
          </p:cNvPicPr>
          <p:nvPr/>
        </p:nvPicPr>
        <p:blipFill>
          <a:blip r:embed="rId3"/>
          <a:stretch>
            <a:fillRect/>
          </a:stretch>
        </p:blipFill>
        <p:spPr>
          <a:xfrm>
            <a:off x="287178" y="286560"/>
            <a:ext cx="3141821" cy="1520623"/>
          </a:xfrm>
          <a:prstGeom prst="rect">
            <a:avLst/>
          </a:prstGeom>
        </p:spPr>
      </p:pic>
      <p:sp>
        <p:nvSpPr>
          <p:cNvPr id="8" name="Subtitle 2"/>
          <p:cNvSpPr txBox="1">
            <a:spLocks/>
          </p:cNvSpPr>
          <p:nvPr/>
        </p:nvSpPr>
        <p:spPr>
          <a:xfrm>
            <a:off x="792285" y="764095"/>
            <a:ext cx="2632838" cy="789645"/>
          </a:xfrm>
          <a:prstGeom prst="rect">
            <a:avLst/>
          </a:prstGeom>
          <a:noFill/>
        </p:spPr>
        <p:txBody>
          <a:bodyPr vert="horz" lIns="91440" tIns="45720" rIns="91440" bIns="45720" rtlCol="0" anchor="ctr">
            <a:no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r>
              <a:rPr lang="en-GB" sz="2000" b="1" dirty="0">
                <a:latin typeface="Calibri"/>
                <a:ea typeface="Arial" charset="0"/>
                <a:cs typeface="Arial"/>
              </a:rPr>
              <a:t>Developing my communications plan</a:t>
            </a:r>
            <a:endParaRPr lang="en-GB" sz="2000" b="1" dirty="0">
              <a:latin typeface="Calibri"/>
              <a:ea typeface="+mn-lt"/>
              <a:cs typeface="Arial"/>
            </a:endParaRPr>
          </a:p>
        </p:txBody>
      </p:sp>
      <p:sp>
        <p:nvSpPr>
          <p:cNvPr id="3" name="TextBox 2">
            <a:extLst>
              <a:ext uri="{FF2B5EF4-FFF2-40B4-BE49-F238E27FC236}">
                <a16:creationId xmlns:a16="http://schemas.microsoft.com/office/drawing/2014/main" id="{9CFAD8AF-B304-451A-9136-9D665CE343A2}"/>
              </a:ext>
            </a:extLst>
          </p:cNvPr>
          <p:cNvSpPr txBox="1"/>
          <p:nvPr/>
        </p:nvSpPr>
        <p:spPr>
          <a:xfrm>
            <a:off x="267587" y="3046941"/>
            <a:ext cx="6287592" cy="1569660"/>
          </a:xfrm>
          <a:prstGeom prst="rect">
            <a:avLst/>
          </a:prstGeom>
          <a:solidFill>
            <a:srgbClr val="F7D157"/>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panose="020B0604020202020204" pitchFamily="34" charset="0"/>
              <a:buChar char="•"/>
            </a:pPr>
            <a:r>
              <a:rPr lang="en-GB" sz="1200" dirty="0">
                <a:ea typeface="+mn-lt"/>
                <a:cs typeface="+mn-lt"/>
              </a:rPr>
              <a:t>Where does your audience spends their time?</a:t>
            </a:r>
          </a:p>
          <a:p>
            <a:pPr marL="171450" indent="-171450">
              <a:buFont typeface="Arial" panose="020B0604020202020204" pitchFamily="34" charset="0"/>
              <a:buChar char="•"/>
            </a:pPr>
            <a:r>
              <a:rPr lang="en-GB" sz="1200" dirty="0">
                <a:ea typeface="+mn-lt"/>
                <a:cs typeface="+mn-lt"/>
              </a:rPr>
              <a:t>How do they usually get their information?</a:t>
            </a:r>
          </a:p>
          <a:p>
            <a:pPr marL="171450" indent="-171450">
              <a:buFont typeface="Arial" panose="020B0604020202020204" pitchFamily="34" charset="0"/>
              <a:buChar char="•"/>
            </a:pPr>
            <a:r>
              <a:rPr lang="en-GB" sz="1200" dirty="0">
                <a:ea typeface="+mn-lt"/>
                <a:cs typeface="+mn-lt"/>
              </a:rPr>
              <a:t>Food for thought:</a:t>
            </a:r>
          </a:p>
          <a:p>
            <a:pPr marL="628650" lvl="1" indent="-171450">
              <a:buFont typeface="Arial" panose="020B0604020202020204" pitchFamily="34" charset="0"/>
              <a:buChar char="•"/>
            </a:pPr>
            <a:r>
              <a:rPr lang="en-GB" sz="1200" b="1" dirty="0">
                <a:ea typeface="+mn-lt"/>
                <a:cs typeface="+mn-lt"/>
              </a:rPr>
              <a:t>Online</a:t>
            </a:r>
            <a:r>
              <a:rPr lang="en-GB" sz="1200" dirty="0">
                <a:ea typeface="+mn-lt"/>
                <a:cs typeface="+mn-lt"/>
              </a:rPr>
              <a:t>: website, social media, direct email, online materials, blogs</a:t>
            </a:r>
          </a:p>
          <a:p>
            <a:pPr marL="628650" lvl="1" indent="-171450">
              <a:buFont typeface="Arial" panose="020B0604020202020204" pitchFamily="34" charset="0"/>
              <a:buChar char="•"/>
            </a:pPr>
            <a:r>
              <a:rPr lang="en-GB" sz="1200" b="1" dirty="0">
                <a:ea typeface="+mn-lt"/>
                <a:cs typeface="+mn-lt"/>
              </a:rPr>
              <a:t>Offline</a:t>
            </a:r>
            <a:r>
              <a:rPr lang="en-GB" sz="1200" dirty="0">
                <a:ea typeface="+mn-lt"/>
                <a:cs typeface="+mn-lt"/>
              </a:rPr>
              <a:t>: advertising in magazines, publications, media (local, national, international), events, radio/podcasts, post</a:t>
            </a:r>
          </a:p>
          <a:p>
            <a:pPr marL="628650" lvl="1" indent="-171450">
              <a:buFont typeface="Arial" panose="020B0604020202020204" pitchFamily="34" charset="0"/>
              <a:buChar char="•"/>
            </a:pPr>
            <a:r>
              <a:rPr lang="en-GB" sz="1200" b="1" dirty="0">
                <a:ea typeface="+mn-lt"/>
                <a:cs typeface="+mn-lt"/>
              </a:rPr>
              <a:t>Static</a:t>
            </a:r>
            <a:r>
              <a:rPr lang="en-GB" sz="1200" dirty="0">
                <a:ea typeface="+mn-lt"/>
                <a:cs typeface="+mn-lt"/>
              </a:rPr>
              <a:t>: policy briefs, visual summary, infographics, illustrations, brochures, fliers</a:t>
            </a:r>
          </a:p>
          <a:p>
            <a:pPr marL="628650" lvl="1" indent="-171450">
              <a:buFont typeface="Arial" panose="020B0604020202020204" pitchFamily="34" charset="0"/>
              <a:buChar char="•"/>
            </a:pPr>
            <a:r>
              <a:rPr lang="en-GB" sz="1200" b="1" dirty="0">
                <a:ea typeface="+mn-lt"/>
                <a:cs typeface="+mn-lt"/>
              </a:rPr>
              <a:t>Dynamic</a:t>
            </a:r>
            <a:r>
              <a:rPr lang="en-GB" sz="1200" dirty="0">
                <a:ea typeface="+mn-lt"/>
                <a:cs typeface="+mn-lt"/>
              </a:rPr>
              <a:t>: social media content, video, animations</a:t>
            </a:r>
          </a:p>
        </p:txBody>
      </p:sp>
      <p:sp>
        <p:nvSpPr>
          <p:cNvPr id="11" name="Subtitle 2">
            <a:extLst>
              <a:ext uri="{FF2B5EF4-FFF2-40B4-BE49-F238E27FC236}">
                <a16:creationId xmlns:a16="http://schemas.microsoft.com/office/drawing/2014/main" id="{FB4DD512-E329-C045-990F-3DA5E3FDA245}"/>
              </a:ext>
            </a:extLst>
          </p:cNvPr>
          <p:cNvSpPr txBox="1">
            <a:spLocks/>
          </p:cNvSpPr>
          <p:nvPr/>
        </p:nvSpPr>
        <p:spPr>
          <a:xfrm>
            <a:off x="267586" y="2238530"/>
            <a:ext cx="4103339" cy="261519"/>
          </a:xfrm>
          <a:prstGeom prst="rect">
            <a:avLst/>
          </a:prstGeom>
          <a:noFill/>
        </p:spPr>
        <p:txBody>
          <a:bodyPr vert="horz" lIns="91440" tIns="45720" rIns="91440" bIns="45720" rtlCol="0" anchor="ctr">
            <a:no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r>
              <a:rPr lang="en-GB" sz="1600" b="1" dirty="0">
                <a:solidFill>
                  <a:schemeClr val="accent2"/>
                </a:solidFill>
                <a:ea typeface="+mn-lt"/>
                <a:cs typeface="+mn-lt"/>
              </a:rPr>
              <a:t>5) Formats of communication</a:t>
            </a:r>
            <a:endParaRPr lang="en-US" b="1" dirty="0">
              <a:solidFill>
                <a:schemeClr val="accent2"/>
              </a:solidFill>
              <a:cs typeface="Calibri"/>
            </a:endParaRPr>
          </a:p>
        </p:txBody>
      </p:sp>
      <p:sp>
        <p:nvSpPr>
          <p:cNvPr id="12" name="TextBox 11">
            <a:extLst>
              <a:ext uri="{FF2B5EF4-FFF2-40B4-BE49-F238E27FC236}">
                <a16:creationId xmlns:a16="http://schemas.microsoft.com/office/drawing/2014/main" id="{55E1CFE9-67B3-5645-B2FD-DDFE76FD6FDA}"/>
              </a:ext>
            </a:extLst>
          </p:cNvPr>
          <p:cNvSpPr txBox="1"/>
          <p:nvPr/>
        </p:nvSpPr>
        <p:spPr>
          <a:xfrm>
            <a:off x="262760" y="2600119"/>
            <a:ext cx="3679847" cy="276999"/>
          </a:xfrm>
          <a:prstGeom prst="rect">
            <a:avLst/>
          </a:prstGeom>
          <a:solidFill>
            <a:srgbClr val="ACF9EA"/>
          </a:solidFill>
          <a:ln>
            <a:solidFill>
              <a:srgbClr val="ACF9EA"/>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b="1" dirty="0">
                <a:ea typeface="+mn-lt"/>
                <a:cs typeface="+mn-lt"/>
              </a:rPr>
              <a:t>How are you going to distribute your message?</a:t>
            </a:r>
            <a:endParaRPr lang="en-US" sz="1200" b="1" dirty="0">
              <a:cs typeface="Calibri"/>
            </a:endParaRPr>
          </a:p>
        </p:txBody>
      </p:sp>
      <p:sp>
        <p:nvSpPr>
          <p:cNvPr id="20" name="Rectangle 19">
            <a:extLst>
              <a:ext uri="{FF2B5EF4-FFF2-40B4-BE49-F238E27FC236}">
                <a16:creationId xmlns:a16="http://schemas.microsoft.com/office/drawing/2014/main" id="{F7CD9359-3F7D-3C4A-B611-4E5CCFE2AFD1}"/>
              </a:ext>
            </a:extLst>
          </p:cNvPr>
          <p:cNvSpPr/>
          <p:nvPr/>
        </p:nvSpPr>
        <p:spPr>
          <a:xfrm>
            <a:off x="262760" y="4722025"/>
            <a:ext cx="1577915" cy="1366190"/>
          </a:xfrm>
          <a:prstGeom prst="rect">
            <a:avLst/>
          </a:prstGeom>
          <a:solidFill>
            <a:srgbClr val="F9E8BB"/>
          </a:solidFill>
          <a:ln>
            <a:noFill/>
          </a:ln>
        </p:spPr>
        <p:style>
          <a:lnRef idx="2">
            <a:schemeClr val="accent3"/>
          </a:lnRef>
          <a:fillRef idx="1">
            <a:schemeClr val="lt1"/>
          </a:fillRef>
          <a:effectRef idx="0">
            <a:schemeClr val="accent3"/>
          </a:effectRef>
          <a:fontRef idx="minor">
            <a:schemeClr val="dk1"/>
          </a:fontRef>
        </p:style>
        <p:txBody>
          <a:bodyPr lIns="91440" tIns="45720" rIns="91440" bIns="45720" rtlCol="0" anchor="t"/>
          <a:lstStyle/>
          <a:p>
            <a:r>
              <a:rPr lang="en-GB" sz="1200" dirty="0">
                <a:solidFill>
                  <a:schemeClr val="tx1"/>
                </a:solidFill>
                <a:latin typeface="Calibri"/>
                <a:ea typeface="Lato" charset="0"/>
                <a:cs typeface="Lato" charset="0"/>
              </a:rPr>
              <a:t>Audience 1:</a:t>
            </a:r>
            <a:endParaRPr lang="en-GB" sz="1200" i="1" dirty="0">
              <a:solidFill>
                <a:schemeClr val="bg2">
                  <a:lumMod val="75000"/>
                </a:schemeClr>
              </a:solidFill>
              <a:latin typeface="Calibri"/>
              <a:ea typeface="Lato" charset="0"/>
              <a:cs typeface="Lato" charset="0"/>
            </a:endParaRPr>
          </a:p>
        </p:txBody>
      </p:sp>
      <p:sp>
        <p:nvSpPr>
          <p:cNvPr id="21" name="Rectangle 20">
            <a:extLst>
              <a:ext uri="{FF2B5EF4-FFF2-40B4-BE49-F238E27FC236}">
                <a16:creationId xmlns:a16="http://schemas.microsoft.com/office/drawing/2014/main" id="{14D1CAC4-4084-094D-98A5-F9031F07A840}"/>
              </a:ext>
            </a:extLst>
          </p:cNvPr>
          <p:cNvSpPr/>
          <p:nvPr/>
        </p:nvSpPr>
        <p:spPr>
          <a:xfrm>
            <a:off x="1958952" y="4722025"/>
            <a:ext cx="4636288" cy="1366190"/>
          </a:xfrm>
          <a:prstGeom prst="rect">
            <a:avLst/>
          </a:prstGeom>
          <a:solidFill>
            <a:srgbClr val="F9E8BB"/>
          </a:solidFill>
          <a:ln>
            <a:noFill/>
          </a:ln>
        </p:spPr>
        <p:style>
          <a:lnRef idx="2">
            <a:schemeClr val="accent3"/>
          </a:lnRef>
          <a:fillRef idx="1">
            <a:schemeClr val="lt1"/>
          </a:fillRef>
          <a:effectRef idx="0">
            <a:schemeClr val="accent3"/>
          </a:effectRef>
          <a:fontRef idx="minor">
            <a:schemeClr val="dk1"/>
          </a:fontRef>
        </p:style>
        <p:txBody>
          <a:bodyPr lIns="91440" tIns="45720" rIns="91440" bIns="45720" rtlCol="0" anchor="t"/>
          <a:lstStyle/>
          <a:p>
            <a:endParaRPr lang="en-GB" sz="1200" dirty="0">
              <a:solidFill>
                <a:schemeClr val="tx1"/>
              </a:solidFill>
              <a:latin typeface="Calibri"/>
            </a:endParaRPr>
          </a:p>
        </p:txBody>
      </p:sp>
      <p:sp>
        <p:nvSpPr>
          <p:cNvPr id="22" name="Rectangle 21">
            <a:extLst>
              <a:ext uri="{FF2B5EF4-FFF2-40B4-BE49-F238E27FC236}">
                <a16:creationId xmlns:a16="http://schemas.microsoft.com/office/drawing/2014/main" id="{60936596-973A-154D-9408-BC3C62BC49F2}"/>
              </a:ext>
            </a:extLst>
          </p:cNvPr>
          <p:cNvSpPr/>
          <p:nvPr/>
        </p:nvSpPr>
        <p:spPr>
          <a:xfrm>
            <a:off x="272413" y="6345788"/>
            <a:ext cx="1577915" cy="1366190"/>
          </a:xfrm>
          <a:prstGeom prst="rect">
            <a:avLst/>
          </a:prstGeom>
          <a:solidFill>
            <a:srgbClr val="F9E8BB"/>
          </a:solidFill>
          <a:ln>
            <a:noFill/>
          </a:ln>
        </p:spPr>
        <p:style>
          <a:lnRef idx="2">
            <a:schemeClr val="accent3"/>
          </a:lnRef>
          <a:fillRef idx="1">
            <a:schemeClr val="lt1"/>
          </a:fillRef>
          <a:effectRef idx="0">
            <a:schemeClr val="accent3"/>
          </a:effectRef>
          <a:fontRef idx="minor">
            <a:schemeClr val="dk1"/>
          </a:fontRef>
        </p:style>
        <p:txBody>
          <a:bodyPr lIns="91440" tIns="45720" rIns="91440" bIns="45720" rtlCol="0" anchor="t"/>
          <a:lstStyle/>
          <a:p>
            <a:r>
              <a:rPr lang="en-GB" sz="1200" dirty="0">
                <a:solidFill>
                  <a:schemeClr val="tx1"/>
                </a:solidFill>
                <a:latin typeface="Calibri"/>
                <a:ea typeface="Lato" charset="0"/>
                <a:cs typeface="Lato" charset="0"/>
              </a:rPr>
              <a:t>Audience 2:</a:t>
            </a:r>
            <a:endParaRPr lang="en-GB" sz="1200" i="1" dirty="0">
              <a:solidFill>
                <a:schemeClr val="bg2">
                  <a:lumMod val="75000"/>
                </a:schemeClr>
              </a:solidFill>
              <a:latin typeface="Calibri"/>
              <a:ea typeface="Lato" charset="0"/>
              <a:cs typeface="Lato" charset="0"/>
            </a:endParaRPr>
          </a:p>
        </p:txBody>
      </p:sp>
      <p:sp>
        <p:nvSpPr>
          <p:cNvPr id="23" name="Rectangle 22">
            <a:extLst>
              <a:ext uri="{FF2B5EF4-FFF2-40B4-BE49-F238E27FC236}">
                <a16:creationId xmlns:a16="http://schemas.microsoft.com/office/drawing/2014/main" id="{649026BC-E442-584B-BFB2-B3641F36D55C}"/>
              </a:ext>
            </a:extLst>
          </p:cNvPr>
          <p:cNvSpPr/>
          <p:nvPr/>
        </p:nvSpPr>
        <p:spPr>
          <a:xfrm>
            <a:off x="1968605" y="6345788"/>
            <a:ext cx="4636288" cy="1366190"/>
          </a:xfrm>
          <a:prstGeom prst="rect">
            <a:avLst/>
          </a:prstGeom>
          <a:solidFill>
            <a:srgbClr val="F9E8BB"/>
          </a:solidFill>
          <a:ln>
            <a:noFill/>
          </a:ln>
        </p:spPr>
        <p:style>
          <a:lnRef idx="2">
            <a:schemeClr val="accent3"/>
          </a:lnRef>
          <a:fillRef idx="1">
            <a:schemeClr val="lt1"/>
          </a:fillRef>
          <a:effectRef idx="0">
            <a:schemeClr val="accent3"/>
          </a:effectRef>
          <a:fontRef idx="minor">
            <a:schemeClr val="dk1"/>
          </a:fontRef>
        </p:style>
        <p:txBody>
          <a:bodyPr lIns="91440" tIns="45720" rIns="91440" bIns="45720" rtlCol="0" anchor="t"/>
          <a:lstStyle/>
          <a:p>
            <a:endParaRPr lang="en-GB" sz="1200" dirty="0">
              <a:solidFill>
                <a:schemeClr val="tx1"/>
              </a:solidFill>
              <a:latin typeface="Calibri"/>
            </a:endParaRPr>
          </a:p>
        </p:txBody>
      </p:sp>
      <p:sp>
        <p:nvSpPr>
          <p:cNvPr id="24" name="Rectangle 23">
            <a:extLst>
              <a:ext uri="{FF2B5EF4-FFF2-40B4-BE49-F238E27FC236}">
                <a16:creationId xmlns:a16="http://schemas.microsoft.com/office/drawing/2014/main" id="{07A7EBBD-6A58-FC4D-ACB1-CF977F2423E5}"/>
              </a:ext>
            </a:extLst>
          </p:cNvPr>
          <p:cNvSpPr/>
          <p:nvPr/>
        </p:nvSpPr>
        <p:spPr>
          <a:xfrm>
            <a:off x="292005" y="7969552"/>
            <a:ext cx="1577915" cy="1366190"/>
          </a:xfrm>
          <a:prstGeom prst="rect">
            <a:avLst/>
          </a:prstGeom>
          <a:solidFill>
            <a:srgbClr val="F9E8BB"/>
          </a:solidFill>
          <a:ln>
            <a:noFill/>
          </a:ln>
        </p:spPr>
        <p:style>
          <a:lnRef idx="2">
            <a:schemeClr val="accent3"/>
          </a:lnRef>
          <a:fillRef idx="1">
            <a:schemeClr val="lt1"/>
          </a:fillRef>
          <a:effectRef idx="0">
            <a:schemeClr val="accent3"/>
          </a:effectRef>
          <a:fontRef idx="minor">
            <a:schemeClr val="dk1"/>
          </a:fontRef>
        </p:style>
        <p:txBody>
          <a:bodyPr lIns="91440" tIns="45720" rIns="91440" bIns="45720" rtlCol="0" anchor="t"/>
          <a:lstStyle/>
          <a:p>
            <a:r>
              <a:rPr lang="en-GB" sz="1200" dirty="0">
                <a:solidFill>
                  <a:schemeClr val="tx1"/>
                </a:solidFill>
                <a:latin typeface="Calibri"/>
                <a:ea typeface="Lato" charset="0"/>
                <a:cs typeface="Lato" charset="0"/>
              </a:rPr>
              <a:t>Audience 3:</a:t>
            </a:r>
            <a:endParaRPr lang="en-GB" sz="1200" i="1" dirty="0">
              <a:solidFill>
                <a:schemeClr val="bg2">
                  <a:lumMod val="75000"/>
                </a:schemeClr>
              </a:solidFill>
              <a:latin typeface="Calibri"/>
              <a:ea typeface="Lato" charset="0"/>
              <a:cs typeface="Lato" charset="0"/>
            </a:endParaRPr>
          </a:p>
        </p:txBody>
      </p:sp>
      <p:sp>
        <p:nvSpPr>
          <p:cNvPr id="25" name="Rectangle 24">
            <a:extLst>
              <a:ext uri="{FF2B5EF4-FFF2-40B4-BE49-F238E27FC236}">
                <a16:creationId xmlns:a16="http://schemas.microsoft.com/office/drawing/2014/main" id="{949D437E-2DFD-044D-8D15-D2049F827FD5}"/>
              </a:ext>
            </a:extLst>
          </p:cNvPr>
          <p:cNvSpPr/>
          <p:nvPr/>
        </p:nvSpPr>
        <p:spPr>
          <a:xfrm>
            <a:off x="1988197" y="7969552"/>
            <a:ext cx="4636288" cy="1366190"/>
          </a:xfrm>
          <a:prstGeom prst="rect">
            <a:avLst/>
          </a:prstGeom>
          <a:solidFill>
            <a:srgbClr val="F9E8BB"/>
          </a:solidFill>
          <a:ln>
            <a:noFill/>
          </a:ln>
        </p:spPr>
        <p:style>
          <a:lnRef idx="2">
            <a:schemeClr val="accent3"/>
          </a:lnRef>
          <a:fillRef idx="1">
            <a:schemeClr val="lt1"/>
          </a:fillRef>
          <a:effectRef idx="0">
            <a:schemeClr val="accent3"/>
          </a:effectRef>
          <a:fontRef idx="minor">
            <a:schemeClr val="dk1"/>
          </a:fontRef>
        </p:style>
        <p:txBody>
          <a:bodyPr lIns="91440" tIns="45720" rIns="91440" bIns="45720" rtlCol="0" anchor="t"/>
          <a:lstStyle/>
          <a:p>
            <a:endParaRPr lang="en-GB" sz="1200" dirty="0">
              <a:solidFill>
                <a:schemeClr val="tx1"/>
              </a:solidFill>
              <a:latin typeface="Calibri"/>
            </a:endParaRPr>
          </a:p>
        </p:txBody>
      </p:sp>
    </p:spTree>
    <p:extLst>
      <p:ext uri="{BB962C8B-B14F-4D97-AF65-F5344CB8AC3E}">
        <p14:creationId xmlns:p14="http://schemas.microsoft.com/office/powerpoint/2010/main" val="2109793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30" descr="A picture containing background pattern&#10;&#10;Description automatically generated">
            <a:extLst>
              <a:ext uri="{FF2B5EF4-FFF2-40B4-BE49-F238E27FC236}">
                <a16:creationId xmlns:a16="http://schemas.microsoft.com/office/drawing/2014/main" id="{FE9B4681-EEB9-484F-80DF-58C97777DF84}"/>
              </a:ext>
            </a:extLst>
          </p:cNvPr>
          <p:cNvPicPr>
            <a:picLocks noChangeAspect="1"/>
          </p:cNvPicPr>
          <p:nvPr/>
        </p:nvPicPr>
        <p:blipFill>
          <a:blip r:embed="rId2"/>
          <a:stretch>
            <a:fillRect/>
          </a:stretch>
        </p:blipFill>
        <p:spPr>
          <a:xfrm rot="720000">
            <a:off x="5566064" y="810776"/>
            <a:ext cx="973803" cy="249636"/>
          </a:xfrm>
          <a:prstGeom prst="rect">
            <a:avLst/>
          </a:prstGeom>
        </p:spPr>
      </p:pic>
      <p:pic>
        <p:nvPicPr>
          <p:cNvPr id="9" name="Picture 9" descr="A picture containing shape&#10;&#10;Description automatically generated">
            <a:extLst>
              <a:ext uri="{FF2B5EF4-FFF2-40B4-BE49-F238E27FC236}">
                <a16:creationId xmlns:a16="http://schemas.microsoft.com/office/drawing/2014/main" id="{0A88A0D5-07D4-449A-8997-BFCBDA3DD0ED}"/>
              </a:ext>
            </a:extLst>
          </p:cNvPr>
          <p:cNvPicPr>
            <a:picLocks noChangeAspect="1"/>
          </p:cNvPicPr>
          <p:nvPr/>
        </p:nvPicPr>
        <p:blipFill>
          <a:blip r:embed="rId3"/>
          <a:stretch>
            <a:fillRect/>
          </a:stretch>
        </p:blipFill>
        <p:spPr>
          <a:xfrm>
            <a:off x="287178" y="286560"/>
            <a:ext cx="3141821" cy="1520623"/>
          </a:xfrm>
          <a:prstGeom prst="rect">
            <a:avLst/>
          </a:prstGeom>
        </p:spPr>
      </p:pic>
      <p:sp>
        <p:nvSpPr>
          <p:cNvPr id="8" name="Subtitle 2"/>
          <p:cNvSpPr txBox="1">
            <a:spLocks/>
          </p:cNvSpPr>
          <p:nvPr/>
        </p:nvSpPr>
        <p:spPr>
          <a:xfrm>
            <a:off x="792285" y="764095"/>
            <a:ext cx="2632838" cy="789645"/>
          </a:xfrm>
          <a:prstGeom prst="rect">
            <a:avLst/>
          </a:prstGeom>
          <a:noFill/>
        </p:spPr>
        <p:txBody>
          <a:bodyPr vert="horz" lIns="91440" tIns="45720" rIns="91440" bIns="45720" rtlCol="0" anchor="ctr">
            <a:no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r>
              <a:rPr lang="en-GB" sz="2000" b="1" dirty="0">
                <a:latin typeface="Calibri"/>
                <a:ea typeface="Arial" charset="0"/>
                <a:cs typeface="Arial"/>
              </a:rPr>
              <a:t>Developing my communications plan</a:t>
            </a:r>
            <a:endParaRPr lang="en-GB" sz="2000" b="1" dirty="0">
              <a:latin typeface="Calibri"/>
              <a:ea typeface="+mn-lt"/>
              <a:cs typeface="Arial"/>
            </a:endParaRPr>
          </a:p>
        </p:txBody>
      </p:sp>
      <p:sp>
        <p:nvSpPr>
          <p:cNvPr id="3" name="TextBox 2">
            <a:extLst>
              <a:ext uri="{FF2B5EF4-FFF2-40B4-BE49-F238E27FC236}">
                <a16:creationId xmlns:a16="http://schemas.microsoft.com/office/drawing/2014/main" id="{9CFAD8AF-B304-451A-9136-9D665CE343A2}"/>
              </a:ext>
            </a:extLst>
          </p:cNvPr>
          <p:cNvSpPr txBox="1"/>
          <p:nvPr/>
        </p:nvSpPr>
        <p:spPr>
          <a:xfrm>
            <a:off x="287178" y="2714116"/>
            <a:ext cx="5717578" cy="1384995"/>
          </a:xfrm>
          <a:prstGeom prst="rect">
            <a:avLst/>
          </a:prstGeom>
          <a:solidFill>
            <a:srgbClr val="ACF9EA"/>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panose="020B0604020202020204" pitchFamily="34" charset="0"/>
              <a:buChar char="•"/>
            </a:pPr>
            <a:r>
              <a:rPr lang="en-GB" sz="1200" dirty="0">
                <a:ea typeface="+mn-lt"/>
                <a:cs typeface="+mn-lt"/>
              </a:rPr>
              <a:t>What resources (people, skills, equipment) can you access internally/ externally for your communication efforts?</a:t>
            </a:r>
          </a:p>
          <a:p>
            <a:pPr marL="171450" indent="-171450">
              <a:buFont typeface="Arial" panose="020B0604020202020204" pitchFamily="34" charset="0"/>
              <a:buChar char="•"/>
            </a:pPr>
            <a:r>
              <a:rPr lang="en-GB" sz="1200" dirty="0">
                <a:ea typeface="+mn-lt"/>
                <a:cs typeface="+mn-lt"/>
              </a:rPr>
              <a:t>Who do you ideally need to assist you? Who is actually available to assist you? </a:t>
            </a:r>
          </a:p>
          <a:p>
            <a:pPr marL="171450" indent="-171450">
              <a:buFont typeface="Arial" panose="020B0604020202020204" pitchFamily="34" charset="0"/>
              <a:buChar char="•"/>
            </a:pPr>
            <a:r>
              <a:rPr lang="en-GB" sz="1200" dirty="0">
                <a:ea typeface="+mn-lt"/>
                <a:cs typeface="+mn-lt"/>
              </a:rPr>
              <a:t>What funds do you need or have?</a:t>
            </a:r>
          </a:p>
          <a:p>
            <a:pPr marL="171450" indent="-171450">
              <a:buFont typeface="Arial" panose="020B0604020202020204" pitchFamily="34" charset="0"/>
              <a:buChar char="•"/>
            </a:pPr>
            <a:r>
              <a:rPr lang="en-GB" sz="1200" dirty="0">
                <a:ea typeface="+mn-lt"/>
                <a:cs typeface="+mn-lt"/>
              </a:rPr>
              <a:t>Do you need to bid for extra? From whom? When? </a:t>
            </a:r>
          </a:p>
          <a:p>
            <a:pPr marL="171450" indent="-171450">
              <a:buFont typeface="Arial" panose="020B0604020202020204" pitchFamily="34" charset="0"/>
              <a:buChar char="•"/>
            </a:pPr>
            <a:r>
              <a:rPr lang="en-GB" sz="1200" dirty="0">
                <a:ea typeface="+mn-lt"/>
                <a:cs typeface="+mn-lt"/>
              </a:rPr>
              <a:t>Are there conditions attached to the funding? </a:t>
            </a:r>
          </a:p>
          <a:p>
            <a:pPr marL="171450" indent="-171450">
              <a:buFont typeface="Arial" panose="020B0604020202020204" pitchFamily="34" charset="0"/>
              <a:buChar char="•"/>
            </a:pPr>
            <a:r>
              <a:rPr lang="en-GB" sz="1200" dirty="0">
                <a:ea typeface="+mn-lt"/>
                <a:cs typeface="+mn-lt"/>
              </a:rPr>
              <a:t>Prioritise and manage people’s expectations </a:t>
            </a:r>
          </a:p>
        </p:txBody>
      </p:sp>
      <p:sp>
        <p:nvSpPr>
          <p:cNvPr id="11" name="Subtitle 2">
            <a:extLst>
              <a:ext uri="{FF2B5EF4-FFF2-40B4-BE49-F238E27FC236}">
                <a16:creationId xmlns:a16="http://schemas.microsoft.com/office/drawing/2014/main" id="{FB4DD512-E329-C045-990F-3DA5E3FDA245}"/>
              </a:ext>
            </a:extLst>
          </p:cNvPr>
          <p:cNvSpPr txBox="1">
            <a:spLocks/>
          </p:cNvSpPr>
          <p:nvPr/>
        </p:nvSpPr>
        <p:spPr>
          <a:xfrm>
            <a:off x="267586" y="2238530"/>
            <a:ext cx="4103339" cy="261519"/>
          </a:xfrm>
          <a:prstGeom prst="rect">
            <a:avLst/>
          </a:prstGeom>
          <a:noFill/>
        </p:spPr>
        <p:txBody>
          <a:bodyPr vert="horz" lIns="91440" tIns="45720" rIns="91440" bIns="45720" rtlCol="0" anchor="ctr">
            <a:no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r>
              <a:rPr lang="en-GB" sz="1600" b="1" dirty="0">
                <a:solidFill>
                  <a:schemeClr val="accent2"/>
                </a:solidFill>
                <a:ea typeface="+mn-lt"/>
                <a:cs typeface="+mn-lt"/>
              </a:rPr>
              <a:t>Resources you need</a:t>
            </a:r>
            <a:endParaRPr lang="en-US" b="1" dirty="0">
              <a:solidFill>
                <a:schemeClr val="accent2"/>
              </a:solidFill>
              <a:cs typeface="Calibri"/>
            </a:endParaRPr>
          </a:p>
        </p:txBody>
      </p:sp>
      <p:sp>
        <p:nvSpPr>
          <p:cNvPr id="14" name="Rectangle 13">
            <a:extLst>
              <a:ext uri="{FF2B5EF4-FFF2-40B4-BE49-F238E27FC236}">
                <a16:creationId xmlns:a16="http://schemas.microsoft.com/office/drawing/2014/main" id="{AF2842B7-7FD6-8E44-907D-7468992E1AE3}"/>
              </a:ext>
            </a:extLst>
          </p:cNvPr>
          <p:cNvSpPr/>
          <p:nvPr/>
        </p:nvSpPr>
        <p:spPr>
          <a:xfrm>
            <a:off x="287178" y="4313178"/>
            <a:ext cx="6285388" cy="2846757"/>
          </a:xfrm>
          <a:prstGeom prst="rect">
            <a:avLst/>
          </a:prstGeom>
          <a:solidFill>
            <a:srgbClr val="F9E8BB"/>
          </a:solidFill>
          <a:ln>
            <a:noFill/>
          </a:ln>
        </p:spPr>
        <p:style>
          <a:lnRef idx="2">
            <a:schemeClr val="accent3"/>
          </a:lnRef>
          <a:fillRef idx="1">
            <a:schemeClr val="lt1"/>
          </a:fillRef>
          <a:effectRef idx="0">
            <a:schemeClr val="accent3"/>
          </a:effectRef>
          <a:fontRef idx="minor">
            <a:schemeClr val="dk1"/>
          </a:fontRef>
        </p:style>
        <p:txBody>
          <a:bodyPr lIns="91440" tIns="45720" rIns="91440" bIns="45720" rtlCol="0" anchor="t"/>
          <a:lstStyle/>
          <a:p>
            <a:r>
              <a:rPr lang="en-GB" sz="1200" dirty="0">
                <a:solidFill>
                  <a:schemeClr val="tx1"/>
                </a:solidFill>
                <a:latin typeface="Calibri"/>
                <a:ea typeface="Lato" charset="0"/>
                <a:cs typeface="Lato" charset="0"/>
              </a:rPr>
              <a:t>[write here]</a:t>
            </a:r>
            <a:endParaRPr lang="en-GB" sz="1200" i="1" dirty="0">
              <a:solidFill>
                <a:schemeClr val="bg2">
                  <a:lumMod val="75000"/>
                </a:schemeClr>
              </a:solidFill>
              <a:latin typeface="Calibri"/>
              <a:ea typeface="Lato" charset="0"/>
              <a:cs typeface="Lato" charset="0"/>
            </a:endParaRPr>
          </a:p>
        </p:txBody>
      </p:sp>
      <p:pic>
        <p:nvPicPr>
          <p:cNvPr id="15" name="Picture 12" descr="Icon&#10;&#10;Description automatically generated">
            <a:extLst>
              <a:ext uri="{FF2B5EF4-FFF2-40B4-BE49-F238E27FC236}">
                <a16:creationId xmlns:a16="http://schemas.microsoft.com/office/drawing/2014/main" id="{0083F3D6-EFF9-664F-B51C-7CA64D722A74}"/>
              </a:ext>
            </a:extLst>
          </p:cNvPr>
          <p:cNvPicPr>
            <a:picLocks noChangeAspect="1"/>
          </p:cNvPicPr>
          <p:nvPr/>
        </p:nvPicPr>
        <p:blipFill>
          <a:blip r:embed="rId4"/>
          <a:stretch>
            <a:fillRect/>
          </a:stretch>
        </p:blipFill>
        <p:spPr>
          <a:xfrm>
            <a:off x="5140104" y="1415297"/>
            <a:ext cx="821295" cy="837242"/>
          </a:xfrm>
          <a:prstGeom prst="rect">
            <a:avLst/>
          </a:prstGeom>
        </p:spPr>
      </p:pic>
    </p:spTree>
    <p:extLst>
      <p:ext uri="{BB962C8B-B14F-4D97-AF65-F5344CB8AC3E}">
        <p14:creationId xmlns:p14="http://schemas.microsoft.com/office/powerpoint/2010/main" val="2396022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30" descr="A picture containing background pattern&#10;&#10;Description automatically generated">
            <a:extLst>
              <a:ext uri="{FF2B5EF4-FFF2-40B4-BE49-F238E27FC236}">
                <a16:creationId xmlns:a16="http://schemas.microsoft.com/office/drawing/2014/main" id="{FE9B4681-EEB9-484F-80DF-58C97777DF84}"/>
              </a:ext>
            </a:extLst>
          </p:cNvPr>
          <p:cNvPicPr>
            <a:picLocks noChangeAspect="1"/>
          </p:cNvPicPr>
          <p:nvPr/>
        </p:nvPicPr>
        <p:blipFill>
          <a:blip r:embed="rId2"/>
          <a:stretch>
            <a:fillRect/>
          </a:stretch>
        </p:blipFill>
        <p:spPr>
          <a:xfrm rot="720000">
            <a:off x="5566064" y="810776"/>
            <a:ext cx="973803" cy="249636"/>
          </a:xfrm>
          <a:prstGeom prst="rect">
            <a:avLst/>
          </a:prstGeom>
        </p:spPr>
      </p:pic>
      <p:pic>
        <p:nvPicPr>
          <p:cNvPr id="9" name="Picture 9" descr="A picture containing shape&#10;&#10;Description automatically generated">
            <a:extLst>
              <a:ext uri="{FF2B5EF4-FFF2-40B4-BE49-F238E27FC236}">
                <a16:creationId xmlns:a16="http://schemas.microsoft.com/office/drawing/2014/main" id="{0A88A0D5-07D4-449A-8997-BFCBDA3DD0ED}"/>
              </a:ext>
            </a:extLst>
          </p:cNvPr>
          <p:cNvPicPr>
            <a:picLocks noChangeAspect="1"/>
          </p:cNvPicPr>
          <p:nvPr/>
        </p:nvPicPr>
        <p:blipFill>
          <a:blip r:embed="rId3"/>
          <a:stretch>
            <a:fillRect/>
          </a:stretch>
        </p:blipFill>
        <p:spPr>
          <a:xfrm>
            <a:off x="287178" y="286560"/>
            <a:ext cx="3141821" cy="1520623"/>
          </a:xfrm>
          <a:prstGeom prst="rect">
            <a:avLst/>
          </a:prstGeom>
        </p:spPr>
      </p:pic>
      <p:sp>
        <p:nvSpPr>
          <p:cNvPr id="8" name="Subtitle 2"/>
          <p:cNvSpPr txBox="1">
            <a:spLocks/>
          </p:cNvSpPr>
          <p:nvPr/>
        </p:nvSpPr>
        <p:spPr>
          <a:xfrm>
            <a:off x="792285" y="764095"/>
            <a:ext cx="2632838" cy="789645"/>
          </a:xfrm>
          <a:prstGeom prst="rect">
            <a:avLst/>
          </a:prstGeom>
          <a:noFill/>
        </p:spPr>
        <p:txBody>
          <a:bodyPr vert="horz" lIns="91440" tIns="45720" rIns="91440" bIns="45720" rtlCol="0" anchor="ctr">
            <a:no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r>
              <a:rPr lang="en-GB" sz="2000" b="1" dirty="0">
                <a:latin typeface="Calibri"/>
                <a:ea typeface="Arial" charset="0"/>
                <a:cs typeface="Arial"/>
              </a:rPr>
              <a:t>Developing my communications plan</a:t>
            </a:r>
            <a:endParaRPr lang="en-GB" sz="2000" b="1" dirty="0">
              <a:latin typeface="Calibri"/>
              <a:ea typeface="+mn-lt"/>
              <a:cs typeface="Arial"/>
            </a:endParaRPr>
          </a:p>
        </p:txBody>
      </p:sp>
      <p:sp>
        <p:nvSpPr>
          <p:cNvPr id="3" name="TextBox 2">
            <a:extLst>
              <a:ext uri="{FF2B5EF4-FFF2-40B4-BE49-F238E27FC236}">
                <a16:creationId xmlns:a16="http://schemas.microsoft.com/office/drawing/2014/main" id="{9CFAD8AF-B304-451A-9136-9D665CE343A2}"/>
              </a:ext>
            </a:extLst>
          </p:cNvPr>
          <p:cNvSpPr txBox="1"/>
          <p:nvPr/>
        </p:nvSpPr>
        <p:spPr>
          <a:xfrm>
            <a:off x="287178" y="2714116"/>
            <a:ext cx="5717578" cy="830997"/>
          </a:xfrm>
          <a:prstGeom prst="rect">
            <a:avLst/>
          </a:prstGeom>
          <a:solidFill>
            <a:srgbClr val="ACF9EA"/>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panose="020B0604020202020204" pitchFamily="34" charset="0"/>
              <a:buChar char="•"/>
            </a:pPr>
            <a:r>
              <a:rPr lang="en-GB" sz="1200" dirty="0">
                <a:ea typeface="+mn-lt"/>
                <a:cs typeface="+mn-lt"/>
              </a:rPr>
              <a:t>Identify risks that could prevent you achieving your objectives</a:t>
            </a:r>
          </a:p>
          <a:p>
            <a:pPr marL="171450" indent="-171450">
              <a:buFont typeface="Arial" panose="020B0604020202020204" pitchFamily="34" charset="0"/>
              <a:buChar char="•"/>
            </a:pPr>
            <a:r>
              <a:rPr lang="en-GB" sz="1200" dirty="0">
                <a:ea typeface="+mn-lt"/>
                <a:cs typeface="+mn-lt"/>
              </a:rPr>
              <a:t>How you will deal with them? </a:t>
            </a:r>
          </a:p>
          <a:p>
            <a:pPr marL="171450" indent="-171450">
              <a:buFont typeface="Arial" panose="020B0604020202020204" pitchFamily="34" charset="0"/>
              <a:buChar char="•"/>
            </a:pPr>
            <a:r>
              <a:rPr lang="en-GB" sz="1200" dirty="0">
                <a:ea typeface="+mn-lt"/>
                <a:cs typeface="+mn-lt"/>
              </a:rPr>
              <a:t>Identify options – a plan A and a plan B </a:t>
            </a:r>
          </a:p>
          <a:p>
            <a:pPr marL="171450" indent="-171450">
              <a:buFont typeface="Arial" panose="020B0604020202020204" pitchFamily="34" charset="0"/>
              <a:buChar char="•"/>
            </a:pPr>
            <a:r>
              <a:rPr lang="en-GB" sz="1200" dirty="0">
                <a:ea typeface="+mn-lt"/>
                <a:cs typeface="+mn-lt"/>
              </a:rPr>
              <a:t>Prepare ‘lines to take’ – anticipate audiences’ reaction</a:t>
            </a:r>
          </a:p>
        </p:txBody>
      </p:sp>
      <p:sp>
        <p:nvSpPr>
          <p:cNvPr id="11" name="Subtitle 2">
            <a:extLst>
              <a:ext uri="{FF2B5EF4-FFF2-40B4-BE49-F238E27FC236}">
                <a16:creationId xmlns:a16="http://schemas.microsoft.com/office/drawing/2014/main" id="{FB4DD512-E329-C045-990F-3DA5E3FDA245}"/>
              </a:ext>
            </a:extLst>
          </p:cNvPr>
          <p:cNvSpPr txBox="1">
            <a:spLocks/>
          </p:cNvSpPr>
          <p:nvPr/>
        </p:nvSpPr>
        <p:spPr>
          <a:xfrm>
            <a:off x="267586" y="2238530"/>
            <a:ext cx="4103339" cy="261519"/>
          </a:xfrm>
          <a:prstGeom prst="rect">
            <a:avLst/>
          </a:prstGeom>
          <a:noFill/>
        </p:spPr>
        <p:txBody>
          <a:bodyPr vert="horz" lIns="91440" tIns="45720" rIns="91440" bIns="45720" rtlCol="0" anchor="ctr">
            <a:no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r>
              <a:rPr lang="en-GB" sz="1600" b="1" dirty="0">
                <a:solidFill>
                  <a:schemeClr val="accent2"/>
                </a:solidFill>
                <a:ea typeface="+mn-lt"/>
                <a:cs typeface="+mn-lt"/>
              </a:rPr>
              <a:t>Risks – what could go wrong?</a:t>
            </a:r>
            <a:endParaRPr lang="en-US" b="1" dirty="0">
              <a:solidFill>
                <a:schemeClr val="accent2"/>
              </a:solidFill>
              <a:cs typeface="Calibri"/>
            </a:endParaRPr>
          </a:p>
        </p:txBody>
      </p:sp>
      <p:sp>
        <p:nvSpPr>
          <p:cNvPr id="14" name="Rectangle 13">
            <a:extLst>
              <a:ext uri="{FF2B5EF4-FFF2-40B4-BE49-F238E27FC236}">
                <a16:creationId xmlns:a16="http://schemas.microsoft.com/office/drawing/2014/main" id="{AF2842B7-7FD6-8E44-907D-7468992E1AE3}"/>
              </a:ext>
            </a:extLst>
          </p:cNvPr>
          <p:cNvSpPr/>
          <p:nvPr/>
        </p:nvSpPr>
        <p:spPr>
          <a:xfrm>
            <a:off x="287178" y="3759180"/>
            <a:ext cx="6285388" cy="2846757"/>
          </a:xfrm>
          <a:prstGeom prst="rect">
            <a:avLst/>
          </a:prstGeom>
          <a:solidFill>
            <a:srgbClr val="F9E8BB"/>
          </a:solidFill>
          <a:ln>
            <a:noFill/>
          </a:ln>
        </p:spPr>
        <p:style>
          <a:lnRef idx="2">
            <a:schemeClr val="accent3"/>
          </a:lnRef>
          <a:fillRef idx="1">
            <a:schemeClr val="lt1"/>
          </a:fillRef>
          <a:effectRef idx="0">
            <a:schemeClr val="accent3"/>
          </a:effectRef>
          <a:fontRef idx="minor">
            <a:schemeClr val="dk1"/>
          </a:fontRef>
        </p:style>
        <p:txBody>
          <a:bodyPr lIns="91440" tIns="45720" rIns="91440" bIns="45720" rtlCol="0" anchor="t"/>
          <a:lstStyle/>
          <a:p>
            <a:r>
              <a:rPr lang="en-GB" sz="1200" dirty="0">
                <a:solidFill>
                  <a:schemeClr val="tx1"/>
                </a:solidFill>
                <a:latin typeface="Calibri"/>
                <a:ea typeface="Lato" charset="0"/>
                <a:cs typeface="Lato" charset="0"/>
              </a:rPr>
              <a:t>[write here]</a:t>
            </a:r>
            <a:endParaRPr lang="en-GB" sz="1200" i="1" dirty="0">
              <a:solidFill>
                <a:schemeClr val="bg2">
                  <a:lumMod val="75000"/>
                </a:schemeClr>
              </a:solidFill>
              <a:latin typeface="Calibri"/>
              <a:ea typeface="Lato" charset="0"/>
              <a:cs typeface="Lato" charset="0"/>
            </a:endParaRPr>
          </a:p>
        </p:txBody>
      </p:sp>
    </p:spTree>
    <p:extLst>
      <p:ext uri="{BB962C8B-B14F-4D97-AF65-F5344CB8AC3E}">
        <p14:creationId xmlns:p14="http://schemas.microsoft.com/office/powerpoint/2010/main" val="1632700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30" descr="A picture containing background pattern&#10;&#10;Description automatically generated">
            <a:extLst>
              <a:ext uri="{FF2B5EF4-FFF2-40B4-BE49-F238E27FC236}">
                <a16:creationId xmlns:a16="http://schemas.microsoft.com/office/drawing/2014/main" id="{FE9B4681-EEB9-484F-80DF-58C97777DF84}"/>
              </a:ext>
            </a:extLst>
          </p:cNvPr>
          <p:cNvPicPr>
            <a:picLocks noChangeAspect="1"/>
          </p:cNvPicPr>
          <p:nvPr/>
        </p:nvPicPr>
        <p:blipFill>
          <a:blip r:embed="rId2"/>
          <a:stretch>
            <a:fillRect/>
          </a:stretch>
        </p:blipFill>
        <p:spPr>
          <a:xfrm rot="720000">
            <a:off x="5566064" y="810776"/>
            <a:ext cx="973803" cy="249636"/>
          </a:xfrm>
          <a:prstGeom prst="rect">
            <a:avLst/>
          </a:prstGeom>
        </p:spPr>
      </p:pic>
      <p:pic>
        <p:nvPicPr>
          <p:cNvPr id="9" name="Picture 9" descr="A picture containing shape&#10;&#10;Description automatically generated">
            <a:extLst>
              <a:ext uri="{FF2B5EF4-FFF2-40B4-BE49-F238E27FC236}">
                <a16:creationId xmlns:a16="http://schemas.microsoft.com/office/drawing/2014/main" id="{0A88A0D5-07D4-449A-8997-BFCBDA3DD0ED}"/>
              </a:ext>
            </a:extLst>
          </p:cNvPr>
          <p:cNvPicPr>
            <a:picLocks noChangeAspect="1"/>
          </p:cNvPicPr>
          <p:nvPr/>
        </p:nvPicPr>
        <p:blipFill>
          <a:blip r:embed="rId3"/>
          <a:stretch>
            <a:fillRect/>
          </a:stretch>
        </p:blipFill>
        <p:spPr>
          <a:xfrm>
            <a:off x="287178" y="286560"/>
            <a:ext cx="3141821" cy="1520623"/>
          </a:xfrm>
          <a:prstGeom prst="rect">
            <a:avLst/>
          </a:prstGeom>
        </p:spPr>
      </p:pic>
      <p:sp>
        <p:nvSpPr>
          <p:cNvPr id="8" name="Subtitle 2"/>
          <p:cNvSpPr txBox="1">
            <a:spLocks/>
          </p:cNvSpPr>
          <p:nvPr/>
        </p:nvSpPr>
        <p:spPr>
          <a:xfrm>
            <a:off x="792285" y="764095"/>
            <a:ext cx="2632838" cy="789645"/>
          </a:xfrm>
          <a:prstGeom prst="rect">
            <a:avLst/>
          </a:prstGeom>
          <a:noFill/>
        </p:spPr>
        <p:txBody>
          <a:bodyPr vert="horz" lIns="91440" tIns="45720" rIns="91440" bIns="45720" rtlCol="0" anchor="ctr">
            <a:no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r>
              <a:rPr lang="en-GB" sz="2000" b="1" dirty="0">
                <a:latin typeface="Calibri"/>
                <a:ea typeface="Arial" charset="0"/>
                <a:cs typeface="Arial"/>
              </a:rPr>
              <a:t>Developing my communications plan</a:t>
            </a:r>
            <a:endParaRPr lang="en-GB" sz="2000" b="1" dirty="0">
              <a:latin typeface="Calibri"/>
              <a:ea typeface="+mn-lt"/>
              <a:cs typeface="Arial"/>
            </a:endParaRPr>
          </a:p>
        </p:txBody>
      </p:sp>
      <p:sp>
        <p:nvSpPr>
          <p:cNvPr id="3" name="TextBox 2">
            <a:extLst>
              <a:ext uri="{FF2B5EF4-FFF2-40B4-BE49-F238E27FC236}">
                <a16:creationId xmlns:a16="http://schemas.microsoft.com/office/drawing/2014/main" id="{9CFAD8AF-B304-451A-9136-9D665CE343A2}"/>
              </a:ext>
            </a:extLst>
          </p:cNvPr>
          <p:cNvSpPr txBox="1"/>
          <p:nvPr/>
        </p:nvSpPr>
        <p:spPr>
          <a:xfrm>
            <a:off x="287178" y="2714116"/>
            <a:ext cx="5804864" cy="1015663"/>
          </a:xfrm>
          <a:prstGeom prst="rect">
            <a:avLst/>
          </a:prstGeom>
          <a:solidFill>
            <a:srgbClr val="ACF9EA"/>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panose="020B0604020202020204" pitchFamily="34" charset="0"/>
              <a:buChar char="•"/>
            </a:pPr>
            <a:r>
              <a:rPr lang="en-GB" sz="1200" dirty="0">
                <a:ea typeface="+mn-lt"/>
                <a:cs typeface="+mn-lt"/>
              </a:rPr>
              <a:t>Involve your research team to figure out how you will measure success.</a:t>
            </a:r>
          </a:p>
          <a:p>
            <a:pPr marL="171450" indent="-171450">
              <a:buFont typeface="Arial" panose="020B0604020202020204" pitchFamily="34" charset="0"/>
              <a:buChar char="•"/>
            </a:pPr>
            <a:r>
              <a:rPr lang="en-GB" sz="1200" dirty="0">
                <a:ea typeface="+mn-lt"/>
                <a:cs typeface="+mn-lt"/>
              </a:rPr>
              <a:t>Quantitative metrics:</a:t>
            </a:r>
          </a:p>
          <a:p>
            <a:pPr marL="628650" lvl="1" indent="-171450">
              <a:buFont typeface="Arial" panose="020B0604020202020204" pitchFamily="34" charset="0"/>
              <a:buChar char="•"/>
            </a:pPr>
            <a:r>
              <a:rPr lang="en-GB" sz="1200" dirty="0">
                <a:ea typeface="+mn-lt"/>
                <a:cs typeface="+mn-lt"/>
              </a:rPr>
              <a:t>Event attendance, website visitors, donations, column inches </a:t>
            </a:r>
          </a:p>
          <a:p>
            <a:pPr marL="171450" indent="-171450">
              <a:buFont typeface="Arial" panose="020B0604020202020204" pitchFamily="34" charset="0"/>
              <a:buChar char="•"/>
            </a:pPr>
            <a:r>
              <a:rPr lang="en-GB" sz="1200" dirty="0">
                <a:ea typeface="+mn-lt"/>
                <a:cs typeface="+mn-lt"/>
              </a:rPr>
              <a:t>Qualitative metrics:</a:t>
            </a:r>
          </a:p>
          <a:p>
            <a:pPr marL="628650" lvl="1" indent="-171450">
              <a:buFont typeface="Arial" panose="020B0604020202020204" pitchFamily="34" charset="0"/>
              <a:buChar char="•"/>
            </a:pPr>
            <a:r>
              <a:rPr lang="en-GB" sz="1200" dirty="0">
                <a:ea typeface="+mn-lt"/>
                <a:cs typeface="+mn-lt"/>
              </a:rPr>
              <a:t>Feedback forms, focus groups, key messages in the media, evaluation with team</a:t>
            </a:r>
          </a:p>
        </p:txBody>
      </p:sp>
      <p:sp>
        <p:nvSpPr>
          <p:cNvPr id="11" name="Subtitle 2">
            <a:extLst>
              <a:ext uri="{FF2B5EF4-FFF2-40B4-BE49-F238E27FC236}">
                <a16:creationId xmlns:a16="http://schemas.microsoft.com/office/drawing/2014/main" id="{FB4DD512-E329-C045-990F-3DA5E3FDA245}"/>
              </a:ext>
            </a:extLst>
          </p:cNvPr>
          <p:cNvSpPr txBox="1">
            <a:spLocks/>
          </p:cNvSpPr>
          <p:nvPr/>
        </p:nvSpPr>
        <p:spPr>
          <a:xfrm>
            <a:off x="267586" y="2238530"/>
            <a:ext cx="4103339" cy="261519"/>
          </a:xfrm>
          <a:prstGeom prst="rect">
            <a:avLst/>
          </a:prstGeom>
          <a:noFill/>
        </p:spPr>
        <p:txBody>
          <a:bodyPr vert="horz" lIns="91440" tIns="45720" rIns="91440" bIns="45720" rtlCol="0" anchor="ctr">
            <a:no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r>
              <a:rPr lang="en-GB" sz="1600" b="1" dirty="0">
                <a:solidFill>
                  <a:schemeClr val="accent2"/>
                </a:solidFill>
                <a:ea typeface="+mn-lt"/>
                <a:cs typeface="+mn-lt"/>
              </a:rPr>
              <a:t>Evaluate success</a:t>
            </a:r>
            <a:endParaRPr lang="en-US" b="1" dirty="0">
              <a:solidFill>
                <a:schemeClr val="accent2"/>
              </a:solidFill>
              <a:cs typeface="Calibri"/>
            </a:endParaRPr>
          </a:p>
        </p:txBody>
      </p:sp>
      <p:sp>
        <p:nvSpPr>
          <p:cNvPr id="14" name="Rectangle 13">
            <a:extLst>
              <a:ext uri="{FF2B5EF4-FFF2-40B4-BE49-F238E27FC236}">
                <a16:creationId xmlns:a16="http://schemas.microsoft.com/office/drawing/2014/main" id="{AF2842B7-7FD6-8E44-907D-7468992E1AE3}"/>
              </a:ext>
            </a:extLst>
          </p:cNvPr>
          <p:cNvSpPr/>
          <p:nvPr/>
        </p:nvSpPr>
        <p:spPr>
          <a:xfrm>
            <a:off x="282429" y="3943846"/>
            <a:ext cx="6285388" cy="2846757"/>
          </a:xfrm>
          <a:prstGeom prst="rect">
            <a:avLst/>
          </a:prstGeom>
          <a:solidFill>
            <a:srgbClr val="F9E8BB"/>
          </a:solidFill>
          <a:ln>
            <a:noFill/>
          </a:ln>
        </p:spPr>
        <p:style>
          <a:lnRef idx="2">
            <a:schemeClr val="accent3"/>
          </a:lnRef>
          <a:fillRef idx="1">
            <a:schemeClr val="lt1"/>
          </a:fillRef>
          <a:effectRef idx="0">
            <a:schemeClr val="accent3"/>
          </a:effectRef>
          <a:fontRef idx="minor">
            <a:schemeClr val="dk1"/>
          </a:fontRef>
        </p:style>
        <p:txBody>
          <a:bodyPr lIns="91440" tIns="45720" rIns="91440" bIns="45720" rtlCol="0" anchor="t"/>
          <a:lstStyle/>
          <a:p>
            <a:r>
              <a:rPr lang="en-GB" sz="1200" dirty="0">
                <a:solidFill>
                  <a:schemeClr val="tx1"/>
                </a:solidFill>
                <a:latin typeface="Calibri"/>
                <a:ea typeface="Lato" charset="0"/>
                <a:cs typeface="Lato" charset="0"/>
              </a:rPr>
              <a:t>[write here]</a:t>
            </a:r>
            <a:endParaRPr lang="en-GB" sz="1200" i="1" dirty="0">
              <a:solidFill>
                <a:schemeClr val="bg2">
                  <a:lumMod val="75000"/>
                </a:schemeClr>
              </a:solidFill>
              <a:latin typeface="Calibri"/>
              <a:ea typeface="Lato" charset="0"/>
              <a:cs typeface="Lato" charset="0"/>
            </a:endParaRPr>
          </a:p>
        </p:txBody>
      </p:sp>
    </p:spTree>
    <p:extLst>
      <p:ext uri="{BB962C8B-B14F-4D97-AF65-F5344CB8AC3E}">
        <p14:creationId xmlns:p14="http://schemas.microsoft.com/office/powerpoint/2010/main" val="3119832293"/>
      </p:ext>
    </p:extLst>
  </p:cSld>
  <p:clrMapOvr>
    <a:masterClrMapping/>
  </p:clrMapOvr>
</p:sld>
</file>

<file path=ppt/theme/theme1.xml><?xml version="1.0" encoding="utf-8"?>
<a:theme xmlns:a="http://schemas.openxmlformats.org/drawingml/2006/main" name="Office Theme">
  <a:themeElements>
    <a:clrScheme name="Custom 14">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F7A849"/>
      </a:hlink>
      <a:folHlink>
        <a:srgbClr val="215E76"/>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96478AFF89DFA4091C806DF70DD2F04" ma:contentTypeVersion="12" ma:contentTypeDescription="Create a new document." ma:contentTypeScope="" ma:versionID="0263a54b652fc72f3a5473cff4546cf5">
  <xsd:schema xmlns:xsd="http://www.w3.org/2001/XMLSchema" xmlns:xs="http://www.w3.org/2001/XMLSchema" xmlns:p="http://schemas.microsoft.com/office/2006/metadata/properties" xmlns:ns2="e31d51e3-04c2-4366-ae9d-2f6686c11519" xmlns:ns3="b4a641d8-3718-4f6e-97b8-0006812f7639" targetNamespace="http://schemas.microsoft.com/office/2006/metadata/properties" ma:root="true" ma:fieldsID="a4f2597b17e0dc59311a96461302c39d" ns2:_="" ns3:_="">
    <xsd:import namespace="e31d51e3-04c2-4366-ae9d-2f6686c11519"/>
    <xsd:import namespace="b4a641d8-3718-4f6e-97b8-0006812f763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Location" minOccurs="0"/>
                <xsd:element ref="ns2:MediaServiceGenerationTime" minOccurs="0"/>
                <xsd:element ref="ns2:MediaServiceEventHashCode" minOccurs="0"/>
                <xsd:element ref="ns2:MediaServiceOCR"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1d51e3-04c2-4366-ae9d-2f6686c1151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Location" ma:index="14" nillable="true" ma:displayName="Location" ma:internalName="MediaServiceLocatio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4a641d8-3718-4f6e-97b8-0006812f763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3D6739D-7E01-4865-95BF-499B76F662CC}"/>
</file>

<file path=customXml/itemProps2.xml><?xml version="1.0" encoding="utf-8"?>
<ds:datastoreItem xmlns:ds="http://schemas.openxmlformats.org/officeDocument/2006/customXml" ds:itemID="{7BDDCECC-E83C-4AA8-AAFE-19EFDD153639}"/>
</file>

<file path=customXml/itemProps3.xml><?xml version="1.0" encoding="utf-8"?>
<ds:datastoreItem xmlns:ds="http://schemas.openxmlformats.org/officeDocument/2006/customXml" ds:itemID="{37240041-2295-40AF-BBCD-5D348657D853}"/>
</file>

<file path=docProps/app.xml><?xml version="1.0" encoding="utf-8"?>
<Properties xmlns="http://schemas.openxmlformats.org/officeDocument/2006/extended-properties" xmlns:vt="http://schemas.openxmlformats.org/officeDocument/2006/docPropsVTypes">
  <Template>Office Theme</Template>
  <TotalTime>717</TotalTime>
  <Words>957</Words>
  <Application>Microsoft Macintosh PowerPoint</Application>
  <PresentationFormat>A4 Paper (210x297 mm)</PresentationFormat>
  <Paragraphs>111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my research</dc:title>
  <dc:creator>Microsoft Office User</dc:creator>
  <cp:lastModifiedBy>Garrett Brown</cp:lastModifiedBy>
  <cp:revision>1758</cp:revision>
  <cp:lastPrinted>2019-05-13T15:37:57Z</cp:lastPrinted>
  <dcterms:created xsi:type="dcterms:W3CDTF">2019-05-11T10:48:25Z</dcterms:created>
  <dcterms:modified xsi:type="dcterms:W3CDTF">2020-11-09T22:02:35Z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0x010100596478AFF89DFA4091C806DF70DD2F04</vt:lpwstr>
  </property>
</Properties>
</file>