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77" r:id="rId2"/>
    <p:sldId id="1052" r:id="rId3"/>
    <p:sldId id="1053" r:id="rId4"/>
    <p:sldId id="1054" r:id="rId5"/>
    <p:sldId id="1055" r:id="rId6"/>
    <p:sldId id="1056" r:id="rId7"/>
    <p:sldId id="1057" r:id="rId8"/>
    <p:sldId id="1069" r:id="rId9"/>
    <p:sldId id="1058" r:id="rId10"/>
    <p:sldId id="1059" r:id="rId11"/>
    <p:sldId id="1060" r:id="rId12"/>
    <p:sldId id="1061" r:id="rId13"/>
    <p:sldId id="1062" r:id="rId14"/>
    <p:sldId id="1064" r:id="rId15"/>
    <p:sldId id="1065" r:id="rId16"/>
    <p:sldId id="1066" r:id="rId17"/>
    <p:sldId id="1067" r:id="rId18"/>
    <p:sldId id="1068" r:id="rId19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B68A"/>
    <a:srgbClr val="FFFF66"/>
    <a:srgbClr val="003399"/>
    <a:srgbClr val="008080"/>
    <a:srgbClr val="006666"/>
    <a:srgbClr val="CC0000"/>
    <a:srgbClr val="0066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0" autoAdjust="0"/>
    <p:restoredTop sz="92297" autoAdjust="0"/>
  </p:normalViewPr>
  <p:slideViewPr>
    <p:cSldViewPr>
      <p:cViewPr>
        <p:scale>
          <a:sx n="60" d="100"/>
          <a:sy n="60" d="100"/>
        </p:scale>
        <p:origin x="172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56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51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8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18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02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6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SciKit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"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SciPy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 Toolkit),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2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Density-based spatial clustering of applications with noise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DBSCAN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)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" panose="02020603050405020304" pitchFamily="18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8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97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27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67107" y="6336358"/>
            <a:ext cx="571500" cy="27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1" y="703779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762000"/>
            <a:ext cx="8305800" cy="10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3200" b="0" dirty="0">
                <a:solidFill>
                  <a:schemeClr val="bg1"/>
                </a:solidFill>
                <a:latin typeface="Arial"/>
                <a:cs typeface="Arial"/>
              </a:rPr>
              <a:t>Analyzing IO Usage Patterns of User Jobs to Improve Overall HPC System Efficiency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28800" y="1752600"/>
            <a:ext cx="7010400" cy="14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1800" b="0" dirty="0">
                <a:solidFill>
                  <a:prstClr val="white"/>
                </a:solidFill>
                <a:latin typeface="Arial"/>
                <a:cs typeface="Arial"/>
              </a:rPr>
              <a:t>Syed Sadat </a:t>
            </a:r>
            <a:r>
              <a:rPr lang="en-US" sz="1800" b="0" dirty="0" err="1" smtClean="0">
                <a:solidFill>
                  <a:prstClr val="white"/>
                </a:solidFill>
                <a:latin typeface="Arial"/>
                <a:cs typeface="Arial"/>
              </a:rPr>
              <a:t>Nazrul</a:t>
            </a:r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*, </a:t>
            </a:r>
            <a:r>
              <a:rPr lang="en-US" sz="1800" b="0" dirty="0">
                <a:solidFill>
                  <a:prstClr val="white"/>
                </a:solidFill>
                <a:latin typeface="Arial"/>
                <a:cs typeface="Arial"/>
              </a:rPr>
              <a:t>Cherie </a:t>
            </a:r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Huang*, </a:t>
            </a:r>
            <a:r>
              <a:rPr lang="en-US" sz="1800" b="0" dirty="0" err="1">
                <a:solidFill>
                  <a:prstClr val="white"/>
                </a:solidFill>
                <a:latin typeface="Arial"/>
                <a:cs typeface="Arial"/>
              </a:rPr>
              <a:t>Mahidhar</a:t>
            </a:r>
            <a:r>
              <a:rPr lang="en-US" sz="1800" b="0" dirty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1800" b="0" dirty="0" err="1" smtClean="0">
                <a:solidFill>
                  <a:prstClr val="white"/>
                </a:solidFill>
                <a:latin typeface="Arial"/>
                <a:cs typeface="Arial"/>
              </a:rPr>
              <a:t>Tatineni</a:t>
            </a:r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, </a:t>
            </a:r>
          </a:p>
          <a:p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Nicole </a:t>
            </a:r>
            <a:r>
              <a:rPr lang="en-US" sz="1800" b="0" dirty="0" err="1">
                <a:solidFill>
                  <a:prstClr val="white"/>
                </a:solidFill>
                <a:latin typeface="Arial"/>
                <a:cs typeface="Arial"/>
              </a:rPr>
              <a:t>Wolter</a:t>
            </a:r>
            <a:r>
              <a:rPr lang="en-US" sz="1800" b="0" dirty="0">
                <a:solidFill>
                  <a:prstClr val="white"/>
                </a:solidFill>
                <a:latin typeface="Arial"/>
                <a:cs typeface="Arial"/>
              </a:rPr>
              <a:t>, </a:t>
            </a:r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1800" b="0" dirty="0" err="1" smtClean="0">
                <a:solidFill>
                  <a:prstClr val="white"/>
                </a:solidFill>
                <a:latin typeface="Arial"/>
                <a:cs typeface="Arial"/>
              </a:rPr>
              <a:t>Dimitry</a:t>
            </a:r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1800" b="0" dirty="0" err="1">
                <a:solidFill>
                  <a:prstClr val="white"/>
                </a:solidFill>
                <a:latin typeface="Arial"/>
                <a:cs typeface="Arial"/>
              </a:rPr>
              <a:t>Mishin</a:t>
            </a:r>
            <a:r>
              <a:rPr lang="en-US" sz="1800" b="0" dirty="0">
                <a:solidFill>
                  <a:prstClr val="white"/>
                </a:solidFill>
                <a:latin typeface="Arial"/>
                <a:cs typeface="Arial"/>
              </a:rPr>
              <a:t>, Trevor Cooper and Amit </a:t>
            </a:r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Majumdar</a:t>
            </a:r>
          </a:p>
          <a:p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San Diego Supercomputer Center</a:t>
            </a:r>
          </a:p>
          <a:p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University of California San Diego</a:t>
            </a:r>
          </a:p>
          <a:p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* students at the time of project</a:t>
            </a:r>
            <a:endParaRPr lang="en-US" sz="1800" b="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95600" y="5664704"/>
            <a:ext cx="5638800" cy="35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SCEC2018, Delhi, Dec 13-14, 2018</a:t>
            </a:r>
            <a:endParaRPr lang="en-US" sz="1800" b="0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3660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029200"/>
          </a:xfrm>
        </p:spPr>
        <p:txBody>
          <a:bodyPr/>
          <a:lstStyle/>
          <a:p>
            <a:r>
              <a:rPr lang="en-US" sz="2400" b="0" dirty="0" smtClean="0"/>
              <a:t>Data collected using TACC Stats (still being collected continuously)</a:t>
            </a:r>
          </a:p>
          <a:p>
            <a:r>
              <a:rPr lang="en-US" sz="2400" b="0" dirty="0" smtClean="0"/>
              <a:t>~</a:t>
            </a:r>
            <a:r>
              <a:rPr lang="en-US" sz="2400" b="0" dirty="0"/>
              <a:t>700,000 jobs </a:t>
            </a:r>
            <a:r>
              <a:rPr lang="en-US" sz="2400" b="0" dirty="0" smtClean="0"/>
              <a:t>that </a:t>
            </a:r>
            <a:r>
              <a:rPr lang="en-US" sz="2400" b="0" dirty="0"/>
              <a:t>ran during the time period, and is around 500 GB in </a:t>
            </a:r>
            <a:r>
              <a:rPr lang="en-US" sz="2400" b="0" dirty="0" smtClean="0"/>
              <a:t>size</a:t>
            </a:r>
          </a:p>
          <a:p>
            <a:pPr lvl="1"/>
            <a:r>
              <a:rPr lang="en-US" sz="2000" b="0" dirty="0" smtClean="0"/>
              <a:t>Collects </a:t>
            </a:r>
            <a:r>
              <a:rPr lang="en-US" sz="2000" b="0" dirty="0"/>
              <a:t>user job’s I/O stats on file systems every 10 min interval</a:t>
            </a:r>
          </a:p>
          <a:p>
            <a:r>
              <a:rPr lang="en-US" sz="2400" b="0" dirty="0" smtClean="0"/>
              <a:t>Looked at Compute and GPU queue (not shared queue for first pass)</a:t>
            </a:r>
          </a:p>
          <a:p>
            <a:r>
              <a:rPr lang="en-US" sz="2400" b="0" dirty="0" smtClean="0"/>
              <a:t>Data can be </a:t>
            </a:r>
            <a:r>
              <a:rPr lang="en-US" sz="2400" b="0" dirty="0"/>
              <a:t>quickly extracted as inputs </a:t>
            </a:r>
            <a:r>
              <a:rPr lang="en-US" sz="2400" b="0" dirty="0" smtClean="0"/>
              <a:t>for learning algorithms – NFS, </a:t>
            </a:r>
            <a:r>
              <a:rPr lang="en-US" sz="2400" b="0" dirty="0" err="1" smtClean="0"/>
              <a:t>Lustre</a:t>
            </a:r>
            <a:r>
              <a:rPr lang="en-US" sz="2400" b="0" dirty="0" smtClean="0"/>
              <a:t>, node local SSD I/O data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r>
              <a:rPr lang="en-US" sz="2400" b="0" dirty="0" smtClean="0"/>
              <a:t>Ran controlled IOR for validating the data processing pipeline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4" y="4504925"/>
            <a:ext cx="8302266" cy="8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381000"/>
          </a:xfrm>
        </p:spPr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4" name="image19.png" descr="scatter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533400"/>
            <a:ext cx="5105400" cy="54102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5943600" y="990600"/>
            <a:ext cx="2873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 matrix from </a:t>
            </a:r>
            <a:r>
              <a:rPr lang="en-US" sz="2400" dirty="0" err="1"/>
              <a:t>Scikit</a:t>
            </a:r>
            <a:r>
              <a:rPr lang="en-US" sz="2400" dirty="0"/>
              <a:t>-learn </a:t>
            </a:r>
            <a:endParaRPr lang="en-US" sz="2400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 smtClean="0"/>
              <a:t>Block refers to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 err="1" smtClean="0"/>
              <a:t>llite</a:t>
            </a:r>
            <a:r>
              <a:rPr lang="en-US" sz="2000" i="0" dirty="0" smtClean="0"/>
              <a:t> refers to </a:t>
            </a:r>
            <a:r>
              <a:rPr lang="en-US" sz="2000" i="0" dirty="0" err="1" smtClean="0"/>
              <a:t>Lustre</a:t>
            </a:r>
            <a:endParaRPr lang="en-US" sz="2000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 smtClean="0"/>
              <a:t>Analyzed the linear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 smtClean="0"/>
              <a:t>Tried to tie to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4007740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20" y="76200"/>
            <a:ext cx="8839200" cy="609600"/>
          </a:xfrm>
        </p:spPr>
        <p:txBody>
          <a:bodyPr/>
          <a:lstStyle/>
          <a:p>
            <a:r>
              <a:rPr lang="en-US" sz="2800" dirty="0" smtClean="0"/>
              <a:t>Linear Pattern</a:t>
            </a:r>
            <a:br>
              <a:rPr lang="en-US" sz="2800" dirty="0" smtClean="0"/>
            </a:br>
            <a:r>
              <a:rPr lang="en-US" sz="2000" dirty="0"/>
              <a:t>Block read versus block write pattern </a:t>
            </a:r>
          </a:p>
        </p:txBody>
      </p:sp>
      <p:pic>
        <p:nvPicPr>
          <p:cNvPr id="4" name="image09.png" descr="ssd_lin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20" y="609600"/>
            <a:ext cx="8839200" cy="3495953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12004" y="4114800"/>
            <a:ext cx="9031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Linear </a:t>
            </a:r>
            <a:r>
              <a:rPr lang="en-US" i="0" dirty="0"/>
              <a:t>patterns formed when analyzing aggregate write I/O and aggregate read I/O on the </a:t>
            </a:r>
            <a:r>
              <a:rPr lang="en-US" i="0" dirty="0" smtClean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Pertaining to all the jobs that are part of this pattern, we have seen that 1,877 (76%) jobs are </a:t>
            </a:r>
          </a:p>
          <a:p>
            <a:r>
              <a:rPr lang="en-US" i="0" dirty="0" smtClean="0"/>
              <a:t>     </a:t>
            </a:r>
            <a:r>
              <a:rPr lang="en-US" i="0" dirty="0" err="1" smtClean="0"/>
              <a:t>Phylogentics</a:t>
            </a:r>
            <a:r>
              <a:rPr lang="en-US" i="0" dirty="0" smtClean="0"/>
              <a:t> </a:t>
            </a:r>
            <a:r>
              <a:rPr lang="en-US" i="0" dirty="0"/>
              <a:t>Gateway </a:t>
            </a:r>
            <a:r>
              <a:rPr lang="en-US" i="0" dirty="0" smtClean="0"/>
              <a:t>(CIPRES </a:t>
            </a:r>
            <a:r>
              <a:rPr lang="en-US" i="0" dirty="0"/>
              <a:t>running RXML code) and Neuroscience Gateway </a:t>
            </a:r>
            <a:br>
              <a:rPr lang="en-US" i="0" dirty="0"/>
            </a:br>
            <a:r>
              <a:rPr lang="en-US" i="0" dirty="0" smtClean="0"/>
              <a:t>     (was mostly running </a:t>
            </a:r>
            <a:r>
              <a:rPr lang="en-US" i="0" dirty="0"/>
              <a:t>spiking neuronal simulation) </a:t>
            </a:r>
            <a:r>
              <a:rPr lang="en-US" i="0" dirty="0" smtClean="0"/>
              <a:t>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We know that these jobs only produce I/O to </a:t>
            </a:r>
            <a:r>
              <a:rPr lang="en-US" i="0" dirty="0" smtClean="0"/>
              <a:t>NFS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However they used </a:t>
            </a:r>
            <a:r>
              <a:rPr lang="en-US" i="0" dirty="0" err="1"/>
              <a:t>OpenMPI</a:t>
            </a:r>
            <a:r>
              <a:rPr lang="en-US" i="0" dirty="0"/>
              <a:t> for their MPI communication</a:t>
            </a:r>
            <a:r>
              <a:rPr lang="en-US" i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This leads to runtime I/O activity (for example memory map information) in /</a:t>
            </a:r>
            <a:r>
              <a:rPr lang="en-US" i="0" dirty="0" err="1"/>
              <a:t>tmp</a:t>
            </a:r>
            <a:r>
              <a:rPr lang="en-US" i="0" dirty="0"/>
              <a:t> which is located </a:t>
            </a:r>
            <a:r>
              <a:rPr lang="en-US" i="0" dirty="0" smtClean="0"/>
              <a:t>on </a:t>
            </a:r>
            <a:r>
              <a:rPr lang="en-US" i="0" dirty="0"/>
              <a:t>the </a:t>
            </a:r>
            <a:r>
              <a:rPr lang="en-US" i="0" dirty="0" smtClean="0"/>
              <a:t>SSDs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1505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3120" y="76200"/>
            <a:ext cx="8839200" cy="609600"/>
          </a:xfrm>
        </p:spPr>
        <p:txBody>
          <a:bodyPr/>
          <a:lstStyle/>
          <a:p>
            <a:r>
              <a:rPr lang="en-US" sz="2800" dirty="0" smtClean="0"/>
              <a:t>Linear Pattern</a:t>
            </a:r>
            <a:br>
              <a:rPr lang="en-US" sz="2800" dirty="0" smtClean="0"/>
            </a:br>
            <a:r>
              <a:rPr lang="en-US" sz="2000" dirty="0"/>
              <a:t>Block read versus block write pattern </a:t>
            </a:r>
          </a:p>
        </p:txBody>
      </p:sp>
      <p:pic>
        <p:nvPicPr>
          <p:cNvPr id="5" name="image02.png" descr="ssd_lin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20" y="698653"/>
            <a:ext cx="8629880" cy="3263747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119616" y="4114800"/>
            <a:ext cx="92464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linear pattern formed when analyzing aggregate write I/O and aggregate read I/O 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Pertaining </a:t>
            </a:r>
            <a:r>
              <a:rPr lang="en-US" dirty="0"/>
              <a:t>to all the jobs that are part of this pattern, we have seen that 208 (82%) jobs have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</a:t>
            </a:r>
            <a:r>
              <a:rPr lang="en-US" dirty="0"/>
              <a:t>job name and from a particular project </a:t>
            </a:r>
            <a:r>
              <a:rPr lang="en-US" dirty="0" smtClean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 </a:t>
            </a:r>
            <a:r>
              <a:rPr lang="en-US" dirty="0"/>
              <a:t>investigation and discussion with the user showed that these I/O patterns were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produced 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Hadoop </a:t>
            </a:r>
            <a:r>
              <a:rPr lang="en-US" dirty="0" smtClean="0"/>
              <a:t>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Comet, Hadoop is configured to use local </a:t>
            </a:r>
            <a:r>
              <a:rPr lang="en-US" dirty="0" smtClean="0"/>
              <a:t>SSD </a:t>
            </a:r>
            <a:r>
              <a:rPr lang="en-US" dirty="0"/>
              <a:t>as the basis for its HDFS file </a:t>
            </a:r>
            <a:r>
              <a:rPr lang="en-US" dirty="0" smtClean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</a:t>
            </a:r>
            <a:r>
              <a:rPr lang="en-US" dirty="0"/>
              <a:t>, as expected, there is a significant amount of I/O to SSDs from these </a:t>
            </a:r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04" y="42614"/>
            <a:ext cx="8839200" cy="1041400"/>
          </a:xfrm>
        </p:spPr>
        <p:txBody>
          <a:bodyPr/>
          <a:lstStyle/>
          <a:p>
            <a:r>
              <a:rPr lang="en-US" sz="3200" dirty="0" smtClean="0"/>
              <a:t>Linear pattern</a:t>
            </a:r>
            <a:br>
              <a:rPr lang="en-US" sz="3200" dirty="0" smtClean="0"/>
            </a:br>
            <a:r>
              <a:rPr lang="en-US" sz="2000" dirty="0" smtClean="0"/>
              <a:t>SSD read vs </a:t>
            </a:r>
            <a:r>
              <a:rPr lang="en-US" sz="2000" dirty="0" err="1" smtClean="0"/>
              <a:t>Lustre</a:t>
            </a:r>
            <a:r>
              <a:rPr lang="en-US" sz="2000" dirty="0" smtClean="0"/>
              <a:t> write; SSD read vs </a:t>
            </a:r>
            <a:r>
              <a:rPr lang="en-US" sz="2000" dirty="0" err="1" smtClean="0"/>
              <a:t>Lustre</a:t>
            </a:r>
            <a:r>
              <a:rPr lang="en-US" sz="2000" dirty="0" smtClean="0"/>
              <a:t> read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21828"/>
            <a:ext cx="5791200" cy="5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58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04" y="1219200"/>
            <a:ext cx="8839200" cy="4343400"/>
          </a:xfrm>
        </p:spPr>
        <p:txBody>
          <a:bodyPr/>
          <a:lstStyle/>
          <a:p>
            <a:r>
              <a:rPr lang="en-US" sz="2400" b="0" dirty="0" smtClean="0"/>
              <a:t>Horizontal linear </a:t>
            </a:r>
            <a:r>
              <a:rPr lang="en-US" sz="2400" b="0" dirty="0"/>
              <a:t>patterns on SSD read I/O against </a:t>
            </a:r>
            <a:r>
              <a:rPr lang="en-US" sz="2400" b="0" dirty="0" err="1"/>
              <a:t>Lustre</a:t>
            </a:r>
            <a:r>
              <a:rPr lang="en-US" sz="2400" b="0" dirty="0"/>
              <a:t> Write I/O and </a:t>
            </a:r>
            <a:r>
              <a:rPr lang="en-US" sz="2400" b="0" dirty="0" err="1"/>
              <a:t>Lustre</a:t>
            </a:r>
            <a:r>
              <a:rPr lang="en-US" sz="2400" b="0" dirty="0"/>
              <a:t> Read I/O </a:t>
            </a:r>
            <a:r>
              <a:rPr lang="en-US" sz="2400" b="0" dirty="0" smtClean="0"/>
              <a:t>respectively</a:t>
            </a:r>
            <a:endParaRPr lang="en-US" sz="2400" b="0" dirty="0"/>
          </a:p>
          <a:p>
            <a:r>
              <a:rPr lang="en-US" sz="2400" b="0" dirty="0" smtClean="0"/>
              <a:t>Both </a:t>
            </a:r>
            <a:r>
              <a:rPr lang="en-US" sz="2400" b="0" dirty="0"/>
              <a:t>show similar patterns</a:t>
            </a:r>
            <a:r>
              <a:rPr lang="en-US" sz="2400" b="0" dirty="0" smtClean="0"/>
              <a:t>.</a:t>
            </a:r>
          </a:p>
          <a:p>
            <a:r>
              <a:rPr lang="en-US" sz="2400" b="0" dirty="0" smtClean="0"/>
              <a:t>This </a:t>
            </a:r>
            <a:r>
              <a:rPr lang="en-US" sz="2400" b="0" dirty="0"/>
              <a:t>indicates that they were both created by similar </a:t>
            </a:r>
            <a:r>
              <a:rPr lang="en-US" sz="2400" b="0" dirty="0" smtClean="0"/>
              <a:t>applications</a:t>
            </a:r>
          </a:p>
          <a:p>
            <a:r>
              <a:rPr lang="en-US" sz="2400" b="0" dirty="0" smtClean="0"/>
              <a:t>BRLW_LINE1 </a:t>
            </a:r>
            <a:r>
              <a:rPr lang="en-US" sz="2400" b="0" dirty="0"/>
              <a:t>contains 232 (28%) VASP and CP2K jobs and 134 (16%) NAMD </a:t>
            </a:r>
            <a:r>
              <a:rPr lang="en-US" sz="2400" b="0" dirty="0" smtClean="0"/>
              <a:t>jobs  </a:t>
            </a:r>
            <a:endParaRPr lang="en-US" sz="2400" b="0" dirty="0"/>
          </a:p>
          <a:p>
            <a:r>
              <a:rPr lang="en-US" sz="2400" b="0" dirty="0" smtClean="0"/>
              <a:t>We </a:t>
            </a:r>
            <a:r>
              <a:rPr lang="en-US" sz="2400" b="0" dirty="0"/>
              <a:t>can say these applications require ~4 GB of read from the local SSD (this includes both scratch and system directories) and between 100 kB and 10 MB </a:t>
            </a:r>
            <a:r>
              <a:rPr lang="en-US" sz="2400" b="0" dirty="0" err="1"/>
              <a:t>Lustre</a:t>
            </a:r>
            <a:r>
              <a:rPr lang="en-US" sz="2400" b="0" dirty="0"/>
              <a:t> I/O (both read and write) to run the </a:t>
            </a:r>
            <a:r>
              <a:rPr lang="en-US" sz="2400" b="0" dirty="0" smtClean="0"/>
              <a:t>job</a:t>
            </a:r>
            <a:endParaRPr lang="en-US" sz="2400" b="0" dirty="0"/>
          </a:p>
          <a:p>
            <a:endParaRPr lang="en-US" b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104" y="42614"/>
            <a:ext cx="8839200" cy="1041400"/>
          </a:xfrm>
        </p:spPr>
        <p:txBody>
          <a:bodyPr/>
          <a:lstStyle/>
          <a:p>
            <a:r>
              <a:rPr lang="en-US" sz="3200" dirty="0" smtClean="0"/>
              <a:t>Linear pattern</a:t>
            </a:r>
            <a:br>
              <a:rPr lang="en-US" sz="3200" dirty="0" smtClean="0"/>
            </a:br>
            <a:r>
              <a:rPr lang="en-US" sz="2000" dirty="0" smtClean="0"/>
              <a:t>SSD read vs </a:t>
            </a:r>
            <a:r>
              <a:rPr lang="en-US" sz="2000" dirty="0" err="1" smtClean="0"/>
              <a:t>Lustre</a:t>
            </a:r>
            <a:r>
              <a:rPr lang="en-US" sz="2000" dirty="0" smtClean="0"/>
              <a:t> write; SSD read vs </a:t>
            </a:r>
            <a:r>
              <a:rPr lang="en-US" sz="2000" dirty="0" err="1" smtClean="0"/>
              <a:t>Lustre</a:t>
            </a:r>
            <a:r>
              <a:rPr lang="en-US" sz="2000" dirty="0" smtClean="0"/>
              <a:t> 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281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22" y="119699"/>
            <a:ext cx="8839200" cy="381000"/>
          </a:xfrm>
        </p:spPr>
        <p:txBody>
          <a:bodyPr/>
          <a:lstStyle/>
          <a:p>
            <a:r>
              <a:rPr lang="en-US" sz="2400" dirty="0" smtClean="0"/>
              <a:t>K-means </a:t>
            </a:r>
            <a:r>
              <a:rPr lang="en-US" sz="2400" dirty="0"/>
              <a:t>analysis </a:t>
            </a:r>
            <a:r>
              <a:rPr lang="en-US" sz="1800" dirty="0"/>
              <a:t>cluster center marks ‘X’ and cluster 10 encircled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457200"/>
            <a:ext cx="5169598" cy="56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33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teal colored cluster </a:t>
            </a:r>
            <a:r>
              <a:rPr lang="en-US" dirty="0" smtClean="0"/>
              <a:t>as </a:t>
            </a:r>
            <a:r>
              <a:rPr lang="en-US" dirty="0"/>
              <a:t>shown in </a:t>
            </a:r>
            <a:r>
              <a:rPr lang="en-US" dirty="0" smtClean="0"/>
              <a:t>Figure, </a:t>
            </a:r>
            <a:r>
              <a:rPr lang="en-US" dirty="0"/>
              <a:t>is characterized by low SSD read and SSD write (100 MB - 1 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</a:t>
            </a:r>
            <a:r>
              <a:rPr lang="en-US" dirty="0"/>
              <a:t>, this cluster shows very high </a:t>
            </a:r>
            <a:r>
              <a:rPr lang="en-US" dirty="0" err="1"/>
              <a:t>Lustre</a:t>
            </a:r>
            <a:r>
              <a:rPr lang="en-US" dirty="0"/>
              <a:t> read (&gt;10 GB) and variable </a:t>
            </a:r>
            <a:r>
              <a:rPr lang="en-US" dirty="0" err="1"/>
              <a:t>Lustre</a:t>
            </a:r>
            <a:r>
              <a:rPr lang="en-US" dirty="0"/>
              <a:t> write (100 kB - 1 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 </a:t>
            </a:r>
            <a:r>
              <a:rPr lang="en-US" dirty="0"/>
              <a:t>least 324 (89%) of these jobs had projects that indicate that these are astrophysics </a:t>
            </a:r>
            <a:r>
              <a:rPr lang="en-US" dirty="0" smtClean="0"/>
              <a:t>jobs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257800"/>
          </a:xfrm>
        </p:spPr>
        <p:txBody>
          <a:bodyPr/>
          <a:lstStyle/>
          <a:p>
            <a:r>
              <a:rPr lang="en-US" sz="2400" dirty="0" smtClean="0"/>
              <a:t>We did some other analysis such as using DBSCAN, longer (than 10 </a:t>
            </a:r>
            <a:r>
              <a:rPr lang="en-US" sz="2400" dirty="0" err="1" smtClean="0"/>
              <a:t>mins</a:t>
            </a:r>
            <a:r>
              <a:rPr lang="en-US" sz="2400" dirty="0" smtClean="0"/>
              <a:t>) time window for data etc.</a:t>
            </a:r>
          </a:p>
          <a:p>
            <a:pPr lvl="1"/>
            <a:r>
              <a:rPr lang="en-US" sz="2000" dirty="0" smtClean="0"/>
              <a:t>No distinct patterns</a:t>
            </a:r>
          </a:p>
          <a:p>
            <a:endParaRPr lang="en-US" sz="2400" dirty="0"/>
          </a:p>
          <a:p>
            <a:r>
              <a:rPr lang="en-US" sz="2400" dirty="0" smtClean="0"/>
              <a:t>Presented work show we </a:t>
            </a:r>
            <a:r>
              <a:rPr lang="en-US" sz="2400" dirty="0"/>
              <a:t>were able to analyze distinct patterns in the dataset caused by different </a:t>
            </a:r>
            <a:r>
              <a:rPr lang="en-US" sz="2400" dirty="0" smtClean="0"/>
              <a:t>applications</a:t>
            </a:r>
          </a:p>
          <a:p>
            <a:endParaRPr lang="en-US" sz="2400" dirty="0"/>
          </a:p>
          <a:p>
            <a:r>
              <a:rPr lang="en-US" sz="2400" dirty="0" smtClean="0"/>
              <a:t>We only looked at aggregate data</a:t>
            </a:r>
          </a:p>
          <a:p>
            <a:pPr lvl="1"/>
            <a:r>
              <a:rPr lang="en-US" sz="2000" dirty="0" smtClean="0"/>
              <a:t>In the future examine time series data - beginning, middle end of job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We can also analyze jobs separately based on parameters like run time of the </a:t>
            </a:r>
            <a:r>
              <a:rPr lang="en-US" sz="2400" dirty="0" smtClean="0"/>
              <a:t>job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1400" b="0" dirty="0" smtClean="0"/>
              <a:t>Acknowledgement: Partial funding from </a:t>
            </a:r>
            <a:r>
              <a:rPr lang="en-US" sz="1400" b="0" dirty="0" err="1" smtClean="0"/>
              <a:t>Engility</a:t>
            </a:r>
            <a:r>
              <a:rPr lang="en-US" sz="1400" b="0" dirty="0" smtClean="0"/>
              <a:t> for student research internship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13494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528" y="613666"/>
            <a:ext cx="580464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" algn="ctr">
              <a:lnSpc>
                <a:spcPts val="3785"/>
              </a:lnSpc>
            </a:pPr>
            <a:r>
              <a:rPr sz="3221" b="1" spc="9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221" b="1" dirty="0">
                <a:solidFill>
                  <a:srgbClr val="C00000"/>
                </a:solidFill>
                <a:latin typeface="Arial"/>
                <a:cs typeface="Arial"/>
              </a:rPr>
              <a:t>omet</a:t>
            </a:r>
            <a:endParaRPr sz="3221">
              <a:latin typeface="Arial"/>
              <a:cs typeface="Arial"/>
            </a:endParaRPr>
          </a:p>
          <a:p>
            <a:pPr algn="ctr">
              <a:lnSpc>
                <a:spcPts val="3362"/>
              </a:lnSpc>
            </a:pP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“H</a:t>
            </a:r>
            <a:r>
              <a:rPr sz="2868" b="1" spc="-9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68" b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68" b="1" spc="-4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68" b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68" b="1" spc="-4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e 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lon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68" b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68" b="1" spc="-4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68" b="1" spc="-9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68" b="1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68" b="1" spc="-9" dirty="0">
                <a:solidFill>
                  <a:srgbClr val="C00000"/>
                </a:solidFill>
                <a:latin typeface="Arial"/>
                <a:cs typeface="Arial"/>
              </a:rPr>
              <a:t>sc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68" b="1" spc="-9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68" b="1" spc="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68" b="1" spc="-9" dirty="0">
                <a:solidFill>
                  <a:srgbClr val="C00000"/>
                </a:solidFill>
                <a:latin typeface="Arial"/>
                <a:cs typeface="Arial"/>
              </a:rPr>
              <a:t>ce</a:t>
            </a:r>
            <a:r>
              <a:rPr sz="2868" b="1" dirty="0">
                <a:solidFill>
                  <a:srgbClr val="C00000"/>
                </a:solidFill>
                <a:latin typeface="Arial"/>
                <a:cs typeface="Arial"/>
              </a:rPr>
              <a:t>”</a:t>
            </a:r>
            <a:endParaRPr sz="286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1269" y="2193614"/>
            <a:ext cx="7709647" cy="2748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" name="object 4"/>
          <p:cNvSpPr txBox="1"/>
          <p:nvPr/>
        </p:nvSpPr>
        <p:spPr>
          <a:xfrm>
            <a:off x="2074431" y="5334125"/>
            <a:ext cx="5270126" cy="2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9" dirty="0">
                <a:latin typeface="Arial"/>
                <a:cs typeface="Arial"/>
              </a:rPr>
              <a:t>iPhone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panorama</a:t>
            </a:r>
            <a:r>
              <a:rPr sz="1677" b="1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photograph</a:t>
            </a:r>
            <a:r>
              <a:rPr sz="1677" b="1" spc="4" dirty="0">
                <a:latin typeface="Arial"/>
                <a:cs typeface="Arial"/>
              </a:rPr>
              <a:t> of</a:t>
            </a:r>
            <a:r>
              <a:rPr sz="1677" b="1" spc="9" dirty="0">
                <a:latin typeface="Arial"/>
                <a:cs typeface="Arial"/>
              </a:rPr>
              <a:t> 1</a:t>
            </a:r>
            <a:r>
              <a:rPr sz="1677" b="1" spc="4" dirty="0">
                <a:latin typeface="Arial"/>
                <a:cs typeface="Arial"/>
              </a:rPr>
              <a:t> of</a:t>
            </a:r>
            <a:r>
              <a:rPr sz="1677" b="1" spc="9" dirty="0">
                <a:latin typeface="Arial"/>
                <a:cs typeface="Arial"/>
              </a:rPr>
              <a:t> 2</a:t>
            </a:r>
            <a:r>
              <a:rPr sz="1677" b="1" spc="4" dirty="0">
                <a:latin typeface="Arial"/>
                <a:cs typeface="Arial"/>
              </a:rPr>
              <a:t> server rows</a:t>
            </a:r>
            <a:endParaRPr sz="16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8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694" y="219598"/>
            <a:ext cx="6425453" cy="522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Com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t:</a:t>
            </a:r>
            <a:r>
              <a:rPr sz="3397" b="1" spc="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Sys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3397" b="1" spc="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ac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ri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endParaRPr sz="3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363" y="724471"/>
            <a:ext cx="3908612" cy="501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587" indent="-175381">
              <a:buFont typeface="Arial"/>
              <a:buChar char="•"/>
              <a:tabLst>
                <a:tab pos="187148" algn="l"/>
              </a:tabLst>
            </a:pPr>
            <a:r>
              <a:rPr sz="1677" b="1" spc="-119" dirty="0">
                <a:latin typeface="Arial"/>
                <a:cs typeface="Arial"/>
              </a:rPr>
              <a:t>T</a:t>
            </a:r>
            <a:r>
              <a:rPr sz="1677" b="1" spc="4" dirty="0">
                <a:latin typeface="Arial"/>
                <a:cs typeface="Arial"/>
              </a:rPr>
              <a:t>otal</a:t>
            </a:r>
            <a:r>
              <a:rPr sz="1677" b="1" spc="9" dirty="0">
                <a:latin typeface="Arial"/>
                <a:cs typeface="Arial"/>
              </a:rPr>
              <a:t> p</a:t>
            </a:r>
            <a:r>
              <a:rPr sz="1677" b="1" spc="4" dirty="0">
                <a:latin typeface="Arial"/>
                <a:cs typeface="Arial"/>
              </a:rPr>
              <a:t>ea</a:t>
            </a:r>
            <a:r>
              <a:rPr sz="1677" b="1" spc="9" dirty="0">
                <a:latin typeface="Arial"/>
                <a:cs typeface="Arial"/>
              </a:rPr>
              <a:t>k</a:t>
            </a:r>
            <a:r>
              <a:rPr sz="1677" b="1" spc="4" dirty="0">
                <a:latin typeface="Arial"/>
                <a:cs typeface="Arial"/>
              </a:rPr>
              <a:t> flops ~2.1 </a:t>
            </a:r>
            <a:r>
              <a:rPr sz="1677" b="1" spc="9" dirty="0">
                <a:latin typeface="Arial"/>
                <a:cs typeface="Arial"/>
              </a:rPr>
              <a:t>PF</a:t>
            </a:r>
            <a:endParaRPr sz="1677">
              <a:latin typeface="Arial"/>
              <a:cs typeface="Arial"/>
            </a:endParaRPr>
          </a:p>
          <a:p>
            <a:pPr marL="186587" indent="-175381">
              <a:spcBef>
                <a:spcPts val="313"/>
              </a:spcBef>
              <a:buFont typeface="Arial"/>
              <a:buChar char="•"/>
              <a:tabLst>
                <a:tab pos="187148" algn="l"/>
              </a:tabLst>
            </a:pPr>
            <a:r>
              <a:rPr sz="1677" b="1" spc="9" dirty="0">
                <a:latin typeface="Arial"/>
                <a:cs typeface="Arial"/>
              </a:rPr>
              <a:t>D</a:t>
            </a:r>
            <a:r>
              <a:rPr sz="1677" b="1" spc="4" dirty="0">
                <a:latin typeface="Arial"/>
                <a:cs typeface="Arial"/>
              </a:rPr>
              <a:t>ell</a:t>
            </a:r>
            <a:r>
              <a:rPr sz="1677" b="1" spc="9" dirty="0">
                <a:latin typeface="Arial"/>
                <a:cs typeface="Arial"/>
              </a:rPr>
              <a:t> prim</a:t>
            </a:r>
            <a:r>
              <a:rPr sz="1677" b="1" spc="4" dirty="0">
                <a:latin typeface="Arial"/>
                <a:cs typeface="Arial"/>
              </a:rPr>
              <a:t>ary integrator</a:t>
            </a:r>
            <a:endParaRPr sz="1677">
              <a:latin typeface="Arial"/>
              <a:cs typeface="Arial"/>
            </a:endParaRPr>
          </a:p>
          <a:p>
            <a:pPr marL="526705" lvl="1" indent="-151848">
              <a:spcBef>
                <a:spcPts val="313"/>
              </a:spcBef>
              <a:buFont typeface="Arial"/>
              <a:buChar char="•"/>
              <a:tabLst>
                <a:tab pos="527265" algn="l"/>
              </a:tabLst>
            </a:pPr>
            <a:r>
              <a:rPr sz="1500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Ha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spc="-9" dirty="0">
                <a:latin typeface="Arial"/>
                <a:cs typeface="Arial"/>
              </a:rPr>
              <a:t>we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ss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19" dirty="0">
                <a:latin typeface="Arial"/>
                <a:cs typeface="Arial"/>
              </a:rPr>
              <a:t>A</a:t>
            </a:r>
            <a:r>
              <a:rPr sz="1500" spc="-4" dirty="0">
                <a:latin typeface="Arial"/>
                <a:cs typeface="Arial"/>
              </a:rPr>
              <a:t>VX</a:t>
            </a:r>
            <a:r>
              <a:rPr sz="1500" spc="4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526705" lvl="1" indent="-151848">
              <a:spcBef>
                <a:spcPts val="318"/>
              </a:spcBef>
              <a:buFont typeface="Arial"/>
              <a:buChar char="•"/>
              <a:tabLst>
                <a:tab pos="527265" algn="l"/>
              </a:tabLst>
            </a:pPr>
            <a:r>
              <a:rPr sz="1500" dirty="0">
                <a:latin typeface="Arial"/>
                <a:cs typeface="Arial"/>
              </a:rPr>
              <a:t>M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ll</a:t>
            </a:r>
            <a:r>
              <a:rPr sz="1500" spc="-9" dirty="0">
                <a:latin typeface="Arial"/>
                <a:cs typeface="Arial"/>
              </a:rPr>
              <a:t>ano</a:t>
            </a:r>
            <a:r>
              <a:rPr sz="1500" spc="4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F</a:t>
            </a:r>
            <a:r>
              <a:rPr sz="1500" spc="-9" dirty="0">
                <a:latin typeface="Arial"/>
                <a:cs typeface="Arial"/>
              </a:rPr>
              <a:t>D</a:t>
            </a:r>
            <a:r>
              <a:rPr sz="1500" spc="9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spc="-4" dirty="0">
                <a:latin typeface="Arial"/>
                <a:cs typeface="Arial"/>
              </a:rPr>
              <a:t>iB</a:t>
            </a:r>
            <a:r>
              <a:rPr sz="1500" spc="-9" dirty="0">
                <a:latin typeface="Arial"/>
                <a:cs typeface="Arial"/>
              </a:rPr>
              <a:t>an</a:t>
            </a:r>
            <a:r>
              <a:rPr sz="1500" spc="4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186587" marR="536230" indent="-175381">
              <a:lnSpc>
                <a:spcPts val="1853"/>
              </a:lnSpc>
              <a:spcBef>
                <a:spcPts val="481"/>
              </a:spcBef>
              <a:buFont typeface="Arial"/>
              <a:buChar char="•"/>
              <a:tabLst>
                <a:tab pos="187148" algn="l"/>
              </a:tabLst>
            </a:pPr>
            <a:r>
              <a:rPr sz="1677" b="1" dirty="0">
                <a:latin typeface="Arial"/>
                <a:cs typeface="Arial"/>
              </a:rPr>
              <a:t>1,94</a:t>
            </a:r>
            <a:r>
              <a:rPr sz="1677" b="1" spc="9" dirty="0">
                <a:latin typeface="Arial"/>
                <a:cs typeface="Arial"/>
              </a:rPr>
              <a:t>4</a:t>
            </a:r>
            <a:r>
              <a:rPr sz="1677" b="1" spc="4" dirty="0">
                <a:latin typeface="Arial"/>
                <a:cs typeface="Arial"/>
              </a:rPr>
              <a:t> sta</a:t>
            </a:r>
            <a:r>
              <a:rPr sz="1677" b="1" spc="9" dirty="0">
                <a:latin typeface="Arial"/>
                <a:cs typeface="Arial"/>
              </a:rPr>
              <a:t>nd</a:t>
            </a:r>
            <a:r>
              <a:rPr sz="1677" b="1" dirty="0">
                <a:latin typeface="Arial"/>
                <a:cs typeface="Arial"/>
              </a:rPr>
              <a:t>ar</a:t>
            </a:r>
            <a:r>
              <a:rPr sz="1677" b="1" spc="9" dirty="0">
                <a:latin typeface="Arial"/>
                <a:cs typeface="Arial"/>
              </a:rPr>
              <a:t>d </a:t>
            </a:r>
            <a:r>
              <a:rPr sz="1677" b="1" spc="4" dirty="0">
                <a:latin typeface="Arial"/>
                <a:cs typeface="Arial"/>
              </a:rPr>
              <a:t>c</a:t>
            </a:r>
            <a:r>
              <a:rPr sz="1677" b="1" spc="9" dirty="0">
                <a:latin typeface="Arial"/>
                <a:cs typeface="Arial"/>
              </a:rPr>
              <a:t>ompute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nod</a:t>
            </a:r>
            <a:r>
              <a:rPr sz="1677" b="1" spc="4" dirty="0">
                <a:latin typeface="Arial"/>
                <a:cs typeface="Arial"/>
              </a:rPr>
              <a:t>es</a:t>
            </a:r>
            <a:r>
              <a:rPr sz="1677" b="1" dirty="0">
                <a:latin typeface="Arial"/>
                <a:cs typeface="Arial"/>
              </a:rPr>
              <a:t> </a:t>
            </a:r>
            <a:r>
              <a:rPr sz="1677" b="1" spc="4" dirty="0">
                <a:latin typeface="Arial"/>
                <a:cs typeface="Arial"/>
              </a:rPr>
              <a:t>(46</a:t>
            </a:r>
            <a:r>
              <a:rPr sz="1677" b="1" dirty="0">
                <a:latin typeface="Arial"/>
                <a:cs typeface="Arial"/>
              </a:rPr>
              <a:t>,</a:t>
            </a:r>
            <a:r>
              <a:rPr sz="1677" b="1" spc="4" dirty="0">
                <a:latin typeface="Arial"/>
                <a:cs typeface="Arial"/>
              </a:rPr>
              <a:t>65</a:t>
            </a:r>
            <a:r>
              <a:rPr sz="1677" b="1" spc="9" dirty="0">
                <a:latin typeface="Arial"/>
                <a:cs typeface="Arial"/>
              </a:rPr>
              <a:t>6</a:t>
            </a:r>
            <a:r>
              <a:rPr sz="1677" b="1" spc="4" dirty="0">
                <a:latin typeface="Arial"/>
                <a:cs typeface="Arial"/>
              </a:rPr>
              <a:t> cores)</a:t>
            </a:r>
            <a:endParaRPr sz="1677">
              <a:latin typeface="Arial"/>
              <a:cs typeface="Arial"/>
            </a:endParaRPr>
          </a:p>
          <a:p>
            <a:pPr marL="526705" lvl="1" indent="-151848">
              <a:spcBef>
                <a:spcPts val="278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Dua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C</a:t>
            </a:r>
            <a:r>
              <a:rPr sz="1500" spc="-4" dirty="0">
                <a:latin typeface="Arial"/>
                <a:cs typeface="Arial"/>
              </a:rPr>
              <a:t>P</a:t>
            </a:r>
            <a:r>
              <a:rPr sz="1500" spc="-9" dirty="0">
                <a:latin typeface="Arial"/>
                <a:cs typeface="Arial"/>
              </a:rPr>
              <a:t>U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ea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4" dirty="0">
                <a:latin typeface="Arial"/>
                <a:cs typeface="Arial"/>
              </a:rPr>
              <a:t>h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2</a:t>
            </a:r>
            <a:r>
              <a:rPr sz="1500" spc="4" dirty="0">
                <a:latin typeface="Arial"/>
                <a:cs typeface="Arial"/>
              </a:rPr>
              <a:t>-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2</a:t>
            </a:r>
            <a:r>
              <a:rPr sz="1500" spc="4" dirty="0">
                <a:latin typeface="Arial"/>
                <a:cs typeface="Arial"/>
              </a:rPr>
              <a:t>.5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9" dirty="0">
                <a:latin typeface="Arial"/>
                <a:cs typeface="Arial"/>
              </a:rPr>
              <a:t>H</a:t>
            </a:r>
            <a:r>
              <a:rPr sz="1500" spc="4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  <a:p>
            <a:pPr marL="526705" lvl="1" indent="-151848">
              <a:spcBef>
                <a:spcPts val="318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12</a:t>
            </a:r>
            <a:r>
              <a:rPr sz="1500" spc="4" dirty="0">
                <a:latin typeface="Arial"/>
                <a:cs typeface="Arial"/>
              </a:rPr>
              <a:t>8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G</a:t>
            </a:r>
            <a:r>
              <a:rPr sz="1500" spc="9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DDR</a:t>
            </a:r>
            <a:r>
              <a:rPr sz="1500" spc="4" dirty="0">
                <a:latin typeface="Arial"/>
                <a:cs typeface="Arial"/>
              </a:rPr>
              <a:t>4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213</a:t>
            </a:r>
            <a:r>
              <a:rPr sz="1500" spc="4" dirty="0">
                <a:latin typeface="Arial"/>
                <a:cs typeface="Arial"/>
              </a:rPr>
              <a:t>3</a:t>
            </a:r>
            <a:r>
              <a:rPr sz="1500" dirty="0">
                <a:latin typeface="Arial"/>
                <a:cs typeface="Arial"/>
              </a:rPr>
              <a:t> M</a:t>
            </a:r>
            <a:r>
              <a:rPr sz="1500" spc="-9" dirty="0">
                <a:latin typeface="Arial"/>
                <a:cs typeface="Arial"/>
              </a:rPr>
              <a:t>H</a:t>
            </a:r>
            <a:r>
              <a:rPr sz="1500" spc="4" dirty="0">
                <a:latin typeface="Arial"/>
                <a:cs typeface="Arial"/>
              </a:rPr>
              <a:t>z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DRA</a:t>
            </a:r>
            <a:r>
              <a:rPr sz="1500" spc="9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  <a:p>
            <a:pPr marL="526705" lvl="1" indent="-151848">
              <a:spcBef>
                <a:spcPts val="318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*</a:t>
            </a:r>
            <a:r>
              <a:rPr sz="1500" spc="-9" dirty="0">
                <a:latin typeface="Arial"/>
                <a:cs typeface="Arial"/>
              </a:rPr>
              <a:t>160</a:t>
            </a:r>
            <a:r>
              <a:rPr sz="1500" spc="4" dirty="0">
                <a:latin typeface="Arial"/>
                <a:cs typeface="Arial"/>
              </a:rPr>
              <a:t>G</a:t>
            </a:r>
            <a:r>
              <a:rPr sz="1500" spc="9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G</a:t>
            </a:r>
            <a:r>
              <a:rPr sz="1500" spc="9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SSD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(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d</a:t>
            </a:r>
            <a:r>
              <a:rPr sz="1500" spc="-4" dirty="0">
                <a:latin typeface="Arial"/>
                <a:cs typeface="Arial"/>
              </a:rPr>
              <a:t>isk</a:t>
            </a:r>
            <a:r>
              <a:rPr sz="1500" spc="4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186587" indent="-175381">
              <a:spcBef>
                <a:spcPts val="291"/>
              </a:spcBef>
              <a:buFont typeface="Arial"/>
              <a:buChar char="•"/>
              <a:tabLst>
                <a:tab pos="187148" algn="l"/>
              </a:tabLst>
            </a:pPr>
            <a:r>
              <a:rPr sz="1677" b="1" spc="4" dirty="0">
                <a:latin typeface="Arial"/>
                <a:cs typeface="Arial"/>
              </a:rPr>
              <a:t>7</a:t>
            </a:r>
            <a:r>
              <a:rPr sz="1677" b="1" spc="9" dirty="0">
                <a:latin typeface="Arial"/>
                <a:cs typeface="Arial"/>
              </a:rPr>
              <a:t>2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GPU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nod</a:t>
            </a:r>
            <a:r>
              <a:rPr sz="1677" b="1" spc="4" dirty="0">
                <a:latin typeface="Arial"/>
                <a:cs typeface="Arial"/>
              </a:rPr>
              <a:t>e</a:t>
            </a:r>
            <a:r>
              <a:rPr sz="1677" b="1" spc="9" dirty="0">
                <a:latin typeface="Arial"/>
                <a:cs typeface="Arial"/>
              </a:rPr>
              <a:t>s</a:t>
            </a:r>
            <a:endParaRPr sz="1677">
              <a:latin typeface="Arial"/>
              <a:cs typeface="Arial"/>
            </a:endParaRPr>
          </a:p>
          <a:p>
            <a:pPr marL="526705" marR="14008" lvl="1" indent="-151848">
              <a:lnSpc>
                <a:spcPct val="92400"/>
              </a:lnSpc>
              <a:spcBef>
                <a:spcPts val="419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3</a:t>
            </a:r>
            <a:r>
              <a:rPr sz="1500" spc="4" dirty="0">
                <a:latin typeface="Arial"/>
                <a:cs typeface="Arial"/>
              </a:rPr>
              <a:t>6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node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spc="-9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4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a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9" dirty="0">
                <a:latin typeface="Arial"/>
                <a:cs typeface="Arial"/>
              </a:rPr>
              <a:t>anda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4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node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p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spc="-9" dirty="0">
                <a:latin typeface="Arial"/>
                <a:cs typeface="Arial"/>
              </a:rPr>
              <a:t>us</a:t>
            </a:r>
            <a:r>
              <a:rPr sz="1500" spc="-13" dirty="0">
                <a:latin typeface="Arial"/>
                <a:cs typeface="Arial"/>
              </a:rPr>
              <a:t> </a:t>
            </a:r>
            <a:r>
              <a:rPr sz="1500" spc="-84" dirty="0">
                <a:latin typeface="Arial"/>
                <a:cs typeface="Arial"/>
              </a:rPr>
              <a:t>T</a:t>
            </a:r>
            <a:r>
              <a:rPr sz="1500" spc="-9" dirty="0">
                <a:latin typeface="Arial"/>
                <a:cs typeface="Arial"/>
              </a:rPr>
              <a:t>w</a:t>
            </a:r>
            <a:r>
              <a:rPr sz="1500" spc="4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spc="-4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D</a:t>
            </a:r>
            <a:r>
              <a:rPr sz="1500" spc="4" dirty="0">
                <a:latin typeface="Arial"/>
                <a:cs typeface="Arial"/>
              </a:rPr>
              <a:t>IA</a:t>
            </a:r>
            <a:r>
              <a:rPr sz="1500" spc="-88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K</a:t>
            </a:r>
            <a:r>
              <a:rPr sz="1500" spc="-9" dirty="0">
                <a:latin typeface="Arial"/>
                <a:cs typeface="Arial"/>
              </a:rPr>
              <a:t>8</a:t>
            </a:r>
            <a:r>
              <a:rPr sz="1500" spc="4" dirty="0">
                <a:latin typeface="Arial"/>
                <a:cs typeface="Arial"/>
              </a:rPr>
              <a:t>0</a:t>
            </a:r>
            <a:r>
              <a:rPr sz="1500" spc="-4" dirty="0">
                <a:latin typeface="Arial"/>
                <a:cs typeface="Arial"/>
              </a:rPr>
              <a:t> c</a:t>
            </a:r>
            <a:r>
              <a:rPr sz="1500" spc="-9" dirty="0">
                <a:latin typeface="Arial"/>
                <a:cs typeface="Arial"/>
              </a:rPr>
              <a:t>a</a:t>
            </a:r>
            <a:r>
              <a:rPr sz="1500" spc="4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d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ea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4" dirty="0">
                <a:latin typeface="Arial"/>
                <a:cs typeface="Arial"/>
              </a:rPr>
              <a:t>h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wi</a:t>
            </a:r>
            <a:r>
              <a:rPr sz="1500" spc="4" dirty="0">
                <a:latin typeface="Arial"/>
                <a:cs typeface="Arial"/>
              </a:rPr>
              <a:t>th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dua</a:t>
            </a:r>
            <a:r>
              <a:rPr sz="1500" spc="4" dirty="0">
                <a:latin typeface="Arial"/>
                <a:cs typeface="Arial"/>
              </a:rPr>
              <a:t>l </a:t>
            </a:r>
            <a:r>
              <a:rPr sz="1500" spc="-4" dirty="0">
                <a:latin typeface="Arial"/>
                <a:cs typeface="Arial"/>
              </a:rPr>
              <a:t>Keple</a:t>
            </a:r>
            <a:r>
              <a:rPr sz="1500" spc="4" dirty="0">
                <a:latin typeface="Arial"/>
                <a:cs typeface="Arial"/>
              </a:rPr>
              <a:t>r3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4" dirty="0">
                <a:latin typeface="Arial"/>
                <a:cs typeface="Arial"/>
              </a:rPr>
              <a:t>P</a:t>
            </a:r>
            <a:r>
              <a:rPr sz="1500" spc="-9" dirty="0">
                <a:latin typeface="Arial"/>
                <a:cs typeface="Arial"/>
              </a:rPr>
              <a:t>U</a:t>
            </a:r>
            <a:r>
              <a:rPr sz="1500" spc="4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526705" marR="4483" lvl="1" indent="-151848">
              <a:lnSpc>
                <a:spcPts val="1615"/>
              </a:lnSpc>
              <a:spcBef>
                <a:spcPts val="525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3</a:t>
            </a:r>
            <a:r>
              <a:rPr sz="1500" spc="4" dirty="0">
                <a:latin typeface="Arial"/>
                <a:cs typeface="Arial"/>
              </a:rPr>
              <a:t>6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node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w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4" dirty="0">
                <a:latin typeface="Arial"/>
                <a:cs typeface="Arial"/>
              </a:rPr>
              <a:t>th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14</a:t>
            </a:r>
            <a:r>
              <a:rPr sz="1500" spc="4" dirty="0">
                <a:latin typeface="Arial"/>
                <a:cs typeface="Arial"/>
              </a:rPr>
              <a:t>-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4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oadwe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spc="4" dirty="0">
                <a:latin typeface="Arial"/>
                <a:cs typeface="Arial"/>
              </a:rPr>
              <a:t>l </a:t>
            </a:r>
            <a:r>
              <a:rPr sz="1500" spc="-9" dirty="0">
                <a:latin typeface="Arial"/>
                <a:cs typeface="Arial"/>
              </a:rPr>
              <a:t>C</a:t>
            </a:r>
            <a:r>
              <a:rPr sz="1500" spc="-4" dirty="0">
                <a:latin typeface="Arial"/>
                <a:cs typeface="Arial"/>
              </a:rPr>
              <a:t>P</a:t>
            </a:r>
            <a:r>
              <a:rPr sz="1500" spc="-9" dirty="0">
                <a:latin typeface="Arial"/>
                <a:cs typeface="Arial"/>
              </a:rPr>
              <a:t>U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p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spc="-9" dirty="0">
                <a:latin typeface="Arial"/>
                <a:cs typeface="Arial"/>
              </a:rPr>
              <a:t>u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4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spc="-4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D</a:t>
            </a:r>
            <a:r>
              <a:rPr sz="1500" spc="4" dirty="0">
                <a:latin typeface="Arial"/>
                <a:cs typeface="Arial"/>
              </a:rPr>
              <a:t>IA</a:t>
            </a:r>
            <a:r>
              <a:rPr sz="1500" spc="-88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P</a:t>
            </a:r>
            <a:r>
              <a:rPr sz="1500" spc="-9" dirty="0">
                <a:latin typeface="Arial"/>
                <a:cs typeface="Arial"/>
              </a:rPr>
              <a:t>10</a:t>
            </a:r>
            <a:r>
              <a:rPr sz="1500" spc="4" dirty="0">
                <a:latin typeface="Arial"/>
                <a:cs typeface="Arial"/>
              </a:rPr>
              <a:t>0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4" dirty="0">
                <a:latin typeface="Arial"/>
                <a:cs typeface="Arial"/>
              </a:rPr>
              <a:t>P</a:t>
            </a:r>
            <a:r>
              <a:rPr sz="1500" spc="-9" dirty="0">
                <a:latin typeface="Arial"/>
                <a:cs typeface="Arial"/>
              </a:rPr>
              <a:t>Us</a:t>
            </a:r>
            <a:endParaRPr sz="1500">
              <a:latin typeface="Arial"/>
              <a:cs typeface="Arial"/>
            </a:endParaRPr>
          </a:p>
          <a:p>
            <a:pPr marL="186587" indent="-175381">
              <a:spcBef>
                <a:spcPts val="296"/>
              </a:spcBef>
              <a:buFont typeface="Arial"/>
              <a:buChar char="•"/>
              <a:tabLst>
                <a:tab pos="187148" algn="l"/>
              </a:tabLst>
            </a:pPr>
            <a:r>
              <a:rPr sz="1677" b="1" spc="9" dirty="0">
                <a:latin typeface="Arial"/>
                <a:cs typeface="Arial"/>
              </a:rPr>
              <a:t>4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dirty="0">
                <a:latin typeface="Arial"/>
                <a:cs typeface="Arial"/>
              </a:rPr>
              <a:t>lar</a:t>
            </a:r>
            <a:r>
              <a:rPr sz="1677" b="1" spc="9" dirty="0">
                <a:latin typeface="Arial"/>
                <a:cs typeface="Arial"/>
              </a:rPr>
              <a:t>g</a:t>
            </a:r>
            <a:r>
              <a:rPr sz="1677" b="1" spc="4" dirty="0">
                <a:latin typeface="Arial"/>
                <a:cs typeface="Arial"/>
              </a:rPr>
              <a:t>e-memor</a:t>
            </a:r>
            <a:r>
              <a:rPr sz="1677" b="1" spc="9" dirty="0">
                <a:latin typeface="Arial"/>
                <a:cs typeface="Arial"/>
              </a:rPr>
              <a:t>y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nod</a:t>
            </a:r>
            <a:r>
              <a:rPr sz="1677" b="1" spc="4" dirty="0">
                <a:latin typeface="Arial"/>
                <a:cs typeface="Arial"/>
              </a:rPr>
              <a:t>e</a:t>
            </a:r>
            <a:r>
              <a:rPr sz="1677" b="1" spc="9" dirty="0">
                <a:latin typeface="Arial"/>
                <a:cs typeface="Arial"/>
              </a:rPr>
              <a:t>s</a:t>
            </a:r>
            <a:endParaRPr sz="1677">
              <a:latin typeface="Arial"/>
              <a:cs typeface="Arial"/>
            </a:endParaRPr>
          </a:p>
          <a:p>
            <a:pPr marL="526705" lvl="1" indent="-151848">
              <a:spcBef>
                <a:spcPts val="313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1</a:t>
            </a:r>
            <a:r>
              <a:rPr sz="1500" spc="4" dirty="0">
                <a:latin typeface="Arial"/>
                <a:cs typeface="Arial"/>
              </a:rPr>
              <a:t>.5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T</a:t>
            </a:r>
            <a:r>
              <a:rPr sz="1500" spc="9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DDR</a:t>
            </a:r>
            <a:r>
              <a:rPr sz="1500" spc="4" dirty="0">
                <a:latin typeface="Arial"/>
                <a:cs typeface="Arial"/>
              </a:rPr>
              <a:t>4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186</a:t>
            </a:r>
            <a:r>
              <a:rPr sz="1500" spc="4" dirty="0">
                <a:latin typeface="Arial"/>
                <a:cs typeface="Arial"/>
              </a:rPr>
              <a:t>6</a:t>
            </a:r>
            <a:r>
              <a:rPr sz="1500" dirty="0">
                <a:latin typeface="Arial"/>
                <a:cs typeface="Arial"/>
              </a:rPr>
              <a:t> M</a:t>
            </a:r>
            <a:r>
              <a:rPr sz="1500" spc="-9" dirty="0">
                <a:latin typeface="Arial"/>
                <a:cs typeface="Arial"/>
              </a:rPr>
              <a:t>H</a:t>
            </a:r>
            <a:r>
              <a:rPr sz="1500" spc="4" dirty="0">
                <a:latin typeface="Arial"/>
                <a:cs typeface="Arial"/>
              </a:rPr>
              <a:t>z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DRA</a:t>
            </a:r>
            <a:r>
              <a:rPr sz="1500" spc="9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  <a:p>
            <a:pPr marL="526705" lvl="1" indent="-151848">
              <a:spcBef>
                <a:spcPts val="318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4" dirty="0">
                <a:latin typeface="Arial"/>
                <a:cs typeface="Arial"/>
              </a:rPr>
              <a:t>Fo</a:t>
            </a:r>
            <a:r>
              <a:rPr sz="1500" spc="-9" dirty="0">
                <a:latin typeface="Arial"/>
                <a:cs typeface="Arial"/>
              </a:rPr>
              <a:t>u</a:t>
            </a:r>
            <a:r>
              <a:rPr sz="1500" spc="4" dirty="0">
                <a:latin typeface="Arial"/>
                <a:cs typeface="Arial"/>
              </a:rPr>
              <a:t>r </a:t>
            </a:r>
            <a:r>
              <a:rPr sz="1500" spc="-9" dirty="0">
                <a:latin typeface="Arial"/>
                <a:cs typeface="Arial"/>
              </a:rPr>
              <a:t>Ha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spc="-9" dirty="0">
                <a:latin typeface="Arial"/>
                <a:cs typeface="Arial"/>
              </a:rPr>
              <a:t>we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ss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9" dirty="0">
                <a:latin typeface="Arial"/>
                <a:cs typeface="Arial"/>
              </a:rPr>
              <a:t>node</a:t>
            </a:r>
            <a:endParaRPr sz="1500">
              <a:latin typeface="Arial"/>
              <a:cs typeface="Arial"/>
            </a:endParaRPr>
          </a:p>
          <a:p>
            <a:pPr marL="526705" lvl="1" indent="-151848">
              <a:spcBef>
                <a:spcPts val="291"/>
              </a:spcBef>
              <a:buFont typeface="Arial"/>
              <a:buChar char="•"/>
              <a:tabLst>
                <a:tab pos="527265" algn="l"/>
              </a:tabLst>
            </a:pPr>
            <a:r>
              <a:rPr sz="1500" spc="-9" dirty="0">
                <a:latin typeface="Arial"/>
                <a:cs typeface="Arial"/>
              </a:rPr>
              <a:t>6</a:t>
            </a:r>
            <a:r>
              <a:rPr sz="1500" spc="4" dirty="0">
                <a:latin typeface="Arial"/>
                <a:cs typeface="Arial"/>
              </a:rPr>
              <a:t>4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9" dirty="0">
                <a:latin typeface="Arial"/>
                <a:cs typeface="Arial"/>
              </a:rPr>
              <a:t>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8400" y="688544"/>
            <a:ext cx="3999940" cy="511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647" indent="-208441">
              <a:buFont typeface="Arial"/>
              <a:buChar char="•"/>
              <a:tabLst>
                <a:tab pos="220206" algn="l"/>
              </a:tabLst>
            </a:pPr>
            <a:r>
              <a:rPr sz="1677" b="1" spc="9" dirty="0">
                <a:latin typeface="Arial"/>
                <a:cs typeface="Arial"/>
              </a:rPr>
              <a:t>H</a:t>
            </a:r>
            <a:r>
              <a:rPr sz="1677" b="1" spc="4" dirty="0">
                <a:latin typeface="Arial"/>
                <a:cs typeface="Arial"/>
              </a:rPr>
              <a:t>ybrid fa</a:t>
            </a:r>
            <a:r>
              <a:rPr sz="1677" b="1" dirty="0">
                <a:latin typeface="Arial"/>
                <a:cs typeface="Arial"/>
              </a:rPr>
              <a:t>t</a:t>
            </a:r>
            <a:r>
              <a:rPr sz="1677" b="1" spc="4" dirty="0">
                <a:latin typeface="Arial"/>
                <a:cs typeface="Arial"/>
              </a:rPr>
              <a:t>-tre</a:t>
            </a:r>
            <a:r>
              <a:rPr sz="1677" b="1" spc="9" dirty="0">
                <a:latin typeface="Arial"/>
                <a:cs typeface="Arial"/>
              </a:rPr>
              <a:t>e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spc="9" dirty="0">
                <a:latin typeface="Arial"/>
                <a:cs typeface="Arial"/>
              </a:rPr>
              <a:t>topology</a:t>
            </a:r>
            <a:endParaRPr sz="1677">
              <a:latin typeface="Arial"/>
              <a:cs typeface="Arial"/>
            </a:endParaRPr>
          </a:p>
          <a:p>
            <a:pPr marL="624761" lvl="1" indent="-180424">
              <a:spcBef>
                <a:spcPts val="697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-4" dirty="0">
                <a:latin typeface="Arial"/>
                <a:cs typeface="Arial"/>
              </a:rPr>
              <a:t>F</a:t>
            </a:r>
            <a:r>
              <a:rPr sz="1500" spc="-9" dirty="0">
                <a:latin typeface="Arial"/>
                <a:cs typeface="Arial"/>
              </a:rPr>
              <a:t>D</a:t>
            </a:r>
            <a:r>
              <a:rPr sz="1500" spc="9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(</a:t>
            </a:r>
            <a:r>
              <a:rPr sz="1500" spc="-9" dirty="0">
                <a:latin typeface="Arial"/>
                <a:cs typeface="Arial"/>
              </a:rPr>
              <a:t>5</a:t>
            </a:r>
            <a:r>
              <a:rPr sz="1500" spc="4" dirty="0">
                <a:latin typeface="Arial"/>
                <a:cs typeface="Arial"/>
              </a:rPr>
              <a:t>6</a:t>
            </a:r>
            <a:r>
              <a:rPr sz="1500" dirty="0">
                <a:latin typeface="Arial"/>
                <a:cs typeface="Arial"/>
              </a:rPr>
              <a:t> G</a:t>
            </a:r>
            <a:r>
              <a:rPr sz="1500" spc="-9" dirty="0">
                <a:latin typeface="Arial"/>
                <a:cs typeface="Arial"/>
              </a:rPr>
              <a:t>bp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spc="4" dirty="0">
                <a:latin typeface="Arial"/>
                <a:cs typeface="Arial"/>
              </a:rPr>
              <a:t>)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n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Ban</a:t>
            </a:r>
            <a:r>
              <a:rPr sz="1500" spc="4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624761" marR="82368" lvl="1" indent="-180424">
              <a:lnSpc>
                <a:spcPct val="106300"/>
              </a:lnSpc>
              <a:spcBef>
                <a:spcPts val="556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-9" dirty="0">
                <a:latin typeface="Arial"/>
                <a:cs typeface="Arial"/>
              </a:rPr>
              <a:t>Ra</a:t>
            </a:r>
            <a:r>
              <a:rPr sz="1500" spc="-4" dirty="0">
                <a:latin typeface="Arial"/>
                <a:cs typeface="Arial"/>
              </a:rPr>
              <a:t>ck</a:t>
            </a:r>
            <a:r>
              <a:rPr sz="1500" spc="4" dirty="0">
                <a:latin typeface="Arial"/>
                <a:cs typeface="Arial"/>
              </a:rPr>
              <a:t>-</a:t>
            </a:r>
            <a:r>
              <a:rPr sz="1500" spc="-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v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(</a:t>
            </a:r>
            <a:r>
              <a:rPr sz="1500" spc="-9" dirty="0">
                <a:latin typeface="Arial"/>
                <a:cs typeface="Arial"/>
              </a:rPr>
              <a:t>7</a:t>
            </a:r>
            <a:r>
              <a:rPr sz="1500" spc="4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node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9" dirty="0">
                <a:latin typeface="Arial"/>
                <a:cs typeface="Arial"/>
              </a:rPr>
              <a:t>72</a:t>
            </a:r>
            <a:r>
              <a:rPr sz="1500" spc="4" dirty="0">
                <a:latin typeface="Arial"/>
                <a:cs typeface="Arial"/>
              </a:rPr>
              <a:t>8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spc="4" dirty="0">
                <a:latin typeface="Arial"/>
                <a:cs typeface="Arial"/>
              </a:rPr>
              <a:t>)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-9" dirty="0">
                <a:latin typeface="Arial"/>
                <a:cs typeface="Arial"/>
              </a:rPr>
              <a:t>u</a:t>
            </a:r>
            <a:r>
              <a:rPr sz="1500" spc="-4" dirty="0">
                <a:latin typeface="Arial"/>
                <a:cs typeface="Arial"/>
              </a:rPr>
              <a:t>ll 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-4" dirty="0">
                <a:latin typeface="Arial"/>
                <a:cs typeface="Arial"/>
              </a:rPr>
              <a:t>is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4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bandw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d</a:t>
            </a:r>
            <a:r>
              <a:rPr sz="1500" spc="4" dirty="0">
                <a:latin typeface="Arial"/>
                <a:cs typeface="Arial"/>
              </a:rPr>
              <a:t>th</a:t>
            </a:r>
            <a:endParaRPr sz="1500">
              <a:latin typeface="Arial"/>
              <a:cs typeface="Arial"/>
            </a:endParaRPr>
          </a:p>
          <a:p>
            <a:pPr marL="624761" lvl="1" indent="-180424">
              <a:spcBef>
                <a:spcPts val="702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-9" dirty="0">
                <a:latin typeface="Arial"/>
                <a:cs typeface="Arial"/>
              </a:rPr>
              <a:t>4</a:t>
            </a:r>
            <a:r>
              <a:rPr sz="1500" spc="4" dirty="0">
                <a:latin typeface="Arial"/>
                <a:cs typeface="Arial"/>
              </a:rPr>
              <a:t>:1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-4" dirty="0">
                <a:latin typeface="Arial"/>
                <a:cs typeface="Arial"/>
              </a:rPr>
              <a:t>v</a:t>
            </a:r>
            <a:r>
              <a:rPr sz="1500" spc="-9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spc="-9" dirty="0">
                <a:latin typeface="Arial"/>
                <a:cs typeface="Arial"/>
              </a:rPr>
              <a:t>ub</a:t>
            </a:r>
            <a:r>
              <a:rPr sz="1500" spc="-4" dirty="0">
                <a:latin typeface="Arial"/>
                <a:cs typeface="Arial"/>
              </a:rPr>
              <a:t>sc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4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9" dirty="0">
                <a:latin typeface="Arial"/>
                <a:cs typeface="Arial"/>
              </a:rPr>
              <a:t>o</a:t>
            </a:r>
            <a:r>
              <a:rPr sz="1500" spc="-4" dirty="0">
                <a:latin typeface="Arial"/>
                <a:cs typeface="Arial"/>
              </a:rPr>
              <a:t>ss</a:t>
            </a:r>
            <a:r>
              <a:rPr sz="1500" spc="4" dirty="0">
                <a:latin typeface="Arial"/>
                <a:cs typeface="Arial"/>
              </a:rPr>
              <a:t>-r</a:t>
            </a:r>
            <a:r>
              <a:rPr sz="1500" spc="-9" dirty="0">
                <a:latin typeface="Arial"/>
                <a:cs typeface="Arial"/>
              </a:rPr>
              <a:t>a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4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  <a:p>
            <a:pPr marL="219647" indent="-208441">
              <a:spcBef>
                <a:spcPts val="671"/>
              </a:spcBef>
              <a:buFont typeface="Arial"/>
              <a:buChar char="•"/>
              <a:tabLst>
                <a:tab pos="220206" algn="l"/>
              </a:tabLst>
            </a:pPr>
            <a:r>
              <a:rPr sz="1677" b="1" spc="4" dirty="0">
                <a:latin typeface="Arial"/>
                <a:cs typeface="Arial"/>
              </a:rPr>
              <a:t>Per</a:t>
            </a:r>
            <a:r>
              <a:rPr sz="1677" b="1" spc="9" dirty="0">
                <a:latin typeface="Arial"/>
                <a:cs typeface="Arial"/>
              </a:rPr>
              <a:t>formance</a:t>
            </a:r>
            <a:r>
              <a:rPr sz="1677" b="1" dirty="0">
                <a:latin typeface="Arial"/>
                <a:cs typeface="Arial"/>
              </a:rPr>
              <a:t> </a:t>
            </a:r>
            <a:r>
              <a:rPr sz="1677" b="1" spc="4" dirty="0">
                <a:latin typeface="Arial"/>
                <a:cs typeface="Arial"/>
              </a:rPr>
              <a:t>Storage </a:t>
            </a:r>
            <a:r>
              <a:rPr sz="1677" b="1" spc="9" dirty="0">
                <a:latin typeface="Arial"/>
                <a:cs typeface="Arial"/>
              </a:rPr>
              <a:t>(A</a:t>
            </a:r>
            <a:r>
              <a:rPr sz="1677" b="1" spc="4" dirty="0">
                <a:latin typeface="Arial"/>
                <a:cs typeface="Arial"/>
              </a:rPr>
              <a:t>eon)</a:t>
            </a:r>
            <a:endParaRPr sz="1677">
              <a:latin typeface="Arial"/>
              <a:cs typeface="Arial"/>
            </a:endParaRPr>
          </a:p>
          <a:p>
            <a:pPr marL="624761" lvl="1" indent="-180424">
              <a:spcBef>
                <a:spcPts val="697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-9" dirty="0">
                <a:latin typeface="Arial"/>
                <a:cs typeface="Arial"/>
              </a:rPr>
              <a:t>7</a:t>
            </a:r>
            <a:r>
              <a:rPr sz="1500" spc="4" dirty="0">
                <a:latin typeface="Arial"/>
                <a:cs typeface="Arial"/>
              </a:rPr>
              <a:t>.6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PB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20</a:t>
            </a:r>
            <a:r>
              <a:rPr sz="1500" spc="4" dirty="0">
                <a:latin typeface="Arial"/>
                <a:cs typeface="Arial"/>
              </a:rPr>
              <a:t>0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G</a:t>
            </a:r>
            <a:r>
              <a:rPr sz="1500" spc="-9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;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Lu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tr</a:t>
            </a:r>
            <a:r>
              <a:rPr sz="1500" spc="4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624761" lvl="1" indent="-180424">
              <a:spcBef>
                <a:spcPts val="702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-4" dirty="0">
                <a:latin typeface="Arial"/>
                <a:cs typeface="Arial"/>
              </a:rPr>
              <a:t>Sc</a:t>
            </a:r>
            <a:r>
              <a:rPr sz="1500" spc="4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4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9" dirty="0">
                <a:latin typeface="Arial"/>
                <a:cs typeface="Arial"/>
              </a:rPr>
              <a:t>&amp;</a:t>
            </a:r>
            <a:r>
              <a:rPr sz="1500" spc="-4" dirty="0">
                <a:latin typeface="Arial"/>
                <a:cs typeface="Arial"/>
              </a:rPr>
              <a:t> Pe</a:t>
            </a:r>
            <a:r>
              <a:rPr sz="1500" spc="4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sis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en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o</a:t>
            </a:r>
            <a:r>
              <a:rPr sz="1500" spc="4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ag</a:t>
            </a:r>
            <a:r>
              <a:rPr sz="1500" spc="4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seg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4" dirty="0">
                <a:latin typeface="Arial"/>
                <a:cs typeface="Arial"/>
              </a:rPr>
              <a:t>en</a:t>
            </a:r>
            <a:r>
              <a:rPr sz="1500" spc="4" dirty="0">
                <a:latin typeface="Arial"/>
                <a:cs typeface="Arial"/>
              </a:rPr>
              <a:t>ts</a:t>
            </a:r>
            <a:endParaRPr sz="1500">
              <a:latin typeface="Arial"/>
              <a:cs typeface="Arial"/>
            </a:endParaRPr>
          </a:p>
          <a:p>
            <a:pPr marL="219647" indent="-208441">
              <a:spcBef>
                <a:spcPts val="671"/>
              </a:spcBef>
              <a:buFont typeface="Arial"/>
              <a:buChar char="•"/>
              <a:tabLst>
                <a:tab pos="220206" algn="l"/>
                <a:tab pos="2013244" algn="l"/>
              </a:tabLst>
            </a:pPr>
            <a:r>
              <a:rPr sz="1677" b="1" spc="9" dirty="0">
                <a:latin typeface="Arial"/>
                <a:cs typeface="Arial"/>
              </a:rPr>
              <a:t>Dur</a:t>
            </a:r>
            <a:r>
              <a:rPr sz="1677" b="1" spc="4" dirty="0">
                <a:latin typeface="Arial"/>
                <a:cs typeface="Arial"/>
              </a:rPr>
              <a:t>able Stora</a:t>
            </a:r>
            <a:r>
              <a:rPr sz="1677" b="1" spc="9" dirty="0">
                <a:latin typeface="Arial"/>
                <a:cs typeface="Arial"/>
              </a:rPr>
              <a:t>ge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9" dirty="0">
                <a:latin typeface="Arial"/>
                <a:cs typeface="Arial"/>
              </a:rPr>
              <a:t>(A</a:t>
            </a:r>
            <a:r>
              <a:rPr sz="1677" b="1" spc="4" dirty="0">
                <a:latin typeface="Arial"/>
                <a:cs typeface="Arial"/>
              </a:rPr>
              <a:t>eon)</a:t>
            </a:r>
            <a:endParaRPr sz="1677">
              <a:latin typeface="Arial"/>
              <a:cs typeface="Arial"/>
            </a:endParaRPr>
          </a:p>
          <a:p>
            <a:pPr marL="624761" lvl="1" indent="-180424">
              <a:spcBef>
                <a:spcPts val="697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4" dirty="0">
                <a:latin typeface="Arial"/>
                <a:cs typeface="Arial"/>
              </a:rPr>
              <a:t>6 </a:t>
            </a:r>
            <a:r>
              <a:rPr sz="1500" spc="-9" dirty="0">
                <a:latin typeface="Arial"/>
                <a:cs typeface="Arial"/>
              </a:rPr>
              <a:t>PB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10</a:t>
            </a:r>
            <a:r>
              <a:rPr sz="1500" spc="4" dirty="0">
                <a:latin typeface="Arial"/>
                <a:cs typeface="Arial"/>
              </a:rPr>
              <a:t>0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G</a:t>
            </a:r>
            <a:r>
              <a:rPr sz="1500" spc="-9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/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;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9" dirty="0">
                <a:latin typeface="Arial"/>
                <a:cs typeface="Arial"/>
              </a:rPr>
              <a:t>Lu</a:t>
            </a:r>
            <a:r>
              <a:rPr sz="1500" spc="-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tr</a:t>
            </a:r>
            <a:r>
              <a:rPr sz="1500" spc="4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624761" lvl="1" indent="-180424">
              <a:spcBef>
                <a:spcPts val="702"/>
              </a:spcBef>
              <a:buFont typeface="Arial"/>
              <a:buChar char="•"/>
              <a:tabLst>
                <a:tab pos="625322" algn="l"/>
              </a:tabLst>
            </a:pPr>
            <a:r>
              <a:rPr sz="1500" spc="-4" dirty="0">
                <a:latin typeface="Arial"/>
                <a:cs typeface="Arial"/>
              </a:rPr>
              <a:t>Au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4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spc="4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backup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9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c</a:t>
            </a:r>
            <a:r>
              <a:rPr sz="1500" spc="4" dirty="0">
                <a:latin typeface="Arial"/>
                <a:cs typeface="Arial"/>
              </a:rPr>
              <a:t>r</a:t>
            </a:r>
            <a:r>
              <a:rPr sz="1500" spc="-4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4" dirty="0">
                <a:latin typeface="Arial"/>
                <a:cs typeface="Arial"/>
              </a:rPr>
              <a:t>ica</a:t>
            </a:r>
            <a:r>
              <a:rPr sz="1500" spc="4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4" dirty="0">
                <a:latin typeface="Arial"/>
                <a:cs typeface="Arial"/>
              </a:rPr>
              <a:t>da</a:t>
            </a:r>
            <a:r>
              <a:rPr sz="1500" spc="4" dirty="0">
                <a:latin typeface="Arial"/>
                <a:cs typeface="Arial"/>
              </a:rPr>
              <a:t>ta</a:t>
            </a:r>
            <a:endParaRPr sz="1500">
              <a:latin typeface="Arial"/>
              <a:cs typeface="Arial"/>
            </a:endParaRPr>
          </a:p>
          <a:p>
            <a:pPr marL="219647" indent="-208441">
              <a:spcBef>
                <a:spcPts val="671"/>
              </a:spcBef>
              <a:buFont typeface="Arial"/>
              <a:buChar char="•"/>
              <a:tabLst>
                <a:tab pos="220206" algn="l"/>
              </a:tabLst>
            </a:pPr>
            <a:r>
              <a:rPr sz="1677" b="1" spc="9" dirty="0">
                <a:latin typeface="Arial"/>
                <a:cs typeface="Arial"/>
              </a:rPr>
              <a:t>Home</a:t>
            </a:r>
            <a:r>
              <a:rPr sz="1677" b="1" spc="4" dirty="0">
                <a:latin typeface="Arial"/>
                <a:cs typeface="Arial"/>
              </a:rPr>
              <a:t> directory stora</a:t>
            </a:r>
            <a:r>
              <a:rPr sz="1677" b="1" spc="9" dirty="0">
                <a:latin typeface="Arial"/>
                <a:cs typeface="Arial"/>
              </a:rPr>
              <a:t>ge</a:t>
            </a:r>
            <a:endParaRPr sz="1677">
              <a:latin typeface="Arial"/>
              <a:cs typeface="Arial"/>
            </a:endParaRPr>
          </a:p>
          <a:p>
            <a:pPr marL="219647" indent="-208441">
              <a:spcBef>
                <a:spcPts val="697"/>
              </a:spcBef>
              <a:buFont typeface="Arial"/>
              <a:buChar char="•"/>
              <a:tabLst>
                <a:tab pos="220206" algn="l"/>
              </a:tabLst>
            </a:pPr>
            <a:r>
              <a:rPr sz="1677" b="1" spc="9" dirty="0">
                <a:latin typeface="Arial"/>
                <a:cs typeface="Arial"/>
              </a:rPr>
              <a:t>Gat</a:t>
            </a:r>
            <a:r>
              <a:rPr sz="1677" b="1" spc="4" dirty="0">
                <a:latin typeface="Arial"/>
                <a:cs typeface="Arial"/>
              </a:rPr>
              <a:t>ewa</a:t>
            </a:r>
            <a:r>
              <a:rPr sz="1677" b="1" spc="9" dirty="0">
                <a:latin typeface="Arial"/>
                <a:cs typeface="Arial"/>
              </a:rPr>
              <a:t>y</a:t>
            </a:r>
            <a:r>
              <a:rPr sz="1677" b="1" spc="4" dirty="0">
                <a:latin typeface="Arial"/>
                <a:cs typeface="Arial"/>
              </a:rPr>
              <a:t> hosting </a:t>
            </a:r>
            <a:r>
              <a:rPr sz="1677" b="1" spc="9" dirty="0">
                <a:latin typeface="Arial"/>
                <a:cs typeface="Arial"/>
              </a:rPr>
              <a:t>nodes</a:t>
            </a:r>
            <a:endParaRPr sz="1677">
              <a:latin typeface="Arial"/>
              <a:cs typeface="Arial"/>
            </a:endParaRPr>
          </a:p>
          <a:p>
            <a:pPr marL="219647" indent="-208441">
              <a:spcBef>
                <a:spcPts val="723"/>
              </a:spcBef>
              <a:buFont typeface="Arial"/>
              <a:buChar char="•"/>
              <a:tabLst>
                <a:tab pos="220206" algn="l"/>
              </a:tabLst>
            </a:pPr>
            <a:r>
              <a:rPr sz="1677" b="1" dirty="0">
                <a:latin typeface="Arial"/>
                <a:cs typeface="Arial"/>
              </a:rPr>
              <a:t>Vir</a:t>
            </a:r>
            <a:r>
              <a:rPr sz="1677" b="1" spc="4" dirty="0">
                <a:latin typeface="Arial"/>
                <a:cs typeface="Arial"/>
              </a:rPr>
              <a:t>tual </a:t>
            </a:r>
            <a:r>
              <a:rPr sz="1677" b="1" spc="9" dirty="0">
                <a:latin typeface="Arial"/>
                <a:cs typeface="Arial"/>
              </a:rPr>
              <a:t>image</a:t>
            </a:r>
            <a:r>
              <a:rPr sz="1677" b="1" spc="4" dirty="0">
                <a:latin typeface="Arial"/>
                <a:cs typeface="Arial"/>
              </a:rPr>
              <a:t> </a:t>
            </a:r>
            <a:r>
              <a:rPr sz="1677" b="1" dirty="0">
                <a:latin typeface="Arial"/>
                <a:cs typeface="Arial"/>
              </a:rPr>
              <a:t>reposi</a:t>
            </a:r>
            <a:r>
              <a:rPr sz="1677" b="1" spc="4" dirty="0">
                <a:latin typeface="Arial"/>
                <a:cs typeface="Arial"/>
              </a:rPr>
              <a:t>t</a:t>
            </a:r>
            <a:r>
              <a:rPr sz="1677" b="1" dirty="0">
                <a:latin typeface="Arial"/>
                <a:cs typeface="Arial"/>
              </a:rPr>
              <a:t>ory</a:t>
            </a:r>
            <a:endParaRPr sz="1677">
              <a:latin typeface="Arial"/>
              <a:cs typeface="Arial"/>
            </a:endParaRPr>
          </a:p>
          <a:p>
            <a:pPr marL="219647" marR="318264" indent="-208441">
              <a:lnSpc>
                <a:spcPct val="106800"/>
              </a:lnSpc>
              <a:spcBef>
                <a:spcPts val="560"/>
              </a:spcBef>
              <a:buFont typeface="Arial"/>
              <a:buChar char="•"/>
              <a:tabLst>
                <a:tab pos="220206" algn="l"/>
              </a:tabLst>
            </a:pPr>
            <a:r>
              <a:rPr sz="1677" b="1" spc="4" dirty="0">
                <a:latin typeface="Arial"/>
                <a:cs typeface="Arial"/>
              </a:rPr>
              <a:t>10</a:t>
            </a:r>
            <a:r>
              <a:rPr sz="1677" b="1" spc="9" dirty="0">
                <a:latin typeface="Arial"/>
                <a:cs typeface="Arial"/>
              </a:rPr>
              <a:t>0</a:t>
            </a:r>
            <a:r>
              <a:rPr sz="1677" b="1" spc="4" dirty="0">
                <a:latin typeface="Arial"/>
                <a:cs typeface="Arial"/>
              </a:rPr>
              <a:t> G</a:t>
            </a:r>
            <a:r>
              <a:rPr sz="1677" b="1" spc="9" dirty="0">
                <a:latin typeface="Arial"/>
                <a:cs typeface="Arial"/>
              </a:rPr>
              <a:t>bps</a:t>
            </a:r>
            <a:r>
              <a:rPr sz="1677" b="1" spc="4" dirty="0">
                <a:latin typeface="Arial"/>
                <a:cs typeface="Arial"/>
              </a:rPr>
              <a:t> ext</a:t>
            </a:r>
            <a:r>
              <a:rPr sz="1677" b="1" dirty="0">
                <a:latin typeface="Arial"/>
                <a:cs typeface="Arial"/>
              </a:rPr>
              <a:t>er</a:t>
            </a:r>
            <a:r>
              <a:rPr sz="1677" b="1" spc="9" dirty="0">
                <a:latin typeface="Arial"/>
                <a:cs typeface="Arial"/>
              </a:rPr>
              <a:t>n</a:t>
            </a:r>
            <a:r>
              <a:rPr sz="1677" b="1" spc="4" dirty="0">
                <a:latin typeface="Arial"/>
                <a:cs typeface="Arial"/>
              </a:rPr>
              <a:t>al c</a:t>
            </a:r>
            <a:r>
              <a:rPr sz="1677" b="1" spc="9" dirty="0">
                <a:latin typeface="Arial"/>
                <a:cs typeface="Arial"/>
              </a:rPr>
              <a:t>onn</a:t>
            </a:r>
            <a:r>
              <a:rPr sz="1677" b="1" spc="4" dirty="0">
                <a:latin typeface="Arial"/>
                <a:cs typeface="Arial"/>
              </a:rPr>
              <a:t>ect</a:t>
            </a:r>
            <a:r>
              <a:rPr sz="1677" b="1" dirty="0">
                <a:latin typeface="Arial"/>
                <a:cs typeface="Arial"/>
              </a:rPr>
              <a:t>ivi</a:t>
            </a:r>
            <a:r>
              <a:rPr sz="1677" b="1" spc="4" dirty="0">
                <a:latin typeface="Arial"/>
                <a:cs typeface="Arial"/>
              </a:rPr>
              <a:t>ty to Internet2 </a:t>
            </a:r>
            <a:r>
              <a:rPr sz="1677" b="1" spc="9" dirty="0">
                <a:latin typeface="Arial"/>
                <a:cs typeface="Arial"/>
              </a:rPr>
              <a:t>&amp;</a:t>
            </a:r>
            <a:r>
              <a:rPr sz="1677" b="1" spc="4" dirty="0">
                <a:latin typeface="Arial"/>
                <a:cs typeface="Arial"/>
              </a:rPr>
              <a:t> ESNet</a:t>
            </a:r>
            <a:endParaRPr sz="16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5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41" y="316283"/>
            <a:ext cx="7799294" cy="824199"/>
          </a:xfrm>
          <a:prstGeom prst="rect">
            <a:avLst/>
          </a:prstGeom>
        </p:spPr>
        <p:txBody>
          <a:bodyPr vert="horz" wrap="square" lIns="0" tIns="26758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01526">
              <a:lnSpc>
                <a:spcPct val="100000"/>
              </a:lnSpc>
            </a:pPr>
            <a:r>
              <a:rPr spc="-4" dirty="0"/>
              <a:t>~6</a:t>
            </a:r>
            <a:r>
              <a:rPr dirty="0"/>
              <a:t>7</a:t>
            </a:r>
            <a:r>
              <a:rPr spc="-4" dirty="0"/>
              <a:t> </a:t>
            </a:r>
            <a:r>
              <a:rPr dirty="0"/>
              <a:t>TF </a:t>
            </a:r>
            <a:r>
              <a:rPr spc="-4" dirty="0"/>
              <a:t>s</a:t>
            </a:r>
            <a:r>
              <a:rPr dirty="0"/>
              <a:t>up</a:t>
            </a:r>
            <a:r>
              <a:rPr spc="-4" dirty="0"/>
              <a:t>e</a:t>
            </a:r>
            <a:r>
              <a:rPr dirty="0"/>
              <a:t>r</a:t>
            </a:r>
            <a:r>
              <a:rPr spc="-4" dirty="0"/>
              <a:t>c</a:t>
            </a:r>
            <a:r>
              <a:rPr dirty="0"/>
              <a:t>omput</a:t>
            </a:r>
            <a:r>
              <a:rPr spc="-4" dirty="0"/>
              <a:t>e</a:t>
            </a:r>
            <a:r>
              <a:rPr dirty="0"/>
              <a:t>r </a:t>
            </a:r>
            <a:r>
              <a:rPr spc="-4" dirty="0"/>
              <a:t>i</a:t>
            </a:r>
            <a:r>
              <a:rPr dirty="0"/>
              <a:t>n a</a:t>
            </a:r>
            <a:r>
              <a:rPr spc="-4" dirty="0"/>
              <a:t> </a:t>
            </a:r>
            <a:r>
              <a:rPr dirty="0"/>
              <a:t>r</a:t>
            </a:r>
            <a:r>
              <a:rPr spc="-4" dirty="0"/>
              <a:t>ack</a:t>
            </a:r>
          </a:p>
        </p:txBody>
      </p:sp>
      <p:sp>
        <p:nvSpPr>
          <p:cNvPr id="3" name="object 3"/>
          <p:cNvSpPr/>
          <p:nvPr/>
        </p:nvSpPr>
        <p:spPr>
          <a:xfrm>
            <a:off x="717177" y="1759573"/>
            <a:ext cx="7709647" cy="3978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" name="object 4"/>
          <p:cNvSpPr/>
          <p:nvPr/>
        </p:nvSpPr>
        <p:spPr>
          <a:xfrm>
            <a:off x="2837328" y="1759571"/>
            <a:ext cx="0" cy="3979209"/>
          </a:xfrm>
          <a:custGeom>
            <a:avLst/>
            <a:gdLst/>
            <a:ahLst/>
            <a:cxnLst/>
            <a:rect l="l" t="t" r="r" b="b"/>
            <a:pathLst>
              <a:path h="4509770">
                <a:moveTo>
                  <a:pt x="1" y="0"/>
                </a:moveTo>
                <a:lnTo>
                  <a:pt x="0" y="4509205"/>
                </a:lnTo>
              </a:path>
            </a:pathLst>
          </a:custGeom>
          <a:ln w="6143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" name="object 5"/>
          <p:cNvSpPr/>
          <p:nvPr/>
        </p:nvSpPr>
        <p:spPr>
          <a:xfrm>
            <a:off x="3921499" y="1976593"/>
            <a:ext cx="0" cy="3761815"/>
          </a:xfrm>
          <a:custGeom>
            <a:avLst/>
            <a:gdLst/>
            <a:ahLst/>
            <a:cxnLst/>
            <a:rect l="l" t="t" r="r" b="b"/>
            <a:pathLst>
              <a:path h="4263390">
                <a:moveTo>
                  <a:pt x="1" y="0"/>
                </a:moveTo>
                <a:lnTo>
                  <a:pt x="0" y="4263248"/>
                </a:lnTo>
              </a:path>
            </a:pathLst>
          </a:custGeom>
          <a:ln w="6143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" name="object 6"/>
          <p:cNvSpPr txBox="1"/>
          <p:nvPr/>
        </p:nvSpPr>
        <p:spPr>
          <a:xfrm>
            <a:off x="4215166" y="3233397"/>
            <a:ext cx="2435599" cy="129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rac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7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nod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es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49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172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cores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18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9.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TB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DRAM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49"/>
              </a:spcBef>
              <a:tabLst>
                <a:tab pos="1220386" algn="l"/>
              </a:tabLst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2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TB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SSD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49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FDR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nf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nd</a:t>
            </a:r>
            <a:endParaRPr sz="167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9607" y="1759571"/>
            <a:ext cx="1084169" cy="217393"/>
          </a:xfrm>
          <a:custGeom>
            <a:avLst/>
            <a:gdLst/>
            <a:ahLst/>
            <a:cxnLst/>
            <a:rect l="l" t="t" r="r" b="b"/>
            <a:pathLst>
              <a:path w="1228725" h="246380">
                <a:moveTo>
                  <a:pt x="0" y="0"/>
                </a:moveTo>
                <a:lnTo>
                  <a:pt x="1228726" y="245958"/>
                </a:lnTo>
              </a:path>
            </a:pathLst>
          </a:custGeom>
          <a:ln w="614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</p:spTree>
    <p:extLst>
      <p:ext uri="{BB962C8B-B14F-4D97-AF65-F5344CB8AC3E}">
        <p14:creationId xmlns:p14="http://schemas.microsoft.com/office/powerpoint/2010/main" val="343391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41" y="39284"/>
            <a:ext cx="7799294" cy="1378197"/>
          </a:xfrm>
          <a:prstGeom prst="rect">
            <a:avLst/>
          </a:prstGeom>
        </p:spPr>
        <p:txBody>
          <a:bodyPr vert="horz" wrap="square" lIns="0" tIns="26758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6326">
              <a:lnSpc>
                <a:spcPct val="100000"/>
              </a:lnSpc>
            </a:pPr>
            <a:r>
              <a:rPr spc="-4" dirty="0"/>
              <a:t>An</a:t>
            </a:r>
            <a:r>
              <a:rPr dirty="0"/>
              <a:t>d</a:t>
            </a:r>
            <a:r>
              <a:rPr spc="4" dirty="0"/>
              <a:t> </a:t>
            </a:r>
            <a:r>
              <a:rPr spc="-4" dirty="0"/>
              <a:t>2</a:t>
            </a:r>
            <a:r>
              <a:rPr dirty="0"/>
              <a:t>7 </a:t>
            </a:r>
            <a:r>
              <a:rPr spc="-4" dirty="0"/>
              <a:t>s</a:t>
            </a:r>
            <a:r>
              <a:rPr dirty="0"/>
              <a:t>ingl</a:t>
            </a:r>
            <a:r>
              <a:rPr spc="-9" dirty="0"/>
              <a:t>e</a:t>
            </a:r>
            <a:r>
              <a:rPr dirty="0"/>
              <a:t>-</a:t>
            </a:r>
            <a:r>
              <a:rPr spc="-4" dirty="0"/>
              <a:t>rac</a:t>
            </a:r>
            <a:r>
              <a:rPr dirty="0"/>
              <a:t>k</a:t>
            </a:r>
            <a:r>
              <a:rPr spc="4" dirty="0"/>
              <a:t> </a:t>
            </a:r>
            <a:r>
              <a:rPr spc="-4" dirty="0"/>
              <a:t>supercomputers</a:t>
            </a:r>
          </a:p>
        </p:txBody>
      </p:sp>
      <p:sp>
        <p:nvSpPr>
          <p:cNvPr id="3" name="object 3"/>
          <p:cNvSpPr/>
          <p:nvPr/>
        </p:nvSpPr>
        <p:spPr>
          <a:xfrm>
            <a:off x="717177" y="1759573"/>
            <a:ext cx="7709647" cy="3978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" name="object 4"/>
          <p:cNvSpPr txBox="1"/>
          <p:nvPr/>
        </p:nvSpPr>
        <p:spPr>
          <a:xfrm>
            <a:off x="4242770" y="3124793"/>
            <a:ext cx="2291043" cy="1290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sta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nd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d 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racks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49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194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nod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es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18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dirty="0">
                <a:solidFill>
                  <a:srgbClr val="FFFF00"/>
                </a:solidFill>
                <a:latin typeface="Arial"/>
                <a:cs typeface="Arial"/>
              </a:rPr>
              <a:t>46,65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cores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49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24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TB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DRAM</a:t>
            </a:r>
            <a:endParaRPr sz="1677">
              <a:latin typeface="Arial"/>
              <a:cs typeface="Arial"/>
            </a:endParaRPr>
          </a:p>
          <a:p>
            <a:pPr marL="672949">
              <a:spcBef>
                <a:spcPts val="49"/>
              </a:spcBef>
            </a:pP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62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77" b="1" spc="9" dirty="0">
                <a:solidFill>
                  <a:srgbClr val="FFFF00"/>
                </a:solidFill>
                <a:latin typeface="Arial"/>
                <a:cs typeface="Arial"/>
              </a:rPr>
              <a:t>TB</a:t>
            </a:r>
            <a:r>
              <a:rPr sz="1677" b="1" spc="4" dirty="0">
                <a:solidFill>
                  <a:srgbClr val="FFFF00"/>
                </a:solidFill>
                <a:latin typeface="Arial"/>
                <a:cs typeface="Arial"/>
              </a:rPr>
              <a:t> SSD</a:t>
            </a:r>
            <a:endParaRPr sz="16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338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0075" y="2482974"/>
            <a:ext cx="676835" cy="505385"/>
          </a:xfrm>
          <a:custGeom>
            <a:avLst/>
            <a:gdLst/>
            <a:ahLst/>
            <a:cxnLst/>
            <a:rect l="l" t="t" r="r" b="b"/>
            <a:pathLst>
              <a:path w="767079" h="572770">
                <a:moveTo>
                  <a:pt x="0" y="572543"/>
                </a:moveTo>
                <a:lnTo>
                  <a:pt x="766677" y="0"/>
                </a:lnTo>
              </a:path>
            </a:pathLst>
          </a:custGeom>
          <a:ln w="1024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" name="object 3"/>
          <p:cNvSpPr/>
          <p:nvPr/>
        </p:nvSpPr>
        <p:spPr>
          <a:xfrm>
            <a:off x="4040076" y="2988159"/>
            <a:ext cx="532279" cy="290793"/>
          </a:xfrm>
          <a:custGeom>
            <a:avLst/>
            <a:gdLst/>
            <a:ahLst/>
            <a:cxnLst/>
            <a:rect l="l" t="t" r="r" b="b"/>
            <a:pathLst>
              <a:path w="603250" h="329564">
                <a:moveTo>
                  <a:pt x="0" y="0"/>
                </a:moveTo>
                <a:lnTo>
                  <a:pt x="602847" y="329297"/>
                </a:lnTo>
              </a:path>
            </a:pathLst>
          </a:custGeom>
          <a:ln w="1024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" name="object 4"/>
          <p:cNvSpPr/>
          <p:nvPr/>
        </p:nvSpPr>
        <p:spPr>
          <a:xfrm>
            <a:off x="4040076" y="2988159"/>
            <a:ext cx="604557" cy="290793"/>
          </a:xfrm>
          <a:custGeom>
            <a:avLst/>
            <a:gdLst/>
            <a:ahLst/>
            <a:cxnLst/>
            <a:rect l="l" t="t" r="r" b="b"/>
            <a:pathLst>
              <a:path w="685164" h="329564">
                <a:moveTo>
                  <a:pt x="0" y="0"/>
                </a:moveTo>
                <a:lnTo>
                  <a:pt x="684762" y="329297"/>
                </a:lnTo>
              </a:path>
            </a:pathLst>
          </a:custGeom>
          <a:ln w="1024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941" y="428380"/>
            <a:ext cx="7799294" cy="600005"/>
          </a:xfrm>
          <a:prstGeom prst="rect">
            <a:avLst/>
          </a:prstGeom>
        </p:spPr>
        <p:txBody>
          <a:bodyPr vert="horz" wrap="square" lIns="0" tIns="8620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52288">
              <a:lnSpc>
                <a:spcPts val="4046"/>
              </a:lnSpc>
            </a:pPr>
            <a:r>
              <a:rPr dirty="0"/>
              <a:t>Com</a:t>
            </a:r>
            <a:r>
              <a:rPr spc="-4" dirty="0"/>
              <a:t>e</a:t>
            </a:r>
            <a:r>
              <a:rPr dirty="0"/>
              <a:t>t</a:t>
            </a:r>
            <a:r>
              <a:rPr spc="4" dirty="0"/>
              <a:t> </a:t>
            </a:r>
            <a:r>
              <a:rPr dirty="0"/>
              <a:t>N</a:t>
            </a:r>
            <a:r>
              <a:rPr spc="-4" dirty="0"/>
              <a:t>e</a:t>
            </a:r>
            <a:r>
              <a:rPr dirty="0"/>
              <a:t>t</a:t>
            </a:r>
            <a:r>
              <a:rPr spc="-4" dirty="0"/>
              <a:t>w</a:t>
            </a:r>
            <a:r>
              <a:rPr dirty="0"/>
              <a:t>o</a:t>
            </a:r>
            <a:r>
              <a:rPr spc="-4" dirty="0"/>
              <a:t>r</a:t>
            </a:r>
            <a:r>
              <a:rPr dirty="0"/>
              <a:t>k</a:t>
            </a:r>
            <a:r>
              <a:rPr spc="-128" dirty="0"/>
              <a:t> </a:t>
            </a:r>
            <a:r>
              <a:rPr dirty="0"/>
              <a:t>A</a:t>
            </a:r>
            <a:r>
              <a:rPr spc="-4" dirty="0"/>
              <a:t>rc</a:t>
            </a:r>
            <a:r>
              <a:rPr dirty="0"/>
              <a:t>h</a:t>
            </a:r>
            <a:r>
              <a:rPr spc="-4" dirty="0"/>
              <a:t>i</a:t>
            </a:r>
            <a:r>
              <a:rPr dirty="0"/>
              <a:t>t</a:t>
            </a:r>
            <a:r>
              <a:rPr spc="-4" dirty="0"/>
              <a:t>ec</a:t>
            </a:r>
            <a:r>
              <a:rPr dirty="0"/>
              <a:t>tu</a:t>
            </a:r>
            <a:r>
              <a:rPr spc="-4" dirty="0"/>
              <a:t>re</a:t>
            </a:r>
          </a:p>
        </p:txBody>
      </p:sp>
      <p:sp>
        <p:nvSpPr>
          <p:cNvPr id="6" name="object 6"/>
          <p:cNvSpPr/>
          <p:nvPr/>
        </p:nvSpPr>
        <p:spPr>
          <a:xfrm>
            <a:off x="6017559" y="2081868"/>
            <a:ext cx="2497791" cy="2270872"/>
          </a:xfrm>
          <a:custGeom>
            <a:avLst/>
            <a:gdLst/>
            <a:ahLst/>
            <a:cxnLst/>
            <a:rect l="l" t="t" r="r" b="b"/>
            <a:pathLst>
              <a:path w="2830829" h="2573654">
                <a:moveTo>
                  <a:pt x="0" y="2573183"/>
                </a:moveTo>
                <a:lnTo>
                  <a:pt x="2830235" y="2573183"/>
                </a:lnTo>
                <a:lnTo>
                  <a:pt x="2830235" y="0"/>
                </a:lnTo>
                <a:lnTo>
                  <a:pt x="0" y="0"/>
                </a:lnTo>
                <a:lnTo>
                  <a:pt x="0" y="2573183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" name="object 7"/>
          <p:cNvSpPr/>
          <p:nvPr/>
        </p:nvSpPr>
        <p:spPr>
          <a:xfrm>
            <a:off x="7600732" y="2747076"/>
            <a:ext cx="802901" cy="312084"/>
          </a:xfrm>
          <a:custGeom>
            <a:avLst/>
            <a:gdLst/>
            <a:ahLst/>
            <a:cxnLst/>
            <a:rect l="l" t="t" r="r" b="b"/>
            <a:pathLst>
              <a:path w="909954" h="353695">
                <a:moveTo>
                  <a:pt x="0" y="353218"/>
                </a:moveTo>
                <a:lnTo>
                  <a:pt x="909560" y="353218"/>
                </a:lnTo>
                <a:lnTo>
                  <a:pt x="909560" y="0"/>
                </a:lnTo>
                <a:lnTo>
                  <a:pt x="0" y="0"/>
                </a:lnTo>
                <a:lnTo>
                  <a:pt x="0" y="353218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" name="object 8"/>
          <p:cNvSpPr/>
          <p:nvPr/>
        </p:nvSpPr>
        <p:spPr>
          <a:xfrm>
            <a:off x="7701050" y="2747076"/>
            <a:ext cx="0" cy="312084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218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" name="object 9"/>
          <p:cNvSpPr/>
          <p:nvPr/>
        </p:nvSpPr>
        <p:spPr>
          <a:xfrm>
            <a:off x="8302965" y="2747076"/>
            <a:ext cx="0" cy="312084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218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" name="object 10"/>
          <p:cNvSpPr/>
          <p:nvPr/>
        </p:nvSpPr>
        <p:spPr>
          <a:xfrm>
            <a:off x="7600732" y="2747076"/>
            <a:ext cx="802901" cy="312084"/>
          </a:xfrm>
          <a:custGeom>
            <a:avLst/>
            <a:gdLst/>
            <a:ahLst/>
            <a:cxnLst/>
            <a:rect l="l" t="t" r="r" b="b"/>
            <a:pathLst>
              <a:path w="909954" h="353695">
                <a:moveTo>
                  <a:pt x="0" y="0"/>
                </a:moveTo>
                <a:lnTo>
                  <a:pt x="909560" y="0"/>
                </a:lnTo>
                <a:lnTo>
                  <a:pt x="909560" y="353218"/>
                </a:lnTo>
                <a:lnTo>
                  <a:pt x="0" y="353218"/>
                </a:lnTo>
                <a:lnTo>
                  <a:pt x="0" y="0"/>
                </a:lnTo>
                <a:close/>
              </a:path>
            </a:pathLst>
          </a:custGeom>
          <a:ln w="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1" name="object 11"/>
          <p:cNvSpPr/>
          <p:nvPr/>
        </p:nvSpPr>
        <p:spPr>
          <a:xfrm>
            <a:off x="7650889" y="3218584"/>
            <a:ext cx="702609" cy="577663"/>
          </a:xfrm>
          <a:custGeom>
            <a:avLst/>
            <a:gdLst/>
            <a:ahLst/>
            <a:cxnLst/>
            <a:rect l="l" t="t" r="r" b="b"/>
            <a:pathLst>
              <a:path w="796290" h="654685">
                <a:moveTo>
                  <a:pt x="0" y="654430"/>
                </a:moveTo>
                <a:lnTo>
                  <a:pt x="795865" y="654430"/>
                </a:lnTo>
                <a:lnTo>
                  <a:pt x="795865" y="0"/>
                </a:lnTo>
                <a:lnTo>
                  <a:pt x="0" y="0"/>
                </a:lnTo>
                <a:lnTo>
                  <a:pt x="0" y="654430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2" name="object 12"/>
          <p:cNvSpPr/>
          <p:nvPr/>
        </p:nvSpPr>
        <p:spPr>
          <a:xfrm>
            <a:off x="7738669" y="3218584"/>
            <a:ext cx="0" cy="577663"/>
          </a:xfrm>
          <a:custGeom>
            <a:avLst/>
            <a:gdLst/>
            <a:ahLst/>
            <a:cxnLst/>
            <a:rect l="l" t="t" r="r" b="b"/>
            <a:pathLst>
              <a:path h="654685">
                <a:moveTo>
                  <a:pt x="0" y="0"/>
                </a:moveTo>
                <a:lnTo>
                  <a:pt x="0" y="654430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3" name="object 13"/>
          <p:cNvSpPr/>
          <p:nvPr/>
        </p:nvSpPr>
        <p:spPr>
          <a:xfrm>
            <a:off x="8265345" y="3218584"/>
            <a:ext cx="0" cy="577663"/>
          </a:xfrm>
          <a:custGeom>
            <a:avLst/>
            <a:gdLst/>
            <a:ahLst/>
            <a:cxnLst/>
            <a:rect l="l" t="t" r="r" b="b"/>
            <a:pathLst>
              <a:path h="654685">
                <a:moveTo>
                  <a:pt x="0" y="0"/>
                </a:moveTo>
                <a:lnTo>
                  <a:pt x="0" y="654430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4" name="object 14"/>
          <p:cNvSpPr/>
          <p:nvPr/>
        </p:nvSpPr>
        <p:spPr>
          <a:xfrm>
            <a:off x="7650889" y="3218584"/>
            <a:ext cx="702609" cy="577663"/>
          </a:xfrm>
          <a:custGeom>
            <a:avLst/>
            <a:gdLst/>
            <a:ahLst/>
            <a:cxnLst/>
            <a:rect l="l" t="t" r="r" b="b"/>
            <a:pathLst>
              <a:path w="796290" h="654685">
                <a:moveTo>
                  <a:pt x="0" y="0"/>
                </a:moveTo>
                <a:lnTo>
                  <a:pt x="795865" y="0"/>
                </a:lnTo>
                <a:lnTo>
                  <a:pt x="795865" y="654430"/>
                </a:lnTo>
                <a:lnTo>
                  <a:pt x="0" y="654430"/>
                </a:lnTo>
                <a:lnTo>
                  <a:pt x="0" y="0"/>
                </a:lnTo>
                <a:close/>
              </a:path>
            </a:pathLst>
          </a:custGeom>
          <a:ln w="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5" name="object 15"/>
          <p:cNvSpPr/>
          <p:nvPr/>
        </p:nvSpPr>
        <p:spPr>
          <a:xfrm>
            <a:off x="7550571" y="3959640"/>
            <a:ext cx="903193" cy="305360"/>
          </a:xfrm>
          <a:custGeom>
            <a:avLst/>
            <a:gdLst/>
            <a:ahLst/>
            <a:cxnLst/>
            <a:rect l="l" t="t" r="r" b="b"/>
            <a:pathLst>
              <a:path w="1023620" h="346075">
                <a:moveTo>
                  <a:pt x="0" y="345829"/>
                </a:moveTo>
                <a:lnTo>
                  <a:pt x="1023255" y="345829"/>
                </a:lnTo>
                <a:lnTo>
                  <a:pt x="1023255" y="0"/>
                </a:lnTo>
                <a:lnTo>
                  <a:pt x="0" y="0"/>
                </a:lnTo>
                <a:lnTo>
                  <a:pt x="0" y="345829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" name="object 16"/>
          <p:cNvSpPr/>
          <p:nvPr/>
        </p:nvSpPr>
        <p:spPr>
          <a:xfrm>
            <a:off x="7663429" y="3959639"/>
            <a:ext cx="0" cy="305360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829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7" name="object 17"/>
          <p:cNvSpPr/>
          <p:nvPr/>
        </p:nvSpPr>
        <p:spPr>
          <a:xfrm>
            <a:off x="8340584" y="3959639"/>
            <a:ext cx="0" cy="305360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829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8" name="object 18"/>
          <p:cNvSpPr/>
          <p:nvPr/>
        </p:nvSpPr>
        <p:spPr>
          <a:xfrm>
            <a:off x="7550571" y="3959639"/>
            <a:ext cx="903193" cy="305360"/>
          </a:xfrm>
          <a:custGeom>
            <a:avLst/>
            <a:gdLst/>
            <a:ahLst/>
            <a:cxnLst/>
            <a:rect l="l" t="t" r="r" b="b"/>
            <a:pathLst>
              <a:path w="1023620" h="346075">
                <a:moveTo>
                  <a:pt x="0" y="0"/>
                </a:moveTo>
                <a:lnTo>
                  <a:pt x="1023255" y="0"/>
                </a:lnTo>
                <a:lnTo>
                  <a:pt x="1023255" y="345829"/>
                </a:lnTo>
                <a:lnTo>
                  <a:pt x="0" y="345829"/>
                </a:lnTo>
                <a:lnTo>
                  <a:pt x="0" y="0"/>
                </a:lnTo>
                <a:close/>
              </a:path>
            </a:pathLst>
          </a:custGeom>
          <a:ln w="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9" name="object 19"/>
          <p:cNvSpPr/>
          <p:nvPr/>
        </p:nvSpPr>
        <p:spPr>
          <a:xfrm>
            <a:off x="7315651" y="2519375"/>
            <a:ext cx="217954" cy="1584512"/>
          </a:xfrm>
          <a:custGeom>
            <a:avLst/>
            <a:gdLst/>
            <a:ahLst/>
            <a:cxnLst/>
            <a:rect l="l" t="t" r="r" b="b"/>
            <a:pathLst>
              <a:path w="247015" h="1795779">
                <a:moveTo>
                  <a:pt x="246689" y="1795295"/>
                </a:moveTo>
                <a:lnTo>
                  <a:pt x="198952" y="1783147"/>
                </a:lnTo>
                <a:lnTo>
                  <a:pt x="168259" y="1759892"/>
                </a:lnTo>
                <a:lnTo>
                  <a:pt x="143603" y="1726717"/>
                </a:lnTo>
                <a:lnTo>
                  <a:pt x="126476" y="1685605"/>
                </a:lnTo>
                <a:lnTo>
                  <a:pt x="118369" y="1638538"/>
                </a:lnTo>
                <a:lnTo>
                  <a:pt x="117920" y="1053245"/>
                </a:lnTo>
                <a:lnTo>
                  <a:pt x="117321" y="1036631"/>
                </a:lnTo>
                <a:lnTo>
                  <a:pt x="108782" y="989787"/>
                </a:lnTo>
                <a:lnTo>
                  <a:pt x="91288" y="948986"/>
                </a:lnTo>
                <a:lnTo>
                  <a:pt x="66332" y="916209"/>
                </a:lnTo>
                <a:lnTo>
                  <a:pt x="35405" y="893441"/>
                </a:lnTo>
                <a:lnTo>
                  <a:pt x="0" y="882665"/>
                </a:lnTo>
                <a:lnTo>
                  <a:pt x="10978" y="881721"/>
                </a:lnTo>
                <a:lnTo>
                  <a:pt x="52815" y="862575"/>
                </a:lnTo>
                <a:lnTo>
                  <a:pt x="79917" y="834288"/>
                </a:lnTo>
                <a:lnTo>
                  <a:pt x="101109" y="796433"/>
                </a:lnTo>
                <a:lnTo>
                  <a:pt x="114374" y="751144"/>
                </a:lnTo>
                <a:lnTo>
                  <a:pt x="117920" y="170580"/>
                </a:lnTo>
                <a:lnTo>
                  <a:pt x="118519" y="153966"/>
                </a:lnTo>
                <a:lnTo>
                  <a:pt x="127058" y="107122"/>
                </a:lnTo>
                <a:lnTo>
                  <a:pt x="144552" y="66320"/>
                </a:lnTo>
                <a:lnTo>
                  <a:pt x="169508" y="33544"/>
                </a:lnTo>
                <a:lnTo>
                  <a:pt x="200435" y="10776"/>
                </a:lnTo>
                <a:lnTo>
                  <a:pt x="223633" y="2137"/>
                </a:lnTo>
                <a:lnTo>
                  <a:pt x="235841" y="0"/>
                </a:lnTo>
              </a:path>
            </a:pathLst>
          </a:custGeom>
          <a:ln w="1023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0" name="object 20"/>
          <p:cNvSpPr/>
          <p:nvPr/>
        </p:nvSpPr>
        <p:spPr>
          <a:xfrm>
            <a:off x="8002007" y="2364492"/>
            <a:ext cx="0" cy="382681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433597"/>
                </a:moveTo>
                <a:lnTo>
                  <a:pt x="1" y="0"/>
                </a:lnTo>
              </a:path>
            </a:pathLst>
          </a:custGeom>
          <a:ln w="1023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1" name="object 21"/>
          <p:cNvSpPr/>
          <p:nvPr/>
        </p:nvSpPr>
        <p:spPr>
          <a:xfrm>
            <a:off x="8002007" y="3796023"/>
            <a:ext cx="0" cy="163606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1" y="185431"/>
                </a:lnTo>
              </a:path>
            </a:pathLst>
          </a:custGeom>
          <a:ln w="1023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2" name="object 22"/>
          <p:cNvSpPr/>
          <p:nvPr/>
        </p:nvSpPr>
        <p:spPr>
          <a:xfrm>
            <a:off x="8002007" y="3058739"/>
            <a:ext cx="0" cy="160244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1" y="181156"/>
                </a:lnTo>
              </a:path>
            </a:pathLst>
          </a:custGeom>
          <a:ln w="1023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3" name="object 23"/>
          <p:cNvSpPr/>
          <p:nvPr/>
        </p:nvSpPr>
        <p:spPr>
          <a:xfrm>
            <a:off x="7447418" y="1978513"/>
            <a:ext cx="956422" cy="601756"/>
          </a:xfrm>
          <a:custGeom>
            <a:avLst/>
            <a:gdLst/>
            <a:ahLst/>
            <a:cxnLst/>
            <a:rect l="l" t="t" r="r" b="b"/>
            <a:pathLst>
              <a:path w="1083945" h="681989">
                <a:moveTo>
                  <a:pt x="695383" y="622432"/>
                </a:moveTo>
                <a:lnTo>
                  <a:pt x="418210" y="622432"/>
                </a:lnTo>
                <a:lnTo>
                  <a:pt x="426729" y="631588"/>
                </a:lnTo>
                <a:lnTo>
                  <a:pt x="456806" y="654990"/>
                </a:lnTo>
                <a:lnTo>
                  <a:pt x="492553" y="671582"/>
                </a:lnTo>
                <a:lnTo>
                  <a:pt x="532392" y="680456"/>
                </a:lnTo>
                <a:lnTo>
                  <a:pt x="559208" y="681688"/>
                </a:lnTo>
                <a:lnTo>
                  <a:pt x="572456" y="680954"/>
                </a:lnTo>
                <a:lnTo>
                  <a:pt x="610967" y="673681"/>
                </a:lnTo>
                <a:lnTo>
                  <a:pt x="646588" y="659375"/>
                </a:lnTo>
                <a:lnTo>
                  <a:pt x="687275" y="630635"/>
                </a:lnTo>
                <a:lnTo>
                  <a:pt x="695383" y="622432"/>
                </a:lnTo>
                <a:close/>
              </a:path>
              <a:path w="1083945" h="681989">
                <a:moveTo>
                  <a:pt x="900180" y="557268"/>
                </a:moveTo>
                <a:lnTo>
                  <a:pt x="146394" y="557268"/>
                </a:lnTo>
                <a:lnTo>
                  <a:pt x="147063" y="558271"/>
                </a:lnTo>
                <a:lnTo>
                  <a:pt x="177219" y="592039"/>
                </a:lnTo>
                <a:lnTo>
                  <a:pt x="212855" y="616339"/>
                </a:lnTo>
                <a:lnTo>
                  <a:pt x="253592" y="632875"/>
                </a:lnTo>
                <a:lnTo>
                  <a:pt x="297672" y="641358"/>
                </a:lnTo>
                <a:lnTo>
                  <a:pt x="328050" y="642399"/>
                </a:lnTo>
                <a:lnTo>
                  <a:pt x="343340" y="641503"/>
                </a:lnTo>
                <a:lnTo>
                  <a:pt x="388839" y="633021"/>
                </a:lnTo>
                <a:lnTo>
                  <a:pt x="418210" y="622432"/>
                </a:lnTo>
                <a:lnTo>
                  <a:pt x="695383" y="622432"/>
                </a:lnTo>
                <a:lnTo>
                  <a:pt x="722734" y="581642"/>
                </a:lnTo>
                <a:lnTo>
                  <a:pt x="863407" y="581642"/>
                </a:lnTo>
                <a:lnTo>
                  <a:pt x="868819" y="579134"/>
                </a:lnTo>
                <a:lnTo>
                  <a:pt x="880923" y="572128"/>
                </a:lnTo>
                <a:lnTo>
                  <a:pt x="892176" y="564151"/>
                </a:lnTo>
                <a:lnTo>
                  <a:pt x="900180" y="557268"/>
                </a:lnTo>
                <a:close/>
              </a:path>
              <a:path w="1083945" h="681989">
                <a:moveTo>
                  <a:pt x="863407" y="581642"/>
                </a:moveTo>
                <a:lnTo>
                  <a:pt x="722734" y="581642"/>
                </a:lnTo>
                <a:lnTo>
                  <a:pt x="733612" y="586286"/>
                </a:lnTo>
                <a:lnTo>
                  <a:pt x="783674" y="596719"/>
                </a:lnTo>
                <a:lnTo>
                  <a:pt x="798168" y="597209"/>
                </a:lnTo>
                <a:lnTo>
                  <a:pt x="813399" y="596083"/>
                </a:lnTo>
                <a:lnTo>
                  <a:pt x="828155" y="593644"/>
                </a:lnTo>
                <a:lnTo>
                  <a:pt x="842360" y="589961"/>
                </a:lnTo>
                <a:lnTo>
                  <a:pt x="855940" y="585102"/>
                </a:lnTo>
                <a:lnTo>
                  <a:pt x="863407" y="581642"/>
                </a:lnTo>
                <a:close/>
              </a:path>
              <a:path w="1083945" h="681989">
                <a:moveTo>
                  <a:pt x="263327" y="60545"/>
                </a:moveTo>
                <a:lnTo>
                  <a:pt x="220840" y="65302"/>
                </a:lnTo>
                <a:lnTo>
                  <a:pt x="181068" y="79686"/>
                </a:lnTo>
                <a:lnTo>
                  <a:pt x="147561" y="101678"/>
                </a:lnTo>
                <a:lnTo>
                  <a:pt x="121579" y="129860"/>
                </a:lnTo>
                <a:lnTo>
                  <a:pt x="100820" y="174608"/>
                </a:lnTo>
                <a:lnTo>
                  <a:pt x="97231" y="199111"/>
                </a:lnTo>
                <a:lnTo>
                  <a:pt x="97297" y="211710"/>
                </a:lnTo>
                <a:lnTo>
                  <a:pt x="98666" y="224471"/>
                </a:lnTo>
                <a:lnTo>
                  <a:pt x="95160" y="226851"/>
                </a:lnTo>
                <a:lnTo>
                  <a:pt x="48183" y="242879"/>
                </a:lnTo>
                <a:lnTo>
                  <a:pt x="18176" y="269802"/>
                </a:lnTo>
                <a:lnTo>
                  <a:pt x="14" y="315328"/>
                </a:lnTo>
                <a:lnTo>
                  <a:pt x="0" y="326715"/>
                </a:lnTo>
                <a:lnTo>
                  <a:pt x="1451" y="338037"/>
                </a:lnTo>
                <a:lnTo>
                  <a:pt x="20849" y="380532"/>
                </a:lnTo>
                <a:lnTo>
                  <a:pt x="48170" y="406456"/>
                </a:lnTo>
                <a:lnTo>
                  <a:pt x="39967" y="416585"/>
                </a:lnTo>
                <a:lnTo>
                  <a:pt x="33438" y="427498"/>
                </a:lnTo>
                <a:lnTo>
                  <a:pt x="28646" y="439065"/>
                </a:lnTo>
                <a:lnTo>
                  <a:pt x="25651" y="451150"/>
                </a:lnTo>
                <a:lnTo>
                  <a:pt x="24514" y="463622"/>
                </a:lnTo>
                <a:lnTo>
                  <a:pt x="25296" y="476349"/>
                </a:lnTo>
                <a:lnTo>
                  <a:pt x="46808" y="521200"/>
                </a:lnTo>
                <a:lnTo>
                  <a:pt x="77798" y="544782"/>
                </a:lnTo>
                <a:lnTo>
                  <a:pt x="117265" y="556871"/>
                </a:lnTo>
                <a:lnTo>
                  <a:pt x="131642" y="557899"/>
                </a:lnTo>
                <a:lnTo>
                  <a:pt x="146394" y="557268"/>
                </a:lnTo>
                <a:lnTo>
                  <a:pt x="900180" y="557268"/>
                </a:lnTo>
                <a:lnTo>
                  <a:pt x="927177" y="523903"/>
                </a:lnTo>
                <a:lnTo>
                  <a:pt x="940817" y="486877"/>
                </a:lnTo>
                <a:lnTo>
                  <a:pt x="942560" y="473597"/>
                </a:lnTo>
                <a:lnTo>
                  <a:pt x="954187" y="471516"/>
                </a:lnTo>
                <a:lnTo>
                  <a:pt x="1000855" y="454603"/>
                </a:lnTo>
                <a:lnTo>
                  <a:pt x="1035555" y="431837"/>
                </a:lnTo>
                <a:lnTo>
                  <a:pt x="1066679" y="394002"/>
                </a:lnTo>
                <a:lnTo>
                  <a:pt x="1082133" y="350717"/>
                </a:lnTo>
                <a:lnTo>
                  <a:pt x="1083817" y="328127"/>
                </a:lnTo>
                <a:lnTo>
                  <a:pt x="1083119" y="316786"/>
                </a:lnTo>
                <a:lnTo>
                  <a:pt x="1069863" y="272397"/>
                </a:lnTo>
                <a:lnTo>
                  <a:pt x="1048700" y="241659"/>
                </a:lnTo>
                <a:lnTo>
                  <a:pt x="1051145" y="236763"/>
                </a:lnTo>
                <a:lnTo>
                  <a:pt x="1059415" y="191682"/>
                </a:lnTo>
                <a:lnTo>
                  <a:pt x="1058219" y="180446"/>
                </a:lnTo>
                <a:lnTo>
                  <a:pt x="1041282" y="137765"/>
                </a:lnTo>
                <a:lnTo>
                  <a:pt x="1006916" y="101267"/>
                </a:lnTo>
                <a:lnTo>
                  <a:pt x="971320" y="80009"/>
                </a:lnTo>
                <a:lnTo>
                  <a:pt x="965552" y="77603"/>
                </a:lnTo>
                <a:lnTo>
                  <a:pt x="347158" y="77603"/>
                </a:lnTo>
                <a:lnTo>
                  <a:pt x="336429" y="73033"/>
                </a:lnTo>
                <a:lnTo>
                  <a:pt x="289457" y="61760"/>
                </a:lnTo>
                <a:lnTo>
                  <a:pt x="276625" y="60771"/>
                </a:lnTo>
                <a:lnTo>
                  <a:pt x="263327" y="60545"/>
                </a:lnTo>
                <a:close/>
              </a:path>
              <a:path w="1083945" h="681989">
                <a:moveTo>
                  <a:pt x="474522" y="19018"/>
                </a:moveTo>
                <a:lnTo>
                  <a:pt x="425645" y="24952"/>
                </a:lnTo>
                <a:lnTo>
                  <a:pt x="381632" y="44985"/>
                </a:lnTo>
                <a:lnTo>
                  <a:pt x="347158" y="77603"/>
                </a:lnTo>
                <a:lnTo>
                  <a:pt x="965552" y="77603"/>
                </a:lnTo>
                <a:lnTo>
                  <a:pt x="957808" y="74373"/>
                </a:lnTo>
                <a:lnTo>
                  <a:pt x="952951" y="63055"/>
                </a:lnTo>
                <a:lnTo>
                  <a:pt x="946517" y="52236"/>
                </a:lnTo>
                <a:lnTo>
                  <a:pt x="943162" y="47934"/>
                </a:lnTo>
                <a:lnTo>
                  <a:pt x="558546" y="47934"/>
                </a:lnTo>
                <a:lnTo>
                  <a:pt x="549578" y="41848"/>
                </a:lnTo>
                <a:lnTo>
                  <a:pt x="511559" y="24729"/>
                </a:lnTo>
                <a:lnTo>
                  <a:pt x="486953" y="19914"/>
                </a:lnTo>
                <a:lnTo>
                  <a:pt x="474522" y="19018"/>
                </a:lnTo>
                <a:close/>
              </a:path>
              <a:path w="1083945" h="681989">
                <a:moveTo>
                  <a:pt x="665141" y="0"/>
                </a:moveTo>
                <a:lnTo>
                  <a:pt x="616335" y="7339"/>
                </a:lnTo>
                <a:lnTo>
                  <a:pt x="574617" y="30920"/>
                </a:lnTo>
                <a:lnTo>
                  <a:pt x="558546" y="47934"/>
                </a:lnTo>
                <a:lnTo>
                  <a:pt x="943162" y="47934"/>
                </a:lnTo>
                <a:lnTo>
                  <a:pt x="938518" y="41980"/>
                </a:lnTo>
                <a:lnTo>
                  <a:pt x="930931" y="34331"/>
                </a:lnTo>
                <a:lnTo>
                  <a:pt x="745988" y="34331"/>
                </a:lnTo>
                <a:lnTo>
                  <a:pt x="737998" y="26952"/>
                </a:lnTo>
                <a:lnTo>
                  <a:pt x="702295" y="6824"/>
                </a:lnTo>
                <a:lnTo>
                  <a:pt x="677650" y="1028"/>
                </a:lnTo>
                <a:lnTo>
                  <a:pt x="665141" y="0"/>
                </a:lnTo>
                <a:close/>
              </a:path>
              <a:path w="1083945" h="681989">
                <a:moveTo>
                  <a:pt x="835879" y="3"/>
                </a:moveTo>
                <a:lnTo>
                  <a:pt x="787597" y="9363"/>
                </a:lnTo>
                <a:lnTo>
                  <a:pt x="745988" y="34331"/>
                </a:lnTo>
                <a:lnTo>
                  <a:pt x="930931" y="34331"/>
                </a:lnTo>
                <a:lnTo>
                  <a:pt x="896218" y="11382"/>
                </a:lnTo>
                <a:lnTo>
                  <a:pt x="848270" y="189"/>
                </a:lnTo>
                <a:lnTo>
                  <a:pt x="835879" y="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4" name="object 24"/>
          <p:cNvSpPr/>
          <p:nvPr/>
        </p:nvSpPr>
        <p:spPr>
          <a:xfrm>
            <a:off x="7447418" y="1978513"/>
            <a:ext cx="956422" cy="601756"/>
          </a:xfrm>
          <a:custGeom>
            <a:avLst/>
            <a:gdLst/>
            <a:ahLst/>
            <a:cxnLst/>
            <a:rect l="l" t="t" r="r" b="b"/>
            <a:pathLst>
              <a:path w="1083945" h="681989">
                <a:moveTo>
                  <a:pt x="98666" y="224471"/>
                </a:moveTo>
                <a:lnTo>
                  <a:pt x="97297" y="211710"/>
                </a:lnTo>
                <a:lnTo>
                  <a:pt x="97230" y="199111"/>
                </a:lnTo>
                <a:lnTo>
                  <a:pt x="98420" y="186726"/>
                </a:lnTo>
                <a:lnTo>
                  <a:pt x="114808" y="140383"/>
                </a:lnTo>
                <a:lnTo>
                  <a:pt x="147561" y="101678"/>
                </a:lnTo>
                <a:lnTo>
                  <a:pt x="181068" y="79686"/>
                </a:lnTo>
                <a:lnTo>
                  <a:pt x="220839" y="65303"/>
                </a:lnTo>
                <a:lnTo>
                  <a:pt x="263326" y="60545"/>
                </a:lnTo>
                <a:lnTo>
                  <a:pt x="276625" y="60771"/>
                </a:lnTo>
                <a:lnTo>
                  <a:pt x="325309" y="69148"/>
                </a:lnTo>
                <a:lnTo>
                  <a:pt x="347158" y="77603"/>
                </a:lnTo>
                <a:lnTo>
                  <a:pt x="354626" y="68352"/>
                </a:lnTo>
                <a:lnTo>
                  <a:pt x="391923" y="38738"/>
                </a:lnTo>
                <a:lnTo>
                  <a:pt x="437591" y="22087"/>
                </a:lnTo>
                <a:lnTo>
                  <a:pt x="474522" y="19017"/>
                </a:lnTo>
                <a:lnTo>
                  <a:pt x="486953" y="19914"/>
                </a:lnTo>
                <a:lnTo>
                  <a:pt x="538281" y="35580"/>
                </a:lnTo>
                <a:lnTo>
                  <a:pt x="558546" y="47934"/>
                </a:lnTo>
                <a:lnTo>
                  <a:pt x="566094" y="39028"/>
                </a:lnTo>
                <a:lnTo>
                  <a:pt x="604975" y="11820"/>
                </a:lnTo>
                <a:lnTo>
                  <a:pt x="652647" y="160"/>
                </a:lnTo>
                <a:lnTo>
                  <a:pt x="665140" y="0"/>
                </a:lnTo>
                <a:lnTo>
                  <a:pt x="677650" y="1028"/>
                </a:lnTo>
                <a:lnTo>
                  <a:pt x="716663" y="13373"/>
                </a:lnTo>
                <a:lnTo>
                  <a:pt x="745987" y="34331"/>
                </a:lnTo>
                <a:lnTo>
                  <a:pt x="755427" y="26666"/>
                </a:lnTo>
                <a:lnTo>
                  <a:pt x="799283" y="5531"/>
                </a:lnTo>
                <a:lnTo>
                  <a:pt x="835880" y="4"/>
                </a:lnTo>
                <a:lnTo>
                  <a:pt x="848270" y="189"/>
                </a:lnTo>
                <a:lnTo>
                  <a:pt x="896218" y="11382"/>
                </a:lnTo>
                <a:lnTo>
                  <a:pt x="928966" y="32350"/>
                </a:lnTo>
                <a:lnTo>
                  <a:pt x="952951" y="63054"/>
                </a:lnTo>
                <a:lnTo>
                  <a:pt x="957808" y="74373"/>
                </a:lnTo>
                <a:lnTo>
                  <a:pt x="971320" y="80009"/>
                </a:lnTo>
                <a:lnTo>
                  <a:pt x="1006916" y="101266"/>
                </a:lnTo>
                <a:lnTo>
                  <a:pt x="1034220" y="127927"/>
                </a:lnTo>
                <a:lnTo>
                  <a:pt x="1055766" y="169383"/>
                </a:lnTo>
                <a:lnTo>
                  <a:pt x="1059415" y="191682"/>
                </a:lnTo>
                <a:lnTo>
                  <a:pt x="1059311" y="203036"/>
                </a:lnTo>
                <a:lnTo>
                  <a:pt x="1048700" y="241659"/>
                </a:lnTo>
                <a:lnTo>
                  <a:pt x="1056839" y="251552"/>
                </a:lnTo>
                <a:lnTo>
                  <a:pt x="1078601" y="294287"/>
                </a:lnTo>
                <a:lnTo>
                  <a:pt x="1083817" y="328126"/>
                </a:lnTo>
                <a:lnTo>
                  <a:pt x="1083486" y="339455"/>
                </a:lnTo>
                <a:lnTo>
                  <a:pt x="1072033" y="383554"/>
                </a:lnTo>
                <a:lnTo>
                  <a:pt x="1044776" y="423080"/>
                </a:lnTo>
                <a:lnTo>
                  <a:pt x="1012957" y="447885"/>
                </a:lnTo>
                <a:lnTo>
                  <a:pt x="977331" y="464914"/>
                </a:lnTo>
                <a:lnTo>
                  <a:pt x="942561" y="473597"/>
                </a:lnTo>
                <a:lnTo>
                  <a:pt x="940817" y="486877"/>
                </a:lnTo>
                <a:lnTo>
                  <a:pt x="927178" y="523902"/>
                </a:lnTo>
                <a:lnTo>
                  <a:pt x="902503" y="555270"/>
                </a:lnTo>
                <a:lnTo>
                  <a:pt x="868819" y="579134"/>
                </a:lnTo>
                <a:lnTo>
                  <a:pt x="828155" y="593644"/>
                </a:lnTo>
                <a:lnTo>
                  <a:pt x="798168" y="597209"/>
                </a:lnTo>
                <a:lnTo>
                  <a:pt x="783674" y="596719"/>
                </a:lnTo>
                <a:lnTo>
                  <a:pt x="745076" y="590132"/>
                </a:lnTo>
                <a:lnTo>
                  <a:pt x="722734" y="581641"/>
                </a:lnTo>
                <a:lnTo>
                  <a:pt x="717275" y="592456"/>
                </a:lnTo>
                <a:lnTo>
                  <a:pt x="687275" y="630635"/>
                </a:lnTo>
                <a:lnTo>
                  <a:pt x="646588" y="659374"/>
                </a:lnTo>
                <a:lnTo>
                  <a:pt x="610967" y="673680"/>
                </a:lnTo>
                <a:lnTo>
                  <a:pt x="572456" y="680954"/>
                </a:lnTo>
                <a:lnTo>
                  <a:pt x="559207" y="681688"/>
                </a:lnTo>
                <a:lnTo>
                  <a:pt x="545836" y="681531"/>
                </a:lnTo>
                <a:lnTo>
                  <a:pt x="505481" y="675441"/>
                </a:lnTo>
                <a:lnTo>
                  <a:pt x="468162" y="661322"/>
                </a:lnTo>
                <a:lnTo>
                  <a:pt x="436036" y="640089"/>
                </a:lnTo>
                <a:lnTo>
                  <a:pt x="418210" y="622432"/>
                </a:lnTo>
                <a:lnTo>
                  <a:pt x="403664" y="628227"/>
                </a:lnTo>
                <a:lnTo>
                  <a:pt x="358612" y="639648"/>
                </a:lnTo>
                <a:lnTo>
                  <a:pt x="328049" y="642399"/>
                </a:lnTo>
                <a:lnTo>
                  <a:pt x="312805" y="642347"/>
                </a:lnTo>
                <a:lnTo>
                  <a:pt x="268000" y="636611"/>
                </a:lnTo>
                <a:lnTo>
                  <a:pt x="225954" y="622728"/>
                </a:lnTo>
                <a:lnTo>
                  <a:pt x="188422" y="600984"/>
                </a:lnTo>
                <a:lnTo>
                  <a:pt x="157161" y="571667"/>
                </a:lnTo>
                <a:lnTo>
                  <a:pt x="146394" y="557267"/>
                </a:lnTo>
                <a:lnTo>
                  <a:pt x="131642" y="557899"/>
                </a:lnTo>
                <a:lnTo>
                  <a:pt x="90201" y="550216"/>
                </a:lnTo>
                <a:lnTo>
                  <a:pt x="55959" y="530178"/>
                </a:lnTo>
                <a:lnTo>
                  <a:pt x="28126" y="488711"/>
                </a:lnTo>
                <a:lnTo>
                  <a:pt x="24514" y="463623"/>
                </a:lnTo>
                <a:lnTo>
                  <a:pt x="25651" y="451150"/>
                </a:lnTo>
                <a:lnTo>
                  <a:pt x="28646" y="439065"/>
                </a:lnTo>
                <a:lnTo>
                  <a:pt x="33439" y="427499"/>
                </a:lnTo>
                <a:lnTo>
                  <a:pt x="39967" y="416585"/>
                </a:lnTo>
                <a:lnTo>
                  <a:pt x="48170" y="406456"/>
                </a:lnTo>
                <a:lnTo>
                  <a:pt x="37954" y="398596"/>
                </a:lnTo>
                <a:lnTo>
                  <a:pt x="8539" y="360059"/>
                </a:lnTo>
                <a:lnTo>
                  <a:pt x="0" y="326715"/>
                </a:lnTo>
                <a:lnTo>
                  <a:pt x="14" y="315327"/>
                </a:lnTo>
                <a:lnTo>
                  <a:pt x="18175" y="269803"/>
                </a:lnTo>
                <a:lnTo>
                  <a:pt x="48183" y="242879"/>
                </a:lnTo>
                <a:lnTo>
                  <a:pt x="95159" y="226851"/>
                </a:lnTo>
                <a:lnTo>
                  <a:pt x="98666" y="224471"/>
                </a:lnTo>
                <a:close/>
              </a:path>
            </a:pathLst>
          </a:custGeom>
          <a:ln w="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5" name="object 25"/>
          <p:cNvSpPr/>
          <p:nvPr/>
        </p:nvSpPr>
        <p:spPr>
          <a:xfrm>
            <a:off x="7497444" y="2330511"/>
            <a:ext cx="54909" cy="10646"/>
          </a:xfrm>
          <a:custGeom>
            <a:avLst/>
            <a:gdLst/>
            <a:ahLst/>
            <a:cxnLst/>
            <a:rect l="l" t="t" r="r" b="b"/>
            <a:pathLst>
              <a:path w="62229" h="12064">
                <a:moveTo>
                  <a:pt x="61838" y="11765"/>
                </a:moveTo>
                <a:lnTo>
                  <a:pt x="48945" y="11970"/>
                </a:lnTo>
                <a:lnTo>
                  <a:pt x="36184" y="10870"/>
                </a:lnTo>
                <a:lnTo>
                  <a:pt x="23685" y="8491"/>
                </a:lnTo>
                <a:lnTo>
                  <a:pt x="11580" y="4859"/>
                </a:lnTo>
                <a:lnTo>
                  <a:pt x="0" y="0"/>
                </a:lnTo>
              </a:path>
            </a:pathLst>
          </a:custGeom>
          <a:ln w="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6" name="object 26"/>
          <p:cNvSpPr/>
          <p:nvPr/>
        </p:nvSpPr>
        <p:spPr>
          <a:xfrm>
            <a:off x="7579583" y="2462274"/>
            <a:ext cx="21851" cy="5043"/>
          </a:xfrm>
          <a:custGeom>
            <a:avLst/>
            <a:gdLst/>
            <a:ahLst/>
            <a:cxnLst/>
            <a:rect l="l" t="t" r="r" b="b"/>
            <a:pathLst>
              <a:path w="24765" h="5714">
                <a:moveTo>
                  <a:pt x="24745" y="0"/>
                </a:moveTo>
                <a:lnTo>
                  <a:pt x="12565" y="3460"/>
                </a:lnTo>
                <a:lnTo>
                  <a:pt x="0" y="5676"/>
                </a:lnTo>
              </a:path>
            </a:pathLst>
          </a:custGeom>
          <a:ln w="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7" name="object 27"/>
          <p:cNvSpPr/>
          <p:nvPr/>
        </p:nvSpPr>
        <p:spPr>
          <a:xfrm>
            <a:off x="7800369" y="2501681"/>
            <a:ext cx="12326" cy="19050"/>
          </a:xfrm>
          <a:custGeom>
            <a:avLst/>
            <a:gdLst/>
            <a:ahLst/>
            <a:cxnLst/>
            <a:rect l="l" t="t" r="r" b="b"/>
            <a:pathLst>
              <a:path w="13970" h="21589">
                <a:moveTo>
                  <a:pt x="13792" y="21440"/>
                </a:moveTo>
                <a:lnTo>
                  <a:pt x="6367" y="10967"/>
                </a:lnTo>
                <a:lnTo>
                  <a:pt x="0" y="0"/>
                </a:lnTo>
              </a:path>
            </a:pathLst>
          </a:custGeom>
          <a:ln w="6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8" name="object 28"/>
          <p:cNvSpPr/>
          <p:nvPr/>
        </p:nvSpPr>
        <p:spPr>
          <a:xfrm>
            <a:off x="8081159" y="2460214"/>
            <a:ext cx="4482" cy="22412"/>
          </a:xfrm>
          <a:custGeom>
            <a:avLst/>
            <a:gdLst/>
            <a:ahLst/>
            <a:cxnLst/>
            <a:rect l="l" t="t" r="r" b="b"/>
            <a:pathLst>
              <a:path w="5079" h="25400">
                <a:moveTo>
                  <a:pt x="4964" y="0"/>
                </a:moveTo>
                <a:lnTo>
                  <a:pt x="3112" y="12541"/>
                </a:lnTo>
                <a:lnTo>
                  <a:pt x="0" y="24893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29" name="object 29"/>
          <p:cNvSpPr/>
          <p:nvPr/>
        </p:nvSpPr>
        <p:spPr>
          <a:xfrm>
            <a:off x="8202751" y="2296039"/>
            <a:ext cx="71718" cy="88526"/>
          </a:xfrm>
          <a:custGeom>
            <a:avLst/>
            <a:gdLst/>
            <a:ahLst/>
            <a:cxnLst/>
            <a:rect l="l" t="t" r="r" b="b"/>
            <a:pathLst>
              <a:path w="81279" h="100330">
                <a:moveTo>
                  <a:pt x="0" y="0"/>
                </a:moveTo>
                <a:lnTo>
                  <a:pt x="36732" y="21894"/>
                </a:lnTo>
                <a:lnTo>
                  <a:pt x="63503" y="51717"/>
                </a:lnTo>
                <a:lnTo>
                  <a:pt x="78647" y="87167"/>
                </a:lnTo>
                <a:lnTo>
                  <a:pt x="80823" y="99836"/>
                </a:lnTo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0" name="object 30"/>
          <p:cNvSpPr/>
          <p:nvPr/>
        </p:nvSpPr>
        <p:spPr>
          <a:xfrm>
            <a:off x="8343844" y="2190271"/>
            <a:ext cx="28574" cy="34738"/>
          </a:xfrm>
          <a:custGeom>
            <a:avLst/>
            <a:gdLst/>
            <a:ahLst/>
            <a:cxnLst/>
            <a:rect l="l" t="t" r="r" b="b"/>
            <a:pathLst>
              <a:path w="32384" h="39369">
                <a:moveTo>
                  <a:pt x="32239" y="0"/>
                </a:moveTo>
                <a:lnTo>
                  <a:pt x="26013" y="10847"/>
                </a:lnTo>
                <a:lnTo>
                  <a:pt x="18518" y="21040"/>
                </a:lnTo>
                <a:lnTo>
                  <a:pt x="9824" y="30496"/>
                </a:lnTo>
                <a:lnTo>
                  <a:pt x="0" y="39135"/>
                </a:lnTo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1" name="object 31"/>
          <p:cNvSpPr/>
          <p:nvPr/>
        </p:nvSpPr>
        <p:spPr>
          <a:xfrm>
            <a:off x="8295490" y="2052105"/>
            <a:ext cx="2241" cy="17929"/>
          </a:xfrm>
          <a:custGeom>
            <a:avLst/>
            <a:gdLst/>
            <a:ahLst/>
            <a:cxnLst/>
            <a:rect l="l" t="t" r="r" b="b"/>
            <a:pathLst>
              <a:path w="2540" h="20319">
                <a:moveTo>
                  <a:pt x="0" y="0"/>
                </a:moveTo>
                <a:lnTo>
                  <a:pt x="1385" y="6575"/>
                </a:lnTo>
                <a:lnTo>
                  <a:pt x="2027" y="13250"/>
                </a:lnTo>
                <a:lnTo>
                  <a:pt x="1915" y="19930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2" name="object 32"/>
          <p:cNvSpPr/>
          <p:nvPr/>
        </p:nvSpPr>
        <p:spPr>
          <a:xfrm>
            <a:off x="8091087" y="2013172"/>
            <a:ext cx="12886" cy="18490"/>
          </a:xfrm>
          <a:custGeom>
            <a:avLst/>
            <a:gdLst/>
            <a:ahLst/>
            <a:cxnLst/>
            <a:rect l="l" t="t" r="r" b="b"/>
            <a:pathLst>
              <a:path w="14604" h="20955">
                <a:moveTo>
                  <a:pt x="0" y="20876"/>
                </a:moveTo>
                <a:lnTo>
                  <a:pt x="6454" y="10076"/>
                </a:lnTo>
                <a:lnTo>
                  <a:pt x="14328" y="0"/>
                </a:lnTo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3" name="object 33"/>
          <p:cNvSpPr/>
          <p:nvPr/>
        </p:nvSpPr>
        <p:spPr>
          <a:xfrm>
            <a:off x="7937732" y="2022939"/>
            <a:ext cx="8404" cy="19610"/>
          </a:xfrm>
          <a:custGeom>
            <a:avLst/>
            <a:gdLst/>
            <a:ahLst/>
            <a:cxnLst/>
            <a:rect l="l" t="t" r="r" b="b"/>
            <a:pathLst>
              <a:path w="9525" h="22225">
                <a:moveTo>
                  <a:pt x="0" y="21921"/>
                </a:moveTo>
                <a:lnTo>
                  <a:pt x="1928" y="14322"/>
                </a:lnTo>
                <a:lnTo>
                  <a:pt x="4951" y="6958"/>
                </a:lnTo>
                <a:lnTo>
                  <a:pt x="9000" y="0"/>
                </a:lnTo>
              </a:path>
            </a:pathLst>
          </a:custGeom>
          <a:ln w="6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4" name="object 34"/>
          <p:cNvSpPr/>
          <p:nvPr/>
        </p:nvSpPr>
        <p:spPr>
          <a:xfrm>
            <a:off x="7757757" y="2048849"/>
            <a:ext cx="28574" cy="18490"/>
          </a:xfrm>
          <a:custGeom>
            <a:avLst/>
            <a:gdLst/>
            <a:ahLst/>
            <a:cxnLst/>
            <a:rect l="l" t="t" r="r" b="b"/>
            <a:pathLst>
              <a:path w="32384" h="20955">
                <a:moveTo>
                  <a:pt x="0" y="0"/>
                </a:moveTo>
                <a:lnTo>
                  <a:pt x="11287" y="6192"/>
                </a:lnTo>
                <a:lnTo>
                  <a:pt x="21958" y="13125"/>
                </a:lnTo>
                <a:lnTo>
                  <a:pt x="31963" y="20765"/>
                </a:lnTo>
              </a:path>
            </a:pathLst>
          </a:custGeom>
          <a:ln w="6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5" name="object 35"/>
          <p:cNvSpPr/>
          <p:nvPr/>
        </p:nvSpPr>
        <p:spPr>
          <a:xfrm>
            <a:off x="7534480" y="2176581"/>
            <a:ext cx="5043" cy="20171"/>
          </a:xfrm>
          <a:custGeom>
            <a:avLst/>
            <a:gdLst/>
            <a:ahLst/>
            <a:cxnLst/>
            <a:rect l="l" t="t" r="r" b="b"/>
            <a:pathLst>
              <a:path w="5715" h="22860">
                <a:moveTo>
                  <a:pt x="5683" y="22375"/>
                </a:moveTo>
                <a:lnTo>
                  <a:pt x="3103" y="15057"/>
                </a:lnTo>
                <a:lnTo>
                  <a:pt x="1202" y="7575"/>
                </a:lnTo>
                <a:lnTo>
                  <a:pt x="0" y="0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6" name="object 36"/>
          <p:cNvSpPr/>
          <p:nvPr/>
        </p:nvSpPr>
        <p:spPr>
          <a:xfrm>
            <a:off x="1939474" y="2421344"/>
            <a:ext cx="691963" cy="437589"/>
          </a:xfrm>
          <a:custGeom>
            <a:avLst/>
            <a:gdLst/>
            <a:ahLst/>
            <a:cxnLst/>
            <a:rect l="l" t="t" r="r" b="b"/>
            <a:pathLst>
              <a:path w="784225" h="495935">
                <a:moveTo>
                  <a:pt x="674596" y="84449"/>
                </a:moveTo>
                <a:lnTo>
                  <a:pt x="0" y="84449"/>
                </a:lnTo>
                <a:lnTo>
                  <a:pt x="0" y="477561"/>
                </a:lnTo>
                <a:lnTo>
                  <a:pt x="48151" y="485688"/>
                </a:lnTo>
                <a:lnTo>
                  <a:pt x="91749" y="491198"/>
                </a:lnTo>
                <a:lnTo>
                  <a:pt x="131300" y="494329"/>
                </a:lnTo>
                <a:lnTo>
                  <a:pt x="167308" y="495320"/>
                </a:lnTo>
                <a:lnTo>
                  <a:pt x="200280" y="494408"/>
                </a:lnTo>
                <a:lnTo>
                  <a:pt x="259141" y="487828"/>
                </a:lnTo>
                <a:lnTo>
                  <a:pt x="311929" y="476491"/>
                </a:lnTo>
                <a:lnTo>
                  <a:pt x="415478" y="447158"/>
                </a:lnTo>
                <a:lnTo>
                  <a:pt x="443895" y="439824"/>
                </a:lnTo>
                <a:lnTo>
                  <a:pt x="507304" y="426822"/>
                </a:lnTo>
                <a:lnTo>
                  <a:pt x="582855" y="417626"/>
                </a:lnTo>
                <a:lnTo>
                  <a:pt x="626449" y="415049"/>
                </a:lnTo>
                <a:lnTo>
                  <a:pt x="674596" y="414138"/>
                </a:lnTo>
                <a:lnTo>
                  <a:pt x="674596" y="84449"/>
                </a:lnTo>
                <a:close/>
              </a:path>
              <a:path w="784225" h="495935">
                <a:moveTo>
                  <a:pt x="725567" y="41708"/>
                </a:moveTo>
                <a:lnTo>
                  <a:pt x="55577" y="41708"/>
                </a:lnTo>
                <a:lnTo>
                  <a:pt x="55577" y="84449"/>
                </a:lnTo>
                <a:lnTo>
                  <a:pt x="674596" y="84449"/>
                </a:lnTo>
                <a:lnTo>
                  <a:pt x="674597" y="375762"/>
                </a:lnTo>
                <a:lnTo>
                  <a:pt x="679089" y="375395"/>
                </a:lnTo>
                <a:lnTo>
                  <a:pt x="690657" y="374606"/>
                </a:lnTo>
                <a:lnTo>
                  <a:pt x="706937" y="373821"/>
                </a:lnTo>
                <a:lnTo>
                  <a:pt x="725567" y="373465"/>
                </a:lnTo>
                <a:lnTo>
                  <a:pt x="725567" y="41708"/>
                </a:lnTo>
                <a:close/>
              </a:path>
              <a:path w="784225" h="495935">
                <a:moveTo>
                  <a:pt x="783612" y="0"/>
                </a:moveTo>
                <a:lnTo>
                  <a:pt x="107819" y="0"/>
                </a:lnTo>
                <a:lnTo>
                  <a:pt x="107819" y="41708"/>
                </a:lnTo>
                <a:lnTo>
                  <a:pt x="725567" y="41708"/>
                </a:lnTo>
                <a:lnTo>
                  <a:pt x="726875" y="332372"/>
                </a:lnTo>
                <a:lnTo>
                  <a:pt x="747958" y="331423"/>
                </a:lnTo>
                <a:lnTo>
                  <a:pt x="764875" y="330933"/>
                </a:lnTo>
                <a:lnTo>
                  <a:pt x="783612" y="330721"/>
                </a:lnTo>
                <a:lnTo>
                  <a:pt x="783612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7" name="object 37"/>
          <p:cNvSpPr/>
          <p:nvPr/>
        </p:nvSpPr>
        <p:spPr>
          <a:xfrm>
            <a:off x="1939474" y="2495859"/>
            <a:ext cx="595593" cy="363071"/>
          </a:xfrm>
          <a:custGeom>
            <a:avLst/>
            <a:gdLst/>
            <a:ahLst/>
            <a:cxnLst/>
            <a:rect l="l" t="t" r="r" b="b"/>
            <a:pathLst>
              <a:path w="675005" h="411480">
                <a:moveTo>
                  <a:pt x="0" y="0"/>
                </a:moveTo>
                <a:lnTo>
                  <a:pt x="674597" y="0"/>
                </a:lnTo>
                <a:lnTo>
                  <a:pt x="674597" y="329688"/>
                </a:lnTo>
                <a:lnTo>
                  <a:pt x="626450" y="330599"/>
                </a:lnTo>
                <a:lnTo>
                  <a:pt x="582856" y="333176"/>
                </a:lnTo>
                <a:lnTo>
                  <a:pt x="543310" y="337180"/>
                </a:lnTo>
                <a:lnTo>
                  <a:pt x="474336" y="348517"/>
                </a:lnTo>
                <a:lnTo>
                  <a:pt x="415479" y="362708"/>
                </a:lnTo>
                <a:lnTo>
                  <a:pt x="362693" y="377850"/>
                </a:lnTo>
                <a:lnTo>
                  <a:pt x="337312" y="385183"/>
                </a:lnTo>
                <a:lnTo>
                  <a:pt x="286042" y="398185"/>
                </a:lnTo>
                <a:lnTo>
                  <a:pt x="230723" y="407382"/>
                </a:lnTo>
                <a:lnTo>
                  <a:pt x="167308" y="410870"/>
                </a:lnTo>
                <a:lnTo>
                  <a:pt x="131300" y="409879"/>
                </a:lnTo>
                <a:lnTo>
                  <a:pt x="91750" y="406747"/>
                </a:lnTo>
                <a:lnTo>
                  <a:pt x="48151" y="401237"/>
                </a:lnTo>
                <a:lnTo>
                  <a:pt x="0" y="393111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8" name="object 38"/>
          <p:cNvSpPr/>
          <p:nvPr/>
        </p:nvSpPr>
        <p:spPr>
          <a:xfrm>
            <a:off x="1988513" y="2458146"/>
            <a:ext cx="591671" cy="295275"/>
          </a:xfrm>
          <a:custGeom>
            <a:avLst/>
            <a:gdLst/>
            <a:ahLst/>
            <a:cxnLst/>
            <a:rect l="l" t="t" r="r" b="b"/>
            <a:pathLst>
              <a:path w="670560" h="334644">
                <a:moveTo>
                  <a:pt x="0" y="42742"/>
                </a:moveTo>
                <a:lnTo>
                  <a:pt x="0" y="0"/>
                </a:lnTo>
                <a:lnTo>
                  <a:pt x="669989" y="0"/>
                </a:lnTo>
                <a:lnTo>
                  <a:pt x="669989" y="331756"/>
                </a:lnTo>
                <a:lnTo>
                  <a:pt x="651359" y="332112"/>
                </a:lnTo>
                <a:lnTo>
                  <a:pt x="635079" y="332897"/>
                </a:lnTo>
                <a:lnTo>
                  <a:pt x="623511" y="333686"/>
                </a:lnTo>
                <a:lnTo>
                  <a:pt x="619020" y="334054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39" name="object 39"/>
          <p:cNvSpPr/>
          <p:nvPr/>
        </p:nvSpPr>
        <p:spPr>
          <a:xfrm>
            <a:off x="2034609" y="2421344"/>
            <a:ext cx="596713" cy="293594"/>
          </a:xfrm>
          <a:custGeom>
            <a:avLst/>
            <a:gdLst/>
            <a:ahLst/>
            <a:cxnLst/>
            <a:rect l="l" t="t" r="r" b="b"/>
            <a:pathLst>
              <a:path w="676275" h="332739">
                <a:moveTo>
                  <a:pt x="0" y="41707"/>
                </a:moveTo>
                <a:lnTo>
                  <a:pt x="0" y="0"/>
                </a:lnTo>
                <a:lnTo>
                  <a:pt x="675794" y="0"/>
                </a:lnTo>
                <a:lnTo>
                  <a:pt x="675794" y="330722"/>
                </a:lnTo>
                <a:lnTo>
                  <a:pt x="657056" y="330933"/>
                </a:lnTo>
                <a:lnTo>
                  <a:pt x="640139" y="331422"/>
                </a:lnTo>
                <a:lnTo>
                  <a:pt x="626866" y="331974"/>
                </a:lnTo>
                <a:lnTo>
                  <a:pt x="619056" y="332371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0" name="object 40"/>
          <p:cNvSpPr/>
          <p:nvPr/>
        </p:nvSpPr>
        <p:spPr>
          <a:xfrm>
            <a:off x="1450316" y="2462922"/>
            <a:ext cx="401731" cy="355226"/>
          </a:xfrm>
          <a:custGeom>
            <a:avLst/>
            <a:gdLst/>
            <a:ahLst/>
            <a:cxnLst/>
            <a:rect l="l" t="t" r="r" b="b"/>
            <a:pathLst>
              <a:path w="455294" h="402589">
                <a:moveTo>
                  <a:pt x="214021" y="0"/>
                </a:moveTo>
                <a:lnTo>
                  <a:pt x="175245" y="1657"/>
                </a:lnTo>
                <a:lnTo>
                  <a:pt x="121771" y="7543"/>
                </a:lnTo>
                <a:lnTo>
                  <a:pt x="75652" y="16999"/>
                </a:lnTo>
                <a:lnTo>
                  <a:pt x="38833" y="29451"/>
                </a:lnTo>
                <a:lnTo>
                  <a:pt x="3409" y="55309"/>
                </a:lnTo>
                <a:lnTo>
                  <a:pt x="0" y="66943"/>
                </a:lnTo>
                <a:lnTo>
                  <a:pt x="363" y="338995"/>
                </a:lnTo>
                <a:lnTo>
                  <a:pt x="32667" y="369563"/>
                </a:lnTo>
                <a:lnTo>
                  <a:pt x="79621" y="385580"/>
                </a:lnTo>
                <a:lnTo>
                  <a:pt x="125865" y="394476"/>
                </a:lnTo>
                <a:lnTo>
                  <a:pt x="180035" y="400152"/>
                </a:lnTo>
                <a:lnTo>
                  <a:pt x="219873" y="401906"/>
                </a:lnTo>
                <a:lnTo>
                  <a:pt x="240757" y="402119"/>
                </a:lnTo>
                <a:lnTo>
                  <a:pt x="260410" y="401531"/>
                </a:lnTo>
                <a:lnTo>
                  <a:pt x="315905" y="396962"/>
                </a:lnTo>
                <a:lnTo>
                  <a:pt x="364691" y="388633"/>
                </a:lnTo>
                <a:lnTo>
                  <a:pt x="404826" y="377115"/>
                </a:lnTo>
                <a:lnTo>
                  <a:pt x="441523" y="357790"/>
                </a:lnTo>
                <a:lnTo>
                  <a:pt x="454779" y="335174"/>
                </a:lnTo>
                <a:lnTo>
                  <a:pt x="454416" y="63123"/>
                </a:lnTo>
                <a:lnTo>
                  <a:pt x="422111" y="32555"/>
                </a:lnTo>
                <a:lnTo>
                  <a:pt x="375158" y="16538"/>
                </a:lnTo>
                <a:lnTo>
                  <a:pt x="328914" y="7643"/>
                </a:lnTo>
                <a:lnTo>
                  <a:pt x="274744" y="1966"/>
                </a:lnTo>
                <a:lnTo>
                  <a:pt x="234906" y="213"/>
                </a:lnTo>
                <a:lnTo>
                  <a:pt x="214021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1" name="object 41"/>
          <p:cNvSpPr/>
          <p:nvPr/>
        </p:nvSpPr>
        <p:spPr>
          <a:xfrm>
            <a:off x="1450636" y="2521989"/>
            <a:ext cx="401170" cy="59391"/>
          </a:xfrm>
          <a:custGeom>
            <a:avLst/>
            <a:gdLst/>
            <a:ahLst/>
            <a:cxnLst/>
            <a:rect l="l" t="t" r="r" b="b"/>
            <a:pathLst>
              <a:path w="454660" h="67310">
                <a:moveTo>
                  <a:pt x="454416" y="0"/>
                </a:moveTo>
                <a:lnTo>
                  <a:pt x="425454" y="32774"/>
                </a:lnTo>
                <a:lnTo>
                  <a:pt x="378763" y="49944"/>
                </a:lnTo>
                <a:lnTo>
                  <a:pt x="332645" y="59400"/>
                </a:lnTo>
                <a:lnTo>
                  <a:pt x="279171" y="65286"/>
                </a:lnTo>
                <a:lnTo>
                  <a:pt x="240394" y="66943"/>
                </a:lnTo>
                <a:lnTo>
                  <a:pt x="219510" y="66730"/>
                </a:lnTo>
                <a:lnTo>
                  <a:pt x="179672" y="64977"/>
                </a:lnTo>
                <a:lnTo>
                  <a:pt x="125501" y="59300"/>
                </a:lnTo>
                <a:lnTo>
                  <a:pt x="79258" y="50405"/>
                </a:lnTo>
                <a:lnTo>
                  <a:pt x="42314" y="38783"/>
                </a:lnTo>
                <a:lnTo>
                  <a:pt x="5141" y="14687"/>
                </a:lnTo>
                <a:lnTo>
                  <a:pt x="1825" y="9323"/>
                </a:lnTo>
                <a:lnTo>
                  <a:pt x="0" y="3820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2" name="object 42"/>
          <p:cNvSpPr/>
          <p:nvPr/>
        </p:nvSpPr>
        <p:spPr>
          <a:xfrm>
            <a:off x="1450316" y="2462922"/>
            <a:ext cx="401731" cy="355226"/>
          </a:xfrm>
          <a:custGeom>
            <a:avLst/>
            <a:gdLst/>
            <a:ahLst/>
            <a:cxnLst/>
            <a:rect l="l" t="t" r="r" b="b"/>
            <a:pathLst>
              <a:path w="455294" h="402589">
                <a:moveTo>
                  <a:pt x="0" y="66943"/>
                </a:moveTo>
                <a:lnTo>
                  <a:pt x="28962" y="34169"/>
                </a:lnTo>
                <a:lnTo>
                  <a:pt x="75652" y="16999"/>
                </a:lnTo>
                <a:lnTo>
                  <a:pt x="121771" y="7543"/>
                </a:lnTo>
                <a:lnTo>
                  <a:pt x="175245" y="1657"/>
                </a:lnTo>
                <a:lnTo>
                  <a:pt x="214021" y="0"/>
                </a:lnTo>
                <a:lnTo>
                  <a:pt x="234905" y="212"/>
                </a:lnTo>
                <a:lnTo>
                  <a:pt x="274744" y="1966"/>
                </a:lnTo>
                <a:lnTo>
                  <a:pt x="328914" y="7643"/>
                </a:lnTo>
                <a:lnTo>
                  <a:pt x="375158" y="16538"/>
                </a:lnTo>
                <a:lnTo>
                  <a:pt x="412101" y="28160"/>
                </a:lnTo>
                <a:lnTo>
                  <a:pt x="449274" y="52256"/>
                </a:lnTo>
                <a:lnTo>
                  <a:pt x="454779" y="335174"/>
                </a:lnTo>
                <a:lnTo>
                  <a:pt x="453915" y="341063"/>
                </a:lnTo>
                <a:lnTo>
                  <a:pt x="425817" y="367949"/>
                </a:lnTo>
                <a:lnTo>
                  <a:pt x="379127" y="385119"/>
                </a:lnTo>
                <a:lnTo>
                  <a:pt x="333008" y="394575"/>
                </a:lnTo>
                <a:lnTo>
                  <a:pt x="279534" y="400461"/>
                </a:lnTo>
                <a:lnTo>
                  <a:pt x="240758" y="402118"/>
                </a:lnTo>
                <a:lnTo>
                  <a:pt x="219874" y="401905"/>
                </a:lnTo>
                <a:lnTo>
                  <a:pt x="180035" y="400152"/>
                </a:lnTo>
                <a:lnTo>
                  <a:pt x="125865" y="394475"/>
                </a:lnTo>
                <a:lnTo>
                  <a:pt x="79621" y="385580"/>
                </a:lnTo>
                <a:lnTo>
                  <a:pt x="42678" y="373958"/>
                </a:lnTo>
                <a:lnTo>
                  <a:pt x="5505" y="349862"/>
                </a:lnTo>
                <a:lnTo>
                  <a:pt x="0" y="66943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3" name="object 43"/>
          <p:cNvSpPr/>
          <p:nvPr/>
        </p:nvSpPr>
        <p:spPr>
          <a:xfrm>
            <a:off x="1851593" y="2640326"/>
            <a:ext cx="87966" cy="0"/>
          </a:xfrm>
          <a:custGeom>
            <a:avLst/>
            <a:gdLst/>
            <a:ahLst/>
            <a:cxnLst/>
            <a:rect l="l" t="t" r="r" b="b"/>
            <a:pathLst>
              <a:path w="99694">
                <a:moveTo>
                  <a:pt x="99598" y="1"/>
                </a:moveTo>
                <a:lnTo>
                  <a:pt x="0" y="0"/>
                </a:lnTo>
              </a:path>
            </a:pathLst>
          </a:custGeom>
          <a:ln w="683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4" name="object 44"/>
          <p:cNvSpPr/>
          <p:nvPr/>
        </p:nvSpPr>
        <p:spPr>
          <a:xfrm>
            <a:off x="1034580" y="4411661"/>
            <a:ext cx="1655108" cy="903754"/>
          </a:xfrm>
          <a:custGeom>
            <a:avLst/>
            <a:gdLst/>
            <a:ahLst/>
            <a:cxnLst/>
            <a:rect l="l" t="t" r="r" b="b"/>
            <a:pathLst>
              <a:path w="1875789" h="1024254">
                <a:moveTo>
                  <a:pt x="0" y="512067"/>
                </a:moveTo>
                <a:lnTo>
                  <a:pt x="3108" y="470070"/>
                </a:lnTo>
                <a:lnTo>
                  <a:pt x="12273" y="429007"/>
                </a:lnTo>
                <a:lnTo>
                  <a:pt x="27254" y="389011"/>
                </a:lnTo>
                <a:lnTo>
                  <a:pt x="47807" y="350214"/>
                </a:lnTo>
                <a:lnTo>
                  <a:pt x="73694" y="312747"/>
                </a:lnTo>
                <a:lnTo>
                  <a:pt x="104671" y="276743"/>
                </a:lnTo>
                <a:lnTo>
                  <a:pt x="140499" y="242332"/>
                </a:lnTo>
                <a:lnTo>
                  <a:pt x="180934" y="209647"/>
                </a:lnTo>
                <a:lnTo>
                  <a:pt x="225737" y="178819"/>
                </a:lnTo>
                <a:lnTo>
                  <a:pt x="274665" y="149981"/>
                </a:lnTo>
                <a:lnTo>
                  <a:pt x="327478" y="123263"/>
                </a:lnTo>
                <a:lnTo>
                  <a:pt x="383934" y="98799"/>
                </a:lnTo>
                <a:lnTo>
                  <a:pt x="443791" y="76719"/>
                </a:lnTo>
                <a:lnTo>
                  <a:pt x="506809" y="57156"/>
                </a:lnTo>
                <a:lnTo>
                  <a:pt x="572745" y="40240"/>
                </a:lnTo>
                <a:lnTo>
                  <a:pt x="641360" y="26105"/>
                </a:lnTo>
                <a:lnTo>
                  <a:pt x="712410" y="14882"/>
                </a:lnTo>
                <a:lnTo>
                  <a:pt x="785656" y="6702"/>
                </a:lnTo>
                <a:lnTo>
                  <a:pt x="860855" y="1697"/>
                </a:lnTo>
                <a:lnTo>
                  <a:pt x="937767" y="0"/>
                </a:lnTo>
                <a:lnTo>
                  <a:pt x="1014678" y="1697"/>
                </a:lnTo>
                <a:lnTo>
                  <a:pt x="1089877" y="6702"/>
                </a:lnTo>
                <a:lnTo>
                  <a:pt x="1163123" y="14882"/>
                </a:lnTo>
                <a:lnTo>
                  <a:pt x="1234173" y="26105"/>
                </a:lnTo>
                <a:lnTo>
                  <a:pt x="1302788" y="40240"/>
                </a:lnTo>
                <a:lnTo>
                  <a:pt x="1368724" y="57156"/>
                </a:lnTo>
                <a:lnTo>
                  <a:pt x="1431742" y="76719"/>
                </a:lnTo>
                <a:lnTo>
                  <a:pt x="1491599" y="98799"/>
                </a:lnTo>
                <a:lnTo>
                  <a:pt x="1548055" y="123263"/>
                </a:lnTo>
                <a:lnTo>
                  <a:pt x="1600868" y="149981"/>
                </a:lnTo>
                <a:lnTo>
                  <a:pt x="1649796" y="178819"/>
                </a:lnTo>
                <a:lnTo>
                  <a:pt x="1694599" y="209647"/>
                </a:lnTo>
                <a:lnTo>
                  <a:pt x="1735035" y="242332"/>
                </a:lnTo>
                <a:lnTo>
                  <a:pt x="1770862" y="276743"/>
                </a:lnTo>
                <a:lnTo>
                  <a:pt x="1801839" y="312747"/>
                </a:lnTo>
                <a:lnTo>
                  <a:pt x="1827726" y="350214"/>
                </a:lnTo>
                <a:lnTo>
                  <a:pt x="1848280" y="389011"/>
                </a:lnTo>
                <a:lnTo>
                  <a:pt x="1863260" y="429007"/>
                </a:lnTo>
                <a:lnTo>
                  <a:pt x="1872425" y="470070"/>
                </a:lnTo>
                <a:lnTo>
                  <a:pt x="1875534" y="512067"/>
                </a:lnTo>
                <a:lnTo>
                  <a:pt x="1872425" y="554065"/>
                </a:lnTo>
                <a:lnTo>
                  <a:pt x="1863260" y="595127"/>
                </a:lnTo>
                <a:lnTo>
                  <a:pt x="1848280" y="635123"/>
                </a:lnTo>
                <a:lnTo>
                  <a:pt x="1827726" y="673920"/>
                </a:lnTo>
                <a:lnTo>
                  <a:pt x="1801839" y="711387"/>
                </a:lnTo>
                <a:lnTo>
                  <a:pt x="1770862" y="747392"/>
                </a:lnTo>
                <a:lnTo>
                  <a:pt x="1735035" y="781802"/>
                </a:lnTo>
                <a:lnTo>
                  <a:pt x="1694599" y="814488"/>
                </a:lnTo>
                <a:lnTo>
                  <a:pt x="1649796" y="845315"/>
                </a:lnTo>
                <a:lnTo>
                  <a:pt x="1600868" y="874153"/>
                </a:lnTo>
                <a:lnTo>
                  <a:pt x="1548055" y="900871"/>
                </a:lnTo>
                <a:lnTo>
                  <a:pt x="1491599" y="925335"/>
                </a:lnTo>
                <a:lnTo>
                  <a:pt x="1431742" y="947415"/>
                </a:lnTo>
                <a:lnTo>
                  <a:pt x="1368724" y="966979"/>
                </a:lnTo>
                <a:lnTo>
                  <a:pt x="1302788" y="983894"/>
                </a:lnTo>
                <a:lnTo>
                  <a:pt x="1234173" y="998029"/>
                </a:lnTo>
                <a:lnTo>
                  <a:pt x="1163123" y="1009253"/>
                </a:lnTo>
                <a:lnTo>
                  <a:pt x="1089877" y="1017433"/>
                </a:lnTo>
                <a:lnTo>
                  <a:pt x="1014678" y="1022437"/>
                </a:lnTo>
                <a:lnTo>
                  <a:pt x="937767" y="1024135"/>
                </a:lnTo>
                <a:lnTo>
                  <a:pt x="860855" y="1022437"/>
                </a:lnTo>
                <a:lnTo>
                  <a:pt x="785656" y="1017433"/>
                </a:lnTo>
                <a:lnTo>
                  <a:pt x="712410" y="1009253"/>
                </a:lnTo>
                <a:lnTo>
                  <a:pt x="641360" y="998029"/>
                </a:lnTo>
                <a:lnTo>
                  <a:pt x="572745" y="983894"/>
                </a:lnTo>
                <a:lnTo>
                  <a:pt x="506809" y="966979"/>
                </a:lnTo>
                <a:lnTo>
                  <a:pt x="443791" y="947415"/>
                </a:lnTo>
                <a:lnTo>
                  <a:pt x="383934" y="925335"/>
                </a:lnTo>
                <a:lnTo>
                  <a:pt x="327478" y="900871"/>
                </a:lnTo>
                <a:lnTo>
                  <a:pt x="274665" y="874153"/>
                </a:lnTo>
                <a:lnTo>
                  <a:pt x="225737" y="845315"/>
                </a:lnTo>
                <a:lnTo>
                  <a:pt x="180934" y="814488"/>
                </a:lnTo>
                <a:lnTo>
                  <a:pt x="140499" y="781802"/>
                </a:lnTo>
                <a:lnTo>
                  <a:pt x="104671" y="747392"/>
                </a:lnTo>
                <a:lnTo>
                  <a:pt x="73694" y="711387"/>
                </a:lnTo>
                <a:lnTo>
                  <a:pt x="47807" y="673920"/>
                </a:lnTo>
                <a:lnTo>
                  <a:pt x="27254" y="635123"/>
                </a:lnTo>
                <a:lnTo>
                  <a:pt x="12273" y="595127"/>
                </a:lnTo>
                <a:lnTo>
                  <a:pt x="3108" y="554065"/>
                </a:lnTo>
                <a:lnTo>
                  <a:pt x="0" y="512067"/>
                </a:lnTo>
                <a:close/>
              </a:path>
            </a:pathLst>
          </a:custGeom>
          <a:ln w="423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5" name="object 45"/>
          <p:cNvSpPr/>
          <p:nvPr/>
        </p:nvSpPr>
        <p:spPr>
          <a:xfrm>
            <a:off x="4964808" y="3381411"/>
            <a:ext cx="30816" cy="259416"/>
          </a:xfrm>
          <a:custGeom>
            <a:avLst/>
            <a:gdLst/>
            <a:ahLst/>
            <a:cxnLst/>
            <a:rect l="l" t="t" r="r" b="b"/>
            <a:pathLst>
              <a:path w="34925" h="294004">
                <a:moveTo>
                  <a:pt x="34665" y="293541"/>
                </a:moveTo>
                <a:lnTo>
                  <a:pt x="0" y="0"/>
                </a:lnTo>
              </a:path>
            </a:pathLst>
          </a:custGeom>
          <a:ln w="102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6" name="object 46"/>
          <p:cNvSpPr/>
          <p:nvPr/>
        </p:nvSpPr>
        <p:spPr>
          <a:xfrm>
            <a:off x="4687610" y="2109244"/>
            <a:ext cx="679637" cy="549088"/>
          </a:xfrm>
          <a:custGeom>
            <a:avLst/>
            <a:gdLst/>
            <a:ahLst/>
            <a:cxnLst/>
            <a:rect l="l" t="t" r="r" b="b"/>
            <a:pathLst>
              <a:path w="770254" h="622300">
                <a:moveTo>
                  <a:pt x="0" y="621931"/>
                </a:moveTo>
                <a:lnTo>
                  <a:pt x="770039" y="621931"/>
                </a:lnTo>
                <a:lnTo>
                  <a:pt x="770039" y="0"/>
                </a:lnTo>
                <a:lnTo>
                  <a:pt x="0" y="0"/>
                </a:lnTo>
                <a:lnTo>
                  <a:pt x="0" y="621931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7" name="object 47"/>
          <p:cNvSpPr/>
          <p:nvPr/>
        </p:nvSpPr>
        <p:spPr>
          <a:xfrm>
            <a:off x="4772540" y="2109244"/>
            <a:ext cx="0" cy="549088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931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8" name="object 48"/>
          <p:cNvSpPr/>
          <p:nvPr/>
        </p:nvSpPr>
        <p:spPr>
          <a:xfrm>
            <a:off x="5282126" y="2109244"/>
            <a:ext cx="0" cy="549088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931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49" name="object 49"/>
          <p:cNvSpPr/>
          <p:nvPr/>
        </p:nvSpPr>
        <p:spPr>
          <a:xfrm>
            <a:off x="4687610" y="2109244"/>
            <a:ext cx="679637" cy="549088"/>
          </a:xfrm>
          <a:custGeom>
            <a:avLst/>
            <a:gdLst/>
            <a:ahLst/>
            <a:cxnLst/>
            <a:rect l="l" t="t" r="r" b="b"/>
            <a:pathLst>
              <a:path w="770254" h="622300">
                <a:moveTo>
                  <a:pt x="0" y="0"/>
                </a:moveTo>
                <a:lnTo>
                  <a:pt x="770039" y="0"/>
                </a:lnTo>
                <a:lnTo>
                  <a:pt x="770039" y="621931"/>
                </a:lnTo>
                <a:lnTo>
                  <a:pt x="0" y="621931"/>
                </a:lnTo>
                <a:lnTo>
                  <a:pt x="0" y="0"/>
                </a:lnTo>
                <a:close/>
              </a:path>
            </a:pathLst>
          </a:custGeom>
          <a:ln w="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0" name="object 50"/>
          <p:cNvSpPr/>
          <p:nvPr/>
        </p:nvSpPr>
        <p:spPr>
          <a:xfrm>
            <a:off x="4040075" y="2250761"/>
            <a:ext cx="647700" cy="118222"/>
          </a:xfrm>
          <a:custGeom>
            <a:avLst/>
            <a:gdLst/>
            <a:ahLst/>
            <a:cxnLst/>
            <a:rect l="l" t="t" r="r" b="b"/>
            <a:pathLst>
              <a:path w="734060" h="133985">
                <a:moveTo>
                  <a:pt x="0" y="0"/>
                </a:moveTo>
                <a:lnTo>
                  <a:pt x="733872" y="133605"/>
                </a:lnTo>
              </a:path>
            </a:pathLst>
          </a:custGeom>
          <a:ln w="1024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1" name="object 51"/>
          <p:cNvSpPr/>
          <p:nvPr/>
        </p:nvSpPr>
        <p:spPr>
          <a:xfrm>
            <a:off x="4040075" y="2383627"/>
            <a:ext cx="647700" cy="604557"/>
          </a:xfrm>
          <a:custGeom>
            <a:avLst/>
            <a:gdLst/>
            <a:ahLst/>
            <a:cxnLst/>
            <a:rect l="l" t="t" r="r" b="b"/>
            <a:pathLst>
              <a:path w="734060" h="685164">
                <a:moveTo>
                  <a:pt x="0" y="685137"/>
                </a:moveTo>
                <a:lnTo>
                  <a:pt x="733872" y="0"/>
                </a:lnTo>
              </a:path>
            </a:pathLst>
          </a:custGeom>
          <a:ln w="102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2" name="object 52"/>
          <p:cNvSpPr/>
          <p:nvPr/>
        </p:nvSpPr>
        <p:spPr>
          <a:xfrm>
            <a:off x="2630898" y="2265740"/>
            <a:ext cx="707091" cy="374837"/>
          </a:xfrm>
          <a:custGeom>
            <a:avLst/>
            <a:gdLst/>
            <a:ahLst/>
            <a:cxnLst/>
            <a:rect l="l" t="t" r="r" b="b"/>
            <a:pathLst>
              <a:path w="801370" h="424814">
                <a:moveTo>
                  <a:pt x="0" y="424533"/>
                </a:moveTo>
                <a:lnTo>
                  <a:pt x="801203" y="0"/>
                </a:lnTo>
              </a:path>
            </a:pathLst>
          </a:custGeom>
          <a:ln w="1024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3" name="object 53"/>
          <p:cNvSpPr/>
          <p:nvPr/>
        </p:nvSpPr>
        <p:spPr>
          <a:xfrm>
            <a:off x="2630897" y="2640327"/>
            <a:ext cx="707091" cy="347943"/>
          </a:xfrm>
          <a:custGeom>
            <a:avLst/>
            <a:gdLst/>
            <a:ahLst/>
            <a:cxnLst/>
            <a:rect l="l" t="t" r="r" b="b"/>
            <a:pathLst>
              <a:path w="801370" h="394335">
                <a:moveTo>
                  <a:pt x="0" y="0"/>
                </a:moveTo>
                <a:lnTo>
                  <a:pt x="801203" y="394210"/>
                </a:lnTo>
              </a:path>
            </a:pathLst>
          </a:custGeom>
          <a:ln w="1024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4" name="object 54"/>
          <p:cNvSpPr/>
          <p:nvPr/>
        </p:nvSpPr>
        <p:spPr>
          <a:xfrm>
            <a:off x="2521892" y="2988160"/>
            <a:ext cx="816348" cy="214032"/>
          </a:xfrm>
          <a:custGeom>
            <a:avLst/>
            <a:gdLst/>
            <a:ahLst/>
            <a:cxnLst/>
            <a:rect l="l" t="t" r="r" b="b"/>
            <a:pathLst>
              <a:path w="925195" h="242570">
                <a:moveTo>
                  <a:pt x="0" y="242063"/>
                </a:moveTo>
                <a:lnTo>
                  <a:pt x="924741" y="0"/>
                </a:lnTo>
              </a:path>
            </a:pathLst>
          </a:custGeom>
          <a:ln w="1024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5" name="object 55"/>
          <p:cNvSpPr/>
          <p:nvPr/>
        </p:nvSpPr>
        <p:spPr>
          <a:xfrm>
            <a:off x="2521892" y="2265740"/>
            <a:ext cx="816348" cy="936251"/>
          </a:xfrm>
          <a:custGeom>
            <a:avLst/>
            <a:gdLst/>
            <a:ahLst/>
            <a:cxnLst/>
            <a:rect l="l" t="t" r="r" b="b"/>
            <a:pathLst>
              <a:path w="925195" h="1061085">
                <a:moveTo>
                  <a:pt x="0" y="1060808"/>
                </a:moveTo>
                <a:lnTo>
                  <a:pt x="924742" y="0"/>
                </a:lnTo>
              </a:path>
            </a:pathLst>
          </a:custGeom>
          <a:ln w="102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6" name="object 56"/>
          <p:cNvSpPr/>
          <p:nvPr/>
        </p:nvSpPr>
        <p:spPr>
          <a:xfrm>
            <a:off x="2512223" y="2988160"/>
            <a:ext cx="825874" cy="719418"/>
          </a:xfrm>
          <a:custGeom>
            <a:avLst/>
            <a:gdLst/>
            <a:ahLst/>
            <a:cxnLst/>
            <a:rect l="l" t="t" r="r" b="b"/>
            <a:pathLst>
              <a:path w="935989" h="815339">
                <a:moveTo>
                  <a:pt x="0" y="815335"/>
                </a:moveTo>
                <a:lnTo>
                  <a:pt x="935701" y="0"/>
                </a:lnTo>
              </a:path>
            </a:pathLst>
          </a:custGeom>
          <a:ln w="102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7" name="object 57"/>
          <p:cNvSpPr/>
          <p:nvPr/>
        </p:nvSpPr>
        <p:spPr>
          <a:xfrm>
            <a:off x="2512223" y="2265740"/>
            <a:ext cx="825874" cy="1442196"/>
          </a:xfrm>
          <a:custGeom>
            <a:avLst/>
            <a:gdLst/>
            <a:ahLst/>
            <a:cxnLst/>
            <a:rect l="l" t="t" r="r" b="b"/>
            <a:pathLst>
              <a:path w="935989" h="1634489">
                <a:moveTo>
                  <a:pt x="0" y="1634078"/>
                </a:moveTo>
                <a:lnTo>
                  <a:pt x="935701" y="0"/>
                </a:lnTo>
              </a:path>
            </a:pathLst>
          </a:custGeom>
          <a:ln w="1024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8" name="object 58"/>
          <p:cNvSpPr/>
          <p:nvPr/>
        </p:nvSpPr>
        <p:spPr>
          <a:xfrm>
            <a:off x="2319646" y="1641319"/>
            <a:ext cx="13447" cy="780490"/>
          </a:xfrm>
          <a:custGeom>
            <a:avLst/>
            <a:gdLst/>
            <a:ahLst/>
            <a:cxnLst/>
            <a:rect l="l" t="t" r="r" b="b"/>
            <a:pathLst>
              <a:path w="15239" h="884555">
                <a:moveTo>
                  <a:pt x="14853" y="884029"/>
                </a:moveTo>
                <a:lnTo>
                  <a:pt x="0" y="0"/>
                </a:lnTo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59" name="object 59"/>
          <p:cNvSpPr/>
          <p:nvPr/>
        </p:nvSpPr>
        <p:spPr>
          <a:xfrm>
            <a:off x="1818164" y="2980741"/>
            <a:ext cx="703729" cy="441512"/>
          </a:xfrm>
          <a:custGeom>
            <a:avLst/>
            <a:gdLst/>
            <a:ahLst/>
            <a:cxnLst/>
            <a:rect l="l" t="t" r="r" b="b"/>
            <a:pathLst>
              <a:path w="797560" h="500379">
                <a:moveTo>
                  <a:pt x="686602" y="85229"/>
                </a:moveTo>
                <a:lnTo>
                  <a:pt x="0" y="85229"/>
                </a:lnTo>
                <a:lnTo>
                  <a:pt x="0" y="481972"/>
                </a:lnTo>
                <a:lnTo>
                  <a:pt x="49008" y="490173"/>
                </a:lnTo>
                <a:lnTo>
                  <a:pt x="93382" y="495734"/>
                </a:lnTo>
                <a:lnTo>
                  <a:pt x="133636" y="498894"/>
                </a:lnTo>
                <a:lnTo>
                  <a:pt x="170285" y="499895"/>
                </a:lnTo>
                <a:lnTo>
                  <a:pt x="203845" y="498974"/>
                </a:lnTo>
                <a:lnTo>
                  <a:pt x="263753" y="492333"/>
                </a:lnTo>
                <a:lnTo>
                  <a:pt x="317481" y="480891"/>
                </a:lnTo>
                <a:lnTo>
                  <a:pt x="422873" y="451287"/>
                </a:lnTo>
                <a:lnTo>
                  <a:pt x="451795" y="443886"/>
                </a:lnTo>
                <a:lnTo>
                  <a:pt x="516333" y="430764"/>
                </a:lnTo>
                <a:lnTo>
                  <a:pt x="593229" y="421482"/>
                </a:lnTo>
                <a:lnTo>
                  <a:pt x="637598" y="418882"/>
                </a:lnTo>
                <a:lnTo>
                  <a:pt x="686602" y="417962"/>
                </a:lnTo>
                <a:lnTo>
                  <a:pt x="686602" y="85229"/>
                </a:lnTo>
                <a:close/>
              </a:path>
              <a:path w="797560" h="500379">
                <a:moveTo>
                  <a:pt x="738480" y="42092"/>
                </a:moveTo>
                <a:lnTo>
                  <a:pt x="56567" y="42092"/>
                </a:lnTo>
                <a:lnTo>
                  <a:pt x="56567" y="85229"/>
                </a:lnTo>
                <a:lnTo>
                  <a:pt x="686602" y="85229"/>
                </a:lnTo>
                <a:lnTo>
                  <a:pt x="686639" y="379228"/>
                </a:lnTo>
                <a:lnTo>
                  <a:pt x="691634" y="378826"/>
                </a:lnTo>
                <a:lnTo>
                  <a:pt x="703461" y="378034"/>
                </a:lnTo>
                <a:lnTo>
                  <a:pt x="719836" y="377261"/>
                </a:lnTo>
                <a:lnTo>
                  <a:pt x="738480" y="376913"/>
                </a:lnTo>
                <a:lnTo>
                  <a:pt x="738480" y="42092"/>
                </a:lnTo>
                <a:close/>
              </a:path>
              <a:path w="797560" h="500379">
                <a:moveTo>
                  <a:pt x="797558" y="0"/>
                </a:moveTo>
                <a:lnTo>
                  <a:pt x="109738" y="0"/>
                </a:lnTo>
                <a:lnTo>
                  <a:pt x="109738" y="42092"/>
                </a:lnTo>
                <a:lnTo>
                  <a:pt x="738480" y="42092"/>
                </a:lnTo>
                <a:lnTo>
                  <a:pt x="740148" y="335422"/>
                </a:lnTo>
                <a:lnTo>
                  <a:pt x="761819" y="334464"/>
                </a:lnTo>
                <a:lnTo>
                  <a:pt x="778810" y="333982"/>
                </a:lnTo>
                <a:lnTo>
                  <a:pt x="797558" y="333776"/>
                </a:lnTo>
                <a:lnTo>
                  <a:pt x="797558" y="0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0" name="object 60"/>
          <p:cNvSpPr/>
          <p:nvPr/>
        </p:nvSpPr>
        <p:spPr>
          <a:xfrm>
            <a:off x="1818164" y="3055943"/>
            <a:ext cx="606238" cy="365872"/>
          </a:xfrm>
          <a:custGeom>
            <a:avLst/>
            <a:gdLst/>
            <a:ahLst/>
            <a:cxnLst/>
            <a:rect l="l" t="t" r="r" b="b"/>
            <a:pathLst>
              <a:path w="687069" h="414654">
                <a:moveTo>
                  <a:pt x="0" y="0"/>
                </a:moveTo>
                <a:lnTo>
                  <a:pt x="686602" y="0"/>
                </a:lnTo>
                <a:lnTo>
                  <a:pt x="686602" y="332732"/>
                </a:lnTo>
                <a:lnTo>
                  <a:pt x="637599" y="333652"/>
                </a:lnTo>
                <a:lnTo>
                  <a:pt x="593229" y="336253"/>
                </a:lnTo>
                <a:lnTo>
                  <a:pt x="552979" y="340293"/>
                </a:lnTo>
                <a:lnTo>
                  <a:pt x="482778" y="351735"/>
                </a:lnTo>
                <a:lnTo>
                  <a:pt x="422874" y="366057"/>
                </a:lnTo>
                <a:lnTo>
                  <a:pt x="369148" y="381339"/>
                </a:lnTo>
                <a:lnTo>
                  <a:pt x="343315" y="388740"/>
                </a:lnTo>
                <a:lnTo>
                  <a:pt x="291132" y="401862"/>
                </a:lnTo>
                <a:lnTo>
                  <a:pt x="234829" y="411143"/>
                </a:lnTo>
                <a:lnTo>
                  <a:pt x="170286" y="414664"/>
                </a:lnTo>
                <a:lnTo>
                  <a:pt x="133637" y="413664"/>
                </a:lnTo>
                <a:lnTo>
                  <a:pt x="93382" y="410503"/>
                </a:lnTo>
                <a:lnTo>
                  <a:pt x="49008" y="404943"/>
                </a:lnTo>
                <a:lnTo>
                  <a:pt x="0" y="396741"/>
                </a:lnTo>
                <a:lnTo>
                  <a:pt x="0" y="0"/>
                </a:lnTo>
                <a:close/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1" name="object 61"/>
          <p:cNvSpPr/>
          <p:nvPr/>
        </p:nvSpPr>
        <p:spPr>
          <a:xfrm>
            <a:off x="1868077" y="3017882"/>
            <a:ext cx="601756" cy="297516"/>
          </a:xfrm>
          <a:custGeom>
            <a:avLst/>
            <a:gdLst/>
            <a:ahLst/>
            <a:cxnLst/>
            <a:rect l="l" t="t" r="r" b="b"/>
            <a:pathLst>
              <a:path w="681989" h="337185">
                <a:moveTo>
                  <a:pt x="0" y="43136"/>
                </a:moveTo>
                <a:lnTo>
                  <a:pt x="0" y="0"/>
                </a:lnTo>
                <a:lnTo>
                  <a:pt x="681913" y="0"/>
                </a:lnTo>
                <a:lnTo>
                  <a:pt x="681913" y="334819"/>
                </a:lnTo>
                <a:lnTo>
                  <a:pt x="663269" y="335168"/>
                </a:lnTo>
                <a:lnTo>
                  <a:pt x="646893" y="335941"/>
                </a:lnTo>
                <a:lnTo>
                  <a:pt x="635067" y="336733"/>
                </a:lnTo>
                <a:lnTo>
                  <a:pt x="630071" y="337135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2" name="object 62"/>
          <p:cNvSpPr/>
          <p:nvPr/>
        </p:nvSpPr>
        <p:spPr>
          <a:xfrm>
            <a:off x="1914992" y="2980741"/>
            <a:ext cx="607359" cy="296396"/>
          </a:xfrm>
          <a:custGeom>
            <a:avLst/>
            <a:gdLst/>
            <a:ahLst/>
            <a:cxnLst/>
            <a:rect l="l" t="t" r="r" b="b"/>
            <a:pathLst>
              <a:path w="688339" h="335914">
                <a:moveTo>
                  <a:pt x="0" y="42093"/>
                </a:moveTo>
                <a:lnTo>
                  <a:pt x="0" y="0"/>
                </a:lnTo>
                <a:lnTo>
                  <a:pt x="687821" y="0"/>
                </a:lnTo>
                <a:lnTo>
                  <a:pt x="687821" y="333776"/>
                </a:lnTo>
                <a:lnTo>
                  <a:pt x="669072" y="333982"/>
                </a:lnTo>
                <a:lnTo>
                  <a:pt x="652082" y="334463"/>
                </a:lnTo>
                <a:lnTo>
                  <a:pt x="638608" y="335012"/>
                </a:lnTo>
                <a:lnTo>
                  <a:pt x="630410" y="335422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3" name="object 63"/>
          <p:cNvSpPr/>
          <p:nvPr/>
        </p:nvSpPr>
        <p:spPr>
          <a:xfrm>
            <a:off x="1818165" y="3478731"/>
            <a:ext cx="694204" cy="457199"/>
          </a:xfrm>
          <a:custGeom>
            <a:avLst/>
            <a:gdLst/>
            <a:ahLst/>
            <a:cxnLst/>
            <a:rect l="l" t="t" r="r" b="b"/>
            <a:pathLst>
              <a:path w="786764" h="518160">
                <a:moveTo>
                  <a:pt x="677167" y="88253"/>
                </a:moveTo>
                <a:lnTo>
                  <a:pt x="0" y="88253"/>
                </a:lnTo>
                <a:lnTo>
                  <a:pt x="0" y="499066"/>
                </a:lnTo>
                <a:lnTo>
                  <a:pt x="48335" y="507558"/>
                </a:lnTo>
                <a:lnTo>
                  <a:pt x="92099" y="513317"/>
                </a:lnTo>
                <a:lnTo>
                  <a:pt x="131800" y="516589"/>
                </a:lnTo>
                <a:lnTo>
                  <a:pt x="167945" y="517625"/>
                </a:lnTo>
                <a:lnTo>
                  <a:pt x="201043" y="516672"/>
                </a:lnTo>
                <a:lnTo>
                  <a:pt x="260128" y="509795"/>
                </a:lnTo>
                <a:lnTo>
                  <a:pt x="313118" y="497948"/>
                </a:lnTo>
                <a:lnTo>
                  <a:pt x="417062" y="467293"/>
                </a:lnTo>
                <a:lnTo>
                  <a:pt x="445587" y="459630"/>
                </a:lnTo>
                <a:lnTo>
                  <a:pt x="509238" y="446042"/>
                </a:lnTo>
                <a:lnTo>
                  <a:pt x="585077" y="436432"/>
                </a:lnTo>
                <a:lnTo>
                  <a:pt x="628837" y="433739"/>
                </a:lnTo>
                <a:lnTo>
                  <a:pt x="677167" y="432786"/>
                </a:lnTo>
                <a:lnTo>
                  <a:pt x="677167" y="88253"/>
                </a:lnTo>
                <a:close/>
              </a:path>
              <a:path w="786764" h="518160">
                <a:moveTo>
                  <a:pt x="728332" y="43586"/>
                </a:moveTo>
                <a:lnTo>
                  <a:pt x="55789" y="43586"/>
                </a:lnTo>
                <a:lnTo>
                  <a:pt x="55789" y="88253"/>
                </a:lnTo>
                <a:lnTo>
                  <a:pt x="677167" y="88253"/>
                </a:lnTo>
                <a:lnTo>
                  <a:pt x="677172" y="392682"/>
                </a:lnTo>
                <a:lnTo>
                  <a:pt x="681776" y="392290"/>
                </a:lnTo>
                <a:lnTo>
                  <a:pt x="693400" y="391467"/>
                </a:lnTo>
                <a:lnTo>
                  <a:pt x="709700" y="390650"/>
                </a:lnTo>
                <a:lnTo>
                  <a:pt x="728332" y="390281"/>
                </a:lnTo>
                <a:lnTo>
                  <a:pt x="728332" y="43586"/>
                </a:lnTo>
                <a:close/>
              </a:path>
              <a:path w="786764" h="518160">
                <a:moveTo>
                  <a:pt x="786599" y="0"/>
                </a:moveTo>
                <a:lnTo>
                  <a:pt x="108229" y="0"/>
                </a:lnTo>
                <a:lnTo>
                  <a:pt x="108229" y="43586"/>
                </a:lnTo>
                <a:lnTo>
                  <a:pt x="728332" y="43586"/>
                </a:lnTo>
                <a:lnTo>
                  <a:pt x="729715" y="347334"/>
                </a:lnTo>
                <a:lnTo>
                  <a:pt x="750927" y="346342"/>
                </a:lnTo>
                <a:lnTo>
                  <a:pt x="767860" y="345834"/>
                </a:lnTo>
                <a:lnTo>
                  <a:pt x="786599" y="345615"/>
                </a:lnTo>
                <a:lnTo>
                  <a:pt x="786599" y="0"/>
                </a:lnTo>
                <a:close/>
              </a:path>
            </a:pathLst>
          </a:custGeom>
          <a:solidFill>
            <a:srgbClr val="B3A2C7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4" name="object 64"/>
          <p:cNvSpPr/>
          <p:nvPr/>
        </p:nvSpPr>
        <p:spPr>
          <a:xfrm>
            <a:off x="1818164" y="3556601"/>
            <a:ext cx="597834" cy="379319"/>
          </a:xfrm>
          <a:custGeom>
            <a:avLst/>
            <a:gdLst/>
            <a:ahLst/>
            <a:cxnLst/>
            <a:rect l="l" t="t" r="r" b="b"/>
            <a:pathLst>
              <a:path w="677544" h="429895">
                <a:moveTo>
                  <a:pt x="0" y="0"/>
                </a:moveTo>
                <a:lnTo>
                  <a:pt x="677167" y="0"/>
                </a:lnTo>
                <a:lnTo>
                  <a:pt x="677167" y="344534"/>
                </a:lnTo>
                <a:lnTo>
                  <a:pt x="628837" y="345486"/>
                </a:lnTo>
                <a:lnTo>
                  <a:pt x="585078" y="348179"/>
                </a:lnTo>
                <a:lnTo>
                  <a:pt x="545381" y="352363"/>
                </a:lnTo>
                <a:lnTo>
                  <a:pt x="476143" y="364210"/>
                </a:lnTo>
                <a:lnTo>
                  <a:pt x="417063" y="379040"/>
                </a:lnTo>
                <a:lnTo>
                  <a:pt x="364075" y="394865"/>
                </a:lnTo>
                <a:lnTo>
                  <a:pt x="338597" y="402528"/>
                </a:lnTo>
                <a:lnTo>
                  <a:pt x="287132" y="416116"/>
                </a:lnTo>
                <a:lnTo>
                  <a:pt x="231602" y="425726"/>
                </a:lnTo>
                <a:lnTo>
                  <a:pt x="167946" y="429372"/>
                </a:lnTo>
                <a:lnTo>
                  <a:pt x="131800" y="428336"/>
                </a:lnTo>
                <a:lnTo>
                  <a:pt x="92099" y="425063"/>
                </a:lnTo>
                <a:lnTo>
                  <a:pt x="48335" y="419305"/>
                </a:lnTo>
                <a:lnTo>
                  <a:pt x="0" y="410813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5" name="object 65"/>
          <p:cNvSpPr/>
          <p:nvPr/>
        </p:nvSpPr>
        <p:spPr>
          <a:xfrm>
            <a:off x="1867390" y="3517188"/>
            <a:ext cx="593912" cy="308162"/>
          </a:xfrm>
          <a:custGeom>
            <a:avLst/>
            <a:gdLst/>
            <a:ahLst/>
            <a:cxnLst/>
            <a:rect l="l" t="t" r="r" b="b"/>
            <a:pathLst>
              <a:path w="673100" h="349250">
                <a:moveTo>
                  <a:pt x="0" y="44666"/>
                </a:moveTo>
                <a:lnTo>
                  <a:pt x="0" y="0"/>
                </a:lnTo>
                <a:lnTo>
                  <a:pt x="672543" y="0"/>
                </a:lnTo>
                <a:lnTo>
                  <a:pt x="672543" y="346695"/>
                </a:lnTo>
                <a:lnTo>
                  <a:pt x="653911" y="347065"/>
                </a:lnTo>
                <a:lnTo>
                  <a:pt x="637611" y="347881"/>
                </a:lnTo>
                <a:lnTo>
                  <a:pt x="625986" y="348704"/>
                </a:lnTo>
                <a:lnTo>
                  <a:pt x="621382" y="349096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6" name="object 66"/>
          <p:cNvSpPr/>
          <p:nvPr/>
        </p:nvSpPr>
        <p:spPr>
          <a:xfrm>
            <a:off x="1913662" y="3478731"/>
            <a:ext cx="598954" cy="306481"/>
          </a:xfrm>
          <a:custGeom>
            <a:avLst/>
            <a:gdLst/>
            <a:ahLst/>
            <a:cxnLst/>
            <a:rect l="l" t="t" r="r" b="b"/>
            <a:pathLst>
              <a:path w="678814" h="347345">
                <a:moveTo>
                  <a:pt x="0" y="43586"/>
                </a:moveTo>
                <a:lnTo>
                  <a:pt x="0" y="0"/>
                </a:lnTo>
                <a:lnTo>
                  <a:pt x="678369" y="0"/>
                </a:lnTo>
                <a:lnTo>
                  <a:pt x="678369" y="345614"/>
                </a:lnTo>
                <a:lnTo>
                  <a:pt x="659630" y="345833"/>
                </a:lnTo>
                <a:lnTo>
                  <a:pt x="642697" y="346342"/>
                </a:lnTo>
                <a:lnTo>
                  <a:pt x="629380" y="346917"/>
                </a:lnTo>
                <a:lnTo>
                  <a:pt x="621485" y="347334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7" name="object 67"/>
          <p:cNvSpPr/>
          <p:nvPr/>
        </p:nvSpPr>
        <p:spPr>
          <a:xfrm>
            <a:off x="4995394" y="4263745"/>
            <a:ext cx="523315" cy="772646"/>
          </a:xfrm>
          <a:custGeom>
            <a:avLst/>
            <a:gdLst/>
            <a:ahLst/>
            <a:cxnLst/>
            <a:rect l="l" t="t" r="r" b="b"/>
            <a:pathLst>
              <a:path w="593089" h="875664">
                <a:moveTo>
                  <a:pt x="592985" y="875151"/>
                </a:moveTo>
                <a:lnTo>
                  <a:pt x="0" y="0"/>
                </a:lnTo>
              </a:path>
            </a:pathLst>
          </a:custGeom>
          <a:ln w="1024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8" name="object 68"/>
          <p:cNvSpPr/>
          <p:nvPr/>
        </p:nvSpPr>
        <p:spPr>
          <a:xfrm>
            <a:off x="3749582" y="4263744"/>
            <a:ext cx="1246094" cy="529478"/>
          </a:xfrm>
          <a:custGeom>
            <a:avLst/>
            <a:gdLst/>
            <a:ahLst/>
            <a:cxnLst/>
            <a:rect l="l" t="t" r="r" b="b"/>
            <a:pathLst>
              <a:path w="1412239" h="600075">
                <a:moveTo>
                  <a:pt x="0" y="599838"/>
                </a:moveTo>
                <a:lnTo>
                  <a:pt x="1411921" y="0"/>
                </a:lnTo>
              </a:path>
            </a:pathLst>
          </a:custGeom>
          <a:ln w="1024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69" name="object 69"/>
          <p:cNvSpPr/>
          <p:nvPr/>
        </p:nvSpPr>
        <p:spPr>
          <a:xfrm>
            <a:off x="4644278" y="3640418"/>
            <a:ext cx="702609" cy="623607"/>
          </a:xfrm>
          <a:custGeom>
            <a:avLst/>
            <a:gdLst/>
            <a:ahLst/>
            <a:cxnLst/>
            <a:rect l="l" t="t" r="r" b="b"/>
            <a:pathLst>
              <a:path w="796289" h="706754">
                <a:moveTo>
                  <a:pt x="0" y="706436"/>
                </a:moveTo>
                <a:lnTo>
                  <a:pt x="795865" y="706436"/>
                </a:lnTo>
                <a:lnTo>
                  <a:pt x="795865" y="0"/>
                </a:lnTo>
                <a:lnTo>
                  <a:pt x="0" y="0"/>
                </a:lnTo>
                <a:lnTo>
                  <a:pt x="0" y="706436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0" name="object 70"/>
          <p:cNvSpPr/>
          <p:nvPr/>
        </p:nvSpPr>
        <p:spPr>
          <a:xfrm>
            <a:off x="4732057" y="3640419"/>
            <a:ext cx="0" cy="623607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706436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1" name="object 71"/>
          <p:cNvSpPr/>
          <p:nvPr/>
        </p:nvSpPr>
        <p:spPr>
          <a:xfrm>
            <a:off x="5258733" y="3640419"/>
            <a:ext cx="0" cy="623607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706436"/>
                </a:lnTo>
              </a:path>
            </a:pathLst>
          </a:custGeom>
          <a:ln w="6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2" name="object 72"/>
          <p:cNvSpPr/>
          <p:nvPr/>
        </p:nvSpPr>
        <p:spPr>
          <a:xfrm>
            <a:off x="4644278" y="3640419"/>
            <a:ext cx="702609" cy="623607"/>
          </a:xfrm>
          <a:custGeom>
            <a:avLst/>
            <a:gdLst/>
            <a:ahLst/>
            <a:cxnLst/>
            <a:rect l="l" t="t" r="r" b="b"/>
            <a:pathLst>
              <a:path w="796289" h="706754">
                <a:moveTo>
                  <a:pt x="0" y="0"/>
                </a:moveTo>
                <a:lnTo>
                  <a:pt x="795865" y="0"/>
                </a:lnTo>
                <a:lnTo>
                  <a:pt x="795865" y="706436"/>
                </a:lnTo>
                <a:lnTo>
                  <a:pt x="0" y="706436"/>
                </a:lnTo>
                <a:lnTo>
                  <a:pt x="0" y="0"/>
                </a:lnTo>
                <a:close/>
              </a:path>
            </a:pathLst>
          </a:custGeom>
          <a:ln w="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3" name="object 73"/>
          <p:cNvSpPr/>
          <p:nvPr/>
        </p:nvSpPr>
        <p:spPr>
          <a:xfrm>
            <a:off x="4025881" y="4466512"/>
            <a:ext cx="184897" cy="216834"/>
          </a:xfrm>
          <a:custGeom>
            <a:avLst/>
            <a:gdLst/>
            <a:ahLst/>
            <a:cxnLst/>
            <a:rect l="l" t="t" r="r" b="b"/>
            <a:pathLst>
              <a:path w="209550" h="245745">
                <a:moveTo>
                  <a:pt x="0" y="245703"/>
                </a:moveTo>
                <a:lnTo>
                  <a:pt x="209359" y="245703"/>
                </a:lnTo>
                <a:lnTo>
                  <a:pt x="209359" y="0"/>
                </a:lnTo>
                <a:lnTo>
                  <a:pt x="0" y="0"/>
                </a:lnTo>
                <a:lnTo>
                  <a:pt x="0" y="245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4" name="object 74"/>
          <p:cNvSpPr/>
          <p:nvPr/>
        </p:nvSpPr>
        <p:spPr>
          <a:xfrm>
            <a:off x="4933390" y="4524590"/>
            <a:ext cx="315446" cy="159124"/>
          </a:xfrm>
          <a:custGeom>
            <a:avLst/>
            <a:gdLst/>
            <a:ahLst/>
            <a:cxnLst/>
            <a:rect l="l" t="t" r="r" b="b"/>
            <a:pathLst>
              <a:path w="357504" h="180339">
                <a:moveTo>
                  <a:pt x="0" y="180135"/>
                </a:moveTo>
                <a:lnTo>
                  <a:pt x="357252" y="180135"/>
                </a:lnTo>
                <a:lnTo>
                  <a:pt x="357252" y="0"/>
                </a:lnTo>
                <a:lnTo>
                  <a:pt x="0" y="0"/>
                </a:lnTo>
                <a:lnTo>
                  <a:pt x="0" y="180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5" name="object 75"/>
          <p:cNvSpPr/>
          <p:nvPr/>
        </p:nvSpPr>
        <p:spPr>
          <a:xfrm>
            <a:off x="1911600" y="2293390"/>
            <a:ext cx="806824" cy="654984"/>
          </a:xfrm>
          <a:custGeom>
            <a:avLst/>
            <a:gdLst/>
            <a:ahLst/>
            <a:cxnLst/>
            <a:rect l="l" t="t" r="r" b="b"/>
            <a:pathLst>
              <a:path w="914400" h="742314">
                <a:moveTo>
                  <a:pt x="456945" y="0"/>
                </a:moveTo>
                <a:lnTo>
                  <a:pt x="382827" y="4854"/>
                </a:lnTo>
                <a:lnTo>
                  <a:pt x="312515" y="18909"/>
                </a:lnTo>
                <a:lnTo>
                  <a:pt x="246953" y="41401"/>
                </a:lnTo>
                <a:lnTo>
                  <a:pt x="187079" y="71565"/>
                </a:lnTo>
                <a:lnTo>
                  <a:pt x="133836" y="108639"/>
                </a:lnTo>
                <a:lnTo>
                  <a:pt x="88164" y="151858"/>
                </a:lnTo>
                <a:lnTo>
                  <a:pt x="51003" y="200459"/>
                </a:lnTo>
                <a:lnTo>
                  <a:pt x="23295" y="253678"/>
                </a:lnTo>
                <a:lnTo>
                  <a:pt x="5980" y="310752"/>
                </a:lnTo>
                <a:lnTo>
                  <a:pt x="0" y="370917"/>
                </a:lnTo>
                <a:lnTo>
                  <a:pt x="1514" y="401338"/>
                </a:lnTo>
                <a:lnTo>
                  <a:pt x="13280" y="460053"/>
                </a:lnTo>
                <a:lnTo>
                  <a:pt x="35909" y="515295"/>
                </a:lnTo>
                <a:lnTo>
                  <a:pt x="68461" y="566301"/>
                </a:lnTo>
                <a:lnTo>
                  <a:pt x="109995" y="612307"/>
                </a:lnTo>
                <a:lnTo>
                  <a:pt x="159570" y="652549"/>
                </a:lnTo>
                <a:lnTo>
                  <a:pt x="216246" y="686263"/>
                </a:lnTo>
                <a:lnTo>
                  <a:pt x="279082" y="712687"/>
                </a:lnTo>
                <a:lnTo>
                  <a:pt x="347136" y="731056"/>
                </a:lnTo>
                <a:lnTo>
                  <a:pt x="419469" y="740606"/>
                </a:lnTo>
                <a:lnTo>
                  <a:pt x="456945" y="741836"/>
                </a:lnTo>
                <a:lnTo>
                  <a:pt x="494422" y="740606"/>
                </a:lnTo>
                <a:lnTo>
                  <a:pt x="566755" y="731056"/>
                </a:lnTo>
                <a:lnTo>
                  <a:pt x="634809" y="712687"/>
                </a:lnTo>
                <a:lnTo>
                  <a:pt x="697645" y="686263"/>
                </a:lnTo>
                <a:lnTo>
                  <a:pt x="754320" y="652549"/>
                </a:lnTo>
                <a:lnTo>
                  <a:pt x="803896" y="612307"/>
                </a:lnTo>
                <a:lnTo>
                  <a:pt x="845430" y="566301"/>
                </a:lnTo>
                <a:lnTo>
                  <a:pt x="877981" y="515295"/>
                </a:lnTo>
                <a:lnTo>
                  <a:pt x="900610" y="460053"/>
                </a:lnTo>
                <a:lnTo>
                  <a:pt x="912375" y="401338"/>
                </a:lnTo>
                <a:lnTo>
                  <a:pt x="913890" y="370917"/>
                </a:lnTo>
                <a:lnTo>
                  <a:pt x="912375" y="340496"/>
                </a:lnTo>
                <a:lnTo>
                  <a:pt x="900610" y="281781"/>
                </a:lnTo>
                <a:lnTo>
                  <a:pt x="877981" y="226539"/>
                </a:lnTo>
                <a:lnTo>
                  <a:pt x="845430" y="175533"/>
                </a:lnTo>
                <a:lnTo>
                  <a:pt x="803896" y="129528"/>
                </a:lnTo>
                <a:lnTo>
                  <a:pt x="754320" y="89286"/>
                </a:lnTo>
                <a:lnTo>
                  <a:pt x="697645" y="55571"/>
                </a:lnTo>
                <a:lnTo>
                  <a:pt x="634809" y="29148"/>
                </a:lnTo>
                <a:lnTo>
                  <a:pt x="566755" y="10779"/>
                </a:lnTo>
                <a:lnTo>
                  <a:pt x="494422" y="1229"/>
                </a:lnTo>
                <a:lnTo>
                  <a:pt x="45694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6" name="object 76"/>
          <p:cNvSpPr/>
          <p:nvPr/>
        </p:nvSpPr>
        <p:spPr>
          <a:xfrm>
            <a:off x="1911600" y="2293390"/>
            <a:ext cx="806824" cy="654984"/>
          </a:xfrm>
          <a:custGeom>
            <a:avLst/>
            <a:gdLst/>
            <a:ahLst/>
            <a:cxnLst/>
            <a:rect l="l" t="t" r="r" b="b"/>
            <a:pathLst>
              <a:path w="914400" h="742314">
                <a:moveTo>
                  <a:pt x="0" y="370917"/>
                </a:moveTo>
                <a:lnTo>
                  <a:pt x="5980" y="310753"/>
                </a:lnTo>
                <a:lnTo>
                  <a:pt x="23295" y="253679"/>
                </a:lnTo>
                <a:lnTo>
                  <a:pt x="51003" y="200459"/>
                </a:lnTo>
                <a:lnTo>
                  <a:pt x="88164" y="151858"/>
                </a:lnTo>
                <a:lnTo>
                  <a:pt x="133836" y="108639"/>
                </a:lnTo>
                <a:lnTo>
                  <a:pt x="187079" y="71565"/>
                </a:lnTo>
                <a:lnTo>
                  <a:pt x="246952" y="41401"/>
                </a:lnTo>
                <a:lnTo>
                  <a:pt x="312515" y="18909"/>
                </a:lnTo>
                <a:lnTo>
                  <a:pt x="382826" y="4854"/>
                </a:lnTo>
                <a:lnTo>
                  <a:pt x="456945" y="0"/>
                </a:lnTo>
                <a:lnTo>
                  <a:pt x="494422" y="1229"/>
                </a:lnTo>
                <a:lnTo>
                  <a:pt x="566755" y="10779"/>
                </a:lnTo>
                <a:lnTo>
                  <a:pt x="634809" y="29148"/>
                </a:lnTo>
                <a:lnTo>
                  <a:pt x="697645" y="55572"/>
                </a:lnTo>
                <a:lnTo>
                  <a:pt x="754321" y="89286"/>
                </a:lnTo>
                <a:lnTo>
                  <a:pt x="803896" y="129528"/>
                </a:lnTo>
                <a:lnTo>
                  <a:pt x="845430" y="175534"/>
                </a:lnTo>
                <a:lnTo>
                  <a:pt x="877982" y="226539"/>
                </a:lnTo>
                <a:lnTo>
                  <a:pt x="900611" y="281782"/>
                </a:lnTo>
                <a:lnTo>
                  <a:pt x="912377" y="340496"/>
                </a:lnTo>
                <a:lnTo>
                  <a:pt x="913891" y="370917"/>
                </a:lnTo>
                <a:lnTo>
                  <a:pt x="912377" y="401338"/>
                </a:lnTo>
                <a:lnTo>
                  <a:pt x="900611" y="460053"/>
                </a:lnTo>
                <a:lnTo>
                  <a:pt x="877982" y="515295"/>
                </a:lnTo>
                <a:lnTo>
                  <a:pt x="845430" y="566301"/>
                </a:lnTo>
                <a:lnTo>
                  <a:pt x="803896" y="612307"/>
                </a:lnTo>
                <a:lnTo>
                  <a:pt x="754321" y="652549"/>
                </a:lnTo>
                <a:lnTo>
                  <a:pt x="697645" y="686263"/>
                </a:lnTo>
                <a:lnTo>
                  <a:pt x="634809" y="712687"/>
                </a:lnTo>
                <a:lnTo>
                  <a:pt x="566755" y="731055"/>
                </a:lnTo>
                <a:lnTo>
                  <a:pt x="494422" y="740606"/>
                </a:lnTo>
                <a:lnTo>
                  <a:pt x="456945" y="741835"/>
                </a:lnTo>
                <a:lnTo>
                  <a:pt x="419469" y="740606"/>
                </a:lnTo>
                <a:lnTo>
                  <a:pt x="347136" y="731055"/>
                </a:lnTo>
                <a:lnTo>
                  <a:pt x="279081" y="712687"/>
                </a:lnTo>
                <a:lnTo>
                  <a:pt x="216246" y="686263"/>
                </a:lnTo>
                <a:lnTo>
                  <a:pt x="159570" y="652549"/>
                </a:lnTo>
                <a:lnTo>
                  <a:pt x="109995" y="612307"/>
                </a:lnTo>
                <a:lnTo>
                  <a:pt x="68460" y="566301"/>
                </a:lnTo>
                <a:lnTo>
                  <a:pt x="35909" y="515295"/>
                </a:lnTo>
                <a:lnTo>
                  <a:pt x="13280" y="460053"/>
                </a:lnTo>
                <a:lnTo>
                  <a:pt x="1514" y="401338"/>
                </a:lnTo>
                <a:lnTo>
                  <a:pt x="0" y="370917"/>
                </a:lnTo>
                <a:close/>
              </a:path>
            </a:pathLst>
          </a:custGeom>
          <a:ln w="68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7" name="object 77"/>
          <p:cNvSpPr/>
          <p:nvPr/>
        </p:nvSpPr>
        <p:spPr>
          <a:xfrm>
            <a:off x="1706798" y="4554237"/>
            <a:ext cx="185693" cy="636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8" name="object 78"/>
          <p:cNvSpPr/>
          <p:nvPr/>
        </p:nvSpPr>
        <p:spPr>
          <a:xfrm>
            <a:off x="2360806" y="4647908"/>
            <a:ext cx="142451" cy="4563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79" name="object 79"/>
          <p:cNvSpPr/>
          <p:nvPr/>
        </p:nvSpPr>
        <p:spPr>
          <a:xfrm>
            <a:off x="1814700" y="2616149"/>
            <a:ext cx="1158688" cy="1795743"/>
          </a:xfrm>
          <a:custGeom>
            <a:avLst/>
            <a:gdLst/>
            <a:ahLst/>
            <a:cxnLst/>
            <a:rect l="l" t="t" r="r" b="b"/>
            <a:pathLst>
              <a:path w="1313180" h="2035175">
                <a:moveTo>
                  <a:pt x="5709" y="1936929"/>
                </a:moveTo>
                <a:lnTo>
                  <a:pt x="825" y="1939781"/>
                </a:lnTo>
                <a:lnTo>
                  <a:pt x="0" y="1942918"/>
                </a:lnTo>
                <a:lnTo>
                  <a:pt x="53630" y="2034936"/>
                </a:lnTo>
                <a:lnTo>
                  <a:pt x="70604" y="2005813"/>
                </a:lnTo>
                <a:lnTo>
                  <a:pt x="48511" y="2005813"/>
                </a:lnTo>
                <a:lnTo>
                  <a:pt x="8844" y="1937754"/>
                </a:lnTo>
                <a:lnTo>
                  <a:pt x="5709" y="1936929"/>
                </a:lnTo>
                <a:close/>
              </a:path>
              <a:path w="1313180" h="2035175">
                <a:moveTo>
                  <a:pt x="56457" y="1975260"/>
                </a:moveTo>
                <a:lnTo>
                  <a:pt x="50803" y="1975260"/>
                </a:lnTo>
                <a:lnTo>
                  <a:pt x="48511" y="1977553"/>
                </a:lnTo>
                <a:lnTo>
                  <a:pt x="48511" y="2005813"/>
                </a:lnTo>
                <a:lnTo>
                  <a:pt x="58750" y="2005813"/>
                </a:lnTo>
                <a:lnTo>
                  <a:pt x="58750" y="1977553"/>
                </a:lnTo>
                <a:lnTo>
                  <a:pt x="56457" y="1975260"/>
                </a:lnTo>
                <a:close/>
              </a:path>
              <a:path w="1313180" h="2035175">
                <a:moveTo>
                  <a:pt x="101379" y="1937491"/>
                </a:moveTo>
                <a:lnTo>
                  <a:pt x="98844" y="1938159"/>
                </a:lnTo>
                <a:lnTo>
                  <a:pt x="97704" y="1938977"/>
                </a:lnTo>
                <a:lnTo>
                  <a:pt x="58750" y="2005813"/>
                </a:lnTo>
                <a:lnTo>
                  <a:pt x="70604" y="2005813"/>
                </a:lnTo>
                <a:lnTo>
                  <a:pt x="107261" y="1942918"/>
                </a:lnTo>
                <a:lnTo>
                  <a:pt x="106436" y="1939781"/>
                </a:lnTo>
                <a:lnTo>
                  <a:pt x="102773" y="1937642"/>
                </a:lnTo>
                <a:lnTo>
                  <a:pt x="101379" y="1937491"/>
                </a:lnTo>
                <a:close/>
              </a:path>
              <a:path w="1313180" h="2035175">
                <a:moveTo>
                  <a:pt x="56457" y="1903522"/>
                </a:moveTo>
                <a:lnTo>
                  <a:pt x="50803" y="1903522"/>
                </a:lnTo>
                <a:lnTo>
                  <a:pt x="48511" y="1905816"/>
                </a:lnTo>
                <a:lnTo>
                  <a:pt x="48511" y="1942221"/>
                </a:lnTo>
                <a:lnTo>
                  <a:pt x="50803" y="1944514"/>
                </a:lnTo>
                <a:lnTo>
                  <a:pt x="56457" y="1944514"/>
                </a:lnTo>
                <a:lnTo>
                  <a:pt x="58750" y="1942221"/>
                </a:lnTo>
                <a:lnTo>
                  <a:pt x="58750" y="1905816"/>
                </a:lnTo>
                <a:lnTo>
                  <a:pt x="56457" y="1903522"/>
                </a:lnTo>
                <a:close/>
              </a:path>
              <a:path w="1313180" h="2035175">
                <a:moveTo>
                  <a:pt x="56457" y="1831784"/>
                </a:moveTo>
                <a:lnTo>
                  <a:pt x="50803" y="1831784"/>
                </a:lnTo>
                <a:lnTo>
                  <a:pt x="48511" y="1834079"/>
                </a:lnTo>
                <a:lnTo>
                  <a:pt x="48511" y="1870483"/>
                </a:lnTo>
                <a:lnTo>
                  <a:pt x="50803" y="1872777"/>
                </a:lnTo>
                <a:lnTo>
                  <a:pt x="56457" y="1872777"/>
                </a:lnTo>
                <a:lnTo>
                  <a:pt x="58750" y="1870483"/>
                </a:lnTo>
                <a:lnTo>
                  <a:pt x="58750" y="1834079"/>
                </a:lnTo>
                <a:lnTo>
                  <a:pt x="56457" y="1831784"/>
                </a:lnTo>
                <a:close/>
              </a:path>
              <a:path w="1313180" h="2035175">
                <a:moveTo>
                  <a:pt x="56457" y="1760047"/>
                </a:moveTo>
                <a:lnTo>
                  <a:pt x="50803" y="1760047"/>
                </a:lnTo>
                <a:lnTo>
                  <a:pt x="48511" y="1762342"/>
                </a:lnTo>
                <a:lnTo>
                  <a:pt x="48511" y="1798746"/>
                </a:lnTo>
                <a:lnTo>
                  <a:pt x="50803" y="1801040"/>
                </a:lnTo>
                <a:lnTo>
                  <a:pt x="56457" y="1801040"/>
                </a:lnTo>
                <a:lnTo>
                  <a:pt x="58750" y="1798746"/>
                </a:lnTo>
                <a:lnTo>
                  <a:pt x="58750" y="1762342"/>
                </a:lnTo>
                <a:lnTo>
                  <a:pt x="56457" y="1760047"/>
                </a:lnTo>
                <a:close/>
              </a:path>
              <a:path w="1313180" h="2035175">
                <a:moveTo>
                  <a:pt x="69970" y="1701834"/>
                </a:moveTo>
                <a:lnTo>
                  <a:pt x="50803" y="1701834"/>
                </a:lnTo>
                <a:lnTo>
                  <a:pt x="48511" y="1704129"/>
                </a:lnTo>
                <a:lnTo>
                  <a:pt x="48511" y="1727009"/>
                </a:lnTo>
                <a:lnTo>
                  <a:pt x="50803" y="1729303"/>
                </a:lnTo>
                <a:lnTo>
                  <a:pt x="56457" y="1729303"/>
                </a:lnTo>
                <a:lnTo>
                  <a:pt x="58750" y="1727009"/>
                </a:lnTo>
                <a:lnTo>
                  <a:pt x="58750" y="1712083"/>
                </a:lnTo>
                <a:lnTo>
                  <a:pt x="69970" y="1712083"/>
                </a:lnTo>
                <a:lnTo>
                  <a:pt x="72262" y="1709788"/>
                </a:lnTo>
                <a:lnTo>
                  <a:pt x="72262" y="1704129"/>
                </a:lnTo>
                <a:lnTo>
                  <a:pt x="69970" y="1701834"/>
                </a:lnTo>
                <a:close/>
              </a:path>
              <a:path w="1313180" h="2035175">
                <a:moveTo>
                  <a:pt x="141646" y="1701834"/>
                </a:moveTo>
                <a:lnTo>
                  <a:pt x="105272" y="1701834"/>
                </a:lnTo>
                <a:lnTo>
                  <a:pt x="102981" y="1704129"/>
                </a:lnTo>
                <a:lnTo>
                  <a:pt x="102981" y="1709788"/>
                </a:lnTo>
                <a:lnTo>
                  <a:pt x="105272" y="1712083"/>
                </a:lnTo>
                <a:lnTo>
                  <a:pt x="141646" y="1712083"/>
                </a:lnTo>
                <a:lnTo>
                  <a:pt x="143939" y="1709788"/>
                </a:lnTo>
                <a:lnTo>
                  <a:pt x="143939" y="1704129"/>
                </a:lnTo>
                <a:lnTo>
                  <a:pt x="141646" y="1701834"/>
                </a:lnTo>
                <a:close/>
              </a:path>
              <a:path w="1313180" h="2035175">
                <a:moveTo>
                  <a:pt x="213321" y="1701834"/>
                </a:moveTo>
                <a:lnTo>
                  <a:pt x="176949" y="1701834"/>
                </a:lnTo>
                <a:lnTo>
                  <a:pt x="174656" y="1704129"/>
                </a:lnTo>
                <a:lnTo>
                  <a:pt x="174656" y="1709788"/>
                </a:lnTo>
                <a:lnTo>
                  <a:pt x="176949" y="1712083"/>
                </a:lnTo>
                <a:lnTo>
                  <a:pt x="213321" y="1712083"/>
                </a:lnTo>
                <a:lnTo>
                  <a:pt x="215614" y="1709788"/>
                </a:lnTo>
                <a:lnTo>
                  <a:pt x="215614" y="1704129"/>
                </a:lnTo>
                <a:lnTo>
                  <a:pt x="213321" y="1701834"/>
                </a:lnTo>
                <a:close/>
              </a:path>
              <a:path w="1313180" h="2035175">
                <a:moveTo>
                  <a:pt x="284998" y="1701834"/>
                </a:moveTo>
                <a:lnTo>
                  <a:pt x="248624" y="1701834"/>
                </a:lnTo>
                <a:lnTo>
                  <a:pt x="246333" y="1704129"/>
                </a:lnTo>
                <a:lnTo>
                  <a:pt x="246333" y="1709788"/>
                </a:lnTo>
                <a:lnTo>
                  <a:pt x="248624" y="1712083"/>
                </a:lnTo>
                <a:lnTo>
                  <a:pt x="284998" y="1712083"/>
                </a:lnTo>
                <a:lnTo>
                  <a:pt x="287290" y="1709788"/>
                </a:lnTo>
                <a:lnTo>
                  <a:pt x="287290" y="1704129"/>
                </a:lnTo>
                <a:lnTo>
                  <a:pt x="284998" y="1701834"/>
                </a:lnTo>
                <a:close/>
              </a:path>
              <a:path w="1313180" h="2035175">
                <a:moveTo>
                  <a:pt x="356673" y="1701834"/>
                </a:moveTo>
                <a:lnTo>
                  <a:pt x="320300" y="1701834"/>
                </a:lnTo>
                <a:lnTo>
                  <a:pt x="318007" y="1704129"/>
                </a:lnTo>
                <a:lnTo>
                  <a:pt x="318007" y="1709788"/>
                </a:lnTo>
                <a:lnTo>
                  <a:pt x="320300" y="1712083"/>
                </a:lnTo>
                <a:lnTo>
                  <a:pt x="356673" y="1712083"/>
                </a:lnTo>
                <a:lnTo>
                  <a:pt x="358965" y="1709788"/>
                </a:lnTo>
                <a:lnTo>
                  <a:pt x="358965" y="1704129"/>
                </a:lnTo>
                <a:lnTo>
                  <a:pt x="356673" y="1701834"/>
                </a:lnTo>
                <a:close/>
              </a:path>
              <a:path w="1313180" h="2035175">
                <a:moveTo>
                  <a:pt x="428349" y="1701834"/>
                </a:moveTo>
                <a:lnTo>
                  <a:pt x="391975" y="1701834"/>
                </a:lnTo>
                <a:lnTo>
                  <a:pt x="389684" y="1704129"/>
                </a:lnTo>
                <a:lnTo>
                  <a:pt x="389684" y="1709788"/>
                </a:lnTo>
                <a:lnTo>
                  <a:pt x="391975" y="1712083"/>
                </a:lnTo>
                <a:lnTo>
                  <a:pt x="428349" y="1712083"/>
                </a:lnTo>
                <a:lnTo>
                  <a:pt x="430641" y="1709788"/>
                </a:lnTo>
                <a:lnTo>
                  <a:pt x="430641" y="1704129"/>
                </a:lnTo>
                <a:lnTo>
                  <a:pt x="428349" y="1701834"/>
                </a:lnTo>
                <a:close/>
              </a:path>
              <a:path w="1313180" h="2035175">
                <a:moveTo>
                  <a:pt x="500024" y="1701834"/>
                </a:moveTo>
                <a:lnTo>
                  <a:pt x="463651" y="1701834"/>
                </a:lnTo>
                <a:lnTo>
                  <a:pt x="461359" y="1704129"/>
                </a:lnTo>
                <a:lnTo>
                  <a:pt x="461359" y="1709788"/>
                </a:lnTo>
                <a:lnTo>
                  <a:pt x="463651" y="1712083"/>
                </a:lnTo>
                <a:lnTo>
                  <a:pt x="500024" y="1712083"/>
                </a:lnTo>
                <a:lnTo>
                  <a:pt x="502316" y="1709788"/>
                </a:lnTo>
                <a:lnTo>
                  <a:pt x="502316" y="1704129"/>
                </a:lnTo>
                <a:lnTo>
                  <a:pt x="500024" y="1701834"/>
                </a:lnTo>
                <a:close/>
              </a:path>
              <a:path w="1313180" h="2035175">
                <a:moveTo>
                  <a:pt x="571700" y="1701834"/>
                </a:moveTo>
                <a:lnTo>
                  <a:pt x="535326" y="1701834"/>
                </a:lnTo>
                <a:lnTo>
                  <a:pt x="533035" y="1704129"/>
                </a:lnTo>
                <a:lnTo>
                  <a:pt x="533035" y="1709788"/>
                </a:lnTo>
                <a:lnTo>
                  <a:pt x="535326" y="1712083"/>
                </a:lnTo>
                <a:lnTo>
                  <a:pt x="571700" y="1712083"/>
                </a:lnTo>
                <a:lnTo>
                  <a:pt x="573993" y="1709788"/>
                </a:lnTo>
                <a:lnTo>
                  <a:pt x="573993" y="1704129"/>
                </a:lnTo>
                <a:lnTo>
                  <a:pt x="571700" y="1701834"/>
                </a:lnTo>
                <a:close/>
              </a:path>
              <a:path w="1313180" h="2035175">
                <a:moveTo>
                  <a:pt x="643375" y="1701834"/>
                </a:moveTo>
                <a:lnTo>
                  <a:pt x="607002" y="1701834"/>
                </a:lnTo>
                <a:lnTo>
                  <a:pt x="604710" y="1704129"/>
                </a:lnTo>
                <a:lnTo>
                  <a:pt x="604710" y="1709788"/>
                </a:lnTo>
                <a:lnTo>
                  <a:pt x="607002" y="1712083"/>
                </a:lnTo>
                <a:lnTo>
                  <a:pt x="643375" y="1712083"/>
                </a:lnTo>
                <a:lnTo>
                  <a:pt x="645668" y="1709788"/>
                </a:lnTo>
                <a:lnTo>
                  <a:pt x="645668" y="1704129"/>
                </a:lnTo>
                <a:lnTo>
                  <a:pt x="643375" y="1701834"/>
                </a:lnTo>
                <a:close/>
              </a:path>
              <a:path w="1313180" h="2035175">
                <a:moveTo>
                  <a:pt x="715051" y="1701834"/>
                </a:moveTo>
                <a:lnTo>
                  <a:pt x="678677" y="1701834"/>
                </a:lnTo>
                <a:lnTo>
                  <a:pt x="676386" y="1704129"/>
                </a:lnTo>
                <a:lnTo>
                  <a:pt x="676386" y="1709788"/>
                </a:lnTo>
                <a:lnTo>
                  <a:pt x="678677" y="1712083"/>
                </a:lnTo>
                <a:lnTo>
                  <a:pt x="715051" y="1712083"/>
                </a:lnTo>
                <a:lnTo>
                  <a:pt x="717344" y="1709788"/>
                </a:lnTo>
                <a:lnTo>
                  <a:pt x="717344" y="1704129"/>
                </a:lnTo>
                <a:lnTo>
                  <a:pt x="715051" y="1701834"/>
                </a:lnTo>
                <a:close/>
              </a:path>
              <a:path w="1313180" h="2035175">
                <a:moveTo>
                  <a:pt x="786726" y="1701834"/>
                </a:moveTo>
                <a:lnTo>
                  <a:pt x="750354" y="1701834"/>
                </a:lnTo>
                <a:lnTo>
                  <a:pt x="748061" y="1704129"/>
                </a:lnTo>
                <a:lnTo>
                  <a:pt x="748061" y="1709788"/>
                </a:lnTo>
                <a:lnTo>
                  <a:pt x="750354" y="1712083"/>
                </a:lnTo>
                <a:lnTo>
                  <a:pt x="786726" y="1712083"/>
                </a:lnTo>
                <a:lnTo>
                  <a:pt x="789019" y="1709788"/>
                </a:lnTo>
                <a:lnTo>
                  <a:pt x="789019" y="1704129"/>
                </a:lnTo>
                <a:lnTo>
                  <a:pt x="786726" y="1701834"/>
                </a:lnTo>
                <a:close/>
              </a:path>
              <a:path w="1313180" h="2035175">
                <a:moveTo>
                  <a:pt x="858403" y="1701834"/>
                </a:moveTo>
                <a:lnTo>
                  <a:pt x="822029" y="1701834"/>
                </a:lnTo>
                <a:lnTo>
                  <a:pt x="819738" y="1704129"/>
                </a:lnTo>
                <a:lnTo>
                  <a:pt x="819738" y="1709788"/>
                </a:lnTo>
                <a:lnTo>
                  <a:pt x="822029" y="1712083"/>
                </a:lnTo>
                <a:lnTo>
                  <a:pt x="858403" y="1712083"/>
                </a:lnTo>
                <a:lnTo>
                  <a:pt x="860695" y="1709788"/>
                </a:lnTo>
                <a:lnTo>
                  <a:pt x="860695" y="1704129"/>
                </a:lnTo>
                <a:lnTo>
                  <a:pt x="858403" y="1701834"/>
                </a:lnTo>
                <a:close/>
              </a:path>
              <a:path w="1313180" h="2035175">
                <a:moveTo>
                  <a:pt x="930078" y="1701834"/>
                </a:moveTo>
                <a:lnTo>
                  <a:pt x="893705" y="1701834"/>
                </a:lnTo>
                <a:lnTo>
                  <a:pt x="891413" y="1704129"/>
                </a:lnTo>
                <a:lnTo>
                  <a:pt x="891413" y="1709788"/>
                </a:lnTo>
                <a:lnTo>
                  <a:pt x="893705" y="1712083"/>
                </a:lnTo>
                <a:lnTo>
                  <a:pt x="930078" y="1712083"/>
                </a:lnTo>
                <a:lnTo>
                  <a:pt x="932370" y="1709788"/>
                </a:lnTo>
                <a:lnTo>
                  <a:pt x="932370" y="1704129"/>
                </a:lnTo>
                <a:lnTo>
                  <a:pt x="930078" y="1701834"/>
                </a:lnTo>
                <a:close/>
              </a:path>
              <a:path w="1313180" h="2035175">
                <a:moveTo>
                  <a:pt x="1001754" y="1701834"/>
                </a:moveTo>
                <a:lnTo>
                  <a:pt x="965380" y="1701834"/>
                </a:lnTo>
                <a:lnTo>
                  <a:pt x="963089" y="1704129"/>
                </a:lnTo>
                <a:lnTo>
                  <a:pt x="963089" y="1709788"/>
                </a:lnTo>
                <a:lnTo>
                  <a:pt x="965380" y="1712083"/>
                </a:lnTo>
                <a:lnTo>
                  <a:pt x="1001754" y="1712083"/>
                </a:lnTo>
                <a:lnTo>
                  <a:pt x="1004046" y="1709788"/>
                </a:lnTo>
                <a:lnTo>
                  <a:pt x="1004046" y="1704129"/>
                </a:lnTo>
                <a:lnTo>
                  <a:pt x="1001754" y="1701834"/>
                </a:lnTo>
                <a:close/>
              </a:path>
              <a:path w="1313180" h="2035175">
                <a:moveTo>
                  <a:pt x="1073429" y="1701834"/>
                </a:moveTo>
                <a:lnTo>
                  <a:pt x="1037056" y="1701834"/>
                </a:lnTo>
                <a:lnTo>
                  <a:pt x="1034764" y="1704129"/>
                </a:lnTo>
                <a:lnTo>
                  <a:pt x="1034764" y="1709788"/>
                </a:lnTo>
                <a:lnTo>
                  <a:pt x="1037056" y="1712083"/>
                </a:lnTo>
                <a:lnTo>
                  <a:pt x="1073429" y="1712083"/>
                </a:lnTo>
                <a:lnTo>
                  <a:pt x="1075721" y="1709788"/>
                </a:lnTo>
                <a:lnTo>
                  <a:pt x="1075721" y="1704129"/>
                </a:lnTo>
                <a:lnTo>
                  <a:pt x="1073429" y="1701834"/>
                </a:lnTo>
                <a:close/>
              </a:path>
              <a:path w="1313180" h="2035175">
                <a:moveTo>
                  <a:pt x="1145105" y="1701834"/>
                </a:moveTo>
                <a:lnTo>
                  <a:pt x="1108731" y="1701834"/>
                </a:lnTo>
                <a:lnTo>
                  <a:pt x="1106440" y="1704129"/>
                </a:lnTo>
                <a:lnTo>
                  <a:pt x="1106440" y="1709788"/>
                </a:lnTo>
                <a:lnTo>
                  <a:pt x="1108731" y="1712083"/>
                </a:lnTo>
                <a:lnTo>
                  <a:pt x="1145105" y="1712083"/>
                </a:lnTo>
                <a:lnTo>
                  <a:pt x="1147398" y="1709788"/>
                </a:lnTo>
                <a:lnTo>
                  <a:pt x="1147398" y="1704129"/>
                </a:lnTo>
                <a:lnTo>
                  <a:pt x="1145105" y="1701834"/>
                </a:lnTo>
                <a:close/>
              </a:path>
              <a:path w="1313180" h="2035175">
                <a:moveTo>
                  <a:pt x="1216780" y="1701834"/>
                </a:moveTo>
                <a:lnTo>
                  <a:pt x="1180407" y="1701834"/>
                </a:lnTo>
                <a:lnTo>
                  <a:pt x="1178115" y="1704129"/>
                </a:lnTo>
                <a:lnTo>
                  <a:pt x="1178115" y="1709788"/>
                </a:lnTo>
                <a:lnTo>
                  <a:pt x="1180407" y="1712083"/>
                </a:lnTo>
                <a:lnTo>
                  <a:pt x="1216780" y="1712083"/>
                </a:lnTo>
                <a:lnTo>
                  <a:pt x="1219073" y="1709788"/>
                </a:lnTo>
                <a:lnTo>
                  <a:pt x="1219073" y="1704129"/>
                </a:lnTo>
                <a:lnTo>
                  <a:pt x="1216780" y="1701834"/>
                </a:lnTo>
                <a:close/>
              </a:path>
              <a:path w="1313180" h="2035175">
                <a:moveTo>
                  <a:pt x="1288456" y="1701834"/>
                </a:moveTo>
                <a:lnTo>
                  <a:pt x="1252082" y="1701834"/>
                </a:lnTo>
                <a:lnTo>
                  <a:pt x="1249791" y="1704129"/>
                </a:lnTo>
                <a:lnTo>
                  <a:pt x="1249791" y="1709788"/>
                </a:lnTo>
                <a:lnTo>
                  <a:pt x="1252082" y="1712083"/>
                </a:lnTo>
                <a:lnTo>
                  <a:pt x="1288456" y="1712083"/>
                </a:lnTo>
                <a:lnTo>
                  <a:pt x="1290749" y="1709788"/>
                </a:lnTo>
                <a:lnTo>
                  <a:pt x="1290749" y="1704129"/>
                </a:lnTo>
                <a:lnTo>
                  <a:pt x="1288456" y="1701834"/>
                </a:lnTo>
                <a:close/>
              </a:path>
              <a:path w="1313180" h="2035175">
                <a:moveTo>
                  <a:pt x="1310770" y="1652431"/>
                </a:moveTo>
                <a:lnTo>
                  <a:pt x="1305115" y="1652431"/>
                </a:lnTo>
                <a:lnTo>
                  <a:pt x="1302823" y="1654724"/>
                </a:lnTo>
                <a:lnTo>
                  <a:pt x="1302823" y="1691129"/>
                </a:lnTo>
                <a:lnTo>
                  <a:pt x="1305115" y="1693423"/>
                </a:lnTo>
                <a:lnTo>
                  <a:pt x="1310770" y="1693423"/>
                </a:lnTo>
                <a:lnTo>
                  <a:pt x="1313063" y="1691129"/>
                </a:lnTo>
                <a:lnTo>
                  <a:pt x="1313063" y="1654724"/>
                </a:lnTo>
                <a:lnTo>
                  <a:pt x="1310770" y="1652431"/>
                </a:lnTo>
                <a:close/>
              </a:path>
              <a:path w="1313180" h="2035175">
                <a:moveTo>
                  <a:pt x="1310770" y="1580692"/>
                </a:moveTo>
                <a:lnTo>
                  <a:pt x="1305115" y="1580692"/>
                </a:lnTo>
                <a:lnTo>
                  <a:pt x="1302823" y="1582987"/>
                </a:lnTo>
                <a:lnTo>
                  <a:pt x="1302823" y="1619392"/>
                </a:lnTo>
                <a:lnTo>
                  <a:pt x="1305115" y="1621685"/>
                </a:lnTo>
                <a:lnTo>
                  <a:pt x="1310770" y="1621685"/>
                </a:lnTo>
                <a:lnTo>
                  <a:pt x="1313063" y="1619392"/>
                </a:lnTo>
                <a:lnTo>
                  <a:pt x="1313063" y="1582987"/>
                </a:lnTo>
                <a:lnTo>
                  <a:pt x="1310770" y="1580692"/>
                </a:lnTo>
                <a:close/>
              </a:path>
              <a:path w="1313180" h="2035175">
                <a:moveTo>
                  <a:pt x="1310770" y="1508955"/>
                </a:moveTo>
                <a:lnTo>
                  <a:pt x="1305115" y="1508955"/>
                </a:lnTo>
                <a:lnTo>
                  <a:pt x="1302823" y="1511250"/>
                </a:lnTo>
                <a:lnTo>
                  <a:pt x="1302823" y="1547655"/>
                </a:lnTo>
                <a:lnTo>
                  <a:pt x="1305115" y="1549948"/>
                </a:lnTo>
                <a:lnTo>
                  <a:pt x="1310770" y="1549948"/>
                </a:lnTo>
                <a:lnTo>
                  <a:pt x="1313063" y="1547655"/>
                </a:lnTo>
                <a:lnTo>
                  <a:pt x="1313063" y="1511250"/>
                </a:lnTo>
                <a:lnTo>
                  <a:pt x="1310770" y="1508955"/>
                </a:lnTo>
                <a:close/>
              </a:path>
              <a:path w="1313180" h="2035175">
                <a:moveTo>
                  <a:pt x="1310770" y="1437218"/>
                </a:moveTo>
                <a:lnTo>
                  <a:pt x="1305115" y="1437218"/>
                </a:lnTo>
                <a:lnTo>
                  <a:pt x="1302823" y="1439513"/>
                </a:lnTo>
                <a:lnTo>
                  <a:pt x="1302823" y="1475917"/>
                </a:lnTo>
                <a:lnTo>
                  <a:pt x="1305115" y="1478211"/>
                </a:lnTo>
                <a:lnTo>
                  <a:pt x="1310770" y="1478211"/>
                </a:lnTo>
                <a:lnTo>
                  <a:pt x="1313063" y="1475917"/>
                </a:lnTo>
                <a:lnTo>
                  <a:pt x="1313063" y="1439513"/>
                </a:lnTo>
                <a:lnTo>
                  <a:pt x="1310770" y="1437218"/>
                </a:lnTo>
                <a:close/>
              </a:path>
              <a:path w="1313180" h="2035175">
                <a:moveTo>
                  <a:pt x="1310770" y="1365481"/>
                </a:moveTo>
                <a:lnTo>
                  <a:pt x="1305115" y="1365481"/>
                </a:lnTo>
                <a:lnTo>
                  <a:pt x="1302823" y="1367776"/>
                </a:lnTo>
                <a:lnTo>
                  <a:pt x="1302823" y="1404179"/>
                </a:lnTo>
                <a:lnTo>
                  <a:pt x="1305115" y="1406474"/>
                </a:lnTo>
                <a:lnTo>
                  <a:pt x="1310770" y="1406474"/>
                </a:lnTo>
                <a:lnTo>
                  <a:pt x="1313063" y="1404179"/>
                </a:lnTo>
                <a:lnTo>
                  <a:pt x="1313063" y="1367776"/>
                </a:lnTo>
                <a:lnTo>
                  <a:pt x="1310770" y="1365481"/>
                </a:lnTo>
                <a:close/>
              </a:path>
              <a:path w="1313180" h="2035175">
                <a:moveTo>
                  <a:pt x="1310770" y="1293743"/>
                </a:moveTo>
                <a:lnTo>
                  <a:pt x="1305115" y="1293743"/>
                </a:lnTo>
                <a:lnTo>
                  <a:pt x="1302823" y="1296037"/>
                </a:lnTo>
                <a:lnTo>
                  <a:pt x="1302823" y="1332442"/>
                </a:lnTo>
                <a:lnTo>
                  <a:pt x="1305115" y="1334736"/>
                </a:lnTo>
                <a:lnTo>
                  <a:pt x="1310770" y="1334736"/>
                </a:lnTo>
                <a:lnTo>
                  <a:pt x="1313063" y="1332442"/>
                </a:lnTo>
                <a:lnTo>
                  <a:pt x="1313063" y="1296037"/>
                </a:lnTo>
                <a:lnTo>
                  <a:pt x="1310770" y="1293743"/>
                </a:lnTo>
                <a:close/>
              </a:path>
              <a:path w="1313180" h="2035175">
                <a:moveTo>
                  <a:pt x="1310770" y="1222006"/>
                </a:moveTo>
                <a:lnTo>
                  <a:pt x="1305115" y="1222006"/>
                </a:lnTo>
                <a:lnTo>
                  <a:pt x="1302823" y="1224300"/>
                </a:lnTo>
                <a:lnTo>
                  <a:pt x="1302823" y="1260704"/>
                </a:lnTo>
                <a:lnTo>
                  <a:pt x="1305115" y="1262999"/>
                </a:lnTo>
                <a:lnTo>
                  <a:pt x="1310770" y="1262999"/>
                </a:lnTo>
                <a:lnTo>
                  <a:pt x="1313063" y="1260704"/>
                </a:lnTo>
                <a:lnTo>
                  <a:pt x="1313063" y="1224300"/>
                </a:lnTo>
                <a:lnTo>
                  <a:pt x="1310770" y="1222006"/>
                </a:lnTo>
                <a:close/>
              </a:path>
              <a:path w="1313180" h="2035175">
                <a:moveTo>
                  <a:pt x="1310770" y="1150269"/>
                </a:moveTo>
                <a:lnTo>
                  <a:pt x="1305115" y="1150269"/>
                </a:lnTo>
                <a:lnTo>
                  <a:pt x="1302823" y="1152563"/>
                </a:lnTo>
                <a:lnTo>
                  <a:pt x="1302823" y="1188967"/>
                </a:lnTo>
                <a:lnTo>
                  <a:pt x="1305115" y="1191262"/>
                </a:lnTo>
                <a:lnTo>
                  <a:pt x="1310770" y="1191262"/>
                </a:lnTo>
                <a:lnTo>
                  <a:pt x="1313063" y="1188967"/>
                </a:lnTo>
                <a:lnTo>
                  <a:pt x="1313063" y="1152563"/>
                </a:lnTo>
                <a:lnTo>
                  <a:pt x="1310770" y="1150269"/>
                </a:lnTo>
                <a:close/>
              </a:path>
              <a:path w="1313180" h="2035175">
                <a:moveTo>
                  <a:pt x="1310770" y="1078532"/>
                </a:moveTo>
                <a:lnTo>
                  <a:pt x="1305115" y="1078532"/>
                </a:lnTo>
                <a:lnTo>
                  <a:pt x="1302823" y="1080825"/>
                </a:lnTo>
                <a:lnTo>
                  <a:pt x="1302823" y="1117230"/>
                </a:lnTo>
                <a:lnTo>
                  <a:pt x="1305115" y="1119524"/>
                </a:lnTo>
                <a:lnTo>
                  <a:pt x="1310770" y="1119524"/>
                </a:lnTo>
                <a:lnTo>
                  <a:pt x="1313063" y="1117230"/>
                </a:lnTo>
                <a:lnTo>
                  <a:pt x="1313063" y="1080825"/>
                </a:lnTo>
                <a:lnTo>
                  <a:pt x="1310770" y="1078532"/>
                </a:lnTo>
                <a:close/>
              </a:path>
              <a:path w="1313180" h="2035175">
                <a:moveTo>
                  <a:pt x="1310770" y="1006795"/>
                </a:moveTo>
                <a:lnTo>
                  <a:pt x="1305115" y="1006795"/>
                </a:lnTo>
                <a:lnTo>
                  <a:pt x="1302823" y="1009088"/>
                </a:lnTo>
                <a:lnTo>
                  <a:pt x="1302823" y="1045493"/>
                </a:lnTo>
                <a:lnTo>
                  <a:pt x="1305115" y="1047786"/>
                </a:lnTo>
                <a:lnTo>
                  <a:pt x="1310770" y="1047786"/>
                </a:lnTo>
                <a:lnTo>
                  <a:pt x="1313063" y="1045493"/>
                </a:lnTo>
                <a:lnTo>
                  <a:pt x="1313063" y="1009088"/>
                </a:lnTo>
                <a:lnTo>
                  <a:pt x="1310770" y="1006795"/>
                </a:lnTo>
                <a:close/>
              </a:path>
              <a:path w="1313180" h="2035175">
                <a:moveTo>
                  <a:pt x="1310770" y="935056"/>
                </a:moveTo>
                <a:lnTo>
                  <a:pt x="1305115" y="935056"/>
                </a:lnTo>
                <a:lnTo>
                  <a:pt x="1302823" y="937351"/>
                </a:lnTo>
                <a:lnTo>
                  <a:pt x="1302823" y="973755"/>
                </a:lnTo>
                <a:lnTo>
                  <a:pt x="1305115" y="976049"/>
                </a:lnTo>
                <a:lnTo>
                  <a:pt x="1310770" y="976049"/>
                </a:lnTo>
                <a:lnTo>
                  <a:pt x="1313063" y="973755"/>
                </a:lnTo>
                <a:lnTo>
                  <a:pt x="1313063" y="937351"/>
                </a:lnTo>
                <a:lnTo>
                  <a:pt x="1310770" y="935056"/>
                </a:lnTo>
                <a:close/>
              </a:path>
              <a:path w="1313180" h="2035175">
                <a:moveTo>
                  <a:pt x="1310770" y="863319"/>
                </a:moveTo>
                <a:lnTo>
                  <a:pt x="1305115" y="863319"/>
                </a:lnTo>
                <a:lnTo>
                  <a:pt x="1302823" y="865614"/>
                </a:lnTo>
                <a:lnTo>
                  <a:pt x="1302823" y="902018"/>
                </a:lnTo>
                <a:lnTo>
                  <a:pt x="1305115" y="904312"/>
                </a:lnTo>
                <a:lnTo>
                  <a:pt x="1310770" y="904312"/>
                </a:lnTo>
                <a:lnTo>
                  <a:pt x="1313063" y="902018"/>
                </a:lnTo>
                <a:lnTo>
                  <a:pt x="1313063" y="865614"/>
                </a:lnTo>
                <a:lnTo>
                  <a:pt x="1310770" y="863319"/>
                </a:lnTo>
                <a:close/>
              </a:path>
              <a:path w="1313180" h="2035175">
                <a:moveTo>
                  <a:pt x="1310770" y="791582"/>
                </a:moveTo>
                <a:lnTo>
                  <a:pt x="1305115" y="791582"/>
                </a:lnTo>
                <a:lnTo>
                  <a:pt x="1302823" y="793876"/>
                </a:lnTo>
                <a:lnTo>
                  <a:pt x="1302823" y="830281"/>
                </a:lnTo>
                <a:lnTo>
                  <a:pt x="1305115" y="832575"/>
                </a:lnTo>
                <a:lnTo>
                  <a:pt x="1310770" y="832575"/>
                </a:lnTo>
                <a:lnTo>
                  <a:pt x="1313063" y="830281"/>
                </a:lnTo>
                <a:lnTo>
                  <a:pt x="1313063" y="793876"/>
                </a:lnTo>
                <a:lnTo>
                  <a:pt x="1310770" y="791582"/>
                </a:lnTo>
                <a:close/>
              </a:path>
              <a:path w="1313180" h="2035175">
                <a:moveTo>
                  <a:pt x="1310770" y="719844"/>
                </a:moveTo>
                <a:lnTo>
                  <a:pt x="1305115" y="719844"/>
                </a:lnTo>
                <a:lnTo>
                  <a:pt x="1302823" y="722139"/>
                </a:lnTo>
                <a:lnTo>
                  <a:pt x="1302823" y="758543"/>
                </a:lnTo>
                <a:lnTo>
                  <a:pt x="1305115" y="760837"/>
                </a:lnTo>
                <a:lnTo>
                  <a:pt x="1310770" y="760837"/>
                </a:lnTo>
                <a:lnTo>
                  <a:pt x="1313063" y="758543"/>
                </a:lnTo>
                <a:lnTo>
                  <a:pt x="1313063" y="722139"/>
                </a:lnTo>
                <a:lnTo>
                  <a:pt x="1310770" y="719844"/>
                </a:lnTo>
                <a:close/>
              </a:path>
              <a:path w="1313180" h="2035175">
                <a:moveTo>
                  <a:pt x="1310770" y="648107"/>
                </a:moveTo>
                <a:lnTo>
                  <a:pt x="1305115" y="648107"/>
                </a:lnTo>
                <a:lnTo>
                  <a:pt x="1302823" y="650401"/>
                </a:lnTo>
                <a:lnTo>
                  <a:pt x="1302823" y="686805"/>
                </a:lnTo>
                <a:lnTo>
                  <a:pt x="1305115" y="689100"/>
                </a:lnTo>
                <a:lnTo>
                  <a:pt x="1310770" y="689100"/>
                </a:lnTo>
                <a:lnTo>
                  <a:pt x="1313063" y="686805"/>
                </a:lnTo>
                <a:lnTo>
                  <a:pt x="1313063" y="650401"/>
                </a:lnTo>
                <a:lnTo>
                  <a:pt x="1310770" y="648107"/>
                </a:lnTo>
                <a:close/>
              </a:path>
              <a:path w="1313180" h="2035175">
                <a:moveTo>
                  <a:pt x="1310770" y="576370"/>
                </a:moveTo>
                <a:lnTo>
                  <a:pt x="1305115" y="576370"/>
                </a:lnTo>
                <a:lnTo>
                  <a:pt x="1302823" y="578664"/>
                </a:lnTo>
                <a:lnTo>
                  <a:pt x="1302823" y="615068"/>
                </a:lnTo>
                <a:lnTo>
                  <a:pt x="1305115" y="617363"/>
                </a:lnTo>
                <a:lnTo>
                  <a:pt x="1310770" y="617363"/>
                </a:lnTo>
                <a:lnTo>
                  <a:pt x="1313063" y="615068"/>
                </a:lnTo>
                <a:lnTo>
                  <a:pt x="1313063" y="578664"/>
                </a:lnTo>
                <a:lnTo>
                  <a:pt x="1310770" y="576370"/>
                </a:lnTo>
                <a:close/>
              </a:path>
              <a:path w="1313180" h="2035175">
                <a:moveTo>
                  <a:pt x="1310770" y="504633"/>
                </a:moveTo>
                <a:lnTo>
                  <a:pt x="1305115" y="504633"/>
                </a:lnTo>
                <a:lnTo>
                  <a:pt x="1302823" y="506926"/>
                </a:lnTo>
                <a:lnTo>
                  <a:pt x="1302823" y="543331"/>
                </a:lnTo>
                <a:lnTo>
                  <a:pt x="1305115" y="545626"/>
                </a:lnTo>
                <a:lnTo>
                  <a:pt x="1310770" y="545626"/>
                </a:lnTo>
                <a:lnTo>
                  <a:pt x="1313063" y="543331"/>
                </a:lnTo>
                <a:lnTo>
                  <a:pt x="1313063" y="506926"/>
                </a:lnTo>
                <a:lnTo>
                  <a:pt x="1310770" y="504633"/>
                </a:lnTo>
                <a:close/>
              </a:path>
              <a:path w="1313180" h="2035175">
                <a:moveTo>
                  <a:pt x="1310770" y="432896"/>
                </a:moveTo>
                <a:lnTo>
                  <a:pt x="1305115" y="432896"/>
                </a:lnTo>
                <a:lnTo>
                  <a:pt x="1302823" y="435189"/>
                </a:lnTo>
                <a:lnTo>
                  <a:pt x="1302823" y="471594"/>
                </a:lnTo>
                <a:lnTo>
                  <a:pt x="1305115" y="473887"/>
                </a:lnTo>
                <a:lnTo>
                  <a:pt x="1310770" y="473887"/>
                </a:lnTo>
                <a:lnTo>
                  <a:pt x="1313063" y="471594"/>
                </a:lnTo>
                <a:lnTo>
                  <a:pt x="1313063" y="435189"/>
                </a:lnTo>
                <a:lnTo>
                  <a:pt x="1310770" y="432896"/>
                </a:lnTo>
                <a:close/>
              </a:path>
              <a:path w="1313180" h="2035175">
                <a:moveTo>
                  <a:pt x="1310770" y="361158"/>
                </a:moveTo>
                <a:lnTo>
                  <a:pt x="1305115" y="361158"/>
                </a:lnTo>
                <a:lnTo>
                  <a:pt x="1302823" y="363452"/>
                </a:lnTo>
                <a:lnTo>
                  <a:pt x="1302823" y="399856"/>
                </a:lnTo>
                <a:lnTo>
                  <a:pt x="1305115" y="402150"/>
                </a:lnTo>
                <a:lnTo>
                  <a:pt x="1310770" y="402150"/>
                </a:lnTo>
                <a:lnTo>
                  <a:pt x="1313063" y="399856"/>
                </a:lnTo>
                <a:lnTo>
                  <a:pt x="1313063" y="363452"/>
                </a:lnTo>
                <a:lnTo>
                  <a:pt x="1310770" y="361158"/>
                </a:lnTo>
                <a:close/>
              </a:path>
              <a:path w="1313180" h="2035175">
                <a:moveTo>
                  <a:pt x="1310770" y="289420"/>
                </a:moveTo>
                <a:lnTo>
                  <a:pt x="1305115" y="289420"/>
                </a:lnTo>
                <a:lnTo>
                  <a:pt x="1302823" y="291715"/>
                </a:lnTo>
                <a:lnTo>
                  <a:pt x="1302823" y="328119"/>
                </a:lnTo>
                <a:lnTo>
                  <a:pt x="1305115" y="330413"/>
                </a:lnTo>
                <a:lnTo>
                  <a:pt x="1310770" y="330413"/>
                </a:lnTo>
                <a:lnTo>
                  <a:pt x="1313063" y="328119"/>
                </a:lnTo>
                <a:lnTo>
                  <a:pt x="1313063" y="291715"/>
                </a:lnTo>
                <a:lnTo>
                  <a:pt x="1310770" y="289420"/>
                </a:lnTo>
                <a:close/>
              </a:path>
              <a:path w="1313180" h="2035175">
                <a:moveTo>
                  <a:pt x="1310770" y="217683"/>
                </a:moveTo>
                <a:lnTo>
                  <a:pt x="1305115" y="217683"/>
                </a:lnTo>
                <a:lnTo>
                  <a:pt x="1302823" y="219977"/>
                </a:lnTo>
                <a:lnTo>
                  <a:pt x="1302823" y="256382"/>
                </a:lnTo>
                <a:lnTo>
                  <a:pt x="1305115" y="258676"/>
                </a:lnTo>
                <a:lnTo>
                  <a:pt x="1310770" y="258676"/>
                </a:lnTo>
                <a:lnTo>
                  <a:pt x="1313063" y="256382"/>
                </a:lnTo>
                <a:lnTo>
                  <a:pt x="1313063" y="219977"/>
                </a:lnTo>
                <a:lnTo>
                  <a:pt x="1310770" y="217683"/>
                </a:lnTo>
                <a:close/>
              </a:path>
              <a:path w="1313180" h="2035175">
                <a:moveTo>
                  <a:pt x="1310770" y="145945"/>
                </a:moveTo>
                <a:lnTo>
                  <a:pt x="1305115" y="145945"/>
                </a:lnTo>
                <a:lnTo>
                  <a:pt x="1302823" y="148240"/>
                </a:lnTo>
                <a:lnTo>
                  <a:pt x="1302823" y="184645"/>
                </a:lnTo>
                <a:lnTo>
                  <a:pt x="1305115" y="186938"/>
                </a:lnTo>
                <a:lnTo>
                  <a:pt x="1310770" y="186938"/>
                </a:lnTo>
                <a:lnTo>
                  <a:pt x="1313063" y="184645"/>
                </a:lnTo>
                <a:lnTo>
                  <a:pt x="1313063" y="148240"/>
                </a:lnTo>
                <a:lnTo>
                  <a:pt x="1310770" y="145945"/>
                </a:lnTo>
                <a:close/>
              </a:path>
              <a:path w="1313180" h="2035175">
                <a:moveTo>
                  <a:pt x="1310770" y="74208"/>
                </a:moveTo>
                <a:lnTo>
                  <a:pt x="1305115" y="74208"/>
                </a:lnTo>
                <a:lnTo>
                  <a:pt x="1302823" y="76503"/>
                </a:lnTo>
                <a:lnTo>
                  <a:pt x="1302823" y="112908"/>
                </a:lnTo>
                <a:lnTo>
                  <a:pt x="1305115" y="115201"/>
                </a:lnTo>
                <a:lnTo>
                  <a:pt x="1310770" y="115201"/>
                </a:lnTo>
                <a:lnTo>
                  <a:pt x="1313063" y="112908"/>
                </a:lnTo>
                <a:lnTo>
                  <a:pt x="1313063" y="76503"/>
                </a:lnTo>
                <a:lnTo>
                  <a:pt x="1310770" y="74208"/>
                </a:lnTo>
                <a:close/>
              </a:path>
              <a:path w="1313180" h="2035175">
                <a:moveTo>
                  <a:pt x="1310770" y="2471"/>
                </a:moveTo>
                <a:lnTo>
                  <a:pt x="1305115" y="2471"/>
                </a:lnTo>
                <a:lnTo>
                  <a:pt x="1302823" y="4765"/>
                </a:lnTo>
                <a:lnTo>
                  <a:pt x="1302823" y="41169"/>
                </a:lnTo>
                <a:lnTo>
                  <a:pt x="1305115" y="43464"/>
                </a:lnTo>
                <a:lnTo>
                  <a:pt x="1310770" y="43464"/>
                </a:lnTo>
                <a:lnTo>
                  <a:pt x="1313063" y="41169"/>
                </a:lnTo>
                <a:lnTo>
                  <a:pt x="1313063" y="4765"/>
                </a:lnTo>
                <a:lnTo>
                  <a:pt x="1310770" y="2471"/>
                </a:lnTo>
                <a:close/>
              </a:path>
              <a:path w="1313180" h="2035175">
                <a:moveTo>
                  <a:pt x="1057255" y="0"/>
                </a:moveTo>
                <a:lnTo>
                  <a:pt x="1020883" y="0"/>
                </a:lnTo>
                <a:lnTo>
                  <a:pt x="1018590" y="2293"/>
                </a:lnTo>
                <a:lnTo>
                  <a:pt x="1018590" y="7954"/>
                </a:lnTo>
                <a:lnTo>
                  <a:pt x="1020883" y="10247"/>
                </a:lnTo>
                <a:lnTo>
                  <a:pt x="1057255" y="10247"/>
                </a:lnTo>
                <a:lnTo>
                  <a:pt x="1059548" y="7954"/>
                </a:lnTo>
                <a:lnTo>
                  <a:pt x="1059548" y="2293"/>
                </a:lnTo>
                <a:lnTo>
                  <a:pt x="1057255" y="0"/>
                </a:lnTo>
                <a:close/>
              </a:path>
              <a:path w="1313180" h="2035175">
                <a:moveTo>
                  <a:pt x="1128932" y="0"/>
                </a:moveTo>
                <a:lnTo>
                  <a:pt x="1092559" y="0"/>
                </a:lnTo>
                <a:lnTo>
                  <a:pt x="1090267" y="2293"/>
                </a:lnTo>
                <a:lnTo>
                  <a:pt x="1090267" y="7954"/>
                </a:lnTo>
                <a:lnTo>
                  <a:pt x="1092559" y="10247"/>
                </a:lnTo>
                <a:lnTo>
                  <a:pt x="1128932" y="10247"/>
                </a:lnTo>
                <a:lnTo>
                  <a:pt x="1131224" y="7954"/>
                </a:lnTo>
                <a:lnTo>
                  <a:pt x="1131224" y="2293"/>
                </a:lnTo>
                <a:lnTo>
                  <a:pt x="1128932" y="0"/>
                </a:lnTo>
                <a:close/>
              </a:path>
              <a:path w="1313180" h="2035175">
                <a:moveTo>
                  <a:pt x="1200607" y="0"/>
                </a:moveTo>
                <a:lnTo>
                  <a:pt x="1164234" y="0"/>
                </a:lnTo>
                <a:lnTo>
                  <a:pt x="1161942" y="2293"/>
                </a:lnTo>
                <a:lnTo>
                  <a:pt x="1161942" y="7954"/>
                </a:lnTo>
                <a:lnTo>
                  <a:pt x="1164234" y="10247"/>
                </a:lnTo>
                <a:lnTo>
                  <a:pt x="1200607" y="10247"/>
                </a:lnTo>
                <a:lnTo>
                  <a:pt x="1202899" y="7954"/>
                </a:lnTo>
                <a:lnTo>
                  <a:pt x="1202899" y="2293"/>
                </a:lnTo>
                <a:lnTo>
                  <a:pt x="1200607" y="0"/>
                </a:lnTo>
                <a:close/>
              </a:path>
              <a:path w="1313180" h="2035175">
                <a:moveTo>
                  <a:pt x="1272283" y="0"/>
                </a:moveTo>
                <a:lnTo>
                  <a:pt x="1235910" y="0"/>
                </a:lnTo>
                <a:lnTo>
                  <a:pt x="1233618" y="2293"/>
                </a:lnTo>
                <a:lnTo>
                  <a:pt x="1233618" y="7954"/>
                </a:lnTo>
                <a:lnTo>
                  <a:pt x="1235910" y="10247"/>
                </a:lnTo>
                <a:lnTo>
                  <a:pt x="1272283" y="10247"/>
                </a:lnTo>
                <a:lnTo>
                  <a:pt x="1274575" y="7954"/>
                </a:lnTo>
                <a:lnTo>
                  <a:pt x="1274575" y="2293"/>
                </a:lnTo>
                <a:lnTo>
                  <a:pt x="127228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0" name="object 80"/>
          <p:cNvSpPr/>
          <p:nvPr/>
        </p:nvSpPr>
        <p:spPr>
          <a:xfrm>
            <a:off x="1936363" y="1641318"/>
            <a:ext cx="674034" cy="444874"/>
          </a:xfrm>
          <a:custGeom>
            <a:avLst/>
            <a:gdLst/>
            <a:ahLst/>
            <a:cxnLst/>
            <a:rect l="l" t="t" r="r" b="b"/>
            <a:pathLst>
              <a:path w="763905" h="504189">
                <a:moveTo>
                  <a:pt x="657452" y="85886"/>
                </a:moveTo>
                <a:lnTo>
                  <a:pt x="0" y="85886"/>
                </a:lnTo>
                <a:lnTo>
                  <a:pt x="0" y="485683"/>
                </a:lnTo>
                <a:lnTo>
                  <a:pt x="46928" y="493947"/>
                </a:lnTo>
                <a:lnTo>
                  <a:pt x="89418" y="499551"/>
                </a:lnTo>
                <a:lnTo>
                  <a:pt x="127963" y="502736"/>
                </a:lnTo>
                <a:lnTo>
                  <a:pt x="163056" y="503743"/>
                </a:lnTo>
                <a:lnTo>
                  <a:pt x="195190" y="502816"/>
                </a:lnTo>
                <a:lnTo>
                  <a:pt x="252555" y="496124"/>
                </a:lnTo>
                <a:lnTo>
                  <a:pt x="304002" y="484594"/>
                </a:lnTo>
                <a:lnTo>
                  <a:pt x="404920" y="454761"/>
                </a:lnTo>
                <a:lnTo>
                  <a:pt x="432614" y="447303"/>
                </a:lnTo>
                <a:lnTo>
                  <a:pt x="494412" y="434080"/>
                </a:lnTo>
                <a:lnTo>
                  <a:pt x="568043" y="424727"/>
                </a:lnTo>
                <a:lnTo>
                  <a:pt x="610529" y="422107"/>
                </a:lnTo>
                <a:lnTo>
                  <a:pt x="657452" y="421180"/>
                </a:lnTo>
                <a:lnTo>
                  <a:pt x="657452" y="85886"/>
                </a:lnTo>
                <a:close/>
              </a:path>
              <a:path w="763905" h="504189">
                <a:moveTo>
                  <a:pt x="707128" y="42417"/>
                </a:moveTo>
                <a:lnTo>
                  <a:pt x="54165" y="42417"/>
                </a:lnTo>
                <a:lnTo>
                  <a:pt x="54165" y="85886"/>
                </a:lnTo>
                <a:lnTo>
                  <a:pt x="657452" y="85886"/>
                </a:lnTo>
                <a:lnTo>
                  <a:pt x="661212" y="381828"/>
                </a:lnTo>
                <a:lnTo>
                  <a:pt x="672386" y="381021"/>
                </a:lnTo>
                <a:lnTo>
                  <a:pt x="688520" y="380194"/>
                </a:lnTo>
                <a:lnTo>
                  <a:pt x="707128" y="379815"/>
                </a:lnTo>
                <a:lnTo>
                  <a:pt x="707128" y="42417"/>
                </a:lnTo>
                <a:close/>
              </a:path>
              <a:path w="763905" h="504189">
                <a:moveTo>
                  <a:pt x="763697" y="0"/>
                </a:moveTo>
                <a:lnTo>
                  <a:pt x="105079" y="0"/>
                </a:lnTo>
                <a:lnTo>
                  <a:pt x="105079" y="42417"/>
                </a:lnTo>
                <a:lnTo>
                  <a:pt x="707128" y="42417"/>
                </a:lnTo>
                <a:lnTo>
                  <a:pt x="707988" y="338048"/>
                </a:lnTo>
                <a:lnTo>
                  <a:pt x="728173" y="337088"/>
                </a:lnTo>
                <a:lnTo>
                  <a:pt x="744976" y="336571"/>
                </a:lnTo>
                <a:lnTo>
                  <a:pt x="763697" y="336346"/>
                </a:lnTo>
                <a:lnTo>
                  <a:pt x="763697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1" name="object 81"/>
          <p:cNvSpPr/>
          <p:nvPr/>
        </p:nvSpPr>
        <p:spPr>
          <a:xfrm>
            <a:off x="1936362" y="1717101"/>
            <a:ext cx="580465" cy="369234"/>
          </a:xfrm>
          <a:custGeom>
            <a:avLst/>
            <a:gdLst/>
            <a:ahLst/>
            <a:cxnLst/>
            <a:rect l="l" t="t" r="r" b="b"/>
            <a:pathLst>
              <a:path w="657860" h="418464">
                <a:moveTo>
                  <a:pt x="0" y="0"/>
                </a:moveTo>
                <a:lnTo>
                  <a:pt x="657452" y="0"/>
                </a:lnTo>
                <a:lnTo>
                  <a:pt x="657452" y="335294"/>
                </a:lnTo>
                <a:lnTo>
                  <a:pt x="610529" y="336221"/>
                </a:lnTo>
                <a:lnTo>
                  <a:pt x="568043" y="338842"/>
                </a:lnTo>
                <a:lnTo>
                  <a:pt x="529502" y="342913"/>
                </a:lnTo>
                <a:lnTo>
                  <a:pt x="462281" y="354443"/>
                </a:lnTo>
                <a:lnTo>
                  <a:pt x="404920" y="368875"/>
                </a:lnTo>
                <a:lnTo>
                  <a:pt x="353475" y="384275"/>
                </a:lnTo>
                <a:lnTo>
                  <a:pt x="328739" y="391733"/>
                </a:lnTo>
                <a:lnTo>
                  <a:pt x="278772" y="404956"/>
                </a:lnTo>
                <a:lnTo>
                  <a:pt x="224859" y="414309"/>
                </a:lnTo>
                <a:lnTo>
                  <a:pt x="163056" y="417857"/>
                </a:lnTo>
                <a:lnTo>
                  <a:pt x="127963" y="416849"/>
                </a:lnTo>
                <a:lnTo>
                  <a:pt x="89418" y="413664"/>
                </a:lnTo>
                <a:lnTo>
                  <a:pt x="46928" y="408061"/>
                </a:lnTo>
                <a:lnTo>
                  <a:pt x="0" y="399796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2" name="object 82"/>
          <p:cNvSpPr/>
          <p:nvPr/>
        </p:nvSpPr>
        <p:spPr>
          <a:xfrm>
            <a:off x="1984156" y="1678746"/>
            <a:ext cx="576543" cy="299757"/>
          </a:xfrm>
          <a:custGeom>
            <a:avLst/>
            <a:gdLst/>
            <a:ahLst/>
            <a:cxnLst/>
            <a:rect l="l" t="t" r="r" b="b"/>
            <a:pathLst>
              <a:path w="653414" h="339725">
                <a:moveTo>
                  <a:pt x="0" y="43468"/>
                </a:moveTo>
                <a:lnTo>
                  <a:pt x="0" y="0"/>
                </a:lnTo>
                <a:lnTo>
                  <a:pt x="652961" y="0"/>
                </a:lnTo>
                <a:lnTo>
                  <a:pt x="652961" y="337397"/>
                </a:lnTo>
                <a:lnTo>
                  <a:pt x="634354" y="337777"/>
                </a:lnTo>
                <a:lnTo>
                  <a:pt x="618219" y="338604"/>
                </a:lnTo>
                <a:lnTo>
                  <a:pt x="607046" y="339411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3" name="object 83"/>
          <p:cNvSpPr/>
          <p:nvPr/>
        </p:nvSpPr>
        <p:spPr>
          <a:xfrm>
            <a:off x="2029079" y="1641319"/>
            <a:ext cx="581585" cy="298637"/>
          </a:xfrm>
          <a:custGeom>
            <a:avLst/>
            <a:gdLst/>
            <a:ahLst/>
            <a:cxnLst/>
            <a:rect l="l" t="t" r="r" b="b"/>
            <a:pathLst>
              <a:path w="659130" h="338455">
                <a:moveTo>
                  <a:pt x="0" y="42417"/>
                </a:moveTo>
                <a:lnTo>
                  <a:pt x="0" y="0"/>
                </a:lnTo>
                <a:lnTo>
                  <a:pt x="658619" y="0"/>
                </a:lnTo>
                <a:lnTo>
                  <a:pt x="658619" y="336346"/>
                </a:lnTo>
                <a:lnTo>
                  <a:pt x="639897" y="336571"/>
                </a:lnTo>
                <a:lnTo>
                  <a:pt x="623093" y="337088"/>
                </a:lnTo>
                <a:lnTo>
                  <a:pt x="610125" y="337659"/>
                </a:lnTo>
                <a:lnTo>
                  <a:pt x="602908" y="338047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4" name="object 84"/>
          <p:cNvSpPr/>
          <p:nvPr/>
        </p:nvSpPr>
        <p:spPr>
          <a:xfrm>
            <a:off x="1448806" y="1686620"/>
            <a:ext cx="401731" cy="355226"/>
          </a:xfrm>
          <a:custGeom>
            <a:avLst/>
            <a:gdLst/>
            <a:ahLst/>
            <a:cxnLst/>
            <a:rect l="l" t="t" r="r" b="b"/>
            <a:pathLst>
              <a:path w="455294" h="402589">
                <a:moveTo>
                  <a:pt x="214020" y="0"/>
                </a:moveTo>
                <a:lnTo>
                  <a:pt x="175244" y="1657"/>
                </a:lnTo>
                <a:lnTo>
                  <a:pt x="121770" y="7543"/>
                </a:lnTo>
                <a:lnTo>
                  <a:pt x="75652" y="16999"/>
                </a:lnTo>
                <a:lnTo>
                  <a:pt x="38833" y="29452"/>
                </a:lnTo>
                <a:lnTo>
                  <a:pt x="3409" y="55310"/>
                </a:lnTo>
                <a:lnTo>
                  <a:pt x="0" y="66944"/>
                </a:lnTo>
                <a:lnTo>
                  <a:pt x="363" y="338996"/>
                </a:lnTo>
                <a:lnTo>
                  <a:pt x="32668" y="369564"/>
                </a:lnTo>
                <a:lnTo>
                  <a:pt x="79622" y="385581"/>
                </a:lnTo>
                <a:lnTo>
                  <a:pt x="125866" y="394476"/>
                </a:lnTo>
                <a:lnTo>
                  <a:pt x="180036" y="400152"/>
                </a:lnTo>
                <a:lnTo>
                  <a:pt x="219874" y="401906"/>
                </a:lnTo>
                <a:lnTo>
                  <a:pt x="240758" y="402119"/>
                </a:lnTo>
                <a:lnTo>
                  <a:pt x="260411" y="401531"/>
                </a:lnTo>
                <a:lnTo>
                  <a:pt x="315905" y="396963"/>
                </a:lnTo>
                <a:lnTo>
                  <a:pt x="364692" y="388633"/>
                </a:lnTo>
                <a:lnTo>
                  <a:pt x="404827" y="377116"/>
                </a:lnTo>
                <a:lnTo>
                  <a:pt x="441524" y="357791"/>
                </a:lnTo>
                <a:lnTo>
                  <a:pt x="454780" y="335176"/>
                </a:lnTo>
                <a:lnTo>
                  <a:pt x="454417" y="63123"/>
                </a:lnTo>
                <a:lnTo>
                  <a:pt x="422111" y="32555"/>
                </a:lnTo>
                <a:lnTo>
                  <a:pt x="375158" y="16537"/>
                </a:lnTo>
                <a:lnTo>
                  <a:pt x="328914" y="7643"/>
                </a:lnTo>
                <a:lnTo>
                  <a:pt x="274743" y="1966"/>
                </a:lnTo>
                <a:lnTo>
                  <a:pt x="234905" y="212"/>
                </a:lnTo>
                <a:lnTo>
                  <a:pt x="21402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5" name="object 85"/>
          <p:cNvSpPr/>
          <p:nvPr/>
        </p:nvSpPr>
        <p:spPr>
          <a:xfrm>
            <a:off x="1449126" y="1745687"/>
            <a:ext cx="401170" cy="59391"/>
          </a:xfrm>
          <a:custGeom>
            <a:avLst/>
            <a:gdLst/>
            <a:ahLst/>
            <a:cxnLst/>
            <a:rect l="l" t="t" r="r" b="b"/>
            <a:pathLst>
              <a:path w="454660" h="67310">
                <a:moveTo>
                  <a:pt x="454417" y="0"/>
                </a:moveTo>
                <a:lnTo>
                  <a:pt x="425455" y="32774"/>
                </a:lnTo>
                <a:lnTo>
                  <a:pt x="378765" y="49944"/>
                </a:lnTo>
                <a:lnTo>
                  <a:pt x="332646" y="59400"/>
                </a:lnTo>
                <a:lnTo>
                  <a:pt x="279172" y="65286"/>
                </a:lnTo>
                <a:lnTo>
                  <a:pt x="240396" y="66943"/>
                </a:lnTo>
                <a:lnTo>
                  <a:pt x="219511" y="66730"/>
                </a:lnTo>
                <a:lnTo>
                  <a:pt x="179673" y="64977"/>
                </a:lnTo>
                <a:lnTo>
                  <a:pt x="125502" y="59300"/>
                </a:lnTo>
                <a:lnTo>
                  <a:pt x="79258" y="50405"/>
                </a:lnTo>
                <a:lnTo>
                  <a:pt x="42315" y="38783"/>
                </a:lnTo>
                <a:lnTo>
                  <a:pt x="5142" y="14688"/>
                </a:lnTo>
                <a:lnTo>
                  <a:pt x="1825" y="9324"/>
                </a:lnTo>
                <a:lnTo>
                  <a:pt x="0" y="3820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6" name="object 86"/>
          <p:cNvSpPr/>
          <p:nvPr/>
        </p:nvSpPr>
        <p:spPr>
          <a:xfrm>
            <a:off x="1448806" y="1686620"/>
            <a:ext cx="401731" cy="355226"/>
          </a:xfrm>
          <a:custGeom>
            <a:avLst/>
            <a:gdLst/>
            <a:ahLst/>
            <a:cxnLst/>
            <a:rect l="l" t="t" r="r" b="b"/>
            <a:pathLst>
              <a:path w="455294" h="402589">
                <a:moveTo>
                  <a:pt x="0" y="66943"/>
                </a:moveTo>
                <a:lnTo>
                  <a:pt x="28962" y="34169"/>
                </a:lnTo>
                <a:lnTo>
                  <a:pt x="75652" y="16999"/>
                </a:lnTo>
                <a:lnTo>
                  <a:pt x="121770" y="7543"/>
                </a:lnTo>
                <a:lnTo>
                  <a:pt x="175245" y="1657"/>
                </a:lnTo>
                <a:lnTo>
                  <a:pt x="214021" y="0"/>
                </a:lnTo>
                <a:lnTo>
                  <a:pt x="234905" y="212"/>
                </a:lnTo>
                <a:lnTo>
                  <a:pt x="274744" y="1966"/>
                </a:lnTo>
                <a:lnTo>
                  <a:pt x="328914" y="7643"/>
                </a:lnTo>
                <a:lnTo>
                  <a:pt x="375158" y="16537"/>
                </a:lnTo>
                <a:lnTo>
                  <a:pt x="412101" y="28159"/>
                </a:lnTo>
                <a:lnTo>
                  <a:pt x="449275" y="52255"/>
                </a:lnTo>
                <a:lnTo>
                  <a:pt x="454780" y="335174"/>
                </a:lnTo>
                <a:lnTo>
                  <a:pt x="453916" y="341062"/>
                </a:lnTo>
                <a:lnTo>
                  <a:pt x="425818" y="367949"/>
                </a:lnTo>
                <a:lnTo>
                  <a:pt x="379128" y="385119"/>
                </a:lnTo>
                <a:lnTo>
                  <a:pt x="333010" y="394575"/>
                </a:lnTo>
                <a:lnTo>
                  <a:pt x="279535" y="400461"/>
                </a:lnTo>
                <a:lnTo>
                  <a:pt x="240759" y="402118"/>
                </a:lnTo>
                <a:lnTo>
                  <a:pt x="219875" y="401905"/>
                </a:lnTo>
                <a:lnTo>
                  <a:pt x="180036" y="400152"/>
                </a:lnTo>
                <a:lnTo>
                  <a:pt x="125866" y="394475"/>
                </a:lnTo>
                <a:lnTo>
                  <a:pt x="79622" y="385580"/>
                </a:lnTo>
                <a:lnTo>
                  <a:pt x="42678" y="373958"/>
                </a:lnTo>
                <a:lnTo>
                  <a:pt x="5505" y="349863"/>
                </a:lnTo>
                <a:lnTo>
                  <a:pt x="0" y="66943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7" name="object 87"/>
          <p:cNvSpPr/>
          <p:nvPr/>
        </p:nvSpPr>
        <p:spPr>
          <a:xfrm>
            <a:off x="1850083" y="1864025"/>
            <a:ext cx="86285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97783" y="0"/>
                </a:moveTo>
                <a:lnTo>
                  <a:pt x="0" y="1"/>
                </a:lnTo>
              </a:path>
            </a:pathLst>
          </a:custGeom>
          <a:ln w="683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8" name="object 88"/>
          <p:cNvSpPr/>
          <p:nvPr/>
        </p:nvSpPr>
        <p:spPr>
          <a:xfrm>
            <a:off x="2610214" y="1864026"/>
            <a:ext cx="727822" cy="1124510"/>
          </a:xfrm>
          <a:custGeom>
            <a:avLst/>
            <a:gdLst/>
            <a:ahLst/>
            <a:cxnLst/>
            <a:rect l="l" t="t" r="r" b="b"/>
            <a:pathLst>
              <a:path w="824864" h="1274445">
                <a:moveTo>
                  <a:pt x="0" y="0"/>
                </a:moveTo>
                <a:lnTo>
                  <a:pt x="824644" y="1274018"/>
                </a:lnTo>
              </a:path>
            </a:pathLst>
          </a:custGeom>
          <a:ln w="1024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89" name="object 89"/>
          <p:cNvSpPr/>
          <p:nvPr/>
        </p:nvSpPr>
        <p:spPr>
          <a:xfrm>
            <a:off x="2610213" y="1864025"/>
            <a:ext cx="727822" cy="401731"/>
          </a:xfrm>
          <a:custGeom>
            <a:avLst/>
            <a:gdLst/>
            <a:ahLst/>
            <a:cxnLst/>
            <a:rect l="l" t="t" r="r" b="b"/>
            <a:pathLst>
              <a:path w="824864" h="455294">
                <a:moveTo>
                  <a:pt x="0" y="0"/>
                </a:moveTo>
                <a:lnTo>
                  <a:pt x="824645" y="455275"/>
                </a:lnTo>
              </a:path>
            </a:pathLst>
          </a:custGeom>
          <a:ln w="1024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0" name="object 90"/>
          <p:cNvSpPr/>
          <p:nvPr/>
        </p:nvSpPr>
        <p:spPr>
          <a:xfrm>
            <a:off x="1113123" y="4647909"/>
            <a:ext cx="674034" cy="444874"/>
          </a:xfrm>
          <a:custGeom>
            <a:avLst/>
            <a:gdLst/>
            <a:ahLst/>
            <a:cxnLst/>
            <a:rect l="l" t="t" r="r" b="b"/>
            <a:pathLst>
              <a:path w="763905" h="504189">
                <a:moveTo>
                  <a:pt x="657452" y="85886"/>
                </a:moveTo>
                <a:lnTo>
                  <a:pt x="0" y="85886"/>
                </a:lnTo>
                <a:lnTo>
                  <a:pt x="0" y="485682"/>
                </a:lnTo>
                <a:lnTo>
                  <a:pt x="46928" y="493946"/>
                </a:lnTo>
                <a:lnTo>
                  <a:pt x="89418" y="499550"/>
                </a:lnTo>
                <a:lnTo>
                  <a:pt x="127963" y="502735"/>
                </a:lnTo>
                <a:lnTo>
                  <a:pt x="163056" y="503742"/>
                </a:lnTo>
                <a:lnTo>
                  <a:pt x="195191" y="502815"/>
                </a:lnTo>
                <a:lnTo>
                  <a:pt x="252556" y="496123"/>
                </a:lnTo>
                <a:lnTo>
                  <a:pt x="304003" y="484593"/>
                </a:lnTo>
                <a:lnTo>
                  <a:pt x="404920" y="454761"/>
                </a:lnTo>
                <a:lnTo>
                  <a:pt x="432615" y="447303"/>
                </a:lnTo>
                <a:lnTo>
                  <a:pt x="494412" y="434080"/>
                </a:lnTo>
                <a:lnTo>
                  <a:pt x="568043" y="424727"/>
                </a:lnTo>
                <a:lnTo>
                  <a:pt x="610529" y="422107"/>
                </a:lnTo>
                <a:lnTo>
                  <a:pt x="657452" y="421180"/>
                </a:lnTo>
                <a:lnTo>
                  <a:pt x="657452" y="85886"/>
                </a:lnTo>
                <a:close/>
              </a:path>
              <a:path w="763905" h="504189">
                <a:moveTo>
                  <a:pt x="707128" y="42416"/>
                </a:moveTo>
                <a:lnTo>
                  <a:pt x="54166" y="42416"/>
                </a:lnTo>
                <a:lnTo>
                  <a:pt x="54166" y="85886"/>
                </a:lnTo>
                <a:lnTo>
                  <a:pt x="657452" y="85886"/>
                </a:lnTo>
                <a:lnTo>
                  <a:pt x="661212" y="381828"/>
                </a:lnTo>
                <a:lnTo>
                  <a:pt x="672385" y="381021"/>
                </a:lnTo>
                <a:lnTo>
                  <a:pt x="688520" y="380194"/>
                </a:lnTo>
                <a:lnTo>
                  <a:pt x="707128" y="379815"/>
                </a:lnTo>
                <a:lnTo>
                  <a:pt x="707128" y="42416"/>
                </a:lnTo>
                <a:close/>
              </a:path>
              <a:path w="763905" h="504189">
                <a:moveTo>
                  <a:pt x="763697" y="0"/>
                </a:moveTo>
                <a:lnTo>
                  <a:pt x="105079" y="0"/>
                </a:lnTo>
                <a:lnTo>
                  <a:pt x="105079" y="42416"/>
                </a:lnTo>
                <a:lnTo>
                  <a:pt x="707128" y="42416"/>
                </a:lnTo>
                <a:lnTo>
                  <a:pt x="707988" y="338047"/>
                </a:lnTo>
                <a:lnTo>
                  <a:pt x="728173" y="337088"/>
                </a:lnTo>
                <a:lnTo>
                  <a:pt x="744976" y="336570"/>
                </a:lnTo>
                <a:lnTo>
                  <a:pt x="763697" y="336345"/>
                </a:lnTo>
                <a:lnTo>
                  <a:pt x="763697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1" name="object 91"/>
          <p:cNvSpPr/>
          <p:nvPr/>
        </p:nvSpPr>
        <p:spPr>
          <a:xfrm>
            <a:off x="1113123" y="4723692"/>
            <a:ext cx="580465" cy="369234"/>
          </a:xfrm>
          <a:custGeom>
            <a:avLst/>
            <a:gdLst/>
            <a:ahLst/>
            <a:cxnLst/>
            <a:rect l="l" t="t" r="r" b="b"/>
            <a:pathLst>
              <a:path w="657860" h="418464">
                <a:moveTo>
                  <a:pt x="0" y="0"/>
                </a:moveTo>
                <a:lnTo>
                  <a:pt x="657452" y="0"/>
                </a:lnTo>
                <a:lnTo>
                  <a:pt x="657452" y="335294"/>
                </a:lnTo>
                <a:lnTo>
                  <a:pt x="610529" y="336221"/>
                </a:lnTo>
                <a:lnTo>
                  <a:pt x="568043" y="338842"/>
                </a:lnTo>
                <a:lnTo>
                  <a:pt x="529502" y="342913"/>
                </a:lnTo>
                <a:lnTo>
                  <a:pt x="462281" y="354443"/>
                </a:lnTo>
                <a:lnTo>
                  <a:pt x="404920" y="368875"/>
                </a:lnTo>
                <a:lnTo>
                  <a:pt x="353475" y="384275"/>
                </a:lnTo>
                <a:lnTo>
                  <a:pt x="328739" y="391733"/>
                </a:lnTo>
                <a:lnTo>
                  <a:pt x="278772" y="404956"/>
                </a:lnTo>
                <a:lnTo>
                  <a:pt x="224859" y="414309"/>
                </a:lnTo>
                <a:lnTo>
                  <a:pt x="163056" y="417857"/>
                </a:lnTo>
                <a:lnTo>
                  <a:pt x="127963" y="416849"/>
                </a:lnTo>
                <a:lnTo>
                  <a:pt x="89418" y="413664"/>
                </a:lnTo>
                <a:lnTo>
                  <a:pt x="46928" y="408061"/>
                </a:lnTo>
                <a:lnTo>
                  <a:pt x="0" y="399796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2" name="object 92"/>
          <p:cNvSpPr/>
          <p:nvPr/>
        </p:nvSpPr>
        <p:spPr>
          <a:xfrm>
            <a:off x="1160916" y="4685337"/>
            <a:ext cx="576543" cy="299757"/>
          </a:xfrm>
          <a:custGeom>
            <a:avLst/>
            <a:gdLst/>
            <a:ahLst/>
            <a:cxnLst/>
            <a:rect l="l" t="t" r="r" b="b"/>
            <a:pathLst>
              <a:path w="653414" h="339725">
                <a:moveTo>
                  <a:pt x="0" y="43468"/>
                </a:moveTo>
                <a:lnTo>
                  <a:pt x="0" y="0"/>
                </a:lnTo>
                <a:lnTo>
                  <a:pt x="652961" y="0"/>
                </a:lnTo>
                <a:lnTo>
                  <a:pt x="652961" y="337397"/>
                </a:lnTo>
                <a:lnTo>
                  <a:pt x="634354" y="337777"/>
                </a:lnTo>
                <a:lnTo>
                  <a:pt x="618219" y="338604"/>
                </a:lnTo>
                <a:lnTo>
                  <a:pt x="607046" y="339411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3" name="object 93"/>
          <p:cNvSpPr/>
          <p:nvPr/>
        </p:nvSpPr>
        <p:spPr>
          <a:xfrm>
            <a:off x="1205840" y="4647910"/>
            <a:ext cx="581585" cy="298637"/>
          </a:xfrm>
          <a:custGeom>
            <a:avLst/>
            <a:gdLst/>
            <a:ahLst/>
            <a:cxnLst/>
            <a:rect l="l" t="t" r="r" b="b"/>
            <a:pathLst>
              <a:path w="659130" h="338454">
                <a:moveTo>
                  <a:pt x="0" y="42417"/>
                </a:moveTo>
                <a:lnTo>
                  <a:pt x="0" y="0"/>
                </a:lnTo>
                <a:lnTo>
                  <a:pt x="658619" y="0"/>
                </a:lnTo>
                <a:lnTo>
                  <a:pt x="658619" y="336346"/>
                </a:lnTo>
                <a:lnTo>
                  <a:pt x="639897" y="336571"/>
                </a:lnTo>
                <a:lnTo>
                  <a:pt x="623093" y="337088"/>
                </a:lnTo>
                <a:lnTo>
                  <a:pt x="610125" y="337659"/>
                </a:lnTo>
                <a:lnTo>
                  <a:pt x="602908" y="338047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4" name="object 94"/>
          <p:cNvSpPr/>
          <p:nvPr/>
        </p:nvSpPr>
        <p:spPr>
          <a:xfrm>
            <a:off x="4644278" y="2700192"/>
            <a:ext cx="333375" cy="146237"/>
          </a:xfrm>
          <a:custGeom>
            <a:avLst/>
            <a:gdLst/>
            <a:ahLst/>
            <a:cxnLst/>
            <a:rect l="l" t="t" r="r" b="b"/>
            <a:pathLst>
              <a:path w="377825" h="165735">
                <a:moveTo>
                  <a:pt x="0" y="165572"/>
                </a:moveTo>
                <a:lnTo>
                  <a:pt x="377532" y="165572"/>
                </a:lnTo>
                <a:lnTo>
                  <a:pt x="377532" y="0"/>
                </a:lnTo>
                <a:lnTo>
                  <a:pt x="0" y="0"/>
                </a:lnTo>
                <a:lnTo>
                  <a:pt x="0" y="1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5" name="object 95"/>
          <p:cNvSpPr/>
          <p:nvPr/>
        </p:nvSpPr>
        <p:spPr>
          <a:xfrm>
            <a:off x="2675748" y="1900491"/>
            <a:ext cx="184897" cy="175372"/>
          </a:xfrm>
          <a:custGeom>
            <a:avLst/>
            <a:gdLst/>
            <a:ahLst/>
            <a:cxnLst/>
            <a:rect l="l" t="t" r="r" b="b"/>
            <a:pathLst>
              <a:path w="209550" h="198755">
                <a:moveTo>
                  <a:pt x="0" y="198148"/>
                </a:moveTo>
                <a:lnTo>
                  <a:pt x="209359" y="198148"/>
                </a:lnTo>
                <a:lnTo>
                  <a:pt x="209359" y="0"/>
                </a:lnTo>
                <a:lnTo>
                  <a:pt x="0" y="0"/>
                </a:lnTo>
                <a:lnTo>
                  <a:pt x="0" y="198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6" name="object 96"/>
          <p:cNvSpPr/>
          <p:nvPr/>
        </p:nvSpPr>
        <p:spPr>
          <a:xfrm>
            <a:off x="2798561" y="4790301"/>
            <a:ext cx="1577476" cy="679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7" name="object 97"/>
          <p:cNvSpPr/>
          <p:nvPr/>
        </p:nvSpPr>
        <p:spPr>
          <a:xfrm>
            <a:off x="4554147" y="4877596"/>
            <a:ext cx="1577476" cy="569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8" name="object 98"/>
          <p:cNvSpPr/>
          <p:nvPr/>
        </p:nvSpPr>
        <p:spPr>
          <a:xfrm>
            <a:off x="4040075" y="2265739"/>
            <a:ext cx="647700" cy="3922"/>
          </a:xfrm>
          <a:custGeom>
            <a:avLst/>
            <a:gdLst/>
            <a:ahLst/>
            <a:cxnLst/>
            <a:rect l="l" t="t" r="r" b="b"/>
            <a:pathLst>
              <a:path w="734060" h="4444">
                <a:moveTo>
                  <a:pt x="0" y="0"/>
                </a:moveTo>
                <a:lnTo>
                  <a:pt x="733872" y="4278"/>
                </a:lnTo>
              </a:path>
            </a:pathLst>
          </a:custGeom>
          <a:ln w="10248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99" name="object 99"/>
          <p:cNvSpPr/>
          <p:nvPr/>
        </p:nvSpPr>
        <p:spPr>
          <a:xfrm>
            <a:off x="4066055" y="3134037"/>
            <a:ext cx="96931" cy="146237"/>
          </a:xfrm>
          <a:custGeom>
            <a:avLst/>
            <a:gdLst/>
            <a:ahLst/>
            <a:cxnLst/>
            <a:rect l="l" t="t" r="r" b="b"/>
            <a:pathLst>
              <a:path w="109854" h="165735">
                <a:moveTo>
                  <a:pt x="0" y="165572"/>
                </a:moveTo>
                <a:lnTo>
                  <a:pt x="109574" y="165572"/>
                </a:lnTo>
                <a:lnTo>
                  <a:pt x="109574" y="0"/>
                </a:lnTo>
                <a:lnTo>
                  <a:pt x="0" y="0"/>
                </a:lnTo>
                <a:lnTo>
                  <a:pt x="0" y="165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0" name="object 100"/>
          <p:cNvSpPr/>
          <p:nvPr/>
        </p:nvSpPr>
        <p:spPr>
          <a:xfrm>
            <a:off x="4040076" y="2988159"/>
            <a:ext cx="450476" cy="154641"/>
          </a:xfrm>
          <a:custGeom>
            <a:avLst/>
            <a:gdLst/>
            <a:ahLst/>
            <a:cxnLst/>
            <a:rect l="l" t="t" r="r" b="b"/>
            <a:pathLst>
              <a:path w="510539" h="175260">
                <a:moveTo>
                  <a:pt x="0" y="0"/>
                </a:moveTo>
                <a:lnTo>
                  <a:pt x="510231" y="175201"/>
                </a:lnTo>
              </a:path>
            </a:pathLst>
          </a:custGeom>
          <a:ln w="1024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1" name="object 101"/>
          <p:cNvSpPr/>
          <p:nvPr/>
        </p:nvSpPr>
        <p:spPr>
          <a:xfrm>
            <a:off x="4040076" y="2265737"/>
            <a:ext cx="450476" cy="877421"/>
          </a:xfrm>
          <a:custGeom>
            <a:avLst/>
            <a:gdLst/>
            <a:ahLst/>
            <a:cxnLst/>
            <a:rect l="l" t="t" r="r" b="b"/>
            <a:pathLst>
              <a:path w="510539" h="994410">
                <a:moveTo>
                  <a:pt x="510231" y="993945"/>
                </a:moveTo>
                <a:lnTo>
                  <a:pt x="0" y="0"/>
                </a:lnTo>
              </a:path>
            </a:pathLst>
          </a:custGeom>
          <a:ln w="1024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2" name="object 102"/>
          <p:cNvSpPr/>
          <p:nvPr/>
        </p:nvSpPr>
        <p:spPr>
          <a:xfrm>
            <a:off x="4040076" y="2265738"/>
            <a:ext cx="460001" cy="796178"/>
          </a:xfrm>
          <a:custGeom>
            <a:avLst/>
            <a:gdLst/>
            <a:ahLst/>
            <a:cxnLst/>
            <a:rect l="l" t="t" r="r" b="b"/>
            <a:pathLst>
              <a:path w="521335" h="902335">
                <a:moveTo>
                  <a:pt x="520932" y="902085"/>
                </a:moveTo>
                <a:lnTo>
                  <a:pt x="0" y="0"/>
                </a:lnTo>
              </a:path>
            </a:pathLst>
          </a:custGeom>
          <a:ln w="1024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3" name="object 103"/>
          <p:cNvSpPr/>
          <p:nvPr/>
        </p:nvSpPr>
        <p:spPr>
          <a:xfrm>
            <a:off x="4040076" y="2265739"/>
            <a:ext cx="460001" cy="723899"/>
          </a:xfrm>
          <a:custGeom>
            <a:avLst/>
            <a:gdLst/>
            <a:ahLst/>
            <a:cxnLst/>
            <a:rect l="l" t="t" r="r" b="b"/>
            <a:pathLst>
              <a:path w="521335" h="820420">
                <a:moveTo>
                  <a:pt x="520932" y="820099"/>
                </a:moveTo>
                <a:lnTo>
                  <a:pt x="0" y="0"/>
                </a:lnTo>
              </a:path>
            </a:pathLst>
          </a:custGeom>
          <a:ln w="10241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4" name="object 104"/>
          <p:cNvSpPr/>
          <p:nvPr/>
        </p:nvSpPr>
        <p:spPr>
          <a:xfrm>
            <a:off x="4040076" y="2265738"/>
            <a:ext cx="460001" cy="651622"/>
          </a:xfrm>
          <a:custGeom>
            <a:avLst/>
            <a:gdLst/>
            <a:ahLst/>
            <a:cxnLst/>
            <a:rect l="l" t="t" r="r" b="b"/>
            <a:pathLst>
              <a:path w="521335" h="738504">
                <a:moveTo>
                  <a:pt x="520932" y="738114"/>
                </a:moveTo>
                <a:lnTo>
                  <a:pt x="0" y="0"/>
                </a:lnTo>
              </a:path>
            </a:pathLst>
          </a:custGeom>
          <a:ln w="1024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5" name="object 105"/>
          <p:cNvSpPr/>
          <p:nvPr/>
        </p:nvSpPr>
        <p:spPr>
          <a:xfrm>
            <a:off x="4040075" y="2988159"/>
            <a:ext cx="460001" cy="290793"/>
          </a:xfrm>
          <a:custGeom>
            <a:avLst/>
            <a:gdLst/>
            <a:ahLst/>
            <a:cxnLst/>
            <a:rect l="l" t="t" r="r" b="b"/>
            <a:pathLst>
              <a:path w="521335" h="329564">
                <a:moveTo>
                  <a:pt x="0" y="0"/>
                </a:moveTo>
                <a:lnTo>
                  <a:pt x="520932" y="329297"/>
                </a:lnTo>
              </a:path>
            </a:pathLst>
          </a:custGeom>
          <a:ln w="1024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6" name="object 106"/>
          <p:cNvSpPr/>
          <p:nvPr/>
        </p:nvSpPr>
        <p:spPr>
          <a:xfrm>
            <a:off x="5728447" y="1470512"/>
            <a:ext cx="312644" cy="358588"/>
          </a:xfrm>
          <a:custGeom>
            <a:avLst/>
            <a:gdLst/>
            <a:ahLst/>
            <a:cxnLst/>
            <a:rect l="l" t="t" r="r" b="b"/>
            <a:pathLst>
              <a:path w="354329" h="406400">
                <a:moveTo>
                  <a:pt x="159109" y="0"/>
                </a:moveTo>
                <a:lnTo>
                  <a:pt x="104863" y="5518"/>
                </a:lnTo>
                <a:lnTo>
                  <a:pt x="58975" y="16913"/>
                </a:lnTo>
                <a:lnTo>
                  <a:pt x="24408" y="33050"/>
                </a:lnTo>
                <a:lnTo>
                  <a:pt x="0" y="67406"/>
                </a:lnTo>
                <a:lnTo>
                  <a:pt x="55" y="340099"/>
                </a:lnTo>
                <a:lnTo>
                  <a:pt x="23347" y="371635"/>
                </a:lnTo>
                <a:lnTo>
                  <a:pt x="69086" y="391046"/>
                </a:lnTo>
                <a:lnTo>
                  <a:pt x="116682" y="400826"/>
                </a:lnTo>
                <a:lnTo>
                  <a:pt x="173872" y="405519"/>
                </a:lnTo>
                <a:lnTo>
                  <a:pt x="194787" y="405800"/>
                </a:lnTo>
                <a:lnTo>
                  <a:pt x="213616" y="404683"/>
                </a:lnTo>
                <a:lnTo>
                  <a:pt x="265405" y="397080"/>
                </a:lnTo>
                <a:lnTo>
                  <a:pt x="307849" y="383979"/>
                </a:lnTo>
                <a:lnTo>
                  <a:pt x="344781" y="359916"/>
                </a:lnTo>
                <a:lnTo>
                  <a:pt x="353898" y="338394"/>
                </a:lnTo>
                <a:lnTo>
                  <a:pt x="353843" y="65700"/>
                </a:lnTo>
                <a:lnTo>
                  <a:pt x="330550" y="34165"/>
                </a:lnTo>
                <a:lnTo>
                  <a:pt x="284811" y="14753"/>
                </a:lnTo>
                <a:lnTo>
                  <a:pt x="237214" y="4973"/>
                </a:lnTo>
                <a:lnTo>
                  <a:pt x="180024" y="280"/>
                </a:lnTo>
                <a:lnTo>
                  <a:pt x="159109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7" name="object 107"/>
          <p:cNvSpPr/>
          <p:nvPr/>
        </p:nvSpPr>
        <p:spPr>
          <a:xfrm>
            <a:off x="5728496" y="1529988"/>
            <a:ext cx="312644" cy="59951"/>
          </a:xfrm>
          <a:custGeom>
            <a:avLst/>
            <a:gdLst/>
            <a:ahLst/>
            <a:cxnLst/>
            <a:rect l="l" t="t" r="r" b="b"/>
            <a:pathLst>
              <a:path w="354329" h="67944">
                <a:moveTo>
                  <a:pt x="353843" y="0"/>
                </a:moveTo>
                <a:lnTo>
                  <a:pt x="329434" y="34355"/>
                </a:lnTo>
                <a:lnTo>
                  <a:pt x="294868" y="50493"/>
                </a:lnTo>
                <a:lnTo>
                  <a:pt x="248980" y="61888"/>
                </a:lnTo>
                <a:lnTo>
                  <a:pt x="194733" y="67406"/>
                </a:lnTo>
                <a:lnTo>
                  <a:pt x="173818" y="67126"/>
                </a:lnTo>
                <a:lnTo>
                  <a:pt x="134705" y="64606"/>
                </a:lnTo>
                <a:lnTo>
                  <a:pt x="83731" y="56423"/>
                </a:lnTo>
                <a:lnTo>
                  <a:pt x="43430" y="43747"/>
                </a:lnTo>
                <a:lnTo>
                  <a:pt x="9098" y="21399"/>
                </a:lnTo>
                <a:lnTo>
                  <a:pt x="1327" y="8483"/>
                </a:lnTo>
                <a:lnTo>
                  <a:pt x="0" y="1706"/>
                </a:lnTo>
              </a:path>
            </a:pathLst>
          </a:custGeom>
          <a:ln w="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8" name="object 108"/>
          <p:cNvSpPr/>
          <p:nvPr/>
        </p:nvSpPr>
        <p:spPr>
          <a:xfrm>
            <a:off x="5728447" y="1470512"/>
            <a:ext cx="312644" cy="358588"/>
          </a:xfrm>
          <a:custGeom>
            <a:avLst/>
            <a:gdLst/>
            <a:ahLst/>
            <a:cxnLst/>
            <a:rect l="l" t="t" r="r" b="b"/>
            <a:pathLst>
              <a:path w="354329" h="406400">
                <a:moveTo>
                  <a:pt x="0" y="67406"/>
                </a:moveTo>
                <a:lnTo>
                  <a:pt x="24408" y="33050"/>
                </a:lnTo>
                <a:lnTo>
                  <a:pt x="58975" y="16913"/>
                </a:lnTo>
                <a:lnTo>
                  <a:pt x="104863" y="5518"/>
                </a:lnTo>
                <a:lnTo>
                  <a:pt x="159109" y="0"/>
                </a:lnTo>
                <a:lnTo>
                  <a:pt x="180024" y="280"/>
                </a:lnTo>
                <a:lnTo>
                  <a:pt x="219137" y="2800"/>
                </a:lnTo>
                <a:lnTo>
                  <a:pt x="270111" y="10983"/>
                </a:lnTo>
                <a:lnTo>
                  <a:pt x="310412" y="23658"/>
                </a:lnTo>
                <a:lnTo>
                  <a:pt x="344745" y="46007"/>
                </a:lnTo>
                <a:lnTo>
                  <a:pt x="353898" y="338393"/>
                </a:lnTo>
                <a:lnTo>
                  <a:pt x="352849" y="345814"/>
                </a:lnTo>
                <a:lnTo>
                  <a:pt x="319408" y="378585"/>
                </a:lnTo>
                <a:lnTo>
                  <a:pt x="280738" y="393268"/>
                </a:lnTo>
                <a:lnTo>
                  <a:pt x="231735" y="402830"/>
                </a:lnTo>
                <a:lnTo>
                  <a:pt x="194788" y="405800"/>
                </a:lnTo>
                <a:lnTo>
                  <a:pt x="173873" y="405520"/>
                </a:lnTo>
                <a:lnTo>
                  <a:pt x="134761" y="403000"/>
                </a:lnTo>
                <a:lnTo>
                  <a:pt x="83786" y="394817"/>
                </a:lnTo>
                <a:lnTo>
                  <a:pt x="43485" y="382141"/>
                </a:lnTo>
                <a:lnTo>
                  <a:pt x="9153" y="359792"/>
                </a:lnTo>
                <a:lnTo>
                  <a:pt x="0" y="67406"/>
                </a:lnTo>
                <a:close/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09" name="object 109"/>
          <p:cNvSpPr/>
          <p:nvPr/>
        </p:nvSpPr>
        <p:spPr>
          <a:xfrm>
            <a:off x="6089837" y="1470512"/>
            <a:ext cx="312644" cy="358588"/>
          </a:xfrm>
          <a:custGeom>
            <a:avLst/>
            <a:gdLst/>
            <a:ahLst/>
            <a:cxnLst/>
            <a:rect l="l" t="t" r="r" b="b"/>
            <a:pathLst>
              <a:path w="354329" h="406400">
                <a:moveTo>
                  <a:pt x="159109" y="0"/>
                </a:moveTo>
                <a:lnTo>
                  <a:pt x="104863" y="5518"/>
                </a:lnTo>
                <a:lnTo>
                  <a:pt x="58975" y="16913"/>
                </a:lnTo>
                <a:lnTo>
                  <a:pt x="24408" y="33050"/>
                </a:lnTo>
                <a:lnTo>
                  <a:pt x="0" y="67406"/>
                </a:lnTo>
                <a:lnTo>
                  <a:pt x="55" y="340099"/>
                </a:lnTo>
                <a:lnTo>
                  <a:pt x="23347" y="371635"/>
                </a:lnTo>
                <a:lnTo>
                  <a:pt x="69086" y="391046"/>
                </a:lnTo>
                <a:lnTo>
                  <a:pt x="116682" y="400826"/>
                </a:lnTo>
                <a:lnTo>
                  <a:pt x="173872" y="405519"/>
                </a:lnTo>
                <a:lnTo>
                  <a:pt x="194787" y="405800"/>
                </a:lnTo>
                <a:lnTo>
                  <a:pt x="213616" y="404683"/>
                </a:lnTo>
                <a:lnTo>
                  <a:pt x="265405" y="397080"/>
                </a:lnTo>
                <a:lnTo>
                  <a:pt x="307849" y="383979"/>
                </a:lnTo>
                <a:lnTo>
                  <a:pt x="344781" y="359916"/>
                </a:lnTo>
                <a:lnTo>
                  <a:pt x="353898" y="338394"/>
                </a:lnTo>
                <a:lnTo>
                  <a:pt x="353843" y="65700"/>
                </a:lnTo>
                <a:lnTo>
                  <a:pt x="330550" y="34165"/>
                </a:lnTo>
                <a:lnTo>
                  <a:pt x="284811" y="14753"/>
                </a:lnTo>
                <a:lnTo>
                  <a:pt x="237214" y="4973"/>
                </a:lnTo>
                <a:lnTo>
                  <a:pt x="180024" y="280"/>
                </a:lnTo>
                <a:lnTo>
                  <a:pt x="159109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10" name="object 110"/>
          <p:cNvSpPr/>
          <p:nvPr/>
        </p:nvSpPr>
        <p:spPr>
          <a:xfrm>
            <a:off x="6089885" y="1529988"/>
            <a:ext cx="312644" cy="59951"/>
          </a:xfrm>
          <a:custGeom>
            <a:avLst/>
            <a:gdLst/>
            <a:ahLst/>
            <a:cxnLst/>
            <a:rect l="l" t="t" r="r" b="b"/>
            <a:pathLst>
              <a:path w="354329" h="67944">
                <a:moveTo>
                  <a:pt x="353843" y="0"/>
                </a:moveTo>
                <a:lnTo>
                  <a:pt x="329434" y="34355"/>
                </a:lnTo>
                <a:lnTo>
                  <a:pt x="294868" y="50493"/>
                </a:lnTo>
                <a:lnTo>
                  <a:pt x="248980" y="61888"/>
                </a:lnTo>
                <a:lnTo>
                  <a:pt x="194733" y="67406"/>
                </a:lnTo>
                <a:lnTo>
                  <a:pt x="173818" y="67126"/>
                </a:lnTo>
                <a:lnTo>
                  <a:pt x="134705" y="64606"/>
                </a:lnTo>
                <a:lnTo>
                  <a:pt x="83731" y="56423"/>
                </a:lnTo>
                <a:lnTo>
                  <a:pt x="43430" y="43747"/>
                </a:lnTo>
                <a:lnTo>
                  <a:pt x="9098" y="21399"/>
                </a:lnTo>
                <a:lnTo>
                  <a:pt x="1327" y="8483"/>
                </a:lnTo>
                <a:lnTo>
                  <a:pt x="0" y="1706"/>
                </a:lnTo>
              </a:path>
            </a:pathLst>
          </a:custGeom>
          <a:ln w="6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11" name="object 111"/>
          <p:cNvSpPr/>
          <p:nvPr/>
        </p:nvSpPr>
        <p:spPr>
          <a:xfrm>
            <a:off x="6089837" y="1470512"/>
            <a:ext cx="312644" cy="358588"/>
          </a:xfrm>
          <a:custGeom>
            <a:avLst/>
            <a:gdLst/>
            <a:ahLst/>
            <a:cxnLst/>
            <a:rect l="l" t="t" r="r" b="b"/>
            <a:pathLst>
              <a:path w="354329" h="406400">
                <a:moveTo>
                  <a:pt x="0" y="67406"/>
                </a:moveTo>
                <a:lnTo>
                  <a:pt x="24408" y="33050"/>
                </a:lnTo>
                <a:lnTo>
                  <a:pt x="58975" y="16913"/>
                </a:lnTo>
                <a:lnTo>
                  <a:pt x="104863" y="5518"/>
                </a:lnTo>
                <a:lnTo>
                  <a:pt x="159109" y="0"/>
                </a:lnTo>
                <a:lnTo>
                  <a:pt x="180024" y="280"/>
                </a:lnTo>
                <a:lnTo>
                  <a:pt x="219137" y="2800"/>
                </a:lnTo>
                <a:lnTo>
                  <a:pt x="270111" y="10983"/>
                </a:lnTo>
                <a:lnTo>
                  <a:pt x="310412" y="23658"/>
                </a:lnTo>
                <a:lnTo>
                  <a:pt x="344745" y="46007"/>
                </a:lnTo>
                <a:lnTo>
                  <a:pt x="353898" y="338393"/>
                </a:lnTo>
                <a:lnTo>
                  <a:pt x="352849" y="345814"/>
                </a:lnTo>
                <a:lnTo>
                  <a:pt x="319408" y="378585"/>
                </a:lnTo>
                <a:lnTo>
                  <a:pt x="280738" y="393268"/>
                </a:lnTo>
                <a:lnTo>
                  <a:pt x="231735" y="402830"/>
                </a:lnTo>
                <a:lnTo>
                  <a:pt x="194788" y="405800"/>
                </a:lnTo>
                <a:lnTo>
                  <a:pt x="173873" y="405520"/>
                </a:lnTo>
                <a:lnTo>
                  <a:pt x="134761" y="403000"/>
                </a:lnTo>
                <a:lnTo>
                  <a:pt x="83786" y="394817"/>
                </a:lnTo>
                <a:lnTo>
                  <a:pt x="43485" y="382141"/>
                </a:lnTo>
                <a:lnTo>
                  <a:pt x="9153" y="359792"/>
                </a:lnTo>
                <a:lnTo>
                  <a:pt x="0" y="67406"/>
                </a:lnTo>
                <a:close/>
              </a:path>
            </a:pathLst>
          </a:custGeom>
          <a:ln w="6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12" name="object 112"/>
          <p:cNvSpPr txBox="1"/>
          <p:nvPr/>
        </p:nvSpPr>
        <p:spPr>
          <a:xfrm>
            <a:off x="1530216" y="1043394"/>
            <a:ext cx="6075829" cy="678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647" b="1" spc="-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47" b="1" spc="9" dirty="0">
                <a:solidFill>
                  <a:srgbClr val="C00000"/>
                </a:solidFill>
                <a:latin typeface="Arial"/>
                <a:cs typeface="Arial"/>
              </a:rPr>
              <a:t>Ba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47" b="1" spc="-18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47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647" b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pu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47" b="1" spc="-9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647" b="1" spc="-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47" b="1" spc="-22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47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47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47" b="1" spc="-22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47" b="1" spc="4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47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47" b="1" spc="-13" dirty="0">
                <a:solidFill>
                  <a:srgbClr val="C00000"/>
                </a:solidFill>
                <a:latin typeface="Arial"/>
                <a:cs typeface="Arial"/>
              </a:rPr>
              <a:t>ag</a:t>
            </a:r>
            <a:r>
              <a:rPr sz="2647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2647">
              <a:latin typeface="Arial"/>
              <a:cs typeface="Arial"/>
            </a:endParaRPr>
          </a:p>
          <a:p>
            <a:pPr marR="202837" algn="r">
              <a:spcBef>
                <a:spcPts val="993"/>
              </a:spcBef>
            </a:pPr>
            <a:r>
              <a:rPr sz="927" b="1" dirty="0">
                <a:latin typeface="Calibri"/>
                <a:cs typeface="Calibri"/>
              </a:rPr>
              <a:t>H</a:t>
            </a:r>
            <a:r>
              <a:rPr sz="927" b="1" spc="4" dirty="0">
                <a:latin typeface="Calibri"/>
                <a:cs typeface="Calibri"/>
              </a:rPr>
              <a:t>ome</a:t>
            </a:r>
            <a:r>
              <a:rPr sz="927" b="1" dirty="0">
                <a:latin typeface="Calibri"/>
                <a:cs typeface="Calibri"/>
              </a:rPr>
              <a:t> </a:t>
            </a:r>
            <a:r>
              <a:rPr sz="927" b="1" spc="4" dirty="0">
                <a:latin typeface="Calibri"/>
                <a:cs typeface="Calibri"/>
              </a:rPr>
              <a:t>File</a:t>
            </a:r>
            <a:r>
              <a:rPr sz="927" b="1" dirty="0">
                <a:latin typeface="Calibri"/>
                <a:cs typeface="Calibri"/>
              </a:rPr>
              <a:t> S</a:t>
            </a:r>
            <a:r>
              <a:rPr sz="927" b="1" spc="4" dirty="0">
                <a:latin typeface="Calibri"/>
                <a:cs typeface="Calibri"/>
              </a:rPr>
              <a:t>ystems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785216" y="2780116"/>
            <a:ext cx="433668" cy="2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43145">
              <a:lnSpc>
                <a:spcPct val="102400"/>
              </a:lnSpc>
            </a:pPr>
            <a:r>
              <a:rPr sz="838" dirty="0">
                <a:latin typeface="Calibri"/>
                <a:cs typeface="Calibri"/>
              </a:rPr>
              <a:t>Jun</a:t>
            </a:r>
            <a:r>
              <a:rPr sz="838" spc="4" dirty="0">
                <a:latin typeface="Calibri"/>
                <a:cs typeface="Calibri"/>
              </a:rPr>
              <a:t>i</a:t>
            </a:r>
            <a:r>
              <a:rPr sz="838" dirty="0">
                <a:latin typeface="Calibri"/>
                <a:cs typeface="Calibri"/>
              </a:rPr>
              <a:t>per </a:t>
            </a:r>
            <a:r>
              <a:rPr sz="838" spc="-9" dirty="0">
                <a:latin typeface="Calibri"/>
                <a:cs typeface="Calibri"/>
              </a:rPr>
              <a:t>10</a:t>
            </a:r>
            <a:r>
              <a:rPr sz="838" dirty="0">
                <a:latin typeface="Calibri"/>
                <a:cs typeface="Calibri"/>
              </a:rPr>
              <a:t>0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-4" dirty="0">
                <a:latin typeface="Calibri"/>
                <a:cs typeface="Calibri"/>
              </a:rPr>
              <a:t>G</a:t>
            </a:r>
            <a:r>
              <a:rPr sz="838" dirty="0">
                <a:latin typeface="Calibri"/>
                <a:cs typeface="Calibri"/>
              </a:rPr>
              <a:t>bps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847685" y="3319870"/>
            <a:ext cx="308722" cy="39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4568" algn="just">
              <a:lnSpc>
                <a:spcPct val="102400"/>
              </a:lnSpc>
            </a:pPr>
            <a:r>
              <a:rPr sz="838" spc="4" dirty="0">
                <a:latin typeface="Calibri"/>
                <a:cs typeface="Calibri"/>
              </a:rPr>
              <a:t>A</a:t>
            </a:r>
            <a:r>
              <a:rPr sz="838" spc="-4" dirty="0">
                <a:latin typeface="Calibri"/>
                <a:cs typeface="Calibri"/>
              </a:rPr>
              <a:t>r</a:t>
            </a:r>
            <a:r>
              <a:rPr sz="838" spc="4" dirty="0">
                <a:latin typeface="Calibri"/>
                <a:cs typeface="Calibri"/>
              </a:rPr>
              <a:t>i</a:t>
            </a:r>
            <a:r>
              <a:rPr sz="838" spc="-4" dirty="0">
                <a:latin typeface="Calibri"/>
                <a:cs typeface="Calibri"/>
              </a:rPr>
              <a:t>st</a:t>
            </a:r>
            <a:r>
              <a:rPr sz="838" dirty="0">
                <a:latin typeface="Calibri"/>
                <a:cs typeface="Calibri"/>
              </a:rPr>
              <a:t>a </a:t>
            </a:r>
            <a:r>
              <a:rPr sz="838" spc="-4" dirty="0">
                <a:latin typeface="Calibri"/>
                <a:cs typeface="Calibri"/>
              </a:rPr>
              <a:t>40G</a:t>
            </a:r>
            <a:r>
              <a:rPr sz="838" dirty="0">
                <a:latin typeface="Calibri"/>
                <a:cs typeface="Calibri"/>
              </a:rPr>
              <a:t>bE (</a:t>
            </a:r>
            <a:r>
              <a:rPr sz="838" spc="-9" dirty="0">
                <a:latin typeface="Calibri"/>
                <a:cs typeface="Calibri"/>
              </a:rPr>
              <a:t>2</a:t>
            </a:r>
            <a:r>
              <a:rPr sz="838" spc="-4" dirty="0">
                <a:latin typeface="Calibri"/>
                <a:cs typeface="Calibri"/>
              </a:rPr>
              <a:t>x</a:t>
            </a:r>
            <a:r>
              <a:rPr sz="838" dirty="0">
                <a:latin typeface="Calibri"/>
                <a:cs typeface="Calibri"/>
              </a:rPr>
              <a:t>)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30248" y="3990461"/>
            <a:ext cx="543485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dirty="0">
                <a:latin typeface="Calibri"/>
                <a:cs typeface="Calibri"/>
              </a:rPr>
              <a:t>D</a:t>
            </a:r>
            <a:r>
              <a:rPr sz="838" spc="-9" dirty="0">
                <a:latin typeface="Calibri"/>
                <a:cs typeface="Calibri"/>
              </a:rPr>
              <a:t>a</a:t>
            </a:r>
            <a:r>
              <a:rPr sz="838" spc="-4" dirty="0">
                <a:latin typeface="Calibri"/>
                <a:cs typeface="Calibri"/>
              </a:rPr>
              <a:t>t</a:t>
            </a:r>
            <a:r>
              <a:rPr sz="838" dirty="0">
                <a:latin typeface="Calibri"/>
                <a:cs typeface="Calibri"/>
              </a:rPr>
              <a:t>a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9" dirty="0">
                <a:latin typeface="Calibri"/>
                <a:cs typeface="Calibri"/>
              </a:rPr>
              <a:t>M</a:t>
            </a:r>
            <a:r>
              <a:rPr sz="838" spc="4" dirty="0">
                <a:latin typeface="Calibri"/>
                <a:cs typeface="Calibri"/>
              </a:rPr>
              <a:t>ov</a:t>
            </a:r>
            <a:r>
              <a:rPr sz="838" dirty="0">
                <a:latin typeface="Calibri"/>
                <a:cs typeface="Calibri"/>
              </a:rPr>
              <a:t>er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20343" y="2895702"/>
            <a:ext cx="1193426" cy="428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dirty="0">
                <a:latin typeface="Calibri"/>
                <a:cs typeface="Calibri"/>
              </a:rPr>
              <a:t>R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spc="-4" dirty="0">
                <a:latin typeface="Calibri"/>
                <a:cs typeface="Calibri"/>
              </a:rPr>
              <a:t>s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ar</a:t>
            </a:r>
            <a:r>
              <a:rPr sz="927" spc="4" dirty="0">
                <a:latin typeface="Calibri"/>
                <a:cs typeface="Calibri"/>
              </a:rPr>
              <a:t>ch </a:t>
            </a:r>
            <a:r>
              <a:rPr sz="927" dirty="0">
                <a:latin typeface="Calibri"/>
                <a:cs typeface="Calibri"/>
              </a:rPr>
              <a:t>a</a:t>
            </a:r>
            <a:r>
              <a:rPr sz="927" spc="4" dirty="0">
                <a:latin typeface="Calibri"/>
                <a:cs typeface="Calibri"/>
              </a:rPr>
              <a:t>nd Educ</a:t>
            </a:r>
            <a:r>
              <a:rPr sz="927" dirty="0">
                <a:latin typeface="Calibri"/>
                <a:cs typeface="Calibri"/>
              </a:rPr>
              <a:t>a</a:t>
            </a:r>
            <a:r>
              <a:rPr sz="927" spc="4" dirty="0">
                <a:latin typeface="Calibri"/>
                <a:cs typeface="Calibri"/>
              </a:rPr>
              <a:t>t</a:t>
            </a:r>
            <a:r>
              <a:rPr sz="927" spc="-4" dirty="0">
                <a:latin typeface="Calibri"/>
                <a:cs typeface="Calibri"/>
              </a:rPr>
              <a:t>i</a:t>
            </a:r>
            <a:r>
              <a:rPr sz="927" spc="4" dirty="0">
                <a:latin typeface="Calibri"/>
                <a:cs typeface="Calibri"/>
              </a:rPr>
              <a:t>on</a:t>
            </a:r>
            <a:endParaRPr sz="927">
              <a:latin typeface="Calibri"/>
              <a:cs typeface="Calibri"/>
            </a:endParaRPr>
          </a:p>
          <a:p>
            <a:pPr marL="556962" marR="4483" indent="-152408">
              <a:spcBef>
                <a:spcPts val="35"/>
              </a:spcBef>
            </a:pPr>
            <a:r>
              <a:rPr sz="927" spc="9" dirty="0">
                <a:latin typeface="Calibri"/>
                <a:cs typeface="Calibri"/>
              </a:rPr>
              <a:t>Net</a:t>
            </a:r>
            <a:r>
              <a:rPr sz="927" spc="4" dirty="0">
                <a:latin typeface="Calibri"/>
                <a:cs typeface="Calibri"/>
              </a:rPr>
              <a:t>work</a:t>
            </a:r>
            <a:r>
              <a:rPr sz="927" dirty="0">
                <a:latin typeface="Calibri"/>
                <a:cs typeface="Calibri"/>
              </a:rPr>
              <a:t> </a:t>
            </a:r>
            <a:r>
              <a:rPr sz="927" spc="4" dirty="0">
                <a:latin typeface="Calibri"/>
                <a:cs typeface="Calibri"/>
              </a:rPr>
              <a:t>Acce</a:t>
            </a:r>
            <a:r>
              <a:rPr sz="927" spc="-4" dirty="0">
                <a:latin typeface="Calibri"/>
                <a:cs typeface="Calibri"/>
              </a:rPr>
              <a:t>s</a:t>
            </a:r>
            <a:r>
              <a:rPr sz="927" dirty="0">
                <a:latin typeface="Calibri"/>
                <a:cs typeface="Calibri"/>
              </a:rPr>
              <a:t>s Da</a:t>
            </a:r>
            <a:r>
              <a:rPr sz="927" spc="4" dirty="0">
                <a:latin typeface="Calibri"/>
                <a:cs typeface="Calibri"/>
              </a:rPr>
              <a:t>ta</a:t>
            </a:r>
            <a:r>
              <a:rPr sz="927" dirty="0">
                <a:latin typeface="Calibri"/>
                <a:cs typeface="Calibri"/>
              </a:rPr>
              <a:t> </a:t>
            </a:r>
            <a:r>
              <a:rPr sz="927" spc="4" dirty="0">
                <a:latin typeface="Calibri"/>
                <a:cs typeface="Calibri"/>
              </a:rPr>
              <a:t>Mov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rs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632115" y="2200299"/>
            <a:ext cx="517712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-4" dirty="0">
                <a:latin typeface="Calibri"/>
                <a:cs typeface="Calibri"/>
              </a:rPr>
              <a:t>I</a:t>
            </a:r>
            <a:r>
              <a:rPr sz="927" b="1" spc="4" dirty="0">
                <a:latin typeface="Calibri"/>
                <a:cs typeface="Calibri"/>
              </a:rPr>
              <a:t>nt</a:t>
            </a:r>
            <a:r>
              <a:rPr sz="927" b="1" spc="-4" dirty="0">
                <a:latin typeface="Calibri"/>
                <a:cs typeface="Calibri"/>
              </a:rPr>
              <a:t>er</a:t>
            </a:r>
            <a:r>
              <a:rPr sz="927" b="1" spc="9" dirty="0">
                <a:latin typeface="Calibri"/>
                <a:cs typeface="Calibri"/>
              </a:rPr>
              <a:t>n</a:t>
            </a:r>
            <a:r>
              <a:rPr sz="927" b="1" dirty="0">
                <a:latin typeface="Calibri"/>
                <a:cs typeface="Calibri"/>
              </a:rPr>
              <a:t>et</a:t>
            </a:r>
            <a:r>
              <a:rPr sz="927" b="1" spc="9" dirty="0">
                <a:latin typeface="Calibri"/>
                <a:cs typeface="Calibri"/>
              </a:rPr>
              <a:t> </a:t>
            </a:r>
            <a:r>
              <a:rPr sz="927" b="1" spc="4" dirty="0">
                <a:latin typeface="Calibri"/>
                <a:cs typeface="Calibri"/>
              </a:rPr>
              <a:t>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79493" y="5294754"/>
            <a:ext cx="1738593" cy="436658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3145" marR="121030">
              <a:lnSpc>
                <a:spcPct val="101899"/>
              </a:lnSpc>
            </a:pPr>
            <a:r>
              <a:rPr sz="927" spc="-9" dirty="0">
                <a:latin typeface="Calibri"/>
                <a:cs typeface="Calibri"/>
              </a:rPr>
              <a:t>7</a:t>
            </a:r>
            <a:r>
              <a:rPr sz="927" dirty="0">
                <a:latin typeface="Calibri"/>
                <a:cs typeface="Calibri"/>
              </a:rPr>
              <a:t>x</a:t>
            </a:r>
            <a:r>
              <a:rPr sz="927" spc="-31" dirty="0">
                <a:latin typeface="Calibri"/>
                <a:cs typeface="Calibri"/>
              </a:rPr>
              <a:t> </a:t>
            </a:r>
            <a:r>
              <a:rPr sz="927" spc="-9" dirty="0">
                <a:latin typeface="Calibri"/>
                <a:cs typeface="Calibri"/>
              </a:rPr>
              <a:t>36</a:t>
            </a:r>
            <a:r>
              <a:rPr sz="927" spc="-26" dirty="0">
                <a:latin typeface="Calibri"/>
                <a:cs typeface="Calibri"/>
              </a:rPr>
              <a:t>-</a:t>
            </a:r>
            <a:r>
              <a:rPr sz="927" spc="-13" dirty="0">
                <a:latin typeface="Calibri"/>
                <a:cs typeface="Calibri"/>
              </a:rPr>
              <a:t>p</a:t>
            </a:r>
            <a:r>
              <a:rPr sz="927" spc="-18" dirty="0">
                <a:latin typeface="Calibri"/>
                <a:cs typeface="Calibri"/>
              </a:rPr>
              <a:t>or</a:t>
            </a:r>
            <a:r>
              <a:rPr sz="927" dirty="0">
                <a:latin typeface="Calibri"/>
                <a:cs typeface="Calibri"/>
              </a:rPr>
              <a:t>t</a:t>
            </a:r>
            <a:r>
              <a:rPr sz="927" spc="-31" dirty="0">
                <a:latin typeface="Calibri"/>
                <a:cs typeface="Calibri"/>
              </a:rPr>
              <a:t> </a:t>
            </a:r>
            <a:r>
              <a:rPr sz="927" spc="-13" dirty="0">
                <a:latin typeface="Calibri"/>
                <a:cs typeface="Calibri"/>
              </a:rPr>
              <a:t>FD</a:t>
            </a:r>
            <a:r>
              <a:rPr sz="927" spc="4" dirty="0">
                <a:latin typeface="Calibri"/>
                <a:cs typeface="Calibri"/>
              </a:rPr>
              <a:t>R</a:t>
            </a:r>
            <a:r>
              <a:rPr sz="927" spc="-35" dirty="0">
                <a:latin typeface="Calibri"/>
                <a:cs typeface="Calibri"/>
              </a:rPr>
              <a:t> </a:t>
            </a:r>
            <a:r>
              <a:rPr sz="927" spc="-22" dirty="0">
                <a:latin typeface="Calibri"/>
                <a:cs typeface="Calibri"/>
              </a:rPr>
              <a:t>i</a:t>
            </a:r>
            <a:r>
              <a:rPr sz="927" spc="4" dirty="0">
                <a:latin typeface="Calibri"/>
                <a:cs typeface="Calibri"/>
              </a:rPr>
              <a:t>n</a:t>
            </a:r>
            <a:r>
              <a:rPr sz="927" spc="-31" dirty="0">
                <a:latin typeface="Calibri"/>
                <a:cs typeface="Calibri"/>
              </a:rPr>
              <a:t> </a:t>
            </a:r>
            <a:r>
              <a:rPr sz="927" spc="-9" dirty="0">
                <a:latin typeface="Calibri"/>
                <a:cs typeface="Calibri"/>
              </a:rPr>
              <a:t>e</a:t>
            </a:r>
            <a:r>
              <a:rPr sz="927" spc="-18" dirty="0">
                <a:latin typeface="Calibri"/>
                <a:cs typeface="Calibri"/>
              </a:rPr>
              <a:t>ac</a:t>
            </a:r>
            <a:r>
              <a:rPr sz="927" spc="4" dirty="0">
                <a:latin typeface="Calibri"/>
                <a:cs typeface="Calibri"/>
              </a:rPr>
              <a:t>h</a:t>
            </a:r>
            <a:r>
              <a:rPr sz="927" spc="-31" dirty="0">
                <a:latin typeface="Calibri"/>
                <a:cs typeface="Calibri"/>
              </a:rPr>
              <a:t> </a:t>
            </a:r>
            <a:r>
              <a:rPr sz="927" spc="-18" dirty="0">
                <a:latin typeface="Calibri"/>
                <a:cs typeface="Calibri"/>
              </a:rPr>
              <a:t>rac</a:t>
            </a:r>
            <a:r>
              <a:rPr sz="927" dirty="0">
                <a:latin typeface="Calibri"/>
                <a:cs typeface="Calibri"/>
              </a:rPr>
              <a:t>k</a:t>
            </a:r>
            <a:r>
              <a:rPr sz="927" spc="-40" dirty="0">
                <a:latin typeface="Calibri"/>
                <a:cs typeface="Calibri"/>
              </a:rPr>
              <a:t> </a:t>
            </a:r>
            <a:r>
              <a:rPr sz="927" spc="-13" dirty="0">
                <a:latin typeface="Calibri"/>
                <a:cs typeface="Calibri"/>
              </a:rPr>
              <a:t>w</a:t>
            </a:r>
            <a:r>
              <a:rPr sz="927" spc="-22" dirty="0">
                <a:latin typeface="Calibri"/>
                <a:cs typeface="Calibri"/>
              </a:rPr>
              <a:t>i</a:t>
            </a:r>
            <a:r>
              <a:rPr sz="927" spc="-18" dirty="0">
                <a:latin typeface="Calibri"/>
                <a:cs typeface="Calibri"/>
              </a:rPr>
              <a:t>r</a:t>
            </a:r>
            <a:r>
              <a:rPr sz="927" spc="-9" dirty="0">
                <a:latin typeface="Calibri"/>
                <a:cs typeface="Calibri"/>
              </a:rPr>
              <a:t>e</a:t>
            </a:r>
            <a:r>
              <a:rPr sz="927" spc="4" dirty="0">
                <a:latin typeface="Calibri"/>
                <a:cs typeface="Calibri"/>
              </a:rPr>
              <a:t>d</a:t>
            </a:r>
            <a:r>
              <a:rPr sz="927" dirty="0">
                <a:latin typeface="Calibri"/>
                <a:cs typeface="Calibri"/>
              </a:rPr>
              <a:t> </a:t>
            </a:r>
            <a:r>
              <a:rPr sz="927" spc="-18" dirty="0">
                <a:latin typeface="Calibri"/>
                <a:cs typeface="Calibri"/>
              </a:rPr>
              <a:t>a</a:t>
            </a:r>
            <a:r>
              <a:rPr sz="927" dirty="0">
                <a:latin typeface="Calibri"/>
                <a:cs typeface="Calibri"/>
              </a:rPr>
              <a:t>s</a:t>
            </a:r>
            <a:r>
              <a:rPr sz="927" spc="-35" dirty="0">
                <a:latin typeface="Calibri"/>
                <a:cs typeface="Calibri"/>
              </a:rPr>
              <a:t> </a:t>
            </a:r>
            <a:r>
              <a:rPr sz="927" spc="-22" dirty="0">
                <a:latin typeface="Calibri"/>
                <a:cs typeface="Calibri"/>
              </a:rPr>
              <a:t>f</a:t>
            </a:r>
            <a:r>
              <a:rPr sz="927" spc="-13" dirty="0">
                <a:latin typeface="Calibri"/>
                <a:cs typeface="Calibri"/>
              </a:rPr>
              <a:t>u</a:t>
            </a:r>
            <a:r>
              <a:rPr sz="927" spc="-22" dirty="0">
                <a:latin typeface="Calibri"/>
                <a:cs typeface="Calibri"/>
              </a:rPr>
              <a:t>l</a:t>
            </a:r>
            <a:r>
              <a:rPr sz="927" dirty="0">
                <a:latin typeface="Calibri"/>
                <a:cs typeface="Calibri"/>
              </a:rPr>
              <a:t>l</a:t>
            </a:r>
            <a:r>
              <a:rPr sz="927" spc="-40" dirty="0">
                <a:latin typeface="Calibri"/>
                <a:cs typeface="Calibri"/>
              </a:rPr>
              <a:t> </a:t>
            </a:r>
            <a:r>
              <a:rPr sz="927" spc="-22" dirty="0">
                <a:latin typeface="Calibri"/>
                <a:cs typeface="Calibri"/>
              </a:rPr>
              <a:t>fa</a:t>
            </a:r>
            <a:r>
              <a:rPr sz="927" spc="-18" dirty="0">
                <a:latin typeface="Calibri"/>
                <a:cs typeface="Calibri"/>
              </a:rPr>
              <a:t>t</a:t>
            </a:r>
            <a:r>
              <a:rPr sz="927" spc="-26" dirty="0">
                <a:latin typeface="Calibri"/>
                <a:cs typeface="Calibri"/>
              </a:rPr>
              <a:t>-</a:t>
            </a:r>
            <a:r>
              <a:rPr sz="927" spc="-18" dirty="0">
                <a:latin typeface="Calibri"/>
                <a:cs typeface="Calibri"/>
              </a:rPr>
              <a:t>tr</a:t>
            </a:r>
            <a:r>
              <a:rPr sz="927" spc="-9" dirty="0">
                <a:latin typeface="Calibri"/>
                <a:cs typeface="Calibri"/>
              </a:rPr>
              <a:t>ee</a:t>
            </a:r>
            <a:r>
              <a:rPr sz="927" dirty="0">
                <a:latin typeface="Calibri"/>
                <a:cs typeface="Calibri"/>
              </a:rPr>
              <a:t>.</a:t>
            </a:r>
            <a:r>
              <a:rPr sz="927" spc="-35" dirty="0">
                <a:latin typeface="Calibri"/>
                <a:cs typeface="Calibri"/>
              </a:rPr>
              <a:t> </a:t>
            </a:r>
            <a:r>
              <a:rPr sz="927" spc="-9" dirty="0">
                <a:latin typeface="Calibri"/>
                <a:cs typeface="Calibri"/>
              </a:rPr>
              <a:t>4</a:t>
            </a:r>
            <a:r>
              <a:rPr sz="927" spc="-26" dirty="0">
                <a:latin typeface="Calibri"/>
                <a:cs typeface="Calibri"/>
              </a:rPr>
              <a:t>:</a:t>
            </a:r>
            <a:r>
              <a:rPr sz="927" spc="4" dirty="0">
                <a:latin typeface="Calibri"/>
                <a:cs typeface="Calibri"/>
              </a:rPr>
              <a:t>1</a:t>
            </a:r>
            <a:r>
              <a:rPr sz="927" spc="-26" dirty="0">
                <a:latin typeface="Calibri"/>
                <a:cs typeface="Calibri"/>
              </a:rPr>
              <a:t> </a:t>
            </a:r>
            <a:r>
              <a:rPr sz="927" spc="-18" dirty="0">
                <a:latin typeface="Calibri"/>
                <a:cs typeface="Calibri"/>
              </a:rPr>
              <a:t>ov</a:t>
            </a:r>
            <a:r>
              <a:rPr sz="927" spc="-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 </a:t>
            </a:r>
            <a:r>
              <a:rPr sz="927" spc="-22" dirty="0">
                <a:latin typeface="Calibri"/>
                <a:cs typeface="Calibri"/>
              </a:rPr>
              <a:t>s</a:t>
            </a:r>
            <a:r>
              <a:rPr sz="927" spc="-13" dirty="0">
                <a:latin typeface="Calibri"/>
                <a:cs typeface="Calibri"/>
              </a:rPr>
              <a:t>ub</a:t>
            </a:r>
            <a:r>
              <a:rPr sz="927" spc="-22" dirty="0">
                <a:latin typeface="Calibri"/>
                <a:cs typeface="Calibri"/>
              </a:rPr>
              <a:t>s</a:t>
            </a:r>
            <a:r>
              <a:rPr sz="927" spc="-18" dirty="0">
                <a:latin typeface="Calibri"/>
                <a:cs typeface="Calibri"/>
              </a:rPr>
              <a:t>cr</a:t>
            </a:r>
            <a:r>
              <a:rPr sz="927" spc="-22" dirty="0">
                <a:latin typeface="Calibri"/>
                <a:cs typeface="Calibri"/>
              </a:rPr>
              <a:t>i</a:t>
            </a:r>
            <a:r>
              <a:rPr sz="927" spc="-18" dirty="0">
                <a:latin typeface="Calibri"/>
                <a:cs typeface="Calibri"/>
              </a:rPr>
              <a:t>pt</a:t>
            </a:r>
            <a:r>
              <a:rPr sz="927" spc="-22" dirty="0">
                <a:latin typeface="Calibri"/>
                <a:cs typeface="Calibri"/>
              </a:rPr>
              <a:t>io</a:t>
            </a:r>
            <a:r>
              <a:rPr sz="927" spc="4" dirty="0">
                <a:latin typeface="Calibri"/>
                <a:cs typeface="Calibri"/>
              </a:rPr>
              <a:t>n</a:t>
            </a:r>
            <a:r>
              <a:rPr sz="927" spc="-35" dirty="0">
                <a:latin typeface="Calibri"/>
                <a:cs typeface="Calibri"/>
              </a:rPr>
              <a:t> </a:t>
            </a:r>
            <a:r>
              <a:rPr sz="927" spc="-13" dirty="0">
                <a:latin typeface="Calibri"/>
                <a:cs typeface="Calibri"/>
              </a:rPr>
              <a:t>betwee</a:t>
            </a:r>
            <a:r>
              <a:rPr sz="927" spc="4" dirty="0">
                <a:latin typeface="Calibri"/>
                <a:cs typeface="Calibri"/>
              </a:rPr>
              <a:t>n</a:t>
            </a:r>
            <a:r>
              <a:rPr sz="927" spc="-35" dirty="0">
                <a:latin typeface="Calibri"/>
                <a:cs typeface="Calibri"/>
              </a:rPr>
              <a:t> </a:t>
            </a:r>
            <a:r>
              <a:rPr sz="927" spc="-18" dirty="0">
                <a:latin typeface="Calibri"/>
                <a:cs typeface="Calibri"/>
              </a:rPr>
              <a:t>rac</a:t>
            </a:r>
            <a:r>
              <a:rPr sz="927" spc="-22" dirty="0">
                <a:latin typeface="Calibri"/>
                <a:cs typeface="Calibri"/>
              </a:rPr>
              <a:t>ks.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030081" y="2611460"/>
            <a:ext cx="414057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9" dirty="0">
                <a:latin typeface="Calibri"/>
                <a:cs typeface="Calibri"/>
              </a:rPr>
              <a:t>7</a:t>
            </a:r>
            <a:r>
              <a:rPr sz="838" dirty="0">
                <a:latin typeface="Calibri"/>
                <a:cs typeface="Calibri"/>
              </a:rPr>
              <a:t>2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4" dirty="0">
                <a:latin typeface="Calibri"/>
                <a:cs typeface="Calibri"/>
              </a:rPr>
              <a:t>H</a:t>
            </a:r>
            <a:r>
              <a:rPr sz="838" spc="-4" dirty="0">
                <a:latin typeface="Calibri"/>
                <a:cs typeface="Calibri"/>
              </a:rPr>
              <a:t>S</a:t>
            </a:r>
            <a:r>
              <a:rPr sz="838" dirty="0">
                <a:latin typeface="Calibri"/>
                <a:cs typeface="Calibri"/>
              </a:rPr>
              <a:t>WL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87449" y="2633801"/>
            <a:ext cx="335616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9" dirty="0">
                <a:latin typeface="Calibri"/>
                <a:cs typeface="Calibri"/>
              </a:rPr>
              <a:t>32</a:t>
            </a:r>
            <a:r>
              <a:rPr sz="838" dirty="0">
                <a:latin typeface="Calibri"/>
                <a:cs typeface="Calibri"/>
              </a:rPr>
              <a:t>0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-4" dirty="0">
                <a:latin typeface="Calibri"/>
                <a:cs typeface="Calibri"/>
              </a:rPr>
              <a:t>G</a:t>
            </a:r>
            <a:r>
              <a:rPr sz="838" spc="4" dirty="0">
                <a:latin typeface="Calibri"/>
                <a:cs typeface="Calibri"/>
              </a:rPr>
              <a:t>B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791002" y="2130062"/>
            <a:ext cx="472328" cy="523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46" marR="4483" indent="-560" algn="ctr">
              <a:lnSpc>
                <a:spcPct val="102400"/>
              </a:lnSpc>
            </a:pPr>
            <a:r>
              <a:rPr sz="838" spc="-4" dirty="0">
                <a:latin typeface="Calibri"/>
                <a:cs typeface="Calibri"/>
              </a:rPr>
              <a:t>C</a:t>
            </a:r>
            <a:r>
              <a:rPr sz="838" spc="4" dirty="0">
                <a:latin typeface="Calibri"/>
                <a:cs typeface="Calibri"/>
              </a:rPr>
              <a:t>o</a:t>
            </a:r>
            <a:r>
              <a:rPr sz="838" spc="-4" dirty="0">
                <a:latin typeface="Calibri"/>
                <a:cs typeface="Calibri"/>
              </a:rPr>
              <a:t>r</a:t>
            </a:r>
            <a:r>
              <a:rPr sz="838" dirty="0">
                <a:latin typeface="Calibri"/>
                <a:cs typeface="Calibri"/>
              </a:rPr>
              <a:t>e </a:t>
            </a:r>
            <a:r>
              <a:rPr sz="838" spc="-4" dirty="0">
                <a:latin typeface="Calibri"/>
                <a:cs typeface="Calibri"/>
              </a:rPr>
              <a:t>I</a:t>
            </a:r>
            <a:r>
              <a:rPr sz="838" dirty="0">
                <a:latin typeface="Calibri"/>
                <a:cs typeface="Calibri"/>
              </a:rPr>
              <a:t>nf</a:t>
            </a:r>
            <a:r>
              <a:rPr sz="838" spc="4" dirty="0">
                <a:latin typeface="Calibri"/>
                <a:cs typeface="Calibri"/>
              </a:rPr>
              <a:t>ini</a:t>
            </a:r>
            <a:r>
              <a:rPr sz="838" dirty="0">
                <a:latin typeface="Calibri"/>
                <a:cs typeface="Calibri"/>
              </a:rPr>
              <a:t>B</a:t>
            </a:r>
            <a:r>
              <a:rPr sz="838" spc="-9" dirty="0">
                <a:latin typeface="Calibri"/>
                <a:cs typeface="Calibri"/>
              </a:rPr>
              <a:t>a</a:t>
            </a:r>
            <a:r>
              <a:rPr sz="838" spc="4" dirty="0">
                <a:latin typeface="Calibri"/>
                <a:cs typeface="Calibri"/>
              </a:rPr>
              <a:t>nd</a:t>
            </a:r>
            <a:r>
              <a:rPr sz="838" dirty="0">
                <a:latin typeface="Calibri"/>
                <a:cs typeface="Calibri"/>
              </a:rPr>
              <a:t> (2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dirty="0">
                <a:latin typeface="Calibri"/>
                <a:cs typeface="Calibri"/>
              </a:rPr>
              <a:t>x</a:t>
            </a:r>
            <a:r>
              <a:rPr sz="838" spc="-4" dirty="0">
                <a:latin typeface="Calibri"/>
                <a:cs typeface="Calibri"/>
              </a:rPr>
              <a:t> </a:t>
            </a:r>
            <a:r>
              <a:rPr sz="838" spc="-9" dirty="0">
                <a:latin typeface="Calibri"/>
                <a:cs typeface="Calibri"/>
              </a:rPr>
              <a:t>108</a:t>
            </a:r>
            <a:r>
              <a:rPr sz="838" dirty="0">
                <a:latin typeface="Calibri"/>
                <a:cs typeface="Calibri"/>
              </a:rPr>
              <a:t>-</a:t>
            </a:r>
            <a:endParaRPr sz="838">
              <a:latin typeface="Calibri"/>
              <a:cs typeface="Calibri"/>
            </a:endParaRPr>
          </a:p>
          <a:p>
            <a:pPr algn="ctr">
              <a:spcBef>
                <a:spcPts val="22"/>
              </a:spcBef>
            </a:pPr>
            <a:r>
              <a:rPr sz="838" spc="4" dirty="0">
                <a:latin typeface="Calibri"/>
                <a:cs typeface="Calibri"/>
              </a:rPr>
              <a:t>po</a:t>
            </a:r>
            <a:r>
              <a:rPr sz="838" spc="-4" dirty="0">
                <a:latin typeface="Calibri"/>
                <a:cs typeface="Calibri"/>
              </a:rPr>
              <a:t>rt</a:t>
            </a:r>
            <a:r>
              <a:rPr sz="838" dirty="0">
                <a:latin typeface="Calibri"/>
                <a:cs typeface="Calibri"/>
              </a:rPr>
              <a:t>)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947162" y="3173630"/>
            <a:ext cx="347943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9" dirty="0">
                <a:latin typeface="Calibri"/>
                <a:cs typeface="Calibri"/>
              </a:rPr>
              <a:t>3</a:t>
            </a:r>
            <a:r>
              <a:rPr sz="838" dirty="0">
                <a:latin typeface="Calibri"/>
                <a:cs typeface="Calibri"/>
              </a:rPr>
              <a:t>6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-4" dirty="0">
                <a:latin typeface="Calibri"/>
                <a:cs typeface="Calibri"/>
              </a:rPr>
              <a:t>G</a:t>
            </a:r>
            <a:r>
              <a:rPr sz="838" dirty="0">
                <a:latin typeface="Calibri"/>
                <a:cs typeface="Calibri"/>
              </a:rPr>
              <a:t>P</a:t>
            </a:r>
            <a:r>
              <a:rPr sz="838" spc="4" dirty="0">
                <a:latin typeface="Calibri"/>
                <a:cs typeface="Calibri"/>
              </a:rPr>
              <a:t>U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915922" y="3615770"/>
            <a:ext cx="401170" cy="26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4008">
              <a:lnSpc>
                <a:spcPct val="102400"/>
              </a:lnSpc>
            </a:pPr>
            <a:r>
              <a:rPr sz="838" dirty="0">
                <a:latin typeface="Calibri"/>
                <a:cs typeface="Calibri"/>
              </a:rPr>
              <a:t>4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-4" dirty="0">
                <a:latin typeface="Calibri"/>
                <a:cs typeface="Calibri"/>
              </a:rPr>
              <a:t>L</a:t>
            </a:r>
            <a:r>
              <a:rPr sz="838" spc="-9" dirty="0">
                <a:latin typeface="Calibri"/>
                <a:cs typeface="Calibri"/>
              </a:rPr>
              <a:t>a</a:t>
            </a:r>
            <a:r>
              <a:rPr sz="838" spc="-4" dirty="0">
                <a:latin typeface="Calibri"/>
                <a:cs typeface="Calibri"/>
              </a:rPr>
              <a:t>r</a:t>
            </a:r>
            <a:r>
              <a:rPr sz="838" dirty="0">
                <a:latin typeface="Calibri"/>
                <a:cs typeface="Calibri"/>
              </a:rPr>
              <a:t>ge- </a:t>
            </a:r>
            <a:r>
              <a:rPr sz="838" spc="9" dirty="0">
                <a:latin typeface="Calibri"/>
                <a:cs typeface="Calibri"/>
              </a:rPr>
              <a:t>M</a:t>
            </a:r>
            <a:r>
              <a:rPr sz="838" dirty="0">
                <a:latin typeface="Calibri"/>
                <a:cs typeface="Calibri"/>
              </a:rPr>
              <a:t>e</a:t>
            </a:r>
            <a:r>
              <a:rPr sz="838" spc="9" dirty="0">
                <a:latin typeface="Calibri"/>
                <a:cs typeface="Calibri"/>
              </a:rPr>
              <a:t>m</a:t>
            </a:r>
            <a:r>
              <a:rPr sz="838" spc="4" dirty="0">
                <a:latin typeface="Calibri"/>
                <a:cs typeface="Calibri"/>
              </a:rPr>
              <a:t>o</a:t>
            </a:r>
            <a:r>
              <a:rPr sz="838" spc="-4" dirty="0">
                <a:latin typeface="Calibri"/>
                <a:cs typeface="Calibri"/>
              </a:rPr>
              <a:t>r</a:t>
            </a:r>
            <a:r>
              <a:rPr sz="838" dirty="0">
                <a:latin typeface="Calibri"/>
                <a:cs typeface="Calibri"/>
              </a:rPr>
              <a:t>y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090055" y="5554127"/>
            <a:ext cx="1076885" cy="428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9" dirty="0">
                <a:latin typeface="Calibri"/>
                <a:cs typeface="Calibri"/>
              </a:rPr>
              <a:t>P</a:t>
            </a:r>
            <a:r>
              <a:rPr sz="927" b="1" dirty="0">
                <a:latin typeface="Calibri"/>
                <a:cs typeface="Calibri"/>
              </a:rPr>
              <a:t>er</a:t>
            </a:r>
            <a:r>
              <a:rPr sz="927" b="1" spc="-4" dirty="0">
                <a:latin typeface="Calibri"/>
                <a:cs typeface="Calibri"/>
              </a:rPr>
              <a:t>f</a:t>
            </a:r>
            <a:r>
              <a:rPr sz="927" b="1" spc="4" dirty="0">
                <a:latin typeface="Calibri"/>
                <a:cs typeface="Calibri"/>
              </a:rPr>
              <a:t>ormance</a:t>
            </a:r>
            <a:r>
              <a:rPr sz="927" b="1" dirty="0">
                <a:latin typeface="Calibri"/>
                <a:cs typeface="Calibri"/>
              </a:rPr>
              <a:t> </a:t>
            </a:r>
            <a:r>
              <a:rPr sz="927" b="1" spc="-4" dirty="0">
                <a:latin typeface="Calibri"/>
                <a:cs typeface="Calibri"/>
              </a:rPr>
              <a:t>S</a:t>
            </a:r>
            <a:r>
              <a:rPr sz="927" b="1" spc="4" dirty="0">
                <a:latin typeface="Calibri"/>
                <a:cs typeface="Calibri"/>
              </a:rPr>
              <a:t>torage</a:t>
            </a:r>
            <a:endParaRPr sz="927">
              <a:latin typeface="Calibri"/>
              <a:cs typeface="Calibri"/>
            </a:endParaRPr>
          </a:p>
          <a:p>
            <a:pPr marL="90212" marR="82928" indent="42024">
              <a:spcBef>
                <a:spcPts val="35"/>
              </a:spcBef>
            </a:pPr>
            <a:r>
              <a:rPr sz="927" spc="9" dirty="0">
                <a:latin typeface="Calibri"/>
                <a:cs typeface="Calibri"/>
              </a:rPr>
              <a:t>7</a:t>
            </a:r>
            <a:r>
              <a:rPr sz="927" spc="-4" dirty="0">
                <a:latin typeface="Calibri"/>
                <a:cs typeface="Calibri"/>
              </a:rPr>
              <a:t>.</a:t>
            </a:r>
            <a:r>
              <a:rPr sz="927" spc="4" dirty="0">
                <a:latin typeface="Calibri"/>
                <a:cs typeface="Calibri"/>
              </a:rPr>
              <a:t>7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dirty="0">
                <a:latin typeface="Calibri"/>
                <a:cs typeface="Calibri"/>
              </a:rPr>
              <a:t>P</a:t>
            </a:r>
            <a:r>
              <a:rPr sz="927" spc="13" dirty="0">
                <a:latin typeface="Calibri"/>
                <a:cs typeface="Calibri"/>
              </a:rPr>
              <a:t>B</a:t>
            </a:r>
            <a:r>
              <a:rPr sz="927" dirty="0">
                <a:latin typeface="Calibri"/>
                <a:cs typeface="Calibri"/>
              </a:rPr>
              <a:t>,</a:t>
            </a:r>
            <a:r>
              <a:rPr sz="927" spc="4" dirty="0">
                <a:latin typeface="Calibri"/>
                <a:cs typeface="Calibri"/>
              </a:rPr>
              <a:t> </a:t>
            </a:r>
            <a:r>
              <a:rPr sz="927" spc="13" dirty="0">
                <a:latin typeface="Calibri"/>
                <a:cs typeface="Calibri"/>
              </a:rPr>
              <a:t>20</a:t>
            </a:r>
            <a:r>
              <a:rPr sz="927" spc="4" dirty="0">
                <a:latin typeface="Calibri"/>
                <a:cs typeface="Calibri"/>
              </a:rPr>
              <a:t>0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dirty="0">
                <a:latin typeface="Calibri"/>
                <a:cs typeface="Calibri"/>
              </a:rPr>
              <a:t>G</a:t>
            </a:r>
            <a:r>
              <a:rPr sz="927" spc="13" dirty="0">
                <a:latin typeface="Calibri"/>
                <a:cs typeface="Calibri"/>
              </a:rPr>
              <a:t>B</a:t>
            </a:r>
            <a:r>
              <a:rPr sz="927" dirty="0">
                <a:latin typeface="Calibri"/>
                <a:cs typeface="Calibri"/>
              </a:rPr>
              <a:t>/s </a:t>
            </a:r>
            <a:r>
              <a:rPr sz="927" spc="13" dirty="0">
                <a:latin typeface="Calibri"/>
                <a:cs typeface="Calibri"/>
              </a:rPr>
              <a:t>3</a:t>
            </a:r>
            <a:r>
              <a:rPr sz="927" spc="4" dirty="0">
                <a:latin typeface="Calibri"/>
                <a:cs typeface="Calibri"/>
              </a:rPr>
              <a:t>2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spc="-4" dirty="0">
                <a:latin typeface="Calibri"/>
                <a:cs typeface="Calibri"/>
              </a:rPr>
              <a:t>s</a:t>
            </a:r>
            <a:r>
              <a:rPr sz="927" spc="4" dirty="0">
                <a:latin typeface="Calibri"/>
                <a:cs typeface="Calibri"/>
              </a:rPr>
              <a:t>t</a:t>
            </a:r>
            <a:r>
              <a:rPr sz="927" dirty="0">
                <a:latin typeface="Calibri"/>
                <a:cs typeface="Calibri"/>
              </a:rPr>
              <a:t>ora</a:t>
            </a:r>
            <a:r>
              <a:rPr sz="927" spc="9" dirty="0">
                <a:latin typeface="Calibri"/>
                <a:cs typeface="Calibri"/>
              </a:rPr>
              <a:t>g</a:t>
            </a:r>
            <a:r>
              <a:rPr sz="927" spc="4" dirty="0">
                <a:latin typeface="Calibri"/>
                <a:cs typeface="Calibri"/>
              </a:rPr>
              <a:t>e </a:t>
            </a:r>
            <a:r>
              <a:rPr sz="927" spc="-4" dirty="0">
                <a:latin typeface="Calibri"/>
                <a:cs typeface="Calibri"/>
              </a:rPr>
              <a:t>s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rv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rs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948797" y="5557376"/>
            <a:ext cx="918882" cy="428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91"/>
            <a:r>
              <a:rPr sz="927" b="1" dirty="0">
                <a:latin typeface="Calibri"/>
                <a:cs typeface="Calibri"/>
              </a:rPr>
              <a:t>D</a:t>
            </a:r>
            <a:r>
              <a:rPr sz="927" b="1" spc="4" dirty="0">
                <a:latin typeface="Calibri"/>
                <a:cs typeface="Calibri"/>
              </a:rPr>
              <a:t>urable</a:t>
            </a:r>
            <a:r>
              <a:rPr sz="927" b="1" dirty="0">
                <a:latin typeface="Calibri"/>
                <a:cs typeface="Calibri"/>
              </a:rPr>
              <a:t> S</a:t>
            </a:r>
            <a:r>
              <a:rPr sz="927" b="1" spc="4" dirty="0">
                <a:latin typeface="Calibri"/>
                <a:cs typeface="Calibri"/>
              </a:rPr>
              <a:t>torage</a:t>
            </a:r>
            <a:endParaRPr sz="927">
              <a:latin typeface="Calibri"/>
              <a:cs typeface="Calibri"/>
            </a:endParaRPr>
          </a:p>
          <a:p>
            <a:pPr algn="ctr">
              <a:spcBef>
                <a:spcPts val="35"/>
              </a:spcBef>
            </a:pPr>
            <a:r>
              <a:rPr sz="927" spc="4" dirty="0">
                <a:latin typeface="Calibri"/>
                <a:cs typeface="Calibri"/>
              </a:rPr>
              <a:t>6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dirty="0">
                <a:latin typeface="Calibri"/>
                <a:cs typeface="Calibri"/>
              </a:rPr>
              <a:t>P</a:t>
            </a:r>
            <a:r>
              <a:rPr sz="927" spc="13" dirty="0">
                <a:latin typeface="Calibri"/>
                <a:cs typeface="Calibri"/>
              </a:rPr>
              <a:t>B</a:t>
            </a:r>
            <a:r>
              <a:rPr sz="927" dirty="0">
                <a:latin typeface="Calibri"/>
                <a:cs typeface="Calibri"/>
              </a:rPr>
              <a:t>,</a:t>
            </a:r>
            <a:r>
              <a:rPr sz="927" spc="4" dirty="0">
                <a:latin typeface="Calibri"/>
                <a:cs typeface="Calibri"/>
              </a:rPr>
              <a:t> </a:t>
            </a:r>
            <a:r>
              <a:rPr sz="927" spc="13" dirty="0">
                <a:latin typeface="Calibri"/>
                <a:cs typeface="Calibri"/>
              </a:rPr>
              <a:t>10</a:t>
            </a:r>
            <a:r>
              <a:rPr sz="927" spc="4" dirty="0">
                <a:latin typeface="Calibri"/>
                <a:cs typeface="Calibri"/>
              </a:rPr>
              <a:t>0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dirty="0">
                <a:latin typeface="Calibri"/>
                <a:cs typeface="Calibri"/>
              </a:rPr>
              <a:t>G</a:t>
            </a:r>
            <a:r>
              <a:rPr sz="927" spc="13" dirty="0">
                <a:latin typeface="Calibri"/>
                <a:cs typeface="Calibri"/>
              </a:rPr>
              <a:t>B</a:t>
            </a:r>
            <a:r>
              <a:rPr sz="927" dirty="0">
                <a:latin typeface="Calibri"/>
                <a:cs typeface="Calibri"/>
              </a:rPr>
              <a:t>/s</a:t>
            </a:r>
            <a:endParaRPr sz="927">
              <a:latin typeface="Calibri"/>
              <a:cs typeface="Calibri"/>
            </a:endParaRPr>
          </a:p>
          <a:p>
            <a:pPr algn="ctr">
              <a:spcBef>
                <a:spcPts val="4"/>
              </a:spcBef>
            </a:pPr>
            <a:r>
              <a:rPr sz="927" spc="13" dirty="0">
                <a:latin typeface="Calibri"/>
                <a:cs typeface="Calibri"/>
              </a:rPr>
              <a:t>6</a:t>
            </a:r>
            <a:r>
              <a:rPr sz="927" spc="4" dirty="0">
                <a:latin typeface="Calibri"/>
                <a:cs typeface="Calibri"/>
              </a:rPr>
              <a:t>4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spc="-4" dirty="0">
                <a:latin typeface="Calibri"/>
                <a:cs typeface="Calibri"/>
              </a:rPr>
              <a:t>s</a:t>
            </a:r>
            <a:r>
              <a:rPr sz="927" spc="4" dirty="0">
                <a:latin typeface="Calibri"/>
                <a:cs typeface="Calibri"/>
              </a:rPr>
              <a:t>t</a:t>
            </a:r>
            <a:r>
              <a:rPr sz="927" dirty="0">
                <a:latin typeface="Calibri"/>
                <a:cs typeface="Calibri"/>
              </a:rPr>
              <a:t>ora</a:t>
            </a:r>
            <a:r>
              <a:rPr sz="927" spc="9" dirty="0">
                <a:latin typeface="Calibri"/>
                <a:cs typeface="Calibri"/>
              </a:rPr>
              <a:t>g</a:t>
            </a:r>
            <a:r>
              <a:rPr sz="927" spc="4" dirty="0">
                <a:latin typeface="Calibri"/>
                <a:cs typeface="Calibri"/>
              </a:rPr>
              <a:t>e </a:t>
            </a:r>
            <a:r>
              <a:rPr sz="927" spc="-4" dirty="0">
                <a:latin typeface="Calibri"/>
                <a:cs typeface="Calibri"/>
              </a:rPr>
              <a:t>s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rv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rs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823771" y="3745765"/>
            <a:ext cx="342900" cy="436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8491" algn="just">
              <a:lnSpc>
                <a:spcPct val="101899"/>
              </a:lnSpc>
            </a:pPr>
            <a:r>
              <a:rPr sz="927" dirty="0">
                <a:latin typeface="Calibri"/>
                <a:cs typeface="Calibri"/>
              </a:rPr>
              <a:t>Ar</a:t>
            </a:r>
            <a:r>
              <a:rPr sz="927" spc="-4" dirty="0">
                <a:latin typeface="Calibri"/>
                <a:cs typeface="Calibri"/>
              </a:rPr>
              <a:t>is</a:t>
            </a:r>
            <a:r>
              <a:rPr sz="927" spc="4" dirty="0">
                <a:latin typeface="Calibri"/>
                <a:cs typeface="Calibri"/>
              </a:rPr>
              <a:t>ta</a:t>
            </a:r>
            <a:r>
              <a:rPr sz="927" dirty="0">
                <a:latin typeface="Calibri"/>
                <a:cs typeface="Calibri"/>
              </a:rPr>
              <a:t> </a:t>
            </a:r>
            <a:r>
              <a:rPr sz="927" spc="9" dirty="0">
                <a:latin typeface="Calibri"/>
                <a:cs typeface="Calibri"/>
              </a:rPr>
              <a:t>40</a:t>
            </a:r>
            <a:r>
              <a:rPr sz="927" dirty="0">
                <a:latin typeface="Calibri"/>
                <a:cs typeface="Calibri"/>
              </a:rPr>
              <a:t>G</a:t>
            </a:r>
            <a:r>
              <a:rPr sz="927" spc="4" dirty="0">
                <a:latin typeface="Calibri"/>
                <a:cs typeface="Calibri"/>
              </a:rPr>
              <a:t>bE</a:t>
            </a:r>
            <a:r>
              <a:rPr sz="927" dirty="0">
                <a:latin typeface="Calibri"/>
                <a:cs typeface="Calibri"/>
              </a:rPr>
              <a:t> </a:t>
            </a:r>
            <a:r>
              <a:rPr sz="927" spc="-4" dirty="0">
                <a:latin typeface="Calibri"/>
                <a:cs typeface="Calibri"/>
              </a:rPr>
              <a:t>(</a:t>
            </a:r>
            <a:r>
              <a:rPr sz="927" spc="9" dirty="0">
                <a:latin typeface="Calibri"/>
                <a:cs typeface="Calibri"/>
              </a:rPr>
              <a:t>2x</a:t>
            </a:r>
            <a:r>
              <a:rPr sz="927" dirty="0">
                <a:latin typeface="Calibri"/>
                <a:cs typeface="Calibri"/>
              </a:rPr>
              <a:t>)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355888" y="2082538"/>
            <a:ext cx="424143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13" dirty="0">
                <a:latin typeface="Calibri"/>
                <a:cs typeface="Calibri"/>
              </a:rPr>
              <a:t>2</a:t>
            </a:r>
            <a:r>
              <a:rPr sz="927" spc="4" dirty="0">
                <a:latin typeface="Calibri"/>
                <a:cs typeface="Calibri"/>
              </a:rPr>
              <a:t>7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dirty="0">
                <a:latin typeface="Calibri"/>
                <a:cs typeface="Calibri"/>
              </a:rPr>
              <a:t>ra</a:t>
            </a:r>
            <a:r>
              <a:rPr sz="927" spc="4" dirty="0">
                <a:latin typeface="Calibri"/>
                <a:cs typeface="Calibri"/>
              </a:rPr>
              <a:t>c</a:t>
            </a:r>
            <a:r>
              <a:rPr sz="927" spc="-4" dirty="0">
                <a:latin typeface="Calibri"/>
                <a:cs typeface="Calibri"/>
              </a:rPr>
              <a:t>k</a:t>
            </a:r>
            <a:r>
              <a:rPr sz="927" dirty="0">
                <a:latin typeface="Calibri"/>
                <a:cs typeface="Calibri"/>
              </a:rPr>
              <a:t>s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032022" y="4495224"/>
            <a:ext cx="146237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64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965550" y="4535974"/>
            <a:ext cx="207869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128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504626" y="4759449"/>
            <a:ext cx="146237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18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019414" y="1834982"/>
            <a:ext cx="414057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9" dirty="0">
                <a:latin typeface="Calibri"/>
                <a:cs typeface="Calibri"/>
              </a:rPr>
              <a:t>7</a:t>
            </a:r>
            <a:r>
              <a:rPr sz="838" dirty="0">
                <a:latin typeface="Calibri"/>
                <a:cs typeface="Calibri"/>
              </a:rPr>
              <a:t>2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4" dirty="0">
                <a:latin typeface="Calibri"/>
                <a:cs typeface="Calibri"/>
              </a:rPr>
              <a:t>H</a:t>
            </a:r>
            <a:r>
              <a:rPr sz="838" spc="-4" dirty="0">
                <a:latin typeface="Calibri"/>
                <a:cs typeface="Calibri"/>
              </a:rPr>
              <a:t>S</a:t>
            </a:r>
            <a:r>
              <a:rPr sz="838" dirty="0">
                <a:latin typeface="Calibri"/>
                <a:cs typeface="Calibri"/>
              </a:rPr>
              <a:t>WL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485940" y="1856831"/>
            <a:ext cx="335616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9" dirty="0">
                <a:latin typeface="Calibri"/>
                <a:cs typeface="Calibri"/>
              </a:rPr>
              <a:t>32</a:t>
            </a:r>
            <a:r>
              <a:rPr sz="838" dirty="0">
                <a:latin typeface="Calibri"/>
                <a:cs typeface="Calibri"/>
              </a:rPr>
              <a:t>0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-4" dirty="0">
                <a:latin typeface="Calibri"/>
                <a:cs typeface="Calibri"/>
              </a:rPr>
              <a:t>G</a:t>
            </a:r>
            <a:r>
              <a:rPr sz="838" spc="4" dirty="0">
                <a:latin typeface="Calibri"/>
                <a:cs typeface="Calibri"/>
              </a:rPr>
              <a:t>B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96173" y="4844163"/>
            <a:ext cx="414057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9" dirty="0">
                <a:latin typeface="Calibri"/>
                <a:cs typeface="Calibri"/>
              </a:rPr>
              <a:t>7</a:t>
            </a:r>
            <a:r>
              <a:rPr sz="838" dirty="0">
                <a:latin typeface="Calibri"/>
                <a:cs typeface="Calibri"/>
              </a:rPr>
              <a:t>2</a:t>
            </a:r>
            <a:r>
              <a:rPr sz="838" spc="-9" dirty="0">
                <a:latin typeface="Calibri"/>
                <a:cs typeface="Calibri"/>
              </a:rPr>
              <a:t> </a:t>
            </a:r>
            <a:r>
              <a:rPr sz="838" spc="4" dirty="0">
                <a:latin typeface="Calibri"/>
                <a:cs typeface="Calibri"/>
              </a:rPr>
              <a:t>H</a:t>
            </a:r>
            <a:r>
              <a:rPr sz="838" spc="-4" dirty="0">
                <a:latin typeface="Calibri"/>
                <a:cs typeface="Calibri"/>
              </a:rPr>
              <a:t>S</a:t>
            </a:r>
            <a:r>
              <a:rPr sz="838" dirty="0">
                <a:latin typeface="Calibri"/>
                <a:cs typeface="Calibri"/>
              </a:rPr>
              <a:t>WL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76439" y="2710003"/>
            <a:ext cx="267821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2*36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604160" y="3433832"/>
            <a:ext cx="267821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4*18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438816" y="3145642"/>
            <a:ext cx="518832" cy="293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48747">
              <a:lnSpc>
                <a:spcPct val="103299"/>
              </a:lnSpc>
            </a:pPr>
            <a:r>
              <a:rPr sz="927" spc="4" dirty="0">
                <a:latin typeface="Calibri"/>
                <a:cs typeface="Calibri"/>
              </a:rPr>
              <a:t>M</a:t>
            </a:r>
            <a:r>
              <a:rPr sz="927" spc="-4" dirty="0">
                <a:latin typeface="Calibri"/>
                <a:cs typeface="Calibri"/>
              </a:rPr>
              <a:t>i</a:t>
            </a:r>
            <a:r>
              <a:rPr sz="927" spc="4" dirty="0">
                <a:latin typeface="Calibri"/>
                <a:cs typeface="Calibri"/>
              </a:rPr>
              <a:t>d</a:t>
            </a:r>
            <a:r>
              <a:rPr sz="927" spc="-4" dirty="0">
                <a:latin typeface="Calibri"/>
                <a:cs typeface="Calibri"/>
              </a:rPr>
              <a:t>-</a:t>
            </a:r>
            <a:r>
              <a:rPr sz="927" spc="4" dirty="0">
                <a:latin typeface="Calibri"/>
                <a:cs typeface="Calibri"/>
              </a:rPr>
              <a:t>t</a:t>
            </a:r>
            <a:r>
              <a:rPr sz="927" spc="-4" dirty="0">
                <a:latin typeface="Calibri"/>
                <a:cs typeface="Calibri"/>
              </a:rPr>
              <a:t>i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 </a:t>
            </a:r>
            <a:r>
              <a:rPr sz="927" spc="-4" dirty="0">
                <a:latin typeface="Calibri"/>
                <a:cs typeface="Calibri"/>
              </a:rPr>
              <a:t>I</a:t>
            </a:r>
            <a:r>
              <a:rPr sz="927" spc="4" dirty="0">
                <a:latin typeface="Calibri"/>
                <a:cs typeface="Calibri"/>
              </a:rPr>
              <a:t>n</a:t>
            </a:r>
            <a:r>
              <a:rPr sz="927" spc="-4" dirty="0">
                <a:latin typeface="Calibri"/>
                <a:cs typeface="Calibri"/>
              </a:rPr>
              <a:t>fi</a:t>
            </a:r>
            <a:r>
              <a:rPr sz="927" spc="4" dirty="0">
                <a:latin typeface="Calibri"/>
                <a:cs typeface="Calibri"/>
              </a:rPr>
              <a:t>n</a:t>
            </a:r>
            <a:r>
              <a:rPr sz="927" spc="-4" dirty="0">
                <a:latin typeface="Calibri"/>
                <a:cs typeface="Calibri"/>
              </a:rPr>
              <a:t>i</a:t>
            </a:r>
            <a:r>
              <a:rPr sz="927" spc="13" dirty="0">
                <a:latin typeface="Calibri"/>
                <a:cs typeface="Calibri"/>
              </a:rPr>
              <a:t>B</a:t>
            </a:r>
            <a:r>
              <a:rPr sz="927" dirty="0">
                <a:latin typeface="Calibri"/>
                <a:cs typeface="Calibri"/>
              </a:rPr>
              <a:t>a</a:t>
            </a:r>
            <a:r>
              <a:rPr sz="927" spc="4" dirty="0">
                <a:latin typeface="Calibri"/>
                <a:cs typeface="Calibri"/>
              </a:rPr>
              <a:t>nd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451227" y="4797861"/>
            <a:ext cx="2090457" cy="436658"/>
          </a:xfrm>
          <a:prstGeom prst="rect">
            <a:avLst/>
          </a:prstGeom>
          <a:solidFill>
            <a:srgbClr val="F2F2F2"/>
          </a:solidFill>
          <a:ln w="42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609" marR="383822">
              <a:lnSpc>
                <a:spcPct val="101899"/>
              </a:lnSpc>
            </a:pPr>
            <a:r>
              <a:rPr sz="927" b="1" dirty="0">
                <a:latin typeface="Calibri"/>
                <a:cs typeface="Calibri"/>
              </a:rPr>
              <a:t>A</a:t>
            </a:r>
            <a:r>
              <a:rPr sz="927" b="1" spc="4" dirty="0">
                <a:latin typeface="Calibri"/>
                <a:cs typeface="Calibri"/>
              </a:rPr>
              <a:t>ddition</a:t>
            </a:r>
            <a:r>
              <a:rPr sz="927" b="1" dirty="0">
                <a:latin typeface="Calibri"/>
                <a:cs typeface="Calibri"/>
              </a:rPr>
              <a:t>al</a:t>
            </a:r>
            <a:r>
              <a:rPr sz="927" b="1" spc="9" dirty="0">
                <a:latin typeface="Calibri"/>
                <a:cs typeface="Calibri"/>
              </a:rPr>
              <a:t> S</a:t>
            </a:r>
            <a:r>
              <a:rPr sz="927" b="1" spc="4" dirty="0">
                <a:latin typeface="Calibri"/>
                <a:cs typeface="Calibri"/>
              </a:rPr>
              <a:t>uppo</a:t>
            </a:r>
            <a:r>
              <a:rPr sz="927" b="1" spc="-4" dirty="0">
                <a:latin typeface="Calibri"/>
                <a:cs typeface="Calibri"/>
              </a:rPr>
              <a:t>r</a:t>
            </a:r>
            <a:r>
              <a:rPr sz="927" b="1" dirty="0">
                <a:latin typeface="Calibri"/>
                <a:cs typeface="Calibri"/>
              </a:rPr>
              <a:t>t</a:t>
            </a:r>
            <a:r>
              <a:rPr sz="927" b="1" spc="4" dirty="0">
                <a:latin typeface="Calibri"/>
                <a:cs typeface="Calibri"/>
              </a:rPr>
              <a:t> </a:t>
            </a:r>
            <a:r>
              <a:rPr sz="927" b="1" dirty="0">
                <a:latin typeface="Calibri"/>
                <a:cs typeface="Calibri"/>
              </a:rPr>
              <a:t>C</a:t>
            </a:r>
            <a:r>
              <a:rPr sz="927" b="1" spc="4" dirty="0">
                <a:latin typeface="Calibri"/>
                <a:cs typeface="Calibri"/>
              </a:rPr>
              <a:t>o</a:t>
            </a:r>
            <a:r>
              <a:rPr sz="927" b="1" spc="9" dirty="0">
                <a:latin typeface="Calibri"/>
                <a:cs typeface="Calibri"/>
              </a:rPr>
              <a:t>m</a:t>
            </a:r>
            <a:r>
              <a:rPr sz="927" b="1" spc="4" dirty="0">
                <a:latin typeface="Calibri"/>
                <a:cs typeface="Calibri"/>
              </a:rPr>
              <a:t>pon</a:t>
            </a:r>
            <a:r>
              <a:rPr sz="927" b="1" dirty="0">
                <a:latin typeface="Calibri"/>
                <a:cs typeface="Calibri"/>
              </a:rPr>
              <a:t>e</a:t>
            </a:r>
            <a:r>
              <a:rPr sz="927" b="1" spc="4" dirty="0">
                <a:latin typeface="Calibri"/>
                <a:cs typeface="Calibri"/>
              </a:rPr>
              <a:t>nt</a:t>
            </a:r>
            <a:r>
              <a:rPr sz="927" b="1" dirty="0">
                <a:latin typeface="Calibri"/>
                <a:cs typeface="Calibri"/>
              </a:rPr>
              <a:t>s </a:t>
            </a:r>
            <a:r>
              <a:rPr sz="927" spc="-4" dirty="0">
                <a:latin typeface="Calibri"/>
                <a:cs typeface="Calibri"/>
              </a:rPr>
              <a:t>(</a:t>
            </a:r>
            <a:r>
              <a:rPr sz="927" dirty="0">
                <a:latin typeface="Calibri"/>
                <a:cs typeface="Calibri"/>
              </a:rPr>
              <a:t>not</a:t>
            </a:r>
            <a:r>
              <a:rPr sz="927" spc="4" dirty="0">
                <a:latin typeface="Calibri"/>
                <a:cs typeface="Calibri"/>
              </a:rPr>
              <a:t> shown </a:t>
            </a:r>
            <a:r>
              <a:rPr sz="927" spc="-4" dirty="0">
                <a:latin typeface="Calibri"/>
                <a:cs typeface="Calibri"/>
              </a:rPr>
              <a:t>f</a:t>
            </a:r>
            <a:r>
              <a:rPr sz="927" dirty="0">
                <a:latin typeface="Calibri"/>
                <a:cs typeface="Calibri"/>
              </a:rPr>
              <a:t>or </a:t>
            </a:r>
            <a:r>
              <a:rPr sz="927" spc="-4" dirty="0">
                <a:latin typeface="Calibri"/>
                <a:cs typeface="Calibri"/>
              </a:rPr>
              <a:t>cl</a:t>
            </a:r>
            <a:r>
              <a:rPr sz="927" spc="4" dirty="0">
                <a:latin typeface="Calibri"/>
                <a:cs typeface="Calibri"/>
              </a:rPr>
              <a:t>a</a:t>
            </a:r>
            <a:r>
              <a:rPr sz="927" spc="-4" dirty="0">
                <a:latin typeface="Calibri"/>
                <a:cs typeface="Calibri"/>
              </a:rPr>
              <a:t>ri</a:t>
            </a:r>
            <a:r>
              <a:rPr sz="927" dirty="0">
                <a:latin typeface="Calibri"/>
                <a:cs typeface="Calibri"/>
              </a:rPr>
              <a:t>t</a:t>
            </a:r>
            <a:r>
              <a:rPr sz="927" spc="4" dirty="0">
                <a:latin typeface="Calibri"/>
                <a:cs typeface="Calibri"/>
              </a:rPr>
              <a:t>y</a:t>
            </a:r>
            <a:r>
              <a:rPr sz="927" dirty="0">
                <a:latin typeface="Calibri"/>
                <a:cs typeface="Calibri"/>
              </a:rPr>
              <a:t>)     </a:t>
            </a:r>
            <a:r>
              <a:rPr sz="927" spc="4" dirty="0">
                <a:latin typeface="Calibri"/>
                <a:cs typeface="Calibri"/>
              </a:rPr>
              <a:t>Eth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rn</a:t>
            </a:r>
            <a:r>
              <a:rPr sz="927" spc="9" dirty="0">
                <a:latin typeface="Calibri"/>
                <a:cs typeface="Calibri"/>
              </a:rPr>
              <a:t>e</a:t>
            </a:r>
            <a:r>
              <a:rPr sz="927" dirty="0">
                <a:latin typeface="Calibri"/>
                <a:cs typeface="Calibri"/>
              </a:rPr>
              <a:t>t</a:t>
            </a:r>
            <a:r>
              <a:rPr sz="927" spc="4" dirty="0">
                <a:latin typeface="Calibri"/>
                <a:cs typeface="Calibri"/>
              </a:rPr>
              <a:t> M</a:t>
            </a:r>
            <a:r>
              <a:rPr sz="927" spc="9" dirty="0">
                <a:latin typeface="Calibri"/>
                <a:cs typeface="Calibri"/>
              </a:rPr>
              <a:t>g</a:t>
            </a:r>
            <a:r>
              <a:rPr sz="927" dirty="0">
                <a:latin typeface="Calibri"/>
                <a:cs typeface="Calibri"/>
              </a:rPr>
              <a:t>t</a:t>
            </a:r>
            <a:r>
              <a:rPr sz="927" spc="9" dirty="0">
                <a:latin typeface="Calibri"/>
                <a:cs typeface="Calibri"/>
              </a:rPr>
              <a:t> Ne</a:t>
            </a:r>
            <a:r>
              <a:rPr sz="927" spc="4" dirty="0">
                <a:latin typeface="Calibri"/>
                <a:cs typeface="Calibri"/>
              </a:rPr>
              <a:t>twork</a:t>
            </a:r>
            <a:r>
              <a:rPr sz="927" dirty="0">
                <a:latin typeface="Calibri"/>
                <a:cs typeface="Calibri"/>
              </a:rPr>
              <a:t> </a:t>
            </a:r>
            <a:r>
              <a:rPr sz="927" spc="4" dirty="0">
                <a:latin typeface="Calibri"/>
                <a:cs typeface="Calibri"/>
              </a:rPr>
              <a:t> </a:t>
            </a:r>
            <a:r>
              <a:rPr sz="927" spc="-4" dirty="0">
                <a:latin typeface="Calibri"/>
                <a:cs typeface="Calibri"/>
              </a:rPr>
              <a:t>(</a:t>
            </a:r>
            <a:r>
              <a:rPr sz="927" spc="13" dirty="0">
                <a:latin typeface="Calibri"/>
                <a:cs typeface="Calibri"/>
              </a:rPr>
              <a:t>1</a:t>
            </a:r>
            <a:r>
              <a:rPr sz="927" spc="4" dirty="0">
                <a:latin typeface="Calibri"/>
                <a:cs typeface="Calibri"/>
              </a:rPr>
              <a:t>0</a:t>
            </a:r>
            <a:r>
              <a:rPr sz="927" spc="9" dirty="0">
                <a:latin typeface="Calibri"/>
                <a:cs typeface="Calibri"/>
              </a:rPr>
              <a:t> </a:t>
            </a:r>
            <a:r>
              <a:rPr sz="927" dirty="0">
                <a:latin typeface="Calibri"/>
                <a:cs typeface="Calibri"/>
              </a:rPr>
              <a:t>GbE)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78943" y="1746435"/>
            <a:ext cx="581025" cy="28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13" dirty="0">
                <a:latin typeface="Calibri"/>
                <a:cs typeface="Calibri"/>
              </a:rPr>
              <a:t>N</a:t>
            </a:r>
            <a:r>
              <a:rPr sz="927" b="1" spc="4" dirty="0">
                <a:latin typeface="Calibri"/>
                <a:cs typeface="Calibri"/>
              </a:rPr>
              <a:t>ode</a:t>
            </a:r>
            <a:r>
              <a:rPr sz="927" b="1" spc="-4" dirty="0">
                <a:latin typeface="Calibri"/>
                <a:cs typeface="Calibri"/>
              </a:rPr>
              <a:t>-</a:t>
            </a:r>
            <a:r>
              <a:rPr sz="927" b="1" spc="4" dirty="0">
                <a:latin typeface="Calibri"/>
                <a:cs typeface="Calibri"/>
              </a:rPr>
              <a:t>L</a:t>
            </a:r>
            <a:r>
              <a:rPr sz="927" b="1" dirty="0">
                <a:latin typeface="Calibri"/>
                <a:cs typeface="Calibri"/>
              </a:rPr>
              <a:t>ocal</a:t>
            </a:r>
            <a:endParaRPr sz="927">
              <a:latin typeface="Calibri"/>
              <a:cs typeface="Calibri"/>
            </a:endParaRPr>
          </a:p>
          <a:p>
            <a:pPr marL="180984">
              <a:spcBef>
                <a:spcPts val="35"/>
              </a:spcBef>
            </a:pPr>
            <a:r>
              <a:rPr sz="927" b="1" dirty="0">
                <a:latin typeface="Calibri"/>
                <a:cs typeface="Calibri"/>
              </a:rPr>
              <a:t>S</a:t>
            </a:r>
            <a:r>
              <a:rPr sz="927" b="1" spc="4" dirty="0">
                <a:latin typeface="Calibri"/>
                <a:cs typeface="Calibri"/>
              </a:rPr>
              <a:t>torage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681889" y="1909614"/>
            <a:ext cx="146237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18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433585" y="2347794"/>
            <a:ext cx="146237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72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869281" y="2377754"/>
            <a:ext cx="244849" cy="12894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6810"/>
            <a:r>
              <a:rPr sz="838" dirty="0">
                <a:latin typeface="Calibri"/>
                <a:cs typeface="Calibri"/>
              </a:rPr>
              <a:t>FD</a:t>
            </a:r>
            <a:r>
              <a:rPr sz="838" spc="4" dirty="0">
                <a:latin typeface="Calibri"/>
                <a:cs typeface="Calibri"/>
              </a:rPr>
              <a:t>R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077945" y="2709806"/>
            <a:ext cx="244849" cy="12894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6810"/>
            <a:r>
              <a:rPr sz="838" dirty="0">
                <a:latin typeface="Calibri"/>
                <a:cs typeface="Calibri"/>
              </a:rPr>
              <a:t>FD</a:t>
            </a:r>
            <a:r>
              <a:rPr sz="838" spc="4" dirty="0">
                <a:latin typeface="Calibri"/>
                <a:cs typeface="Calibri"/>
              </a:rPr>
              <a:t>R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269613" y="4533295"/>
            <a:ext cx="374837" cy="12894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6810"/>
            <a:r>
              <a:rPr sz="838" spc="-4" dirty="0">
                <a:latin typeface="Calibri"/>
                <a:cs typeface="Calibri"/>
              </a:rPr>
              <a:t>40G</a:t>
            </a:r>
            <a:r>
              <a:rPr sz="838" dirty="0">
                <a:latin typeface="Calibri"/>
                <a:cs typeface="Calibri"/>
              </a:rPr>
              <a:t>bE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077945" y="3441077"/>
            <a:ext cx="374837" cy="12894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6810"/>
            <a:r>
              <a:rPr sz="838" spc="-4" dirty="0">
                <a:latin typeface="Calibri"/>
                <a:cs typeface="Calibri"/>
              </a:rPr>
              <a:t>40G</a:t>
            </a:r>
            <a:r>
              <a:rPr sz="838" dirty="0">
                <a:latin typeface="Calibri"/>
                <a:cs typeface="Calibri"/>
              </a:rPr>
              <a:t>bE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281504" y="4530385"/>
            <a:ext cx="374837" cy="12894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6810"/>
            <a:r>
              <a:rPr sz="838" spc="-4" dirty="0">
                <a:latin typeface="Calibri"/>
                <a:cs typeface="Calibri"/>
              </a:rPr>
              <a:t>10G</a:t>
            </a:r>
            <a:r>
              <a:rPr sz="838" dirty="0">
                <a:latin typeface="Calibri"/>
                <a:cs typeface="Calibri"/>
              </a:rPr>
              <a:t>bE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262211" y="2622411"/>
            <a:ext cx="64994" cy="12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38" spc="-4" dirty="0">
                <a:latin typeface="Calibri"/>
                <a:cs typeface="Calibri"/>
              </a:rPr>
              <a:t>s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072195" y="2088564"/>
            <a:ext cx="8348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4" dirty="0">
                <a:latin typeface="Calibri"/>
                <a:cs typeface="Calibri"/>
              </a:rPr>
              <a:t>4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072195" y="3144222"/>
            <a:ext cx="83484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4" dirty="0">
                <a:latin typeface="Calibri"/>
                <a:cs typeface="Calibri"/>
              </a:rPr>
              <a:t>4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138332" y="2338293"/>
            <a:ext cx="244849" cy="12894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0" rIns="0" bIns="0" rtlCol="0">
            <a:spAutoFit/>
          </a:bodyPr>
          <a:lstStyle/>
          <a:p>
            <a:pPr marL="16810"/>
            <a:r>
              <a:rPr sz="838" dirty="0">
                <a:latin typeface="Calibri"/>
                <a:cs typeface="Calibri"/>
              </a:rPr>
              <a:t>FD</a:t>
            </a:r>
            <a:r>
              <a:rPr sz="838" spc="4" dirty="0">
                <a:latin typeface="Calibri"/>
                <a:cs typeface="Calibri"/>
              </a:rPr>
              <a:t>R</a:t>
            </a:r>
            <a:endParaRPr sz="838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216751" y="2927014"/>
            <a:ext cx="146237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spc="9" dirty="0">
                <a:latin typeface="Calibri"/>
                <a:cs typeface="Calibri"/>
              </a:rPr>
              <a:t>72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457367" y="1668208"/>
            <a:ext cx="1100418" cy="14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927" b="1" spc="4" dirty="0">
                <a:latin typeface="Calibri"/>
                <a:cs typeface="Calibri"/>
              </a:rPr>
              <a:t>VM</a:t>
            </a:r>
            <a:r>
              <a:rPr sz="927" b="1" spc="9" dirty="0">
                <a:latin typeface="Calibri"/>
                <a:cs typeface="Calibri"/>
              </a:rPr>
              <a:t> </a:t>
            </a:r>
            <a:r>
              <a:rPr sz="927" b="1" spc="-4" dirty="0">
                <a:latin typeface="Calibri"/>
                <a:cs typeface="Calibri"/>
              </a:rPr>
              <a:t>I</a:t>
            </a:r>
            <a:r>
              <a:rPr sz="927" b="1" spc="4" dirty="0">
                <a:latin typeface="Calibri"/>
                <a:cs typeface="Calibri"/>
              </a:rPr>
              <a:t>mage</a:t>
            </a:r>
            <a:r>
              <a:rPr sz="927" b="1" dirty="0">
                <a:latin typeface="Calibri"/>
                <a:cs typeface="Calibri"/>
              </a:rPr>
              <a:t> </a:t>
            </a:r>
            <a:r>
              <a:rPr sz="927" b="1" spc="4" dirty="0">
                <a:latin typeface="Calibri"/>
                <a:cs typeface="Calibri"/>
              </a:rPr>
              <a:t>R</a:t>
            </a:r>
            <a:r>
              <a:rPr sz="927" b="1" dirty="0">
                <a:latin typeface="Calibri"/>
                <a:cs typeface="Calibri"/>
              </a:rPr>
              <a:t>e</a:t>
            </a:r>
            <a:r>
              <a:rPr sz="927" b="1" spc="4" dirty="0">
                <a:latin typeface="Calibri"/>
                <a:cs typeface="Calibri"/>
              </a:rPr>
              <a:t>posit</a:t>
            </a:r>
            <a:r>
              <a:rPr sz="927" b="1" dirty="0">
                <a:latin typeface="Calibri"/>
                <a:cs typeface="Calibri"/>
              </a:rPr>
              <a:t>ory</a:t>
            </a:r>
            <a:endParaRPr sz="927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027334" y="1828871"/>
            <a:ext cx="857250" cy="280707"/>
          </a:xfrm>
          <a:custGeom>
            <a:avLst/>
            <a:gdLst/>
            <a:ahLst/>
            <a:cxnLst/>
            <a:rect l="l" t="t" r="r" b="b"/>
            <a:pathLst>
              <a:path w="971550" h="318135">
                <a:moveTo>
                  <a:pt x="0" y="317756"/>
                </a:moveTo>
                <a:lnTo>
                  <a:pt x="971544" y="0"/>
                </a:lnTo>
              </a:path>
            </a:pathLst>
          </a:custGeom>
          <a:ln w="1024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56" name="object 156"/>
          <p:cNvSpPr/>
          <p:nvPr/>
        </p:nvSpPr>
        <p:spPr>
          <a:xfrm>
            <a:off x="5027334" y="1828871"/>
            <a:ext cx="1218640" cy="280707"/>
          </a:xfrm>
          <a:custGeom>
            <a:avLst/>
            <a:gdLst/>
            <a:ahLst/>
            <a:cxnLst/>
            <a:rect l="l" t="t" r="r" b="b"/>
            <a:pathLst>
              <a:path w="1381125" h="318135">
                <a:moveTo>
                  <a:pt x="0" y="317756"/>
                </a:moveTo>
                <a:lnTo>
                  <a:pt x="1381119" y="0"/>
                </a:lnTo>
              </a:path>
            </a:pathLst>
          </a:custGeom>
          <a:ln w="1024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57" name="object 157"/>
          <p:cNvSpPr/>
          <p:nvPr/>
        </p:nvSpPr>
        <p:spPr>
          <a:xfrm>
            <a:off x="4799037" y="1470211"/>
            <a:ext cx="694204" cy="457199"/>
          </a:xfrm>
          <a:custGeom>
            <a:avLst/>
            <a:gdLst/>
            <a:ahLst/>
            <a:cxnLst/>
            <a:rect l="l" t="t" r="r" b="b"/>
            <a:pathLst>
              <a:path w="786764" h="518160">
                <a:moveTo>
                  <a:pt x="677167" y="88252"/>
                </a:moveTo>
                <a:lnTo>
                  <a:pt x="0" y="88252"/>
                </a:lnTo>
                <a:lnTo>
                  <a:pt x="0" y="499066"/>
                </a:lnTo>
                <a:lnTo>
                  <a:pt x="48335" y="507558"/>
                </a:lnTo>
                <a:lnTo>
                  <a:pt x="92099" y="513317"/>
                </a:lnTo>
                <a:lnTo>
                  <a:pt x="131800" y="516589"/>
                </a:lnTo>
                <a:lnTo>
                  <a:pt x="167945" y="517625"/>
                </a:lnTo>
                <a:lnTo>
                  <a:pt x="201043" y="516672"/>
                </a:lnTo>
                <a:lnTo>
                  <a:pt x="260128" y="509795"/>
                </a:lnTo>
                <a:lnTo>
                  <a:pt x="313118" y="497948"/>
                </a:lnTo>
                <a:lnTo>
                  <a:pt x="417062" y="467293"/>
                </a:lnTo>
                <a:lnTo>
                  <a:pt x="445587" y="459630"/>
                </a:lnTo>
                <a:lnTo>
                  <a:pt x="509238" y="446042"/>
                </a:lnTo>
                <a:lnTo>
                  <a:pt x="585077" y="436432"/>
                </a:lnTo>
                <a:lnTo>
                  <a:pt x="628837" y="433739"/>
                </a:lnTo>
                <a:lnTo>
                  <a:pt x="677167" y="432786"/>
                </a:lnTo>
                <a:lnTo>
                  <a:pt x="677167" y="88252"/>
                </a:lnTo>
                <a:close/>
              </a:path>
              <a:path w="786764" h="518160">
                <a:moveTo>
                  <a:pt x="728332" y="43586"/>
                </a:moveTo>
                <a:lnTo>
                  <a:pt x="55789" y="43586"/>
                </a:lnTo>
                <a:lnTo>
                  <a:pt x="55789" y="88252"/>
                </a:lnTo>
                <a:lnTo>
                  <a:pt x="677167" y="88252"/>
                </a:lnTo>
                <a:lnTo>
                  <a:pt x="677172" y="392682"/>
                </a:lnTo>
                <a:lnTo>
                  <a:pt x="681776" y="392290"/>
                </a:lnTo>
                <a:lnTo>
                  <a:pt x="693400" y="391467"/>
                </a:lnTo>
                <a:lnTo>
                  <a:pt x="709700" y="390650"/>
                </a:lnTo>
                <a:lnTo>
                  <a:pt x="728332" y="390281"/>
                </a:lnTo>
                <a:lnTo>
                  <a:pt x="728332" y="43586"/>
                </a:lnTo>
                <a:close/>
              </a:path>
              <a:path w="786764" h="518160">
                <a:moveTo>
                  <a:pt x="786599" y="0"/>
                </a:moveTo>
                <a:lnTo>
                  <a:pt x="108229" y="0"/>
                </a:lnTo>
                <a:lnTo>
                  <a:pt x="108229" y="43586"/>
                </a:lnTo>
                <a:lnTo>
                  <a:pt x="728332" y="43586"/>
                </a:lnTo>
                <a:lnTo>
                  <a:pt x="729715" y="347334"/>
                </a:lnTo>
                <a:lnTo>
                  <a:pt x="750927" y="346342"/>
                </a:lnTo>
                <a:lnTo>
                  <a:pt x="767860" y="345834"/>
                </a:lnTo>
                <a:lnTo>
                  <a:pt x="786599" y="345615"/>
                </a:lnTo>
                <a:lnTo>
                  <a:pt x="78659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58" name="object 158"/>
          <p:cNvSpPr/>
          <p:nvPr/>
        </p:nvSpPr>
        <p:spPr>
          <a:xfrm>
            <a:off x="4799037" y="1548082"/>
            <a:ext cx="597834" cy="379319"/>
          </a:xfrm>
          <a:custGeom>
            <a:avLst/>
            <a:gdLst/>
            <a:ahLst/>
            <a:cxnLst/>
            <a:rect l="l" t="t" r="r" b="b"/>
            <a:pathLst>
              <a:path w="677545" h="429894">
                <a:moveTo>
                  <a:pt x="0" y="0"/>
                </a:moveTo>
                <a:lnTo>
                  <a:pt x="677167" y="0"/>
                </a:lnTo>
                <a:lnTo>
                  <a:pt x="677167" y="344534"/>
                </a:lnTo>
                <a:lnTo>
                  <a:pt x="628837" y="345486"/>
                </a:lnTo>
                <a:lnTo>
                  <a:pt x="585078" y="348179"/>
                </a:lnTo>
                <a:lnTo>
                  <a:pt x="545381" y="352363"/>
                </a:lnTo>
                <a:lnTo>
                  <a:pt x="476143" y="364210"/>
                </a:lnTo>
                <a:lnTo>
                  <a:pt x="417063" y="379040"/>
                </a:lnTo>
                <a:lnTo>
                  <a:pt x="364075" y="394865"/>
                </a:lnTo>
                <a:lnTo>
                  <a:pt x="338597" y="402528"/>
                </a:lnTo>
                <a:lnTo>
                  <a:pt x="287132" y="416116"/>
                </a:lnTo>
                <a:lnTo>
                  <a:pt x="231602" y="425726"/>
                </a:lnTo>
                <a:lnTo>
                  <a:pt x="167946" y="429372"/>
                </a:lnTo>
                <a:lnTo>
                  <a:pt x="131800" y="428336"/>
                </a:lnTo>
                <a:lnTo>
                  <a:pt x="92099" y="425063"/>
                </a:lnTo>
                <a:lnTo>
                  <a:pt x="48335" y="419305"/>
                </a:lnTo>
                <a:lnTo>
                  <a:pt x="0" y="410813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59" name="object 159"/>
          <p:cNvSpPr/>
          <p:nvPr/>
        </p:nvSpPr>
        <p:spPr>
          <a:xfrm>
            <a:off x="4848263" y="1508670"/>
            <a:ext cx="593912" cy="308162"/>
          </a:xfrm>
          <a:custGeom>
            <a:avLst/>
            <a:gdLst/>
            <a:ahLst/>
            <a:cxnLst/>
            <a:rect l="l" t="t" r="r" b="b"/>
            <a:pathLst>
              <a:path w="673100" h="349250">
                <a:moveTo>
                  <a:pt x="0" y="44666"/>
                </a:moveTo>
                <a:lnTo>
                  <a:pt x="0" y="0"/>
                </a:lnTo>
                <a:lnTo>
                  <a:pt x="672543" y="0"/>
                </a:lnTo>
                <a:lnTo>
                  <a:pt x="672543" y="346695"/>
                </a:lnTo>
                <a:lnTo>
                  <a:pt x="653911" y="347065"/>
                </a:lnTo>
                <a:lnTo>
                  <a:pt x="637611" y="347881"/>
                </a:lnTo>
                <a:lnTo>
                  <a:pt x="625986" y="348704"/>
                </a:lnTo>
                <a:lnTo>
                  <a:pt x="621382" y="349096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0" name="object 160"/>
          <p:cNvSpPr/>
          <p:nvPr/>
        </p:nvSpPr>
        <p:spPr>
          <a:xfrm>
            <a:off x="4894534" y="1470211"/>
            <a:ext cx="598954" cy="306481"/>
          </a:xfrm>
          <a:custGeom>
            <a:avLst/>
            <a:gdLst/>
            <a:ahLst/>
            <a:cxnLst/>
            <a:rect l="l" t="t" r="r" b="b"/>
            <a:pathLst>
              <a:path w="678814" h="347344">
                <a:moveTo>
                  <a:pt x="0" y="43586"/>
                </a:moveTo>
                <a:lnTo>
                  <a:pt x="0" y="0"/>
                </a:lnTo>
                <a:lnTo>
                  <a:pt x="678369" y="0"/>
                </a:lnTo>
                <a:lnTo>
                  <a:pt x="678369" y="345614"/>
                </a:lnTo>
                <a:lnTo>
                  <a:pt x="659630" y="345833"/>
                </a:lnTo>
                <a:lnTo>
                  <a:pt x="642697" y="346342"/>
                </a:lnTo>
                <a:lnTo>
                  <a:pt x="629380" y="346917"/>
                </a:lnTo>
                <a:lnTo>
                  <a:pt x="621485" y="347334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1" name="object 161"/>
          <p:cNvSpPr txBox="1"/>
          <p:nvPr/>
        </p:nvSpPr>
        <p:spPr>
          <a:xfrm>
            <a:off x="4854668" y="1617546"/>
            <a:ext cx="486896" cy="233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26073">
              <a:lnSpc>
                <a:spcPct val="101400"/>
              </a:lnSpc>
            </a:pPr>
            <a:r>
              <a:rPr sz="750" dirty="0">
                <a:latin typeface="Calibri"/>
                <a:cs typeface="Calibri"/>
              </a:rPr>
              <a:t>Lo</a:t>
            </a:r>
            <a:r>
              <a:rPr sz="750" spc="-9" dirty="0">
                <a:latin typeface="Calibri"/>
                <a:cs typeface="Calibri"/>
              </a:rPr>
              <a:t>g</a:t>
            </a:r>
            <a:r>
              <a:rPr sz="750" spc="4" dirty="0">
                <a:latin typeface="Calibri"/>
                <a:cs typeface="Calibri"/>
              </a:rPr>
              <a:t>in</a:t>
            </a:r>
            <a:r>
              <a:rPr sz="750" dirty="0">
                <a:latin typeface="Calibri"/>
                <a:cs typeface="Calibri"/>
              </a:rPr>
              <a:t> </a:t>
            </a:r>
            <a:r>
              <a:rPr sz="750" spc="-4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9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4" dirty="0">
                <a:latin typeface="Calibri"/>
                <a:cs typeface="Calibri"/>
              </a:rPr>
              <a:t> </a:t>
            </a:r>
            <a:r>
              <a:rPr sz="750" dirty="0">
                <a:latin typeface="Calibri"/>
                <a:cs typeface="Calibri"/>
              </a:rPr>
              <a:t>Mo</a:t>
            </a:r>
            <a:r>
              <a:rPr sz="750" spc="-4" dirty="0">
                <a:latin typeface="Calibri"/>
                <a:cs typeface="Calibri"/>
              </a:rPr>
              <a:t>ve</a:t>
            </a:r>
            <a:r>
              <a:rPr sz="750" dirty="0">
                <a:latin typeface="Calibri"/>
                <a:cs typeface="Calibri"/>
              </a:rPr>
              <a:t>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027334" y="1910564"/>
            <a:ext cx="70597" cy="198904"/>
          </a:xfrm>
          <a:custGeom>
            <a:avLst/>
            <a:gdLst/>
            <a:ahLst/>
            <a:cxnLst/>
            <a:rect l="l" t="t" r="r" b="b"/>
            <a:pathLst>
              <a:path w="80010" h="225425">
                <a:moveTo>
                  <a:pt x="0" y="225170"/>
                </a:moveTo>
                <a:lnTo>
                  <a:pt x="79864" y="0"/>
                </a:lnTo>
              </a:path>
            </a:pathLst>
          </a:custGeom>
          <a:ln w="1024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3" name="object 163"/>
          <p:cNvSpPr/>
          <p:nvPr/>
        </p:nvSpPr>
        <p:spPr>
          <a:xfrm>
            <a:off x="3198720" y="1470211"/>
            <a:ext cx="694204" cy="457199"/>
          </a:xfrm>
          <a:custGeom>
            <a:avLst/>
            <a:gdLst/>
            <a:ahLst/>
            <a:cxnLst/>
            <a:rect l="l" t="t" r="r" b="b"/>
            <a:pathLst>
              <a:path w="786764" h="518160">
                <a:moveTo>
                  <a:pt x="677167" y="88252"/>
                </a:moveTo>
                <a:lnTo>
                  <a:pt x="0" y="88252"/>
                </a:lnTo>
                <a:lnTo>
                  <a:pt x="0" y="499066"/>
                </a:lnTo>
                <a:lnTo>
                  <a:pt x="48335" y="507558"/>
                </a:lnTo>
                <a:lnTo>
                  <a:pt x="92099" y="513317"/>
                </a:lnTo>
                <a:lnTo>
                  <a:pt x="131800" y="516589"/>
                </a:lnTo>
                <a:lnTo>
                  <a:pt x="167946" y="517625"/>
                </a:lnTo>
                <a:lnTo>
                  <a:pt x="201044" y="516672"/>
                </a:lnTo>
                <a:lnTo>
                  <a:pt x="260129" y="509795"/>
                </a:lnTo>
                <a:lnTo>
                  <a:pt x="313119" y="497948"/>
                </a:lnTo>
                <a:lnTo>
                  <a:pt x="417063" y="467293"/>
                </a:lnTo>
                <a:lnTo>
                  <a:pt x="445588" y="459630"/>
                </a:lnTo>
                <a:lnTo>
                  <a:pt x="509239" y="446042"/>
                </a:lnTo>
                <a:lnTo>
                  <a:pt x="585077" y="436432"/>
                </a:lnTo>
                <a:lnTo>
                  <a:pt x="628837" y="433739"/>
                </a:lnTo>
                <a:lnTo>
                  <a:pt x="677167" y="432786"/>
                </a:lnTo>
                <a:lnTo>
                  <a:pt x="677167" y="88252"/>
                </a:lnTo>
                <a:close/>
              </a:path>
              <a:path w="786764" h="518160">
                <a:moveTo>
                  <a:pt x="728333" y="43586"/>
                </a:moveTo>
                <a:lnTo>
                  <a:pt x="55789" y="43586"/>
                </a:lnTo>
                <a:lnTo>
                  <a:pt x="55789" y="88252"/>
                </a:lnTo>
                <a:lnTo>
                  <a:pt x="677167" y="88252"/>
                </a:lnTo>
                <a:lnTo>
                  <a:pt x="677173" y="392682"/>
                </a:lnTo>
                <a:lnTo>
                  <a:pt x="681777" y="392290"/>
                </a:lnTo>
                <a:lnTo>
                  <a:pt x="693401" y="391467"/>
                </a:lnTo>
                <a:lnTo>
                  <a:pt x="709701" y="390650"/>
                </a:lnTo>
                <a:lnTo>
                  <a:pt x="728333" y="390281"/>
                </a:lnTo>
                <a:lnTo>
                  <a:pt x="728333" y="43586"/>
                </a:lnTo>
                <a:close/>
              </a:path>
              <a:path w="786764" h="518160">
                <a:moveTo>
                  <a:pt x="786599" y="0"/>
                </a:moveTo>
                <a:lnTo>
                  <a:pt x="108230" y="0"/>
                </a:lnTo>
                <a:lnTo>
                  <a:pt x="108230" y="43586"/>
                </a:lnTo>
                <a:lnTo>
                  <a:pt x="728333" y="43586"/>
                </a:lnTo>
                <a:lnTo>
                  <a:pt x="729716" y="347334"/>
                </a:lnTo>
                <a:lnTo>
                  <a:pt x="750927" y="346343"/>
                </a:lnTo>
                <a:lnTo>
                  <a:pt x="767859" y="345834"/>
                </a:lnTo>
                <a:lnTo>
                  <a:pt x="786599" y="345615"/>
                </a:lnTo>
                <a:lnTo>
                  <a:pt x="7865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4" name="object 164"/>
          <p:cNvSpPr/>
          <p:nvPr/>
        </p:nvSpPr>
        <p:spPr>
          <a:xfrm>
            <a:off x="3198719" y="1548082"/>
            <a:ext cx="597834" cy="379319"/>
          </a:xfrm>
          <a:custGeom>
            <a:avLst/>
            <a:gdLst/>
            <a:ahLst/>
            <a:cxnLst/>
            <a:rect l="l" t="t" r="r" b="b"/>
            <a:pathLst>
              <a:path w="677545" h="429894">
                <a:moveTo>
                  <a:pt x="0" y="0"/>
                </a:moveTo>
                <a:lnTo>
                  <a:pt x="677167" y="0"/>
                </a:lnTo>
                <a:lnTo>
                  <a:pt x="677167" y="344534"/>
                </a:lnTo>
                <a:lnTo>
                  <a:pt x="628837" y="345486"/>
                </a:lnTo>
                <a:lnTo>
                  <a:pt x="585078" y="348179"/>
                </a:lnTo>
                <a:lnTo>
                  <a:pt x="545381" y="352363"/>
                </a:lnTo>
                <a:lnTo>
                  <a:pt x="476143" y="364210"/>
                </a:lnTo>
                <a:lnTo>
                  <a:pt x="417063" y="379040"/>
                </a:lnTo>
                <a:lnTo>
                  <a:pt x="364075" y="394865"/>
                </a:lnTo>
                <a:lnTo>
                  <a:pt x="338597" y="402528"/>
                </a:lnTo>
                <a:lnTo>
                  <a:pt x="287132" y="416116"/>
                </a:lnTo>
                <a:lnTo>
                  <a:pt x="231602" y="425726"/>
                </a:lnTo>
                <a:lnTo>
                  <a:pt x="167946" y="429372"/>
                </a:lnTo>
                <a:lnTo>
                  <a:pt x="131800" y="428336"/>
                </a:lnTo>
                <a:lnTo>
                  <a:pt x="92099" y="425063"/>
                </a:lnTo>
                <a:lnTo>
                  <a:pt x="48335" y="419305"/>
                </a:lnTo>
                <a:lnTo>
                  <a:pt x="0" y="410813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5" name="object 165"/>
          <p:cNvSpPr/>
          <p:nvPr/>
        </p:nvSpPr>
        <p:spPr>
          <a:xfrm>
            <a:off x="3247945" y="1508670"/>
            <a:ext cx="593912" cy="308162"/>
          </a:xfrm>
          <a:custGeom>
            <a:avLst/>
            <a:gdLst/>
            <a:ahLst/>
            <a:cxnLst/>
            <a:rect l="l" t="t" r="r" b="b"/>
            <a:pathLst>
              <a:path w="673100" h="349250">
                <a:moveTo>
                  <a:pt x="0" y="44666"/>
                </a:moveTo>
                <a:lnTo>
                  <a:pt x="0" y="0"/>
                </a:lnTo>
                <a:lnTo>
                  <a:pt x="672543" y="0"/>
                </a:lnTo>
                <a:lnTo>
                  <a:pt x="672543" y="346695"/>
                </a:lnTo>
                <a:lnTo>
                  <a:pt x="653911" y="347065"/>
                </a:lnTo>
                <a:lnTo>
                  <a:pt x="637611" y="347881"/>
                </a:lnTo>
                <a:lnTo>
                  <a:pt x="625986" y="348704"/>
                </a:lnTo>
                <a:lnTo>
                  <a:pt x="621382" y="349096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6" name="object 166"/>
          <p:cNvSpPr/>
          <p:nvPr/>
        </p:nvSpPr>
        <p:spPr>
          <a:xfrm>
            <a:off x="3294217" y="1470211"/>
            <a:ext cx="598954" cy="306481"/>
          </a:xfrm>
          <a:custGeom>
            <a:avLst/>
            <a:gdLst/>
            <a:ahLst/>
            <a:cxnLst/>
            <a:rect l="l" t="t" r="r" b="b"/>
            <a:pathLst>
              <a:path w="678814" h="347344">
                <a:moveTo>
                  <a:pt x="0" y="43586"/>
                </a:moveTo>
                <a:lnTo>
                  <a:pt x="0" y="0"/>
                </a:lnTo>
                <a:lnTo>
                  <a:pt x="678369" y="0"/>
                </a:lnTo>
                <a:lnTo>
                  <a:pt x="678369" y="345614"/>
                </a:lnTo>
                <a:lnTo>
                  <a:pt x="659630" y="345833"/>
                </a:lnTo>
                <a:lnTo>
                  <a:pt x="642697" y="346342"/>
                </a:lnTo>
                <a:lnTo>
                  <a:pt x="629380" y="346917"/>
                </a:lnTo>
                <a:lnTo>
                  <a:pt x="621485" y="347334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7" name="object 167"/>
          <p:cNvSpPr txBox="1"/>
          <p:nvPr/>
        </p:nvSpPr>
        <p:spPr>
          <a:xfrm>
            <a:off x="3255856" y="1680193"/>
            <a:ext cx="482974" cy="10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662" spc="-4" dirty="0">
                <a:latin typeface="Calibri"/>
                <a:cs typeface="Calibri"/>
              </a:rPr>
              <a:t>M</a:t>
            </a:r>
            <a:r>
              <a:rPr sz="662" dirty="0">
                <a:latin typeface="Calibri"/>
                <a:cs typeface="Calibri"/>
              </a:rPr>
              <a:t>a</a:t>
            </a:r>
            <a:r>
              <a:rPr sz="662" spc="-9" dirty="0">
                <a:latin typeface="Calibri"/>
                <a:cs typeface="Calibri"/>
              </a:rPr>
              <a:t>n</a:t>
            </a:r>
            <a:r>
              <a:rPr sz="662" dirty="0">
                <a:latin typeface="Calibri"/>
                <a:cs typeface="Calibri"/>
              </a:rPr>
              <a:t>a</a:t>
            </a:r>
            <a:r>
              <a:rPr sz="662" spc="-9" dirty="0">
                <a:latin typeface="Calibri"/>
                <a:cs typeface="Calibri"/>
              </a:rPr>
              <a:t>g</a:t>
            </a:r>
            <a:r>
              <a:rPr sz="662" spc="-4" dirty="0">
                <a:latin typeface="Calibri"/>
                <a:cs typeface="Calibri"/>
              </a:rPr>
              <a:t>eme</a:t>
            </a:r>
            <a:r>
              <a:rPr sz="662" spc="-9" dirty="0">
                <a:latin typeface="Calibri"/>
                <a:cs typeface="Calibri"/>
              </a:rPr>
              <a:t>n</a:t>
            </a:r>
            <a:r>
              <a:rPr sz="662" spc="4" dirty="0">
                <a:latin typeface="Calibri"/>
                <a:cs typeface="Calibri"/>
              </a:rPr>
              <a:t>t</a:t>
            </a:r>
            <a:endParaRPr sz="662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497486" y="1910564"/>
            <a:ext cx="1530163" cy="198904"/>
          </a:xfrm>
          <a:custGeom>
            <a:avLst/>
            <a:gdLst/>
            <a:ahLst/>
            <a:cxnLst/>
            <a:rect l="l" t="t" r="r" b="b"/>
            <a:pathLst>
              <a:path w="1734185" h="225425">
                <a:moveTo>
                  <a:pt x="1733827" y="225170"/>
                </a:moveTo>
                <a:lnTo>
                  <a:pt x="0" y="0"/>
                </a:lnTo>
              </a:path>
            </a:pathLst>
          </a:custGeom>
          <a:ln w="10248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69" name="object 169"/>
          <p:cNvSpPr/>
          <p:nvPr/>
        </p:nvSpPr>
        <p:spPr>
          <a:xfrm>
            <a:off x="3998877" y="1470211"/>
            <a:ext cx="694204" cy="457199"/>
          </a:xfrm>
          <a:custGeom>
            <a:avLst/>
            <a:gdLst/>
            <a:ahLst/>
            <a:cxnLst/>
            <a:rect l="l" t="t" r="r" b="b"/>
            <a:pathLst>
              <a:path w="786764" h="518160">
                <a:moveTo>
                  <a:pt x="677167" y="88252"/>
                </a:moveTo>
                <a:lnTo>
                  <a:pt x="0" y="88252"/>
                </a:lnTo>
                <a:lnTo>
                  <a:pt x="0" y="499066"/>
                </a:lnTo>
                <a:lnTo>
                  <a:pt x="48335" y="507558"/>
                </a:lnTo>
                <a:lnTo>
                  <a:pt x="92099" y="513317"/>
                </a:lnTo>
                <a:lnTo>
                  <a:pt x="131800" y="516589"/>
                </a:lnTo>
                <a:lnTo>
                  <a:pt x="167946" y="517625"/>
                </a:lnTo>
                <a:lnTo>
                  <a:pt x="201044" y="516672"/>
                </a:lnTo>
                <a:lnTo>
                  <a:pt x="260129" y="509795"/>
                </a:lnTo>
                <a:lnTo>
                  <a:pt x="313119" y="497948"/>
                </a:lnTo>
                <a:lnTo>
                  <a:pt x="417063" y="467293"/>
                </a:lnTo>
                <a:lnTo>
                  <a:pt x="445588" y="459630"/>
                </a:lnTo>
                <a:lnTo>
                  <a:pt x="509239" y="446042"/>
                </a:lnTo>
                <a:lnTo>
                  <a:pt x="585077" y="436432"/>
                </a:lnTo>
                <a:lnTo>
                  <a:pt x="628837" y="433739"/>
                </a:lnTo>
                <a:lnTo>
                  <a:pt x="677167" y="432786"/>
                </a:lnTo>
                <a:lnTo>
                  <a:pt x="677167" y="88252"/>
                </a:lnTo>
                <a:close/>
              </a:path>
              <a:path w="786764" h="518160">
                <a:moveTo>
                  <a:pt x="728333" y="43586"/>
                </a:moveTo>
                <a:lnTo>
                  <a:pt x="55791" y="43586"/>
                </a:lnTo>
                <a:lnTo>
                  <a:pt x="55791" y="88252"/>
                </a:lnTo>
                <a:lnTo>
                  <a:pt x="677167" y="88252"/>
                </a:lnTo>
                <a:lnTo>
                  <a:pt x="677173" y="392682"/>
                </a:lnTo>
                <a:lnTo>
                  <a:pt x="681777" y="392290"/>
                </a:lnTo>
                <a:lnTo>
                  <a:pt x="693402" y="391467"/>
                </a:lnTo>
                <a:lnTo>
                  <a:pt x="709702" y="390650"/>
                </a:lnTo>
                <a:lnTo>
                  <a:pt x="728333" y="390281"/>
                </a:lnTo>
                <a:lnTo>
                  <a:pt x="728333" y="43586"/>
                </a:lnTo>
                <a:close/>
              </a:path>
              <a:path w="786764" h="518160">
                <a:moveTo>
                  <a:pt x="786599" y="0"/>
                </a:moveTo>
                <a:lnTo>
                  <a:pt x="108230" y="0"/>
                </a:lnTo>
                <a:lnTo>
                  <a:pt x="108230" y="43586"/>
                </a:lnTo>
                <a:lnTo>
                  <a:pt x="728333" y="43586"/>
                </a:lnTo>
                <a:lnTo>
                  <a:pt x="729716" y="347334"/>
                </a:lnTo>
                <a:lnTo>
                  <a:pt x="750928" y="346343"/>
                </a:lnTo>
                <a:lnTo>
                  <a:pt x="767860" y="345834"/>
                </a:lnTo>
                <a:lnTo>
                  <a:pt x="786599" y="345615"/>
                </a:lnTo>
                <a:lnTo>
                  <a:pt x="786599" y="0"/>
                </a:lnTo>
                <a:close/>
              </a:path>
            </a:pathLst>
          </a:custGeom>
          <a:solidFill>
            <a:srgbClr val="BCFFBC"/>
          </a:solidFill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70" name="object 170"/>
          <p:cNvSpPr/>
          <p:nvPr/>
        </p:nvSpPr>
        <p:spPr>
          <a:xfrm>
            <a:off x="3998877" y="1548082"/>
            <a:ext cx="597834" cy="379319"/>
          </a:xfrm>
          <a:custGeom>
            <a:avLst/>
            <a:gdLst/>
            <a:ahLst/>
            <a:cxnLst/>
            <a:rect l="l" t="t" r="r" b="b"/>
            <a:pathLst>
              <a:path w="677545" h="429894">
                <a:moveTo>
                  <a:pt x="0" y="0"/>
                </a:moveTo>
                <a:lnTo>
                  <a:pt x="677167" y="0"/>
                </a:lnTo>
                <a:lnTo>
                  <a:pt x="677167" y="344534"/>
                </a:lnTo>
                <a:lnTo>
                  <a:pt x="628837" y="345486"/>
                </a:lnTo>
                <a:lnTo>
                  <a:pt x="585078" y="348179"/>
                </a:lnTo>
                <a:lnTo>
                  <a:pt x="545381" y="352363"/>
                </a:lnTo>
                <a:lnTo>
                  <a:pt x="476143" y="364210"/>
                </a:lnTo>
                <a:lnTo>
                  <a:pt x="417063" y="379040"/>
                </a:lnTo>
                <a:lnTo>
                  <a:pt x="364075" y="394865"/>
                </a:lnTo>
                <a:lnTo>
                  <a:pt x="338597" y="402528"/>
                </a:lnTo>
                <a:lnTo>
                  <a:pt x="287132" y="416116"/>
                </a:lnTo>
                <a:lnTo>
                  <a:pt x="231602" y="425726"/>
                </a:lnTo>
                <a:lnTo>
                  <a:pt x="167946" y="429372"/>
                </a:lnTo>
                <a:lnTo>
                  <a:pt x="131800" y="428336"/>
                </a:lnTo>
                <a:lnTo>
                  <a:pt x="92099" y="425063"/>
                </a:lnTo>
                <a:lnTo>
                  <a:pt x="48335" y="419305"/>
                </a:lnTo>
                <a:lnTo>
                  <a:pt x="0" y="410813"/>
                </a:lnTo>
                <a:lnTo>
                  <a:pt x="0" y="0"/>
                </a:lnTo>
                <a:close/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71" name="object 171"/>
          <p:cNvSpPr/>
          <p:nvPr/>
        </p:nvSpPr>
        <p:spPr>
          <a:xfrm>
            <a:off x="4048104" y="1508670"/>
            <a:ext cx="593912" cy="308162"/>
          </a:xfrm>
          <a:custGeom>
            <a:avLst/>
            <a:gdLst/>
            <a:ahLst/>
            <a:cxnLst/>
            <a:rect l="l" t="t" r="r" b="b"/>
            <a:pathLst>
              <a:path w="673100" h="349250">
                <a:moveTo>
                  <a:pt x="0" y="44666"/>
                </a:moveTo>
                <a:lnTo>
                  <a:pt x="0" y="0"/>
                </a:lnTo>
                <a:lnTo>
                  <a:pt x="672543" y="0"/>
                </a:lnTo>
                <a:lnTo>
                  <a:pt x="672543" y="346695"/>
                </a:lnTo>
                <a:lnTo>
                  <a:pt x="653911" y="347065"/>
                </a:lnTo>
                <a:lnTo>
                  <a:pt x="637611" y="347881"/>
                </a:lnTo>
                <a:lnTo>
                  <a:pt x="625986" y="348704"/>
                </a:lnTo>
                <a:lnTo>
                  <a:pt x="621382" y="349096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72" name="object 172"/>
          <p:cNvSpPr/>
          <p:nvPr/>
        </p:nvSpPr>
        <p:spPr>
          <a:xfrm>
            <a:off x="4094375" y="1470211"/>
            <a:ext cx="598954" cy="306481"/>
          </a:xfrm>
          <a:custGeom>
            <a:avLst/>
            <a:gdLst/>
            <a:ahLst/>
            <a:cxnLst/>
            <a:rect l="l" t="t" r="r" b="b"/>
            <a:pathLst>
              <a:path w="678814" h="347344">
                <a:moveTo>
                  <a:pt x="0" y="43586"/>
                </a:moveTo>
                <a:lnTo>
                  <a:pt x="0" y="0"/>
                </a:lnTo>
                <a:lnTo>
                  <a:pt x="678369" y="0"/>
                </a:lnTo>
                <a:lnTo>
                  <a:pt x="678369" y="345614"/>
                </a:lnTo>
                <a:lnTo>
                  <a:pt x="659630" y="345833"/>
                </a:lnTo>
                <a:lnTo>
                  <a:pt x="642697" y="346342"/>
                </a:lnTo>
                <a:lnTo>
                  <a:pt x="629380" y="346917"/>
                </a:lnTo>
                <a:lnTo>
                  <a:pt x="621485" y="347334"/>
                </a:lnTo>
              </a:path>
            </a:pathLst>
          </a:custGeom>
          <a:ln w="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sp>
        <p:nvSpPr>
          <p:cNvPr id="173" name="object 173"/>
          <p:cNvSpPr txBox="1"/>
          <p:nvPr/>
        </p:nvSpPr>
        <p:spPr>
          <a:xfrm>
            <a:off x="4135001" y="1629512"/>
            <a:ext cx="326651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558" marR="4483" indent="-54912"/>
            <a:r>
              <a:rPr sz="662" spc="-9" dirty="0">
                <a:latin typeface="Calibri"/>
                <a:cs typeface="Calibri"/>
              </a:rPr>
              <a:t>G</a:t>
            </a:r>
            <a:r>
              <a:rPr sz="662" dirty="0">
                <a:latin typeface="Calibri"/>
                <a:cs typeface="Calibri"/>
              </a:rPr>
              <a:t>at</a:t>
            </a:r>
            <a:r>
              <a:rPr sz="662" spc="-4" dirty="0">
                <a:latin typeface="Calibri"/>
                <a:cs typeface="Calibri"/>
              </a:rPr>
              <a:t>ew</a:t>
            </a:r>
            <a:r>
              <a:rPr sz="662" dirty="0">
                <a:latin typeface="Calibri"/>
                <a:cs typeface="Calibri"/>
              </a:rPr>
              <a:t>a</a:t>
            </a:r>
            <a:r>
              <a:rPr sz="662" spc="4" dirty="0">
                <a:latin typeface="Calibri"/>
                <a:cs typeface="Calibri"/>
              </a:rPr>
              <a:t>y</a:t>
            </a:r>
            <a:r>
              <a:rPr sz="662" dirty="0">
                <a:latin typeface="Calibri"/>
                <a:cs typeface="Calibri"/>
              </a:rPr>
              <a:t> </a:t>
            </a:r>
            <a:r>
              <a:rPr sz="662" spc="-4" dirty="0">
                <a:latin typeface="Calibri"/>
                <a:cs typeface="Calibri"/>
              </a:rPr>
              <a:t>H</a:t>
            </a:r>
            <a:r>
              <a:rPr sz="662" dirty="0">
                <a:latin typeface="Calibri"/>
                <a:cs typeface="Calibri"/>
              </a:rPr>
              <a:t>ost</a:t>
            </a:r>
            <a:r>
              <a:rPr sz="662" spc="4" dirty="0">
                <a:latin typeface="Calibri"/>
                <a:cs typeface="Calibri"/>
              </a:rPr>
              <a:t>s</a:t>
            </a:r>
            <a:endParaRPr sz="662">
              <a:latin typeface="Calibri"/>
              <a:cs typeface="Calibri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4297644" y="1910564"/>
            <a:ext cx="730063" cy="198904"/>
          </a:xfrm>
          <a:custGeom>
            <a:avLst/>
            <a:gdLst/>
            <a:ahLst/>
            <a:cxnLst/>
            <a:rect l="l" t="t" r="r" b="b"/>
            <a:pathLst>
              <a:path w="827404" h="225425">
                <a:moveTo>
                  <a:pt x="826981" y="225170"/>
                </a:moveTo>
                <a:lnTo>
                  <a:pt x="0" y="0"/>
                </a:lnTo>
              </a:path>
            </a:pathLst>
          </a:custGeom>
          <a:ln w="10247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412"/>
          </a:p>
        </p:txBody>
      </p:sp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4487266" y="2901074"/>
          <a:ext cx="949053" cy="477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322">
                <a:tc>
                  <a:txBody>
                    <a:bodyPr/>
                    <a:lstStyle/>
                    <a:p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0">
                      <a:solidFill>
                        <a:srgbClr val="000000"/>
                      </a:solidFill>
                      <a:prstDash val="solid"/>
                    </a:lnL>
                    <a:lnR w="6826">
                      <a:solidFill>
                        <a:srgbClr val="000000"/>
                      </a:solidFill>
                      <a:prstDash val="solid"/>
                    </a:lnR>
                    <a:lnT w="6830">
                      <a:solidFill>
                        <a:srgbClr val="000000"/>
                      </a:solidFill>
                      <a:prstDash val="solid"/>
                    </a:lnT>
                    <a:lnB w="6830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23495" marR="15875" indent="57785" algn="just">
                        <a:lnSpc>
                          <a:spcPct val="10189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x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port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h)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26">
                      <a:solidFill>
                        <a:srgbClr val="000000"/>
                      </a:solidFill>
                      <a:prstDash val="solid"/>
                    </a:lnL>
                    <a:lnR w="6826">
                      <a:solidFill>
                        <a:srgbClr val="000000"/>
                      </a:solidFill>
                      <a:prstDash val="solid"/>
                    </a:lnR>
                    <a:lnT w="6830">
                      <a:solidFill>
                        <a:srgbClr val="000000"/>
                      </a:solidFill>
                      <a:prstDash val="solid"/>
                    </a:lnT>
                    <a:lnB w="6830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26">
                      <a:solidFill>
                        <a:srgbClr val="000000"/>
                      </a:solidFill>
                      <a:prstDash val="solid"/>
                    </a:lnL>
                    <a:lnR w="6830">
                      <a:solidFill>
                        <a:srgbClr val="000000"/>
                      </a:solidFill>
                      <a:prstDash val="solid"/>
                    </a:lnR>
                    <a:lnT w="6830">
                      <a:solidFill>
                        <a:srgbClr val="000000"/>
                      </a:solidFill>
                      <a:prstDash val="solid"/>
                    </a:lnT>
                    <a:lnB w="6830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object 129"/>
          <p:cNvGraphicFramePr>
            <a:graphicFrameLocks noGrp="1"/>
          </p:cNvGraphicFramePr>
          <p:nvPr/>
        </p:nvGraphicFramePr>
        <p:xfrm>
          <a:off x="3334828" y="2158836"/>
          <a:ext cx="702232" cy="93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776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26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FD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36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26">
                      <a:solidFill>
                        <a:srgbClr val="000000"/>
                      </a:solidFill>
                      <a:prstDash val="solid"/>
                    </a:lnL>
                    <a:lnR w="6826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26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46">
                <a:tc gridSpan="2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18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hes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4233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4233">
                      <a:solidFill>
                        <a:srgbClr val="000000"/>
                      </a:solidFill>
                      <a:prstDash val="solid"/>
                    </a:lnL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76">
                <a:tc>
                  <a:txBody>
                    <a:bodyPr/>
                    <a:lstStyle/>
                    <a:p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26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FD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36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26">
                      <a:solidFill>
                        <a:srgbClr val="000000"/>
                      </a:solidFill>
                      <a:prstDash val="solid"/>
                    </a:lnL>
                    <a:lnR w="6826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26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" name="object 133"/>
          <p:cNvGraphicFramePr>
            <a:graphicFrameLocks noGrp="1"/>
          </p:cNvGraphicFramePr>
          <p:nvPr/>
        </p:nvGraphicFramePr>
        <p:xfrm>
          <a:off x="1884677" y="4551677"/>
          <a:ext cx="511571" cy="102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194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94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8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94">
                <a:tc rowSpan="2"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194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194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194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8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194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  <a:lnR w="6831">
                      <a:solidFill>
                        <a:srgbClr val="000000"/>
                      </a:solidFill>
                      <a:prstDash val="solid"/>
                    </a:lnR>
                    <a:lnT w="6831">
                      <a:solidFill>
                        <a:srgbClr val="000000"/>
                      </a:solidFill>
                      <a:prstDash val="solid"/>
                    </a:lnT>
                    <a:lnB w="6831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8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83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4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313283"/>
            <a:ext cx="411480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4046"/>
              </a:lnSpc>
            </a:pP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Com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t:</a:t>
            </a:r>
            <a:r>
              <a:rPr sz="3397" b="1" spc="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Fil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esys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397"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397" b="1" dirty="0">
                <a:solidFill>
                  <a:srgbClr val="C00000"/>
                </a:solidFill>
                <a:latin typeface="Arial"/>
                <a:cs typeface="Arial"/>
              </a:rPr>
              <a:t>ms</a:t>
            </a:r>
            <a:endParaRPr sz="33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503" y="826244"/>
            <a:ext cx="8212231" cy="528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4" indent="-324988">
              <a:buFont typeface="Arial"/>
              <a:buChar char="•"/>
              <a:tabLst>
                <a:tab pos="335634" algn="l"/>
                <a:tab pos="336194" algn="l"/>
              </a:tabLst>
            </a:pP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Lu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str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il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esys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–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Good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for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sca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ar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ge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k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I/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endParaRPr sz="2250" dirty="0">
              <a:latin typeface="Arial"/>
              <a:cs typeface="Arial"/>
            </a:endParaRPr>
          </a:p>
          <a:p>
            <a:pPr marL="714973" lvl="1" indent="-270636">
              <a:spcBef>
                <a:spcPts val="331"/>
              </a:spcBef>
              <a:buFont typeface="Arial"/>
              <a:buChar char="•"/>
              <a:tabLst>
                <a:tab pos="715534" algn="l"/>
              </a:tabLst>
            </a:pP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Acc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fro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26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ll</a:t>
            </a:r>
            <a:r>
              <a:rPr sz="1897" spc="-4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put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U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 node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s.</a:t>
            </a:r>
            <a:endParaRPr sz="1897" dirty="0">
              <a:latin typeface="Arial"/>
              <a:cs typeface="Arial"/>
            </a:endParaRPr>
          </a:p>
          <a:p>
            <a:pPr marL="714973" marR="572091" lvl="1" indent="-270636">
              <a:lnSpc>
                <a:spcPts val="2180"/>
              </a:lnSpc>
              <a:spcBef>
                <a:spcPts val="494"/>
              </a:spcBef>
              <a:buFont typeface="Arial"/>
              <a:buChar char="•"/>
              <a:tabLst>
                <a:tab pos="715534" algn="l"/>
              </a:tabLst>
            </a:pP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oas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scra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ch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co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-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2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5PB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pea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k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per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or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ance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: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100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ood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tor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arg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rat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h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dat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dur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j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ob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endParaRPr sz="1897" dirty="0">
              <a:latin typeface="Arial"/>
              <a:cs typeface="Arial"/>
            </a:endParaRPr>
          </a:p>
          <a:p>
            <a:pPr marL="714973" marR="277360" lvl="1" indent="-270636">
              <a:lnSpc>
                <a:spcPts val="2144"/>
              </a:lnSpc>
              <a:spcBef>
                <a:spcPts val="468"/>
              </a:spcBef>
              <a:buFont typeface="Arial"/>
              <a:buChar char="•"/>
              <a:tabLst>
                <a:tab pos="715534" algn="l"/>
              </a:tabLst>
            </a:pP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oas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pro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j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ns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-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2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5PB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pea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k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per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or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ance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: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10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0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Lon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erm 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orage.</a:t>
            </a:r>
            <a:endParaRPr sz="1897" dirty="0">
              <a:latin typeface="Arial"/>
              <a:cs typeface="Arial"/>
            </a:endParaRPr>
          </a:p>
          <a:p>
            <a:pPr marL="714973" lvl="1" indent="-270636">
              <a:spcBef>
                <a:spcPts val="291"/>
              </a:spcBef>
              <a:buFont typeface="Arial"/>
              <a:buChar char="•"/>
              <a:tabLst>
                <a:tab pos="715534" algn="l"/>
              </a:tabLst>
            </a:pP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goo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97" b="1" spc="-2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97" b="1" spc="-22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oc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I/</a:t>
            </a:r>
            <a:r>
              <a:rPr sz="1897" b="1" spc="-22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endParaRPr sz="1897" dirty="0">
              <a:latin typeface="Arial"/>
              <a:cs typeface="Arial"/>
            </a:endParaRPr>
          </a:p>
          <a:p>
            <a:pPr marL="336194" indent="-324988">
              <a:spcBef>
                <a:spcPts val="431"/>
              </a:spcBef>
              <a:buFont typeface="Arial"/>
              <a:buChar char="•"/>
              <a:tabLst>
                <a:tab pos="335634" algn="l"/>
                <a:tab pos="336194" algn="l"/>
              </a:tabLst>
            </a:pP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SS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2250" b="1" spc="13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il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esys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endParaRPr sz="2250" dirty="0">
              <a:latin typeface="Arial"/>
              <a:cs typeface="Arial"/>
            </a:endParaRPr>
          </a:p>
          <a:p>
            <a:pPr marL="714973" marR="606831" lvl="1" indent="-270636">
              <a:lnSpc>
                <a:spcPct val="95000"/>
              </a:lnSpc>
              <a:spcBef>
                <a:spcPts val="472"/>
              </a:spcBef>
              <a:buFont typeface="Arial"/>
              <a:buChar char="•"/>
              <a:tabLst>
                <a:tab pos="715534" algn="l"/>
              </a:tabLst>
            </a:pP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scra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h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oca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4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eac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h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na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v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co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pu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nod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–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210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 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regu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ar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co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pu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nodes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285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G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PU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arg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or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y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nodes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1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4T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on se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co</a:t>
            </a:r>
            <a:r>
              <a:rPr sz="1897" spc="-22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pu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nodes.</a:t>
            </a:r>
            <a:endParaRPr sz="1897" dirty="0">
              <a:latin typeface="Arial"/>
              <a:cs typeface="Arial"/>
            </a:endParaRPr>
          </a:p>
          <a:p>
            <a:pPr marL="714973" marR="4483" lvl="1" indent="-270636">
              <a:lnSpc>
                <a:spcPts val="2153"/>
              </a:lnSpc>
              <a:spcBef>
                <a:spcPts val="516"/>
              </a:spcBef>
              <a:buFont typeface="Arial"/>
              <a:buChar char="•"/>
              <a:tabLst>
                <a:tab pos="715534" algn="l"/>
              </a:tabLst>
            </a:pP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 goo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w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g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ll</a:t>
            </a:r>
            <a:r>
              <a:rPr sz="1897" spc="-4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 an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porar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y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sc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rat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h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s. P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urge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th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en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j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ob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endParaRPr sz="1897" dirty="0">
              <a:latin typeface="Arial"/>
              <a:cs typeface="Arial"/>
            </a:endParaRPr>
          </a:p>
          <a:p>
            <a:pPr marL="429207" indent="-418001">
              <a:spcBef>
                <a:spcPts val="821"/>
              </a:spcBef>
              <a:buSzPct val="117647"/>
              <a:buFont typeface="Arial"/>
              <a:buChar char="•"/>
              <a:tabLst>
                <a:tab pos="429769" algn="l"/>
              </a:tabLst>
            </a:pP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H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ec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o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r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(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2250" b="1" dirty="0">
                <a:solidFill>
                  <a:srgbClr val="484848"/>
                </a:solidFill>
                <a:latin typeface="Arial"/>
                <a:cs typeface="Arial"/>
              </a:rPr>
              <a:t>ho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me</a:t>
            </a:r>
            <a:r>
              <a:rPr sz="2250" b="1" spc="-4" dirty="0">
                <a:solidFill>
                  <a:srgbClr val="484848"/>
                </a:solidFill>
                <a:latin typeface="Arial"/>
                <a:cs typeface="Arial"/>
              </a:rPr>
              <a:t>/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$U</a:t>
            </a:r>
            <a:r>
              <a:rPr sz="2250" b="1" spc="4" dirty="0">
                <a:solidFill>
                  <a:srgbClr val="484848"/>
                </a:solidFill>
                <a:latin typeface="Arial"/>
                <a:cs typeface="Arial"/>
              </a:rPr>
              <a:t>SE</a:t>
            </a:r>
            <a:r>
              <a:rPr sz="2250" b="1" spc="9" dirty="0">
                <a:solidFill>
                  <a:srgbClr val="484848"/>
                </a:solidFill>
                <a:latin typeface="Arial"/>
                <a:cs typeface="Arial"/>
              </a:rPr>
              <a:t>R)</a:t>
            </a:r>
            <a:endParaRPr sz="2250" dirty="0">
              <a:latin typeface="Arial"/>
              <a:cs typeface="Arial"/>
            </a:endParaRPr>
          </a:p>
          <a:p>
            <a:pPr marL="714973" lvl="1" indent="-270636">
              <a:spcBef>
                <a:spcPts val="449"/>
              </a:spcBef>
              <a:buFont typeface="Arial"/>
              <a:buChar char="•"/>
              <a:tabLst>
                <a:tab pos="715534" algn="l"/>
              </a:tabLst>
            </a:pP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our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c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tree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b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nar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,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an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d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m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ll</a:t>
            </a:r>
            <a:r>
              <a:rPr sz="1897" spc="-4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npu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t</a:t>
            </a:r>
            <a:r>
              <a:rPr sz="1897" spc="-18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f</a:t>
            </a:r>
            <a:r>
              <a:rPr sz="1897" dirty="0">
                <a:solidFill>
                  <a:srgbClr val="484848"/>
                </a:solidFill>
                <a:latin typeface="Arial"/>
                <a:cs typeface="Arial"/>
              </a:rPr>
              <a:t>il</a:t>
            </a:r>
            <a:r>
              <a:rPr sz="1897" spc="-13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897" spc="-9" dirty="0">
                <a:solidFill>
                  <a:srgbClr val="484848"/>
                </a:solidFill>
                <a:latin typeface="Arial"/>
                <a:cs typeface="Arial"/>
              </a:rPr>
              <a:t>s.</a:t>
            </a:r>
            <a:endParaRPr sz="1897" dirty="0">
              <a:latin typeface="Arial"/>
              <a:cs typeface="Arial"/>
            </a:endParaRPr>
          </a:p>
          <a:p>
            <a:pPr marL="714973" lvl="1" indent="-270636">
              <a:spcBef>
                <a:spcPts val="344"/>
              </a:spcBef>
              <a:buFont typeface="Arial"/>
              <a:buChar char="•"/>
              <a:tabLst>
                <a:tab pos="715534" algn="l"/>
              </a:tabLst>
            </a:pP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goo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9" dirty="0">
                <a:solidFill>
                  <a:srgbClr val="FF0000"/>
                </a:solidFill>
                <a:latin typeface="Arial"/>
                <a:cs typeface="Arial"/>
              </a:rPr>
              <a:t>sca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97" b="1" spc="-13" dirty="0">
                <a:solidFill>
                  <a:srgbClr val="FF0000"/>
                </a:solidFill>
                <a:latin typeface="Arial"/>
                <a:cs typeface="Arial"/>
              </a:rPr>
              <a:t>I/</a:t>
            </a:r>
            <a:r>
              <a:rPr sz="1897" b="1" spc="-1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97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9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990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304800"/>
          </a:xfrm>
        </p:spPr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r>
              <a:rPr lang="en-US" sz="2400" dirty="0" smtClean="0"/>
              <a:t>Currently HPC systems monitor/collect lots of data</a:t>
            </a:r>
          </a:p>
          <a:p>
            <a:pPr lvl="1"/>
            <a:r>
              <a:rPr lang="en-US" dirty="0" smtClean="0"/>
              <a:t>Network traffic, file system traffic (I/O), CPU utilization etc.</a:t>
            </a:r>
            <a:endParaRPr lang="en-US" dirty="0"/>
          </a:p>
          <a:p>
            <a:pPr lvl="1"/>
            <a:r>
              <a:rPr lang="en-US" dirty="0" smtClean="0"/>
              <a:t>Analyzing users’ job data can provide insight into static and dynamic loads on</a:t>
            </a:r>
          </a:p>
          <a:p>
            <a:pPr lvl="2"/>
            <a:r>
              <a:rPr lang="en-US" dirty="0" smtClean="0"/>
              <a:t>File system</a:t>
            </a:r>
          </a:p>
          <a:p>
            <a:pPr lvl="2"/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Processors </a:t>
            </a:r>
          </a:p>
          <a:p>
            <a:r>
              <a:rPr lang="en-US" sz="2400" dirty="0" smtClean="0"/>
              <a:t>How to analyze data, observe patterns, use those for improved system operation</a:t>
            </a:r>
          </a:p>
          <a:p>
            <a:r>
              <a:rPr lang="en-US" sz="2400" dirty="0" smtClean="0"/>
              <a:t>Analysis of I/O usage patterns of users’ jobs</a:t>
            </a:r>
          </a:p>
          <a:p>
            <a:pPr lvl="1"/>
            <a:r>
              <a:rPr lang="en-US" sz="2000" dirty="0" smtClean="0"/>
              <a:t>Insight into which jobs to schedule together or not</a:t>
            </a:r>
          </a:p>
          <a:p>
            <a:pPr lvl="1"/>
            <a:r>
              <a:rPr lang="en-US" sz="2000" dirty="0" smtClean="0"/>
              <a:t>System admins perform I/O work coordinating with specific user jobs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66781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dirty="0" smtClean="0"/>
              <a:t>This work - 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4953000"/>
          </a:xfrm>
        </p:spPr>
        <p:txBody>
          <a:bodyPr/>
          <a:lstStyle/>
          <a:p>
            <a:r>
              <a:rPr lang="en-US" b="0" dirty="0" smtClean="0"/>
              <a:t>Looked at I/O traffic of users’ job on Comet for three months – early phase of Comet: June – November 2015</a:t>
            </a:r>
          </a:p>
          <a:p>
            <a:r>
              <a:rPr lang="en-US" b="0" dirty="0" smtClean="0"/>
              <a:t>Analyze data and extract information</a:t>
            </a:r>
          </a:p>
          <a:p>
            <a:pPr lvl="1"/>
            <a:r>
              <a:rPr lang="en-US" b="0" dirty="0" smtClean="0"/>
              <a:t>Monitor system operation</a:t>
            </a:r>
          </a:p>
          <a:p>
            <a:pPr lvl="1"/>
            <a:r>
              <a:rPr lang="en-US" b="0" dirty="0" smtClean="0"/>
              <a:t>Improve system operation</a:t>
            </a:r>
          </a:p>
          <a:p>
            <a:r>
              <a:rPr lang="en-US" b="0" dirty="0" smtClean="0"/>
              <a:t>Aggregate I/O usage pattern of users’ jobs</a:t>
            </a:r>
          </a:p>
          <a:p>
            <a:pPr lvl="1"/>
            <a:r>
              <a:rPr lang="en-US" b="0" dirty="0" smtClean="0"/>
              <a:t>On NFS, </a:t>
            </a:r>
            <a:r>
              <a:rPr lang="en-US" b="0" dirty="0" err="1" smtClean="0"/>
              <a:t>Lustre</a:t>
            </a:r>
            <a:r>
              <a:rPr lang="en-US" b="0" dirty="0" smtClean="0"/>
              <a:t> and node-local SSDs</a:t>
            </a:r>
          </a:p>
          <a:p>
            <a:r>
              <a:rPr lang="en-US" b="0" dirty="0" smtClean="0"/>
              <a:t>Data science applied to tie I/O usage pattern to users’ particular codes</a:t>
            </a:r>
          </a:p>
        </p:txBody>
      </p:sp>
    </p:spTree>
    <p:extLst>
      <p:ext uri="{BB962C8B-B14F-4D97-AF65-F5344CB8AC3E}">
        <p14:creationId xmlns:p14="http://schemas.microsoft.com/office/powerpoint/2010/main" val="704662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_simple.pptx" id="{78F896B9-C394-4725-8C80-FCE48838EF03}" vid="{A4D83D45-8E2E-4260-BCA0-F0427032E3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Pages>1</Pages>
  <Words>1188</Words>
  <Application>Microsoft Office PowerPoint</Application>
  <PresentationFormat>On-screen Show (4:3)</PresentationFormat>
  <Paragraphs>199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Times</vt:lpstr>
      <vt:lpstr>NPACI/SDSC (logo) template</vt:lpstr>
      <vt:lpstr>PowerPoint Presentation</vt:lpstr>
      <vt:lpstr>PowerPoint Presentation</vt:lpstr>
      <vt:lpstr>PowerPoint Presentation</vt:lpstr>
      <vt:lpstr>~67 TF supercomputer in a rack</vt:lpstr>
      <vt:lpstr>And 27 single-rack supercomputers</vt:lpstr>
      <vt:lpstr>Comet Network Architecture</vt:lpstr>
      <vt:lpstr>PowerPoint Presentation</vt:lpstr>
      <vt:lpstr>Motivation</vt:lpstr>
      <vt:lpstr>This work - preliminary</vt:lpstr>
      <vt:lpstr>Data Analysis</vt:lpstr>
      <vt:lpstr>Scatter plot</vt:lpstr>
      <vt:lpstr>Linear Pattern Block read versus block write pattern </vt:lpstr>
      <vt:lpstr>Linear Pattern Block read versus block write pattern </vt:lpstr>
      <vt:lpstr>Linear pattern SSD read vs Lustre write; SSD read vs Lustre read</vt:lpstr>
      <vt:lpstr>Linear pattern SSD read vs Lustre write; SSD read vs Lustre read</vt:lpstr>
      <vt:lpstr>K-means analysis cluster center marks ‘X’ and cluster 10 encircled </vt:lpstr>
      <vt:lpstr>K-means cluster analysis</vt:lpstr>
      <vt:lpstr>Summary</vt:lpstr>
    </vt:vector>
  </TitlesOfParts>
  <Company>SC-MCP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Majumdar, Amitava</cp:lastModifiedBy>
  <cp:revision>201</cp:revision>
  <cp:lastPrinted>2017-07-22T13:32:33Z</cp:lastPrinted>
  <dcterms:created xsi:type="dcterms:W3CDTF">2015-04-02T20:03:04Z</dcterms:created>
  <dcterms:modified xsi:type="dcterms:W3CDTF">2018-12-12T20:40:35Z</dcterms:modified>
</cp:coreProperties>
</file>