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a89acc7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a89acc7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4a89acc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4a89acc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4a89acc72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4a89acc72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5511723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5511723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4c27555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4c27555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4a89acc72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4a89acc72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</a:rPr>
              <a:t>Research Collaborator Recommendation using Hybrid Recommender System in Science Gateways through Conversational Agent</a:t>
            </a:r>
            <a:endParaRPr sz="3000">
              <a:solidFill>
                <a:srgbClr val="4A86E8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72150"/>
            <a:ext cx="8520600" cy="12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Sai Swathi Sivarathri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Adviser : Prof. Prasad Calyam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University of Missouri, Columbia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Agenda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Science Gateway Introduction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Research Community Growth Problem Formulation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Our Proposed Solution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6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Helping Domain Sciences use Cyberinfrastructure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61975" y="1067275"/>
            <a:ext cx="407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Science gateway (SG) is an online community space for science and engineering research and education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SGs allow access to shared data, software, computing services, instruments, educational materials, and other resources specific to their disciplines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150" y="1007501"/>
            <a:ext cx="4590401" cy="36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3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Problem Formulation:</a:t>
            </a:r>
            <a:r>
              <a:rPr lang="en" sz="2600">
                <a:solidFill>
                  <a:srgbClr val="4A86E8"/>
                </a:solidFill>
              </a:rPr>
              <a:t> Researcher Community Growth</a:t>
            </a:r>
            <a:endParaRPr sz="2600">
              <a:solidFill>
                <a:srgbClr val="4A86E8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The existing SGs do not foster the re-use of knowledge of prior users as part of the resource composition of future users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Growth in research can be accelerated by recommending potential collaborators as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resource to researchers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Considering the enormous user base in SG, finding individual with common research interest is difficult task without an expert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There are many recommendation systems for collaboration discovery but there is scarce use of them in SGs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6149900" y="2462475"/>
            <a:ext cx="2737200" cy="1104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5763654" y="2925675"/>
            <a:ext cx="386400" cy="177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4413925" y="3948950"/>
            <a:ext cx="4653000" cy="717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4467750" y="4107200"/>
            <a:ext cx="800700" cy="405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Research Interest</a:t>
            </a:r>
            <a:endParaRPr sz="1100"/>
          </a:p>
        </p:txBody>
      </p:sp>
      <p:sp>
        <p:nvSpPr>
          <p:cNvPr id="83" name="Google Shape;83;p17"/>
          <p:cNvSpPr/>
          <p:nvPr/>
        </p:nvSpPr>
        <p:spPr>
          <a:xfrm>
            <a:off x="5322625" y="4103450"/>
            <a:ext cx="855900" cy="405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Education</a:t>
            </a:r>
            <a:endParaRPr sz="1100"/>
          </a:p>
        </p:txBody>
      </p:sp>
      <p:sp>
        <p:nvSpPr>
          <p:cNvPr id="84" name="Google Shape;84;p17"/>
          <p:cNvSpPr/>
          <p:nvPr/>
        </p:nvSpPr>
        <p:spPr>
          <a:xfrm>
            <a:off x="6232700" y="4105100"/>
            <a:ext cx="958800" cy="405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User Preferences</a:t>
            </a:r>
            <a:endParaRPr sz="1100"/>
          </a:p>
        </p:txBody>
      </p:sp>
      <p:sp>
        <p:nvSpPr>
          <p:cNvPr id="85" name="Google Shape;85;p17"/>
          <p:cNvSpPr/>
          <p:nvPr/>
        </p:nvSpPr>
        <p:spPr>
          <a:xfrm>
            <a:off x="7245675" y="4103450"/>
            <a:ext cx="519900" cy="405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Skills</a:t>
            </a:r>
            <a:endParaRPr sz="1100"/>
          </a:p>
        </p:txBody>
      </p:sp>
      <p:sp>
        <p:nvSpPr>
          <p:cNvPr id="86" name="Google Shape;86;p17"/>
          <p:cNvSpPr/>
          <p:nvPr/>
        </p:nvSpPr>
        <p:spPr>
          <a:xfrm>
            <a:off x="7819775" y="4107200"/>
            <a:ext cx="800700" cy="405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Location</a:t>
            </a:r>
            <a:endParaRPr sz="1100"/>
          </a:p>
        </p:txBody>
      </p:sp>
      <p:cxnSp>
        <p:nvCxnSpPr>
          <p:cNvPr id="87" name="Google Shape;87;p17"/>
          <p:cNvCxnSpPr/>
          <p:nvPr/>
        </p:nvCxnSpPr>
        <p:spPr>
          <a:xfrm flipH="1" rot="10800000">
            <a:off x="8636350" y="4306100"/>
            <a:ext cx="387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88" name="Google Shape;88;p17"/>
          <p:cNvGrpSpPr/>
          <p:nvPr/>
        </p:nvGrpSpPr>
        <p:grpSpPr>
          <a:xfrm>
            <a:off x="6284750" y="2610375"/>
            <a:ext cx="2467500" cy="898350"/>
            <a:chOff x="4908100" y="2571750"/>
            <a:chExt cx="2467500" cy="898350"/>
          </a:xfrm>
        </p:grpSpPr>
        <p:sp>
          <p:nvSpPr>
            <p:cNvPr id="89" name="Google Shape;89;p17"/>
            <p:cNvSpPr/>
            <p:nvPr/>
          </p:nvSpPr>
          <p:spPr>
            <a:xfrm>
              <a:off x="6270400" y="2571750"/>
              <a:ext cx="1105200" cy="405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Collaborative Filtering</a:t>
              </a:r>
              <a:endParaRPr sz="1100"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4908100" y="2571750"/>
              <a:ext cx="1105200" cy="405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Content based Fi</a:t>
              </a:r>
              <a:r>
                <a:rPr lang="en" sz="1100"/>
                <a:t>ltering</a:t>
              </a:r>
              <a:endParaRPr sz="1100"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4908100" y="3064800"/>
              <a:ext cx="1105200" cy="405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Demographic Filtering</a:t>
              </a:r>
              <a:endParaRPr sz="1100"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6270400" y="3064800"/>
              <a:ext cx="1105200" cy="405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Knowledge based </a:t>
              </a:r>
              <a:r>
                <a:rPr lang="en" sz="1100">
                  <a:solidFill>
                    <a:schemeClr val="dk1"/>
                  </a:solidFill>
                </a:rPr>
                <a:t>Filtering</a:t>
              </a:r>
              <a:endParaRPr sz="1100"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6013300" y="2665650"/>
              <a:ext cx="257100" cy="217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7"/>
          <p:cNvGrpSpPr/>
          <p:nvPr/>
        </p:nvGrpSpPr>
        <p:grpSpPr>
          <a:xfrm>
            <a:off x="4571988" y="2462475"/>
            <a:ext cx="1177800" cy="1038000"/>
            <a:chOff x="3285913" y="2495625"/>
            <a:chExt cx="1177800" cy="1038000"/>
          </a:xfrm>
        </p:grpSpPr>
        <p:sp>
          <p:nvSpPr>
            <p:cNvPr id="95" name="Google Shape;95;p17"/>
            <p:cNvSpPr/>
            <p:nvPr/>
          </p:nvSpPr>
          <p:spPr>
            <a:xfrm>
              <a:off x="3285913" y="2495625"/>
              <a:ext cx="1177800" cy="1038000"/>
            </a:xfrm>
            <a:prstGeom prst="roundRect">
              <a:avLst>
                <a:gd fmla="val 22410" name="adj"/>
              </a:avLst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  Chat Server</a:t>
              </a:r>
              <a:endParaRPr sz="1100"/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46874" y="2623950"/>
              <a:ext cx="855900" cy="5378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/>
          <p:nvPr/>
        </p:nvSpPr>
        <p:spPr>
          <a:xfrm>
            <a:off x="5071950" y="2014000"/>
            <a:ext cx="177900" cy="448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7"/>
          <p:cNvGrpSpPr/>
          <p:nvPr/>
        </p:nvGrpSpPr>
        <p:grpSpPr>
          <a:xfrm>
            <a:off x="4520525" y="894450"/>
            <a:ext cx="2460100" cy="1083575"/>
            <a:chOff x="3243775" y="996725"/>
            <a:chExt cx="2460100" cy="1083575"/>
          </a:xfrm>
        </p:grpSpPr>
        <p:sp>
          <p:nvSpPr>
            <p:cNvPr id="99" name="Google Shape;99;p17"/>
            <p:cNvSpPr/>
            <p:nvPr/>
          </p:nvSpPr>
          <p:spPr>
            <a:xfrm>
              <a:off x="3243775" y="1042300"/>
              <a:ext cx="1262100" cy="1038000"/>
            </a:xfrm>
            <a:prstGeom prst="roundRect">
              <a:avLst>
                <a:gd fmla="val 22410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Vidura Chatbot</a:t>
              </a:r>
              <a:endParaRPr sz="1100"/>
            </a:p>
          </p:txBody>
        </p:sp>
        <p:pic>
          <p:nvPicPr>
            <p:cNvPr id="100" name="Google Shape;100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95425" y="1115450"/>
              <a:ext cx="958800" cy="7212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1" name="Google Shape;101;p17"/>
            <p:cNvGrpSpPr/>
            <p:nvPr/>
          </p:nvGrpSpPr>
          <p:grpSpPr>
            <a:xfrm>
              <a:off x="4505863" y="996725"/>
              <a:ext cx="1198012" cy="958750"/>
              <a:chOff x="4505863" y="996725"/>
              <a:chExt cx="1198012" cy="958750"/>
            </a:xfrm>
          </p:grpSpPr>
          <p:pic>
            <p:nvPicPr>
              <p:cNvPr id="102" name="Google Shape;102;p17"/>
              <p:cNvPicPr preferRelativeResize="0"/>
              <p:nvPr/>
            </p:nvPicPr>
            <p:blipFill rotWithShape="1">
              <a:blip r:embed="rId5">
                <a:alphaModFix/>
              </a:blip>
              <a:srcRect b="0" l="15950" r="13938" t="0"/>
              <a:stretch/>
            </p:blipFill>
            <p:spPr>
              <a:xfrm>
                <a:off x="5031675" y="996725"/>
                <a:ext cx="672200" cy="9587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3" name="Google Shape;103;p17"/>
              <p:cNvSpPr/>
              <p:nvPr/>
            </p:nvSpPr>
            <p:spPr>
              <a:xfrm>
                <a:off x="4505863" y="1472350"/>
                <a:ext cx="462000" cy="177900"/>
              </a:xfrm>
              <a:prstGeom prst="leftRightArrow">
                <a:avLst>
                  <a:gd fmla="val 50000" name="adj1"/>
                  <a:gd fmla="val 50000" name="adj2"/>
                </a:avLst>
              </a:prstGeom>
              <a:solidFill>
                <a:srgbClr val="4A86E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" name="Google Shape;104;p17"/>
          <p:cNvSpPr/>
          <p:nvPr/>
        </p:nvSpPr>
        <p:spPr>
          <a:xfrm>
            <a:off x="5071950" y="3500477"/>
            <a:ext cx="177900" cy="448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7429550" y="3575000"/>
            <a:ext cx="177900" cy="365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6310850" y="4674800"/>
            <a:ext cx="1177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 Data</a:t>
            </a:r>
            <a:endParaRPr sz="1100"/>
          </a:p>
        </p:txBody>
      </p:sp>
      <p:sp>
        <p:nvSpPr>
          <p:cNvPr id="107" name="Google Shape;107;p17"/>
          <p:cNvSpPr txBox="1"/>
          <p:nvPr/>
        </p:nvSpPr>
        <p:spPr>
          <a:xfrm>
            <a:off x="6427200" y="2150800"/>
            <a:ext cx="27168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Hybrid Recommender System </a:t>
            </a:r>
            <a:endParaRPr b="1" sz="1100"/>
          </a:p>
        </p:txBody>
      </p:sp>
      <p:sp>
        <p:nvSpPr>
          <p:cNvPr id="108" name="Google Shape;108;p17"/>
          <p:cNvSpPr txBox="1"/>
          <p:nvPr/>
        </p:nvSpPr>
        <p:spPr>
          <a:xfrm>
            <a:off x="6846350" y="1107250"/>
            <a:ext cx="583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User</a:t>
            </a:r>
            <a:endParaRPr sz="1100"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28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Proposed Solution: Hybrid Recommendation System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-25" y="1052625"/>
            <a:ext cx="42555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We propose a novel </a:t>
            </a:r>
            <a:r>
              <a:rPr i="1" lang="en" sz="1800">
                <a:solidFill>
                  <a:srgbClr val="0000FF"/>
                </a:solidFill>
              </a:rPr>
              <a:t>Collaborator Recommendation System</a:t>
            </a:r>
            <a:r>
              <a:rPr lang="en" sz="1800"/>
              <a:t> to recommend collaborators in Neuroscience Gateways using a conversational agent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We developed 'Vidura' chatbot based on Google's Dialogflow 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8"/>
          <p:cNvGrpSpPr/>
          <p:nvPr/>
        </p:nvGrpSpPr>
        <p:grpSpPr>
          <a:xfrm>
            <a:off x="4334225" y="1108525"/>
            <a:ext cx="4725300" cy="3013400"/>
            <a:chOff x="1898000" y="472525"/>
            <a:chExt cx="4725300" cy="3013400"/>
          </a:xfrm>
        </p:grpSpPr>
        <p:cxnSp>
          <p:nvCxnSpPr>
            <p:cNvPr id="116" name="Google Shape;116;p18"/>
            <p:cNvCxnSpPr/>
            <p:nvPr/>
          </p:nvCxnSpPr>
          <p:spPr>
            <a:xfrm flipH="1" rot="10800000">
              <a:off x="2955750" y="1186413"/>
              <a:ext cx="395400" cy="578400"/>
            </a:xfrm>
            <a:prstGeom prst="straightConnector1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" name="Google Shape;117;p18"/>
            <p:cNvCxnSpPr/>
            <p:nvPr/>
          </p:nvCxnSpPr>
          <p:spPr>
            <a:xfrm rot="10800000">
              <a:off x="4571925" y="1193875"/>
              <a:ext cx="360900" cy="593400"/>
            </a:xfrm>
            <a:prstGeom prst="straightConnector1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" name="Google Shape;118;p18"/>
            <p:cNvCxnSpPr/>
            <p:nvPr/>
          </p:nvCxnSpPr>
          <p:spPr>
            <a:xfrm>
              <a:off x="3608050" y="2466913"/>
              <a:ext cx="1028100" cy="126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19" name="Google Shape;119;p18"/>
            <p:cNvGrpSpPr/>
            <p:nvPr/>
          </p:nvGrpSpPr>
          <p:grpSpPr>
            <a:xfrm>
              <a:off x="1898000" y="472525"/>
              <a:ext cx="4725300" cy="3013400"/>
              <a:chOff x="1898000" y="472525"/>
              <a:chExt cx="4725300" cy="3013400"/>
            </a:xfrm>
          </p:grpSpPr>
          <p:grpSp>
            <p:nvGrpSpPr>
              <p:cNvPr id="120" name="Google Shape;120;p18"/>
              <p:cNvGrpSpPr/>
              <p:nvPr/>
            </p:nvGrpSpPr>
            <p:grpSpPr>
              <a:xfrm>
                <a:off x="1898000" y="472525"/>
                <a:ext cx="4725300" cy="2608100"/>
                <a:chOff x="1898000" y="472525"/>
                <a:chExt cx="4725300" cy="2608100"/>
              </a:xfrm>
            </p:grpSpPr>
            <p:grpSp>
              <p:nvGrpSpPr>
                <p:cNvPr id="121" name="Google Shape;121;p18"/>
                <p:cNvGrpSpPr/>
                <p:nvPr/>
              </p:nvGrpSpPr>
              <p:grpSpPr>
                <a:xfrm>
                  <a:off x="1898000" y="472525"/>
                  <a:ext cx="4725300" cy="2608100"/>
                  <a:chOff x="1898000" y="472525"/>
                  <a:chExt cx="4725300" cy="2608100"/>
                </a:xfrm>
              </p:grpSpPr>
              <p:sp>
                <p:nvSpPr>
                  <p:cNvPr id="122" name="Google Shape;122;p18"/>
                  <p:cNvSpPr/>
                  <p:nvPr/>
                </p:nvSpPr>
                <p:spPr>
                  <a:xfrm>
                    <a:off x="1898000" y="472525"/>
                    <a:ext cx="4725300" cy="612900"/>
                  </a:xfrm>
                  <a:prstGeom prst="rect">
                    <a:avLst/>
                  </a:prstGeom>
                  <a:solidFill>
                    <a:srgbClr val="E6B8AF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pic>
                <p:nvPicPr>
                  <p:cNvPr id="123" name="Google Shape;123;p18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7185" r="6555" t="0"/>
                  <a:stretch/>
                </p:blipFill>
                <p:spPr>
                  <a:xfrm>
                    <a:off x="2382375" y="1865800"/>
                    <a:ext cx="1047850" cy="1214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24" name="Google Shape;124;p18"/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>
                    <a:off x="4680750" y="1865800"/>
                    <a:ext cx="1131875" cy="11369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25" name="Google Shape;125;p18"/>
                <p:cNvSpPr/>
                <p:nvPr/>
              </p:nvSpPr>
              <p:spPr>
                <a:xfrm>
                  <a:off x="2056175" y="581250"/>
                  <a:ext cx="800700" cy="405300"/>
                </a:xfrm>
                <a:prstGeom prst="rect">
                  <a:avLst/>
                </a:prstGeom>
                <a:solidFill>
                  <a:srgbClr val="FFF2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/>
                    <a:t>Research Interest</a:t>
                  </a:r>
                  <a:endParaRPr sz="1100"/>
                </a:p>
              </p:txBody>
            </p:sp>
            <p:sp>
              <p:nvSpPr>
                <p:cNvPr id="126" name="Google Shape;126;p18"/>
                <p:cNvSpPr/>
                <p:nvPr/>
              </p:nvSpPr>
              <p:spPr>
                <a:xfrm>
                  <a:off x="2999400" y="581250"/>
                  <a:ext cx="855900" cy="405300"/>
                </a:xfrm>
                <a:prstGeom prst="rect">
                  <a:avLst/>
                </a:prstGeom>
                <a:solidFill>
                  <a:srgbClr val="FFF2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/>
                    <a:t>Education</a:t>
                  </a:r>
                  <a:endParaRPr sz="1100"/>
                </a:p>
              </p:txBody>
            </p:sp>
            <p:sp>
              <p:nvSpPr>
                <p:cNvPr id="127" name="Google Shape;127;p18"/>
                <p:cNvSpPr/>
                <p:nvPr/>
              </p:nvSpPr>
              <p:spPr>
                <a:xfrm>
                  <a:off x="3997825" y="581250"/>
                  <a:ext cx="958800" cy="405300"/>
                </a:xfrm>
                <a:prstGeom prst="rect">
                  <a:avLst/>
                </a:prstGeom>
                <a:solidFill>
                  <a:srgbClr val="FFF2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/>
                    <a:t>Occupation</a:t>
                  </a:r>
                  <a:endParaRPr sz="1100"/>
                </a:p>
              </p:txBody>
            </p:sp>
            <p:sp>
              <p:nvSpPr>
                <p:cNvPr id="128" name="Google Shape;128;p18"/>
                <p:cNvSpPr/>
                <p:nvPr/>
              </p:nvSpPr>
              <p:spPr>
                <a:xfrm>
                  <a:off x="5099150" y="581250"/>
                  <a:ext cx="519900" cy="405300"/>
                </a:xfrm>
                <a:prstGeom prst="rect">
                  <a:avLst/>
                </a:prstGeom>
                <a:solidFill>
                  <a:srgbClr val="FFF2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/>
                    <a:t>Skills</a:t>
                  </a:r>
                  <a:endParaRPr sz="1100"/>
                </a:p>
              </p:txBody>
            </p: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5703875" y="778975"/>
                  <a:ext cx="583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0" name="Google Shape;130;p18"/>
              <p:cNvSpPr txBox="1"/>
              <p:nvPr/>
            </p:nvSpPr>
            <p:spPr>
              <a:xfrm>
                <a:off x="3598275" y="1085425"/>
                <a:ext cx="855900" cy="40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Similar Features</a:t>
                </a:r>
                <a:endParaRPr sz="1100"/>
              </a:p>
            </p:txBody>
          </p:sp>
          <p:sp>
            <p:nvSpPr>
              <p:cNvPr id="131" name="Google Shape;131;p18"/>
              <p:cNvSpPr txBox="1"/>
              <p:nvPr/>
            </p:nvSpPr>
            <p:spPr>
              <a:xfrm>
                <a:off x="2382375" y="3080625"/>
                <a:ext cx="1215900" cy="40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User with similar features as target user is r</a:t>
                </a:r>
                <a:r>
                  <a:rPr lang="en" sz="1100"/>
                  <a:t>ecommended</a:t>
                </a:r>
                <a:r>
                  <a:rPr lang="en" sz="1100"/>
                  <a:t> </a:t>
                </a:r>
                <a:endParaRPr sz="1100"/>
              </a:p>
            </p:txBody>
          </p:sp>
          <p:sp>
            <p:nvSpPr>
              <p:cNvPr id="132" name="Google Shape;132;p18"/>
              <p:cNvSpPr txBox="1"/>
              <p:nvPr/>
            </p:nvSpPr>
            <p:spPr>
              <a:xfrm>
                <a:off x="4793150" y="3002725"/>
                <a:ext cx="11319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Target User</a:t>
                </a:r>
                <a:endParaRPr sz="1100"/>
              </a:p>
            </p:txBody>
          </p:sp>
        </p:grpSp>
      </p:grpSp>
      <p:sp>
        <p:nvSpPr>
          <p:cNvPr id="133" name="Google Shape;133;p18"/>
          <p:cNvSpPr txBox="1"/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contd..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0" y="1017350"/>
            <a:ext cx="42861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Data for our system is collected using chatbot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Hybrid approach is used for recommendation system which is a combination of collaborative, content-based, demographic and knowledge based filtering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Our recommender system helps users in building and maintaining strong research teams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1436100"/>
            <a:ext cx="8520600" cy="22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86E8"/>
                </a:solidFill>
              </a:rPr>
              <a:t>Thank You !</a:t>
            </a:r>
            <a:endParaRPr sz="36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</a:rPr>
              <a:t>Questions </a:t>
            </a:r>
            <a:r>
              <a:rPr lang="en" sz="3000">
                <a:solidFill>
                  <a:srgbClr val="4A86E8"/>
                </a:solidFill>
              </a:rPr>
              <a:t>?</a:t>
            </a:r>
            <a:endParaRPr sz="30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