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 id="2147483672" r:id="rId3"/>
    <p:sldMasterId id="2147483680" r:id="rId4"/>
    <p:sldMasterId id="2147483692" r:id="rId5"/>
    <p:sldMasterId id="2147483700" r:id="rId6"/>
  </p:sldMasterIdLst>
  <p:notesMasterIdLst>
    <p:notesMasterId r:id="rId43"/>
  </p:notesMasterIdLst>
  <p:handoutMasterIdLst>
    <p:handoutMasterId r:id="rId44"/>
  </p:handoutMasterIdLst>
  <p:sldIdLst>
    <p:sldId id="256" r:id="rId7"/>
    <p:sldId id="257" r:id="rId8"/>
    <p:sldId id="260" r:id="rId9"/>
    <p:sldId id="261" r:id="rId10"/>
    <p:sldId id="262" r:id="rId11"/>
    <p:sldId id="343" r:id="rId12"/>
    <p:sldId id="362" r:id="rId13"/>
    <p:sldId id="367" r:id="rId14"/>
    <p:sldId id="392" r:id="rId15"/>
    <p:sldId id="337" r:id="rId16"/>
    <p:sldId id="338" r:id="rId17"/>
    <p:sldId id="385" r:id="rId18"/>
    <p:sldId id="387" r:id="rId19"/>
    <p:sldId id="388" r:id="rId20"/>
    <p:sldId id="459" r:id="rId21"/>
    <p:sldId id="391" r:id="rId22"/>
    <p:sldId id="365" r:id="rId23"/>
    <p:sldId id="2038" r:id="rId24"/>
    <p:sldId id="2026" r:id="rId25"/>
    <p:sldId id="2083" r:id="rId26"/>
    <p:sldId id="2084" r:id="rId27"/>
    <p:sldId id="2085" r:id="rId28"/>
    <p:sldId id="2029" r:id="rId29"/>
    <p:sldId id="2089" r:id="rId30"/>
    <p:sldId id="2086" r:id="rId31"/>
    <p:sldId id="2103" r:id="rId32"/>
    <p:sldId id="2031" r:id="rId33"/>
    <p:sldId id="434" r:id="rId34"/>
    <p:sldId id="2033" r:id="rId35"/>
    <p:sldId id="2104" r:id="rId36"/>
    <p:sldId id="2111" r:id="rId37"/>
    <p:sldId id="2108" r:id="rId38"/>
    <p:sldId id="2105" r:id="rId39"/>
    <p:sldId id="2106" r:id="rId40"/>
    <p:sldId id="2109" r:id="rId41"/>
    <p:sldId id="2112"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5" autoAdjust="0"/>
    <p:restoredTop sz="73244" autoAdjust="0"/>
  </p:normalViewPr>
  <p:slideViewPr>
    <p:cSldViewPr snapToGrid="0" snapToObjects="1">
      <p:cViewPr varScale="1">
        <p:scale>
          <a:sx n="45" d="100"/>
          <a:sy n="45" d="100"/>
        </p:scale>
        <p:origin x="996" y="52"/>
      </p:cViewPr>
      <p:guideLst>
        <p:guide orient="horz" pos="2160"/>
        <p:guide pos="2880"/>
      </p:guideLst>
    </p:cSldViewPr>
  </p:slideViewPr>
  <p:outlineViewPr>
    <p:cViewPr>
      <p:scale>
        <a:sx n="33" d="100"/>
        <a:sy n="33" d="100"/>
      </p:scale>
      <p:origin x="184" y="128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1064A6-24A7-8A44-BEF9-6128E7403127}" type="datetimeFigureOut">
              <a:rPr lang="en-US" smtClean="0"/>
              <a:t>12/13/2018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37A6E1-038E-1F40-AF7F-45C4204B0F80}" type="slidenum">
              <a:rPr lang="en-US" smtClean="0"/>
              <a:t>‹#›</a:t>
            </a:fld>
            <a:endParaRPr lang="en-US"/>
          </a:p>
        </p:txBody>
      </p:sp>
    </p:spTree>
    <p:extLst>
      <p:ext uri="{BB962C8B-B14F-4D97-AF65-F5344CB8AC3E}">
        <p14:creationId xmlns:p14="http://schemas.microsoft.com/office/powerpoint/2010/main" val="21812876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BE9E2-9EFE-244A-8D92-B5E52B70B6F8}" type="datetimeFigureOut">
              <a:rPr lang="en-US" smtClean="0"/>
              <a:t>12/13/2018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EB102-EBFB-444B-A374-CF1149FC31B2}" type="slidenum">
              <a:rPr lang="en-US" smtClean="0"/>
              <a:t>‹#›</a:t>
            </a:fld>
            <a:endParaRPr lang="en-US"/>
          </a:p>
        </p:txBody>
      </p:sp>
    </p:spTree>
    <p:extLst>
      <p:ext uri="{BB962C8B-B14F-4D97-AF65-F5344CB8AC3E}">
        <p14:creationId xmlns:p14="http://schemas.microsoft.com/office/powerpoint/2010/main" val="1544363110"/>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Thanks to the organizers.  We hope that as a result of this, you will become agents of substantive change in your respective institutions and within your circle of colleagues.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ea typeface="ＭＳ Ｐゴシック" pitchFamily="-96" charset="-128"/>
              </a:rPr>
              <a:t>I am from the</a:t>
            </a:r>
            <a:r>
              <a:rPr lang="en-US" baseline="0" dirty="0">
                <a:ea typeface="ＭＳ Ｐゴシック" pitchFamily="-96" charset="-128"/>
              </a:rPr>
              <a:t> </a:t>
            </a:r>
            <a:r>
              <a:rPr lang="en-US" dirty="0">
                <a:ea typeface="ＭＳ Ｐゴシック" pitchFamily="-96" charset="-128"/>
              </a:rPr>
              <a:t>research world.  I do research on parallel processing algorithms and systems.  I am not an education</a:t>
            </a:r>
            <a:r>
              <a:rPr lang="en-US" baseline="0" dirty="0">
                <a:ea typeface="ＭＳ Ｐゴシック" pitchFamily="-96" charset="-128"/>
              </a:rPr>
              <a:t> researcher. However, today I will tell you about this curriculum initiative that has now over 100 early adopter institutions nationally and internationally. It has heavily influenced the ACM/IEEE Taskforce on Computer Science Curricula 2013 for their PDC thrust. How many of you know about ACM/IEEE and curriculum taskforce? In their latest curriculum released  in the Spring of 2014, there is a direct link to our initiative for their PDC coverage. The secondary impact therefore is far and wide – reaching all the Computer Science departments.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This has been a call of our times and I have been privileged to serve and coordinate this initiative.  Thank you for this invitation!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I hope there are lessons for each of you. You may become an agent for change in your own department’s courses, and become an early adopter yourself.  Although this is targeted primarily for CS/CE students, it applies fairly well to computational science programs and can serve as a guide for computational domain science and engineering HPC courses. But what I really hope is you become better prepared or inspired for leading a substantial change requiring a community-wide effort. It is one thing to propose a change or a standard, it is entirely another matter how well it is adopted.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a:buFontTx/>
              <a:buChar char="-"/>
            </a:pPr>
            <a:endParaRPr lang="en-US" dirty="0">
              <a:ea typeface="ＭＳ Ｐゴシック" pitchFamily="-96" charset="-128"/>
            </a:endParaRPr>
          </a:p>
        </p:txBody>
      </p:sp>
    </p:spTree>
    <p:extLst>
      <p:ext uri="{BB962C8B-B14F-4D97-AF65-F5344CB8AC3E}">
        <p14:creationId xmlns:p14="http://schemas.microsoft.com/office/powerpoint/2010/main" val="2022917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ＭＳ Ｐゴシック" pitchFamily="-60" charset="-128"/>
                <a:cs typeface="ＭＳ Ｐゴシック" pitchFamily="-60" charset="-128"/>
              </a:rPr>
              <a:t>The</a:t>
            </a:r>
            <a:r>
              <a:rPr lang="en-US" sz="1200" kern="1200" baseline="0" dirty="0">
                <a:solidFill>
                  <a:schemeClr val="tx1"/>
                </a:solidFill>
                <a:effectLst/>
                <a:latin typeface="+mn-lt"/>
                <a:ea typeface="ＭＳ Ｐゴシック" pitchFamily="-60" charset="-128"/>
                <a:cs typeface="ＭＳ Ｐゴシック" pitchFamily="-60" charset="-128"/>
              </a:rPr>
              <a:t> early adopter program </a:t>
            </a:r>
            <a:r>
              <a:rPr lang="en-US" sz="1200" kern="1200" dirty="0">
                <a:solidFill>
                  <a:schemeClr val="tx1"/>
                </a:solidFill>
                <a:effectLst/>
                <a:latin typeface="+mn-lt"/>
                <a:ea typeface="ＭＳ Ｐゴシック" pitchFamily="-60" charset="-128"/>
                <a:cs typeface="ＭＳ Ｐゴシック" pitchFamily="-60" charset="-128"/>
              </a:rPr>
              <a:t>has become the major mechanism for evaluating snapshots of our guidelines at different times.</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We last</a:t>
            </a:r>
            <a:r>
              <a:rPr lang="en-US" sz="1200" kern="1200" baseline="0" dirty="0">
                <a:solidFill>
                  <a:schemeClr val="tx1"/>
                </a:solidFill>
                <a:effectLst/>
                <a:latin typeface="+mn-lt"/>
                <a:ea typeface="ＭＳ Ｐゴシック" pitchFamily="-60" charset="-128"/>
                <a:cs typeface="ＭＳ Ｐゴシック" pitchFamily="-60" charset="-128"/>
              </a:rPr>
              <a:t> had a Fall-15 competition, with major new funding coming from NSF toward a center, and continued funding from Intel for international adopters.  </a:t>
            </a:r>
          </a:p>
          <a:p>
            <a:pPr marL="171450" indent="-171450">
              <a:buFontTx/>
              <a:buChar char="-"/>
            </a:pPr>
            <a:r>
              <a:rPr lang="en-US" sz="1200" kern="1200" baseline="0" dirty="0">
                <a:solidFill>
                  <a:schemeClr val="tx1"/>
                </a:solidFill>
                <a:effectLst/>
                <a:latin typeface="+mn-lt"/>
                <a:ea typeface="ＭＳ Ｐゴシック" pitchFamily="-60" charset="-128"/>
                <a:cs typeface="ＭＳ Ｐゴシック" pitchFamily="-60" charset="-128"/>
              </a:rPr>
              <a:t>Fall-18 is upcoming- we will try to organize.</a:t>
            </a:r>
          </a:p>
          <a:p>
            <a:pPr marL="0" indent="0">
              <a:buFontTx/>
              <a:buNone/>
            </a:pPr>
            <a:endParaRPr lang="en-US" sz="1200" kern="1200" dirty="0">
              <a:solidFill>
                <a:schemeClr val="tx1"/>
              </a:solidFill>
              <a:effectLst/>
              <a:latin typeface="+mn-lt"/>
              <a:ea typeface="ＭＳ Ｐゴシック" pitchFamily="-60" charset="-128"/>
              <a:cs typeface="ＭＳ Ｐゴシック" pitchFamily="-60" charset="-128"/>
            </a:endParaRP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Aspiring Early Adopters submit a proposal that is evaluated by a committee from the working group.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Selected proposals are awarded a small stipend to use as seed money in implementing a PDC curriculum.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FOR EXAMPLE, We selected 16, 18, 21 and 25 institutions, respectively, in the Spring 2011, Fall 2011, Spring 2012, and Fall 2012 competitions  awarding an average of $1.5K/institution.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The faculty associated with the selected proposals are employing our initial curriculum guidelines in one or more courses at their respective institutions.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Each institution is implementing a PDC curriculum in a way that is personalized to its culture and environment.  </a:t>
            </a:r>
            <a:endParaRPr lang="en-US" dirty="0"/>
          </a:p>
        </p:txBody>
      </p:sp>
    </p:spTree>
    <p:extLst>
      <p:ext uri="{BB962C8B-B14F-4D97-AF65-F5344CB8AC3E}">
        <p14:creationId xmlns:p14="http://schemas.microsoft.com/office/powerpoint/2010/main" val="2347583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a:lstStyle/>
          <a:p>
            <a:r>
              <a:rPr lang="en-US" sz="1200" kern="1200" dirty="0">
                <a:solidFill>
                  <a:schemeClr val="tx1"/>
                </a:solidFill>
                <a:effectLst/>
                <a:latin typeface="+mn-lt"/>
                <a:ea typeface="ＭＳ Ｐゴシック" pitchFamily="-60" charset="-128"/>
                <a:cs typeface="ＭＳ Ｐゴシック" pitchFamily="-60" charset="-128"/>
              </a:rPr>
              <a:t>In order to allow the Early Adopters, the public, and the working group to benefit from everyone's experiences and evaluations, we organized the </a:t>
            </a:r>
            <a:r>
              <a:rPr lang="en-US" sz="1200" b="0" i="0" kern="1200" dirty="0">
                <a:solidFill>
                  <a:schemeClr val="tx1"/>
                </a:solidFill>
                <a:effectLst/>
                <a:latin typeface="+mn-lt"/>
                <a:ea typeface="ＭＳ Ｐゴシック" pitchFamily="-60" charset="-128"/>
                <a:cs typeface="ＭＳ Ｐゴシック" pitchFamily="-60" charset="-128"/>
              </a:rPr>
              <a:t>first </a:t>
            </a:r>
            <a:r>
              <a:rPr lang="en-US" sz="1200" b="0" i="0" kern="1200" dirty="0" err="1">
                <a:solidFill>
                  <a:schemeClr val="tx1"/>
                </a:solidFill>
                <a:effectLst/>
                <a:latin typeface="+mn-lt"/>
                <a:ea typeface="ＭＳ Ｐゴシック" pitchFamily="-60" charset="-128"/>
                <a:cs typeface="ＭＳ Ｐゴシック" pitchFamily="-60" charset="-128"/>
              </a:rPr>
              <a:t>EduPar</a:t>
            </a:r>
            <a:r>
              <a:rPr lang="en-US" sz="1200" b="0" i="0" kern="1200" dirty="0">
                <a:solidFill>
                  <a:schemeClr val="tx1"/>
                </a:solidFill>
                <a:effectLst/>
                <a:latin typeface="+mn-lt"/>
                <a:ea typeface="ＭＳ Ｐゴシック" pitchFamily="-60" charset="-128"/>
                <a:cs typeface="ＭＳ Ｐゴシック" pitchFamily="-60" charset="-128"/>
              </a:rPr>
              <a:t> Workshop, co-located with IPDPS</a:t>
            </a:r>
            <a:r>
              <a:rPr lang="en-US" sz="1200" kern="1200" dirty="0">
                <a:solidFill>
                  <a:schemeClr val="tx1"/>
                </a:solidFill>
                <a:effectLst/>
                <a:latin typeface="+mn-lt"/>
                <a:ea typeface="ＭＳ Ｐゴシック" pitchFamily="-60" charset="-128"/>
                <a:cs typeface="ＭＳ Ｐゴシック" pitchFamily="-60" charset="-128"/>
              </a:rPr>
              <a:t> in Anchorage, Alaska in May 2011, to bring together the Early Adopters and others interested in PDC education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primarily to receive the feedback from the Adopters, but also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to stimulate discussion of curricular and other educational issues. </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The inaugural </a:t>
            </a:r>
            <a:r>
              <a:rPr lang="en-US" sz="1200" kern="1200" dirty="0" err="1">
                <a:solidFill>
                  <a:schemeClr val="tx1"/>
                </a:solidFill>
                <a:effectLst/>
                <a:latin typeface="+mn-lt"/>
                <a:ea typeface="ＭＳ Ｐゴシック" pitchFamily="-60" charset="-128"/>
                <a:cs typeface="ＭＳ Ｐゴシック" pitchFamily="-60" charset="-128"/>
              </a:rPr>
              <a:t>EduPar</a:t>
            </a:r>
            <a:r>
              <a:rPr lang="en-US" sz="1200" kern="1200" dirty="0">
                <a:solidFill>
                  <a:schemeClr val="tx1"/>
                </a:solidFill>
                <a:effectLst/>
                <a:latin typeface="+mn-lt"/>
                <a:ea typeface="ＭＳ Ｐゴシック" pitchFamily="-60" charset="-128"/>
                <a:cs typeface="ＭＳ Ｐゴシック" pitchFamily="-60" charset="-128"/>
              </a:rPr>
              <a:t> workshop - the first workshop devoted exclusively to educational matters at IPDPS - was a great success, with attendance in the range of 40-80 throughout the single day of the event. </a:t>
            </a:r>
          </a:p>
          <a:p>
            <a:endParaRPr lang="en-US" sz="1200" kern="1200" dirty="0">
              <a:solidFill>
                <a:schemeClr val="tx1"/>
              </a:solidFill>
              <a:effectLst/>
              <a:latin typeface="+mn-lt"/>
              <a:ea typeface="ＭＳ Ｐゴシック" pitchFamily="-60" charset="-128"/>
              <a:cs typeface="ＭＳ Ｐゴシック" pitchFamily="-60"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a:ea typeface="ＭＳ Ｐゴシック" pitchFamily="-96" charset="-128"/>
              </a:rPr>
              <a:t>- Actually, the EduPar-11 workshop was so successful that IPDPS invited us for EduPar-12 as a regular IPDPS workshop.  </a:t>
            </a:r>
          </a:p>
          <a:p>
            <a:pPr marL="171450" marR="0" indent="-171450" algn="l" defTabSz="457200" rtl="0" eaLnBrk="0" fontAlgn="base" latinLnBrk="0" hangingPunct="0">
              <a:lnSpc>
                <a:spcPct val="100000"/>
              </a:lnSpc>
              <a:spcBef>
                <a:spcPct val="30000"/>
              </a:spcBef>
              <a:spcAft>
                <a:spcPct val="0"/>
              </a:spcAft>
              <a:buClrTx/>
              <a:buSzTx/>
              <a:buFontTx/>
              <a:buChar char="-"/>
              <a:tabLst/>
              <a:defRPr/>
            </a:pPr>
            <a:r>
              <a:rPr lang="en-US" baseline="0" dirty="0">
                <a:ea typeface="ＭＳ Ｐゴシック" pitchFamily="-96" charset="-128"/>
              </a:rPr>
              <a:t>We held EduPar-12 at Shanghai, China, and selected  about 20 of  them over 50 early adopters to attend, present posters, and provide additional feedback.</a:t>
            </a:r>
            <a:endParaRPr lang="en-US" sz="1200" kern="1200" dirty="0">
              <a:solidFill>
                <a:schemeClr val="tx1"/>
              </a:solidFill>
              <a:effectLst/>
              <a:latin typeface="+mn-lt"/>
              <a:ea typeface="ＭＳ Ｐゴシック" pitchFamily="-60" charset="-128"/>
              <a:cs typeface="ＭＳ Ｐゴシック" pitchFamily="-60" charset="-128"/>
            </a:endParaRP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EduPar’15 and</a:t>
            </a:r>
            <a:r>
              <a:rPr lang="en-US" sz="1200" kern="1200" baseline="0" dirty="0">
                <a:solidFill>
                  <a:schemeClr val="tx1"/>
                </a:solidFill>
                <a:effectLst/>
                <a:latin typeface="+mn-lt"/>
                <a:ea typeface="ＭＳ Ｐゴシック" pitchFamily="-60" charset="-128"/>
                <a:cs typeface="ＭＳ Ｐゴシック" pitchFamily="-60" charset="-128"/>
              </a:rPr>
              <a:t> EduPar’16 were</a:t>
            </a:r>
            <a:r>
              <a:rPr lang="en-US" sz="1200" kern="1200" dirty="0">
                <a:solidFill>
                  <a:schemeClr val="tx1"/>
                </a:solidFill>
                <a:effectLst/>
                <a:latin typeface="+mn-lt"/>
                <a:ea typeface="ＭＳ Ｐゴシック" pitchFamily="-60" charset="-128"/>
                <a:cs typeface="ＭＳ Ｐゴシック" pitchFamily="-60" charset="-128"/>
              </a:rPr>
              <a:t> held in India and in Chicago. </a:t>
            </a:r>
            <a:r>
              <a:rPr lang="en-US" sz="1200" kern="1200" baseline="0" dirty="0">
                <a:solidFill>
                  <a:schemeClr val="tx1"/>
                </a:solidFill>
                <a:effectLst/>
                <a:latin typeface="+mn-lt"/>
                <a:ea typeface="ＭＳ Ｐゴシック" pitchFamily="-60" charset="-128"/>
                <a:cs typeface="ＭＳ Ｐゴシック" pitchFamily="-60" charset="-128"/>
              </a:rPr>
              <a:t> This</a:t>
            </a:r>
            <a:r>
              <a:rPr lang="en-US" sz="1200" kern="1200" dirty="0">
                <a:solidFill>
                  <a:schemeClr val="tx1"/>
                </a:solidFill>
                <a:effectLst/>
                <a:latin typeface="+mn-lt"/>
                <a:ea typeface="ＭＳ Ｐゴシック" pitchFamily="-60" charset="-128"/>
                <a:cs typeface="ＭＳ Ｐゴシック" pitchFamily="-60" charset="-128"/>
              </a:rPr>
              <a:t> year we went to Orlando, and next year, you are all invited to </a:t>
            </a:r>
            <a:r>
              <a:rPr lang="en-US" sz="1200" kern="1200" dirty="0" err="1">
                <a:solidFill>
                  <a:schemeClr val="tx1"/>
                </a:solidFill>
                <a:effectLst/>
                <a:latin typeface="+mn-lt"/>
                <a:ea typeface="ＭＳ Ｐゴシック" pitchFamily="-60" charset="-128"/>
                <a:cs typeface="ＭＳ Ｐゴシック" pitchFamily="-60" charset="-128"/>
              </a:rPr>
              <a:t>Vancuvor</a:t>
            </a:r>
            <a:r>
              <a:rPr lang="en-US" sz="1200" kern="1200" dirty="0">
                <a:solidFill>
                  <a:schemeClr val="tx1"/>
                </a:solidFill>
                <a:effectLst/>
                <a:latin typeface="+mn-lt"/>
                <a:ea typeface="ＭＳ Ｐゴシック" pitchFamily="-60" charset="-128"/>
                <a:cs typeface="ＭＳ Ｐゴシック" pitchFamily="-60" charset="-128"/>
              </a:rPr>
              <a:t>, Canada.</a:t>
            </a:r>
          </a:p>
          <a:p>
            <a:pPr marL="171450" indent="-171450">
              <a:buFontTx/>
              <a:buChar char="-"/>
            </a:pPr>
            <a:r>
              <a:rPr lang="en-US" sz="1200" kern="1200" dirty="0">
                <a:solidFill>
                  <a:schemeClr val="tx1"/>
                </a:solidFill>
                <a:effectLst/>
                <a:latin typeface="+mn-lt"/>
                <a:ea typeface="ＭＳ Ｐゴシック" pitchFamily="-60" charset="-128"/>
                <a:cs typeface="ＭＳ Ｐゴシック" pitchFamily="-60" charset="-128"/>
              </a:rPr>
              <a:t>EduPar-19</a:t>
            </a:r>
            <a:r>
              <a:rPr lang="en-US" sz="1200" kern="1200" baseline="0" dirty="0">
                <a:solidFill>
                  <a:schemeClr val="tx1"/>
                </a:solidFill>
                <a:effectLst/>
                <a:latin typeface="+mn-lt"/>
                <a:ea typeface="ＭＳ Ｐゴシック" pitchFamily="-60" charset="-128"/>
                <a:cs typeface="ＭＳ Ｐゴシック" pitchFamily="-60" charset="-128"/>
              </a:rPr>
              <a:t> CFP has been announced – the deadline is Jan 18.</a:t>
            </a:r>
            <a:endParaRPr lang="en-US" sz="1200" kern="1200" dirty="0">
              <a:solidFill>
                <a:schemeClr val="tx1"/>
              </a:solidFill>
              <a:effectLst/>
              <a:latin typeface="+mn-lt"/>
              <a:ea typeface="ＭＳ Ｐゴシック" pitchFamily="-60" charset="-128"/>
              <a:cs typeface="ＭＳ Ｐゴシック" pitchFamily="-60" charset="-128"/>
            </a:endParaRPr>
          </a:p>
          <a:p>
            <a:pPr marL="171450" indent="-171450">
              <a:buFontTx/>
              <a:buChar char="-"/>
            </a:pPr>
            <a:endParaRPr lang="en-US" sz="1200" kern="1200" dirty="0">
              <a:solidFill>
                <a:schemeClr val="tx1"/>
              </a:solidFill>
              <a:effectLst/>
              <a:latin typeface="+mn-lt"/>
              <a:ea typeface="ＭＳ Ｐゴシック" pitchFamily="-60" charset="-128"/>
              <a:cs typeface="ＭＳ Ｐゴシック" pitchFamily="-60" charset="-128"/>
            </a:endParaRPr>
          </a:p>
          <a:p>
            <a:endParaRPr lang="en-US" dirty="0">
              <a:ea typeface="ＭＳ Ｐゴシック" pitchFamily="-96"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one of the major thrust moving ahead.  </a:t>
            </a:r>
          </a:p>
          <a:p>
            <a:endParaRPr lang="en-US" dirty="0"/>
          </a:p>
          <a:p>
            <a:r>
              <a:rPr lang="en-US" dirty="0"/>
              <a:t>I invite each of you to contribute</a:t>
            </a:r>
            <a:r>
              <a:rPr lang="en-US" baseline="0" dirty="0"/>
              <a:t> your syllabi, slides, assignments, etc. to this website.</a:t>
            </a:r>
          </a:p>
          <a:p>
            <a:r>
              <a:rPr lang="en-US" baseline="0" dirty="0"/>
              <a:t>- </a:t>
            </a:r>
            <a:r>
              <a:rPr lang="en-US" dirty="0"/>
              <a:t>email me to obtain</a:t>
            </a:r>
            <a:r>
              <a:rPr lang="en-US" baseline="0" dirty="0"/>
              <a:t> contributor level access to this site.</a:t>
            </a:r>
            <a:endParaRPr lang="en-US" dirty="0"/>
          </a:p>
        </p:txBody>
      </p:sp>
    </p:spTree>
    <p:extLst>
      <p:ext uri="{BB962C8B-B14F-4D97-AF65-F5344CB8AC3E}">
        <p14:creationId xmlns:p14="http://schemas.microsoft.com/office/powerpoint/2010/main" val="226349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Purpose: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detailed curricular guidance on core courses based on NSF/TCPP curriculum to instructors and others interested in PDC Curriculum, and (ii) supplemental teaching material suitable for instructors and students of core courses, including CS1, CS2, Systems, and Data Structures and Algorithms. </a:t>
            </a:r>
            <a:endParaRPr lang="en-US" dirty="0"/>
          </a:p>
        </p:txBody>
      </p:sp>
    </p:spTree>
    <p:extLst>
      <p:ext uri="{BB962C8B-B14F-4D97-AF65-F5344CB8AC3E}">
        <p14:creationId xmlns:p14="http://schemas.microsoft.com/office/powerpoint/2010/main" val="151295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thank you for your interest</a:t>
            </a:r>
            <a:r>
              <a:rPr lang="en-US" baseline="0" dirty="0"/>
              <a:t> in</a:t>
            </a:r>
            <a:r>
              <a:rPr lang="en-US" dirty="0"/>
              <a:t> OAC’s programs related</a:t>
            </a:r>
            <a:r>
              <a:rPr lang="en-US" baseline="0" dirty="0"/>
              <a:t> to learning and workforce development.  </a:t>
            </a:r>
          </a:p>
          <a:p>
            <a:endParaRPr lang="en-US" baseline="0" dirty="0"/>
          </a:p>
          <a:p>
            <a:r>
              <a:rPr lang="en-US" baseline="0" dirty="0"/>
              <a:t>Today, I will summarize some key programs that OAC supports for research workforce development and education pipeline, how these came about, and highlight some aspects for proposal preparation.  If time permits, I will also mention other current opportunities such EAGERs, Workshops, and NSF Big ideas including harnessing the data revolutions. Please feel free to ask questions as I talk.</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BBEDB6-EB92-4D2A-8E1B-7623F9BCB48D}"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7007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clusters</a:t>
            </a:r>
          </a:p>
          <a:p>
            <a:r>
              <a:rPr lang="en-US" dirty="0" err="1"/>
              <a:t>Lwd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6D13950-DB01-492A-8362-BBB4A00DD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4661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like to tell you about my journey through the last 3 years at NSF, and how different LWD programs have evolved.</a:t>
            </a:r>
          </a:p>
          <a:p>
            <a:endParaRPr lang="en-US" dirty="0"/>
          </a:p>
          <a:p>
            <a:r>
              <a:rPr lang="en-US" dirty="0"/>
              <a:t>I am a computer scientist and I was very familiar with the three core divisions of CISE – the CCF, CNS, and the IIS.  When I arrived in CISE’s ACI division in 2015, I was not expecting a drastically different mission.  I just told you that OAC funds advanced infrastructures - the big iron and associated SW and </a:t>
            </a:r>
            <a:r>
              <a:rPr lang="en-US" dirty="0" err="1"/>
              <a:t>networkting</a:t>
            </a:r>
            <a:r>
              <a:rPr lang="en-US" dirty="0"/>
              <a:t> infrastructures.  But its mission is also fostering forward looking research and education for advanced CI.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6359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status of research and education programs in OAC was dwindling when I arrived in 2015.  OAC participated in CAREER, CRII, REU site; and in NRT (remember IGERT?) with Multidisciplinary, use-inspired focus, but it was not even receiving enough proposals to conduct its own panels for any of these programs.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 turned out that the office needed serious help -  I was hired to consolidate these dwindling programs and turn them into a robust set of programs with research communities behind these.  In the last 3 years, we have successfully build these programs.  How did we do that?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540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As some of you may know, I was the IEEE TCPP chair for four years starting in 2007.  This is one of the largest TCs, charged with managing about a dozen research conferences including its flagship IPDPS conference.  There also, many of these sponsored conferences were not doing well financially.  There was no mailing list that TCPP owned to reach its national and international research communities.  By the time I left, TCPP mailing list boasted of 10K strong mailing list members.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TCPP had a second mission as well, to serve the community in education and provide standards.  Some of you may recall me asking in my newsletters how I wished there was a curricular guidance to the community on what to teach in parallel and distributed community. </a:t>
            </a:r>
            <a:r>
              <a:rPr lang="en-US" sz="1200" b="0" i="0" u="none" strike="noStrike" kern="1200" dirty="0">
                <a:solidFill>
                  <a:schemeClr val="tx1"/>
                </a:solidFill>
                <a:effectLst/>
                <a:latin typeface="+mn-lt"/>
                <a:ea typeface="+mn-ea"/>
                <a:cs typeface="+mn-cs"/>
              </a:rPr>
              <a:t>Parallel and Distributed Computing (PDC) has become pervasive, from supercomputers and server farms containing multicore CPUs and GPUs, to individual PCs, laptops, and mobile devices.</a:t>
            </a:r>
            <a:r>
              <a:rPr lang="en-US" dirty="0"/>
              <a:t>  The community responded with urgency – I led a community of diverse stakeholders, researchers, educators, authors, industry folks, and NSF.  This NSF/TCPP curriculum initiative has resulted in curricular guidelines in 2012 on what all CS/CE undergrads should know in parallel and distributed computing.  We worked with ACM/IEEE 2013 Computer Science Curricula taskforce and it has largely adopted what we proposed and has pointed to our curriculum for more comprehensive coverage.  We now have over 100 early adopter institutions nationally and internationally.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That TCPP experience in working with diverse stakeholders in the research communities and how to do massive outreach came in handy at OAC in turning the CAREER and other programs.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3738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just one year, we had twice the number of submissions for OAC CAREER, and by 2017, we had three times as much.  We now regularly hold multiple panels for CAREERs each year.  I will tell you more about these individual programs later 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694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baseline="0" dirty="0">
                <a:ea typeface="ＭＳ Ｐゴシック" pitchFamily="-96" charset="-128"/>
              </a:rPr>
              <a:t>I </a:t>
            </a:r>
            <a:r>
              <a:rPr lang="en-US" sz="1000" dirty="0">
                <a:ea typeface="ＭＳ Ｐゴシック" pitchFamily="-96" charset="-128"/>
              </a:rPr>
              <a:t>bring you the message of parallelism for all CS/CE/computational undergraduate students </a:t>
            </a:r>
          </a:p>
          <a:p>
            <a:pPr>
              <a:buFontTx/>
              <a:buChar char="-"/>
            </a:pPr>
            <a:r>
              <a:rPr lang="en-US" sz="1000" dirty="0">
                <a:ea typeface="ＭＳ Ｐゴシック" pitchFamily="-96" charset="-128"/>
              </a:rPr>
              <a:t> With ubiquitous multi- and many-cores laptops and even phones, social networking and Internet - students are familiar users of PDC</a:t>
            </a:r>
          </a:p>
          <a:p>
            <a:pPr>
              <a:buFontTx/>
              <a:buChar char="-"/>
            </a:pPr>
            <a:r>
              <a:rPr lang="en-US" sz="1000" dirty="0">
                <a:ea typeface="ＭＳ Ｐゴシック" pitchFamily="-96" charset="-128"/>
              </a:rPr>
              <a:t>It is no longer sufficient for students to graduate without PDC skill set</a:t>
            </a:r>
          </a:p>
          <a:p>
            <a:pPr>
              <a:buFontTx/>
              <a:buChar char="-"/>
            </a:pPr>
            <a:r>
              <a:rPr lang="en-US" sz="1000" dirty="0">
                <a:ea typeface="ＭＳ Ｐゴシック" pitchFamily="-96" charset="-128"/>
              </a:rPr>
              <a:t>Employers are increasingly expecting it</a:t>
            </a:r>
          </a:p>
          <a:p>
            <a:pPr>
              <a:buFontTx/>
              <a:buChar char="-"/>
            </a:pPr>
            <a:r>
              <a:rPr lang="en-US" sz="1000" dirty="0">
                <a:ea typeface="ＭＳ Ｐゴシック" pitchFamily="-96" charset="-128"/>
              </a:rPr>
              <a:t>Back in 2007</a:t>
            </a:r>
            <a:r>
              <a:rPr lang="en-US" sz="1000" baseline="0" dirty="0">
                <a:ea typeface="ＭＳ Ｐゴシック" pitchFamily="-96" charset="-128"/>
              </a:rPr>
              <a:t> when I was in campaign mode for Chair of IEEE Technical Committee in Parallel Processing, I highlighted this issue, and in my first newsletter to the 10,000+ member community, I posed a key problem that I  personally faced.  Each Fall when I taught my favorite elective PDC course, textbook kept getting obsolete or out of print.  Most newer books focused on programming, sacrificing principles, algorithms, architectures, etc.  The problem I posed was what should I teach each new year, with research and technology churning rapidly and authors not keeping up.  Should we depend on industry to define the curriculum? I received tons of responses, queries, many sharing similar dilemma.  The ball got rolling and many in the community from academia, industry, labs, and NSF – all recognized the need.  </a:t>
            </a:r>
            <a:r>
              <a:rPr lang="en-US" sz="1000" dirty="0">
                <a:ea typeface="ＭＳ Ｐゴシック" pitchFamily="-96" charset="-128"/>
              </a:rPr>
              <a:t>		</a:t>
            </a:r>
          </a:p>
          <a:p>
            <a:pPr>
              <a:buFontTx/>
              <a:buChar char="-"/>
            </a:pPr>
            <a:r>
              <a:rPr lang="en-US" sz="1000" dirty="0">
                <a:ea typeface="ＭＳ Ｐゴシック" pitchFamily="-96" charset="-128"/>
              </a:rPr>
              <a:t>  Has led to this NSF-funded initiative.</a:t>
            </a:r>
          </a:p>
          <a:p>
            <a:pPr>
              <a:buFontTx/>
              <a:buNone/>
            </a:pPr>
            <a:endParaRPr lang="en-US" sz="1000" dirty="0">
              <a:ea typeface="ＭＳ Ｐゴシック" pitchFamily="-96" charset="-128"/>
            </a:endParaRPr>
          </a:p>
        </p:txBody>
      </p:sp>
    </p:spTree>
    <p:extLst>
      <p:ext uri="{BB962C8B-B14F-4D97-AF65-F5344CB8AC3E}">
        <p14:creationId xmlns:p14="http://schemas.microsoft.com/office/powerpoint/2010/main" val="2762819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Despite these quick successes, the education and research missions were not clear. Multidisciplinary, use-inspired focus was ill-defined, ambiguous.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7708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importantly, the infrastructure heavy focus within the office needed soul searching to truly understand the larger goals of education and research.</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0937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Studied current and past programs</a:t>
            </a:r>
          </a:p>
          <a:p>
            <a:r>
              <a:rPr lang="en-US" dirty="0"/>
              <a:t>Workshops; NSCI, NAS study</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7329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Finally we converged on a key gap in training/education</a:t>
            </a:r>
          </a:p>
          <a:p>
            <a:r>
              <a:rPr lang="en-US" b="1" dirty="0"/>
              <a:t>=&gt; CyberTraining Program</a:t>
            </a:r>
          </a:p>
          <a:p>
            <a:pPr lvl="1"/>
            <a:r>
              <a:rPr lang="en-US" dirty="0"/>
              <a:t>Computational and data-driven science for all</a:t>
            </a:r>
          </a:p>
          <a:p>
            <a:pPr lvl="1"/>
            <a:r>
              <a:rPr lang="en-US" dirty="0"/>
              <a:t>2 competitions in 2017 and 2018 </a:t>
            </a:r>
          </a:p>
          <a:p>
            <a:pPr lvl="2"/>
            <a:r>
              <a:rPr lang="en-US" dirty="0"/>
              <a:t>extraordinary response and growth</a:t>
            </a:r>
          </a:p>
          <a:p>
            <a:r>
              <a:rPr lang="en-US" dirty="0"/>
              <a:t>Let us go into a bit!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8111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into CyberTraining Solicitation a bit!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9E5E71-E86D-D846-B9C3-2ED2718459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55368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LWD is all about</a:t>
            </a:r>
            <a:r>
              <a:rPr lang="en-US" baseline="0" dirty="0"/>
              <a:t> people.  </a:t>
            </a:r>
            <a:r>
              <a:rPr lang="en-US" dirty="0"/>
              <a:t>Who are our stakeholders?  </a:t>
            </a:r>
          </a:p>
          <a:p>
            <a:endParaRPr lang="en-US" dirty="0"/>
          </a:p>
          <a:p>
            <a:r>
              <a:rPr lang="en-US" dirty="0"/>
              <a:t>- We are concerned</a:t>
            </a:r>
            <a:r>
              <a:rPr lang="en-US" baseline="0" dirty="0"/>
              <a:t> </a:t>
            </a:r>
            <a:r>
              <a:rPr lang="en-US" dirty="0"/>
              <a:t>about all</a:t>
            </a:r>
            <a:r>
              <a:rPr lang="en-US" baseline="0" dirty="0"/>
              <a:t> the faculty, students, postdocs, and scientists</a:t>
            </a:r>
            <a:r>
              <a:rPr lang="en-US" dirty="0"/>
              <a:t> who help create new cyberinfrastructure</a:t>
            </a:r>
            <a:r>
              <a:rPr lang="en-US" baseline="0" dirty="0"/>
              <a:t> capabilities related to hardware, software, data, networking and security. </a:t>
            </a:r>
            <a:r>
              <a:rPr lang="en-US" dirty="0"/>
              <a:t> </a:t>
            </a:r>
          </a:p>
          <a:p>
            <a:r>
              <a:rPr lang="en-US" dirty="0"/>
              <a:t>- Similarly, we</a:t>
            </a:r>
            <a:r>
              <a:rPr lang="en-US" baseline="0" dirty="0"/>
              <a:t> are concerned about all the domain scientists and engineers and their students who effectively employ these cyberinfrastructures for scientific discovery, the savvy users.</a:t>
            </a:r>
          </a:p>
          <a:p>
            <a:r>
              <a:rPr lang="en-US" baseline="0" dirty="0"/>
              <a:t>- We are also concerned about training and career development of the CI professionals who deploy and support all the research cyberinfrastructures.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BBEDB6-EB92-4D2A-8E1B-7623F9BCB48D}" type="slidenum">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93760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We launched the CyberTraining Solicitation in 2017 to fill the gap in education and training space for our current and future research workforce in advance cyberinfrastructure and in computational and data science. Unexpectedly, we had an excellent response with 40 unique proposals. Out of those, we could award 12 projects.  Second year we had 40% increase, with 56 unique projects and we could award 15 projects. </a:t>
            </a:r>
          </a:p>
          <a:p>
            <a:endParaRPr lang="en-US" sz="1200"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We just released a revised </a:t>
            </a:r>
            <a:r>
              <a:rPr lang="en-US" dirty="0"/>
              <a:t>CyberTraining Solicitation – we are very excited with the expanded scope of this program!</a:t>
            </a:r>
            <a:endParaRPr lang="en-US" baseline="0" dirty="0"/>
          </a:p>
          <a:p>
            <a:endParaRPr lang="en-US" sz="1200" kern="1200" dirty="0">
              <a:solidFill>
                <a:schemeClr val="tx1"/>
              </a:solidFill>
              <a:latin typeface="+mn-lt"/>
              <a:ea typeface="+mn-ea"/>
              <a:cs typeface="+mn-cs"/>
            </a:endParaRP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8C0E25-4FE9-7E4A-98DD-1A9E38FCE2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540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overarching goals of this program is to prepare, nurture, and grow the current and future national scientific </a:t>
            </a:r>
            <a:r>
              <a:rPr lang="en-US" sz="1200" b="0" i="0" u="sng" kern="1200" dirty="0">
                <a:solidFill>
                  <a:schemeClr val="tx1"/>
                </a:solidFill>
                <a:effectLst/>
                <a:latin typeface="+mn-lt"/>
                <a:ea typeface="+mn-ea"/>
                <a:cs typeface="+mn-cs"/>
              </a:rPr>
              <a:t>research</a:t>
            </a:r>
            <a:r>
              <a:rPr lang="en-US" sz="1200" b="0" i="0" kern="1200" dirty="0">
                <a:solidFill>
                  <a:schemeClr val="tx1"/>
                </a:solidFill>
                <a:effectLst/>
                <a:latin typeface="+mn-lt"/>
                <a:ea typeface="+mn-ea"/>
                <a:cs typeface="+mn-cs"/>
              </a:rPr>
              <a:t> workforce for </a:t>
            </a:r>
            <a:r>
              <a:rPr lang="en-US" sz="1200" b="0" i="1" kern="1200" dirty="0">
                <a:solidFill>
                  <a:schemeClr val="tx1"/>
                </a:solidFill>
                <a:effectLst/>
                <a:latin typeface="+mn-lt"/>
                <a:ea typeface="+mn-ea"/>
                <a:cs typeface="+mn-cs"/>
              </a:rPr>
              <a:t>creating,</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utilizing,</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supporting</a:t>
            </a:r>
            <a:r>
              <a:rPr lang="en-US" sz="1200" b="0" i="0" kern="1200" dirty="0">
                <a:solidFill>
                  <a:schemeClr val="tx1"/>
                </a:solidFill>
                <a:effectLst/>
                <a:latin typeface="+mn-lt"/>
                <a:ea typeface="+mn-ea"/>
                <a:cs typeface="+mn-cs"/>
              </a:rPr>
              <a:t> advanced cyberinfrastructure;</a:t>
            </a:r>
          </a:p>
          <a:p>
            <a:pPr marL="171450" indent="-171450">
              <a:buFontTx/>
              <a:buChar char="-"/>
            </a:pPr>
            <a:r>
              <a:rPr lang="en-US" sz="1200" b="0" i="0" kern="1200" dirty="0">
                <a:solidFill>
                  <a:schemeClr val="tx1"/>
                </a:solidFill>
                <a:effectLst/>
                <a:latin typeface="+mn-lt"/>
                <a:ea typeface="+mn-ea"/>
                <a:cs typeface="+mn-cs"/>
              </a:rPr>
              <a:t>There are twin solicitation goals: </a:t>
            </a:r>
          </a:p>
          <a:p>
            <a:pPr marL="171450" indent="-171450">
              <a:buFontTx/>
              <a:buChar cha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ensure </a:t>
            </a:r>
            <a:r>
              <a:rPr lang="en-US" sz="1200" b="0" i="1" u="sng" kern="1200" dirty="0">
                <a:solidFill>
                  <a:schemeClr val="tx1"/>
                </a:solidFill>
                <a:effectLst/>
                <a:latin typeface="+mn-lt"/>
                <a:ea typeface="+mn-ea"/>
                <a:cs typeface="+mn-cs"/>
              </a:rPr>
              <a:t>broad adoption</a:t>
            </a:r>
            <a:r>
              <a:rPr lang="en-US" sz="1200" b="0" i="0" kern="1200" dirty="0">
                <a:solidFill>
                  <a:schemeClr val="tx1"/>
                </a:solidFill>
                <a:effectLst/>
                <a:latin typeface="+mn-lt"/>
                <a:ea typeface="+mn-ea"/>
                <a:cs typeface="+mn-cs"/>
              </a:rPr>
              <a:t> of CI tools, methods, and resources by the research community to </a:t>
            </a:r>
            <a:r>
              <a:rPr lang="en-US" sz="1200" b="0" kern="1200" dirty="0">
                <a:solidFill>
                  <a:schemeClr val="tx1"/>
                </a:solidFill>
                <a:effectLst/>
                <a:latin typeface="+mn-lt"/>
                <a:ea typeface="+mn-ea"/>
                <a:cs typeface="+mn-cs"/>
              </a:rPr>
              <a:t>to catalyze major research advances and to enhance researchers’ abilities to lead the development of new CI</a:t>
            </a:r>
            <a:r>
              <a:rPr lang="en-US" sz="1200" b="0" i="0" kern="1200" dirty="0">
                <a:solidFill>
                  <a:schemeClr val="tx1"/>
                </a:solidFill>
                <a:effectLst/>
                <a:latin typeface="+mn-lt"/>
                <a:ea typeface="+mn-ea"/>
                <a:cs typeface="+mn-cs"/>
              </a:rPr>
              <a:t>; and </a:t>
            </a:r>
          </a:p>
          <a:p>
            <a:pPr marL="171450" indent="-171450">
              <a:buFontTx/>
              <a:buChar char="-"/>
            </a:pPr>
            <a:r>
              <a:rPr lang="en-US" sz="1200" b="0" i="0" kern="1200" dirty="0">
                <a:solidFill>
                  <a:schemeClr val="tx1"/>
                </a:solidFill>
                <a:effectLst/>
                <a:latin typeface="+mn-lt"/>
                <a:ea typeface="+mn-ea"/>
                <a:cs typeface="+mn-cs"/>
              </a:rPr>
              <a:t>(ii) integrate core literacy and discipline-appropriate advanced skills in advanced CI as well as in computational and data science and engineering into the </a:t>
            </a:r>
            <a:r>
              <a:rPr lang="en-US" sz="1200" b="0" i="0" u="sng" kern="1200" dirty="0">
                <a:solidFill>
                  <a:schemeClr val="tx1"/>
                </a:solidFill>
                <a:effectLst/>
                <a:latin typeface="+mn-lt"/>
                <a:ea typeface="+mn-ea"/>
                <a:cs typeface="+mn-cs"/>
              </a:rPr>
              <a:t>educational </a:t>
            </a:r>
            <a:r>
              <a:rPr lang="en-US" sz="1200" b="0" i="1" u="sng" kern="1200" dirty="0">
                <a:solidFill>
                  <a:schemeClr val="tx1"/>
                </a:solidFill>
                <a:effectLst/>
                <a:latin typeface="+mn-lt"/>
                <a:ea typeface="+mn-ea"/>
                <a:cs typeface="+mn-cs"/>
              </a:rPr>
              <a:t>curriculum/instructional material fabric</a:t>
            </a:r>
            <a:r>
              <a:rPr lang="en-US" sz="1200" b="0" i="0" kern="1200" dirty="0">
                <a:solidFill>
                  <a:schemeClr val="tx1"/>
                </a:solidFill>
                <a:effectLst/>
                <a:latin typeface="+mn-lt"/>
                <a:ea typeface="+mn-ea"/>
                <a:cs typeface="+mn-cs"/>
              </a:rPr>
              <a:t> of the Nation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spanning undergraduate and graduate courses.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8C0E25-4FE9-7E4A-98DD-1A9E38FCE2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12227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This solicitation calls for innovative and scalable training, education, and curriculum/instructional materials —targeting one or both of the solicitation goals—to address the emerging needs and unresolved bottlenecks in scientific and engineering research workforce development, from the postsecondary level to active researchers. </a:t>
            </a:r>
          </a:p>
          <a:p>
            <a:pPr marL="171450" indent="-171450">
              <a:buFontTx/>
              <a:buChar char="-"/>
            </a:pPr>
            <a:r>
              <a:rPr lang="en-US" sz="1200" kern="1200" dirty="0">
                <a:solidFill>
                  <a:schemeClr val="tx1"/>
                </a:solidFill>
                <a:latin typeface="+mn-lt"/>
                <a:ea typeface="+mn-ea"/>
                <a:cs typeface="+mn-cs"/>
              </a:rPr>
              <a:t>The target communities at various stages of their career pipelines comprise </a:t>
            </a:r>
            <a:r>
              <a:rPr lang="en-US" sz="1200" i="0" kern="1200" dirty="0">
                <a:solidFill>
                  <a:schemeClr val="tx1"/>
                </a:solidFill>
                <a:latin typeface="+mn-lt"/>
                <a:ea typeface="+mn-ea"/>
                <a:cs typeface="+mn-cs"/>
              </a:rPr>
              <a:t>the undergraduate and graduate students, researchers and educators,</a:t>
            </a:r>
            <a:r>
              <a:rPr lang="en-US" sz="1200" i="0" kern="1200" baseline="0" dirty="0">
                <a:solidFill>
                  <a:schemeClr val="tx1"/>
                </a:solidFill>
                <a:latin typeface="+mn-lt"/>
                <a:ea typeface="+mn-ea"/>
                <a:cs typeface="+mn-cs"/>
              </a:rPr>
              <a:t> </a:t>
            </a:r>
            <a:r>
              <a:rPr lang="en-US" sz="1200" i="0" kern="1200" dirty="0">
                <a:solidFill>
                  <a:schemeClr val="tx1"/>
                </a:solidFill>
                <a:latin typeface="+mn-lt"/>
                <a:ea typeface="+mn-ea"/>
                <a:cs typeface="+mn-cs"/>
              </a:rPr>
              <a:t>as well as </a:t>
            </a:r>
            <a:r>
              <a:rPr lang="en-US" sz="1200" i="1" kern="1200" dirty="0">
                <a:solidFill>
                  <a:schemeClr val="tx1"/>
                </a:solidFill>
                <a:latin typeface="+mn-lt"/>
                <a:ea typeface="+mn-ea"/>
                <a:cs typeface="+mn-cs"/>
              </a:rPr>
              <a:t>CI Professionals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8C0E25-4FE9-7E4A-98DD-1A9E38FCE2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302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kern="1200" dirty="0">
                <a:solidFill>
                  <a:schemeClr val="tx1"/>
                </a:solidFill>
                <a:latin typeface="+mn-lt"/>
                <a:ea typeface="+mn-ea"/>
                <a:cs typeface="+mn-cs"/>
              </a:rPr>
              <a:t>- The CyberTraining program is led by the Office of Advanced Cyberinfrastructure (or the OAC).</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also includes</a:t>
            </a:r>
            <a:r>
              <a:rPr lang="en-US" sz="1200" kern="1200" dirty="0">
                <a:solidFill>
                  <a:schemeClr val="tx1"/>
                </a:solidFill>
                <a:latin typeface="+mn-lt"/>
                <a:ea typeface="+mn-ea"/>
                <a:cs typeface="+mn-cs"/>
              </a:rPr>
              <a:t> a new participation from the Directorate of </a:t>
            </a:r>
            <a:r>
              <a:rPr lang="en-US" sz="1200" dirty="0"/>
              <a:t>Social Behavioral and Economic Sciences (SBE).</a:t>
            </a:r>
            <a:endParaRPr lang="en-US" sz="1200" kern="1200" dirty="0">
              <a:solidFill>
                <a:schemeClr val="tx1"/>
              </a:solidFill>
              <a:effectLst/>
              <a:latin typeface="+mn-lt"/>
              <a:ea typeface="+mn-ea"/>
              <a:cs typeface="+mn-cs"/>
            </a:endParaRPr>
          </a:p>
          <a:p>
            <a:pPr marL="0" indent="0">
              <a:buFont typeface="Arial" charset="0"/>
              <a:buNone/>
            </a:pPr>
            <a:r>
              <a:rPr lang="en-US" sz="1200" kern="1200" dirty="0">
                <a:solidFill>
                  <a:schemeClr val="tx1"/>
                </a:solidFill>
                <a:effectLst/>
                <a:latin typeface="+mn-lt"/>
                <a:ea typeface="+mn-ea"/>
                <a:cs typeface="+mn-cs"/>
              </a:rPr>
              <a:t>It</a:t>
            </a:r>
            <a:r>
              <a:rPr lang="en-US" sz="1200" kern="1200" baseline="0" dirty="0">
                <a:solidFill>
                  <a:schemeClr val="tx1"/>
                </a:solidFill>
                <a:effectLst/>
                <a:latin typeface="+mn-lt"/>
                <a:ea typeface="+mn-ea"/>
                <a:cs typeface="+mn-cs"/>
              </a:rPr>
              <a:t> also has participation from</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a:t>
            </a:r>
            <a:r>
              <a:rPr lang="en-US" sz="1200" kern="1200" dirty="0">
                <a:solidFill>
                  <a:schemeClr val="tx1"/>
                </a:solidFill>
                <a:latin typeface="+mn-lt"/>
                <a:ea typeface="+mn-ea"/>
                <a:cs typeface="+mn-cs"/>
              </a:rPr>
              <a:t>he division of Computing and Communication Foundation (CCF) of CISE</a:t>
            </a:r>
            <a:endParaRPr lang="en-US" sz="1200" kern="1200" dirty="0">
              <a:solidFill>
                <a:schemeClr val="tx1"/>
              </a:solidFill>
              <a:effectLst/>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latin typeface="+mn-lt"/>
                <a:ea typeface="+mn-ea"/>
                <a:cs typeface="+mn-cs"/>
              </a:rPr>
              <a:t>the Division of Graduate Education (DGE) in the Directorate for Education and Human Resources (EHR),  </a:t>
            </a:r>
          </a:p>
          <a:p>
            <a:pPr marL="171450" lvl="0" indent="-171450">
              <a:buFont typeface="Arial" charset="0"/>
              <a:buChar char="•"/>
            </a:pPr>
            <a:r>
              <a:rPr lang="en-US" sz="1200" kern="1200" dirty="0">
                <a:solidFill>
                  <a:schemeClr val="tx1"/>
                </a:solidFill>
                <a:latin typeface="+mn-lt"/>
                <a:ea typeface="+mn-ea"/>
                <a:cs typeface="+mn-cs"/>
              </a:rPr>
              <a:t>all the divisions within the Directorates of Engineering (ENG) and Geosciences (GEO), </a:t>
            </a:r>
          </a:p>
          <a:p>
            <a:pPr marL="171450" lvl="0" indent="-171450">
              <a:buFont typeface="Arial" charset="0"/>
              <a:buChar char="•"/>
            </a:pPr>
            <a:r>
              <a:rPr lang="en-US" sz="1200" kern="1200" dirty="0">
                <a:solidFill>
                  <a:schemeClr val="tx1"/>
                </a:solidFill>
                <a:latin typeface="+mn-lt"/>
                <a:ea typeface="+mn-ea"/>
                <a:cs typeface="+mn-cs"/>
              </a:rPr>
              <a:t>as well as the Astronomy, Materials and Physics divisions in the Directorate of Mathematical and Physical Sciences (MPS).</a:t>
            </a:r>
          </a:p>
          <a:p>
            <a:endParaRPr lang="en-US" sz="1200" kern="1200" dirty="0">
              <a:solidFill>
                <a:schemeClr val="tx1"/>
              </a:solidFill>
              <a:effectLst/>
              <a:latin typeface="+mn-lt"/>
              <a:ea typeface="+mn-ea"/>
              <a:cs typeface="+mn-cs"/>
            </a:endParaRPr>
          </a:p>
          <a:p>
            <a:pPr marL="0" lvl="0" indent="0">
              <a:buFontTx/>
              <a:buNone/>
            </a:pPr>
            <a:endParaRPr lang="en-US" sz="12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8C0E25-4FE9-7E4A-98DD-1A9E38FCE2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203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pPr eaLnBrk="1" hangingPunct="1"/>
            <a:r>
              <a:rPr lang="en-US" dirty="0">
                <a:ea typeface="ＭＳ Ｐゴシック" pitchFamily="-96" charset="-128"/>
              </a:rPr>
              <a:t>Representing various communities (IEEE TCs, SC, NSF, ACM, research areas, authors, industry, etc.)</a:t>
            </a:r>
          </a:p>
          <a:p>
            <a:pPr eaLnBrk="1" hangingPunct="1"/>
            <a:r>
              <a:rPr lang="en-US" dirty="0">
                <a:ea typeface="ＭＳ Ｐゴシック" pitchFamily="-96" charset="-128"/>
              </a:rPr>
              <a:t>- We have asked</a:t>
            </a:r>
            <a:r>
              <a:rPr lang="en-US" baseline="0" dirty="0">
                <a:ea typeface="ＭＳ Ｐゴシック" pitchFamily="-96" charset="-128"/>
              </a:rPr>
              <a:t> for and received</a:t>
            </a:r>
            <a:r>
              <a:rPr lang="en-US" dirty="0">
                <a:ea typeface="ＭＳ Ｐゴシック" pitchFamily="-96" charset="-128"/>
              </a:rPr>
              <a:t> feedback </a:t>
            </a:r>
            <a:r>
              <a:rPr lang="en-US" b="1" dirty="0">
                <a:ea typeface="ＭＳ Ｐゴシック" pitchFamily="-96" charset="-128"/>
              </a:rPr>
              <a:t>and evaluations</a:t>
            </a:r>
            <a:r>
              <a:rPr lang="en-US" baseline="0" dirty="0">
                <a:ea typeface="ＭＳ Ｐゴシック" pitchFamily="-96" charset="-128"/>
              </a:rPr>
              <a:t> from research community and industry</a:t>
            </a:r>
            <a:endParaRPr lang="en-US" dirty="0">
              <a:ea typeface="ＭＳ Ｐゴシック" pitchFamily="-96" charset="-128"/>
            </a:endParaRPr>
          </a:p>
          <a:p>
            <a:pPr eaLnBrk="1" hangingPunct="1"/>
            <a:endParaRPr lang="en-US" dirty="0">
              <a:ea typeface="ＭＳ Ｐゴシック" pitchFamily="-96"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en-US" sz="1200" kern="1200" dirty="0">
                <a:solidFill>
                  <a:schemeClr val="tx1"/>
                </a:solidFill>
                <a:latin typeface="+mn-lt"/>
                <a:ea typeface="+mn-ea"/>
                <a:cs typeface="+mn-cs"/>
              </a:rPr>
              <a:t>Some</a:t>
            </a:r>
            <a:r>
              <a:rPr lang="en-US" sz="1200" kern="1200" baseline="0" dirty="0">
                <a:solidFill>
                  <a:schemeClr val="tx1"/>
                </a:solidFill>
                <a:latin typeface="+mn-lt"/>
                <a:ea typeface="+mn-ea"/>
                <a:cs typeface="+mn-cs"/>
              </a:rPr>
              <a:t> of </a:t>
            </a:r>
            <a:r>
              <a:rPr lang="en-US" sz="1200" dirty="0"/>
              <a:t>these directorates/divisions have specific programmatic areas of interest which have been updated, </a:t>
            </a:r>
            <a:r>
              <a:rPr lang="en-US" sz="1200" kern="1200" dirty="0">
                <a:solidFill>
                  <a:schemeClr val="tx1"/>
                </a:solidFill>
                <a:effectLst/>
                <a:latin typeface="+mn-lt"/>
                <a:ea typeface="+mn-ea"/>
                <a:cs typeface="+mn-cs"/>
              </a:rPr>
              <a:t>while others welcome proposals that broadly enhance their relevant research communities in consultation with the Cognizant Program Officer.</a:t>
            </a:r>
            <a:r>
              <a:rPr lang="en-US" dirty="0">
                <a:effectLst/>
              </a:rPr>
              <a:t>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Let me highlight that an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intent of the CyberTraining program is to stimulate co-funding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between OAC and one or more domain directorates/divisions.</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Therefore, the prospective PIs are strongly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encouraged to contact the Cognizant Program Officers in OAC as</a:t>
            </a:r>
            <a:r>
              <a:rPr lang="en-US" sz="1200" kern="1200" baseline="0" dirty="0">
                <a:solidFill>
                  <a:schemeClr val="tx1"/>
                </a:solidFill>
                <a:effectLst/>
                <a:latin typeface="+mn-lt"/>
                <a:ea typeface="+mn-ea"/>
                <a:cs typeface="+mn-cs"/>
              </a:rPr>
              <a:t> well as</a:t>
            </a:r>
            <a:r>
              <a:rPr lang="en-US" sz="1200" kern="1200" dirty="0">
                <a:solidFill>
                  <a:schemeClr val="tx1"/>
                </a:solidFill>
                <a:effectLst/>
                <a:latin typeface="+mn-lt"/>
                <a:ea typeface="+mn-ea"/>
                <a:cs typeface="+mn-cs"/>
              </a:rPr>
              <a:t> in the participating directorates/divisions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relevant to their proposals in order to ascertain whether the focus and budget of the proposed activities are appropriate for this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solicitation. </a:t>
            </a:r>
          </a:p>
          <a:p>
            <a:pPr marL="171450" indent="-171450">
              <a:buFont typeface="Arial" charset="0"/>
              <a:buChar char="•"/>
            </a:pPr>
            <a:r>
              <a:rPr lang="en-US" sz="1200" kern="1200" dirty="0">
                <a:solidFill>
                  <a:schemeClr val="tx1"/>
                </a:solidFill>
                <a:effectLst/>
                <a:latin typeface="+mn-lt"/>
                <a:ea typeface="+mn-ea"/>
                <a:cs typeface="+mn-cs"/>
              </a:rPr>
              <a:t>You do the </a:t>
            </a:r>
            <a:r>
              <a:rPr lang="en-US" sz="1200" kern="1200" dirty="0" err="1">
                <a:solidFill>
                  <a:schemeClr val="tx1"/>
                </a:solidFill>
                <a:effectLst/>
                <a:latin typeface="+mn-lt"/>
                <a:ea typeface="+mn-ea"/>
                <a:cs typeface="+mn-cs"/>
              </a:rPr>
              <a:t>coinsultation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wih</a:t>
            </a:r>
            <a:r>
              <a:rPr lang="en-US" sz="1200" kern="1200" dirty="0">
                <a:solidFill>
                  <a:schemeClr val="tx1"/>
                </a:solidFill>
                <a:effectLst/>
                <a:latin typeface="+mn-lt"/>
                <a:ea typeface="+mn-ea"/>
                <a:cs typeface="+mn-cs"/>
              </a:rPr>
              <a:t> a 1-pager – overview, IM, and BI.  Single email to all PDs.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8C0E25-4FE9-7E4A-98DD-1A9E38FCE2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5174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now review the key revisions for the next competition.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three project classes as defined below: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tx1"/>
                </a:solidFill>
                <a:effectLst/>
                <a:latin typeface="+mn-lt"/>
                <a:ea typeface="+mn-ea"/>
                <a:cs typeface="+mn-cs"/>
              </a:rPr>
              <a:t>Pilot</a:t>
            </a:r>
            <a:r>
              <a:rPr lang="en-US" sz="1200" kern="1200" dirty="0">
                <a:solidFill>
                  <a:schemeClr val="tx1"/>
                </a:solidFill>
                <a:effectLst/>
                <a:latin typeface="+mn-lt"/>
                <a:ea typeface="+mn-ea"/>
                <a:cs typeface="+mn-cs"/>
              </a:rPr>
              <a:t> projects, with total budgets of up to $300,000 and with durations of up to two years, are exploratory activities that may lead to </a:t>
            </a:r>
            <a:r>
              <a:rPr lang="en-US" sz="1200" i="1" kern="1200" dirty="0">
                <a:solidFill>
                  <a:schemeClr val="tx1"/>
                </a:solidFill>
                <a:effectLst/>
                <a:latin typeface="+mn-lt"/>
                <a:ea typeface="+mn-ea"/>
                <a:cs typeface="+mn-cs"/>
              </a:rPr>
              <a:t>Implementation</a:t>
            </a:r>
            <a:r>
              <a:rPr lang="en-US" sz="1200" kern="1200" dirty="0">
                <a:solidFill>
                  <a:schemeClr val="tx1"/>
                </a:solidFill>
                <a:effectLst/>
                <a:latin typeface="+mn-lt"/>
                <a:ea typeface="+mn-ea"/>
                <a:cs typeface="+mn-cs"/>
              </a:rPr>
              <a:t> projects.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tx1"/>
                </a:solidFill>
                <a:effectLst/>
                <a:latin typeface="+mn-lt"/>
                <a:ea typeface="+mn-ea"/>
                <a:cs typeface="+mn-cs"/>
              </a:rPr>
              <a:t>Implementation</a:t>
            </a:r>
            <a:r>
              <a:rPr lang="en-US" sz="1200" kern="1200" dirty="0">
                <a:solidFill>
                  <a:schemeClr val="tx1"/>
                </a:solidFill>
                <a:effectLst/>
                <a:latin typeface="+mn-lt"/>
                <a:ea typeface="+mn-ea"/>
                <a:cs typeface="+mn-cs"/>
              </a:rPr>
              <a:t> projects can be either </a:t>
            </a:r>
            <a:r>
              <a:rPr lang="en-US" sz="1200" i="1" kern="1200" dirty="0">
                <a:solidFill>
                  <a:schemeClr val="tx1"/>
                </a:solidFill>
                <a:effectLst/>
                <a:latin typeface="+mn-lt"/>
                <a:ea typeface="+mn-ea"/>
                <a:cs typeface="+mn-cs"/>
              </a:rPr>
              <a:t>Small</a:t>
            </a:r>
            <a:r>
              <a:rPr lang="en-US" sz="1200" kern="1200" dirty="0">
                <a:solidFill>
                  <a:schemeClr val="tx1"/>
                </a:solidFill>
                <a:effectLst/>
                <a:latin typeface="+mn-lt"/>
                <a:ea typeface="+mn-ea"/>
                <a:cs typeface="+mn-cs"/>
              </a:rPr>
              <a:t> (with total budgets of up to $500,000) or </a:t>
            </a:r>
            <a:r>
              <a:rPr lang="en-US" sz="1200" i="1" kern="1200" dirty="0">
                <a:solidFill>
                  <a:schemeClr val="tx1"/>
                </a:solidFill>
                <a:effectLst/>
                <a:latin typeface="+mn-lt"/>
                <a:ea typeface="+mn-ea"/>
                <a:cs typeface="+mn-cs"/>
              </a:rPr>
              <a:t>Medium</a:t>
            </a:r>
            <a:r>
              <a:rPr lang="en-US" sz="1200" kern="1200" dirty="0">
                <a:solidFill>
                  <a:schemeClr val="tx1"/>
                </a:solidFill>
                <a:effectLst/>
                <a:latin typeface="+mn-lt"/>
                <a:ea typeface="+mn-ea"/>
                <a:cs typeface="+mn-cs"/>
              </a:rPr>
              <a:t> (with total budgets of up to $1,000,000) for durations of up to four years. Implementation projects make CI training and educational activities or curriculum/instructional materials broadly accessible to a significant portion of a community for one or more disciplines.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tx1"/>
                </a:solidFill>
                <a:effectLst/>
                <a:latin typeface="+mn-lt"/>
                <a:ea typeface="+mn-ea"/>
                <a:cs typeface="+mn-cs"/>
              </a:rPr>
              <a:t>Medium Implementation</a:t>
            </a:r>
            <a:r>
              <a:rPr lang="en-US" sz="1200" kern="1200" dirty="0">
                <a:solidFill>
                  <a:schemeClr val="tx1"/>
                </a:solidFill>
                <a:effectLst/>
                <a:latin typeface="+mn-lt"/>
                <a:ea typeface="+mn-ea"/>
                <a:cs typeface="+mn-cs"/>
              </a:rPr>
              <a:t> projects also foster a community to catalyze the adoption of advanced CI methods or to incorporate training resources and materials into the curriculum.</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tx1"/>
                </a:solidFill>
                <a:effectLst/>
                <a:latin typeface="+mn-lt"/>
                <a:ea typeface="+mn-ea"/>
                <a:cs typeface="+mn-cs"/>
              </a:rPr>
              <a:t>Large-scale Project Conceptualization</a:t>
            </a:r>
            <a:r>
              <a:rPr lang="en-US" sz="1200" kern="1200" dirty="0">
                <a:solidFill>
                  <a:schemeClr val="tx1"/>
                </a:solidFill>
                <a:effectLst/>
                <a:latin typeface="+mn-lt"/>
                <a:ea typeface="+mn-ea"/>
                <a:cs typeface="+mn-cs"/>
              </a:rPr>
              <a:t> projects, with total budgets of up to $500,000 and durations of up to two years, are planning grants for potential future large-scale CyberTraining projects at the level of institutes. The product of a </a:t>
            </a:r>
            <a:r>
              <a:rPr lang="en-US" sz="1200" i="1" kern="1200" dirty="0">
                <a:solidFill>
                  <a:schemeClr val="tx1"/>
                </a:solidFill>
                <a:effectLst/>
                <a:latin typeface="+mn-lt"/>
                <a:ea typeface="+mn-ea"/>
                <a:cs typeface="+mn-cs"/>
              </a:rPr>
              <a:t>Conceptualization</a:t>
            </a:r>
            <a:r>
              <a:rPr lang="en-US" sz="1200" kern="1200" dirty="0">
                <a:solidFill>
                  <a:schemeClr val="tx1"/>
                </a:solidFill>
                <a:effectLst/>
                <a:latin typeface="+mn-lt"/>
                <a:ea typeface="+mn-ea"/>
                <a:cs typeface="+mn-cs"/>
              </a:rPr>
              <a:t> project will be a strategic plan that is expected to serve as the conceptual design upon which a subsequent large-scale</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CyberTraining proposal could be based.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I stated earlier, the two solicitation goals have been clarified, and </a:t>
            </a:r>
            <a:r>
              <a:rPr lang="en-US" sz="1200" i="1" kern="1200" dirty="0">
                <a:solidFill>
                  <a:schemeClr val="tx1"/>
                </a:solidFill>
                <a:effectLst/>
                <a:latin typeface="+mn-lt"/>
                <a:ea typeface="+mn-ea"/>
                <a:cs typeface="+mn-cs"/>
              </a:rPr>
              <a:t>Pilot</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Implementation</a:t>
            </a:r>
            <a:r>
              <a:rPr lang="en-US" sz="1200" kern="1200" dirty="0">
                <a:solidFill>
                  <a:schemeClr val="tx1"/>
                </a:solidFill>
                <a:effectLst/>
                <a:latin typeface="+mn-lt"/>
                <a:ea typeface="+mn-ea"/>
                <a:cs typeface="+mn-cs"/>
              </a:rPr>
              <a:t> projects may target one or both of the solicitation goals. </a:t>
            </a:r>
            <a:r>
              <a:rPr lang="en-US" sz="1200" i="1" kern="1200" dirty="0">
                <a:solidFill>
                  <a:schemeClr val="tx1"/>
                </a:solidFill>
                <a:effectLst/>
                <a:latin typeface="+mn-lt"/>
                <a:ea typeface="+mn-ea"/>
                <a:cs typeface="+mn-cs"/>
              </a:rPr>
              <a:t>Large-scale Project Conceptualization</a:t>
            </a:r>
            <a:r>
              <a:rPr lang="en-US" sz="1200" kern="1200" dirty="0">
                <a:solidFill>
                  <a:schemeClr val="tx1"/>
                </a:solidFill>
                <a:effectLst/>
                <a:latin typeface="+mn-lt"/>
                <a:ea typeface="+mn-ea"/>
                <a:cs typeface="+mn-cs"/>
              </a:rPr>
              <a:t> projects must address both goals.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6D13950-DB01-492A-8362-BBB4A00DD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2009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Separate submission tracks for </a:t>
            </a:r>
            <a:r>
              <a:rPr lang="en-US" sz="1200" i="1" kern="1200" dirty="0">
                <a:solidFill>
                  <a:schemeClr val="tx1"/>
                </a:solidFill>
                <a:effectLst/>
                <a:latin typeface="+mn-lt"/>
                <a:ea typeface="+mn-ea"/>
                <a:cs typeface="+mn-cs"/>
              </a:rPr>
              <a:t>Cyberinfrastructure Contributors</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Users</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Professionals</a:t>
            </a:r>
            <a:r>
              <a:rPr lang="en-US" sz="1200" kern="1200" dirty="0">
                <a:solidFill>
                  <a:schemeClr val="tx1"/>
                </a:solidFill>
                <a:effectLst/>
                <a:latin typeface="+mn-lt"/>
                <a:ea typeface="+mn-ea"/>
                <a:cs typeface="+mn-cs"/>
              </a:rPr>
              <a:t> have been eliminated. However, we remain focused on these three scientific communities, and projects should target one or more of these communities.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Q?</a:t>
            </a:r>
          </a:p>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6D13950-DB01-492A-8362-BBB4A00DD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4174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Thanks to the organizers.  We hope that as a result of this, you will become agents of substantive change in your respective institutions and within your circle of colleagues.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ea typeface="ＭＳ Ｐゴシック" pitchFamily="-96" charset="-128"/>
              </a:rPr>
              <a:t>I am from the</a:t>
            </a:r>
            <a:r>
              <a:rPr lang="en-US" baseline="0" dirty="0">
                <a:ea typeface="ＭＳ Ｐゴシック" pitchFamily="-96" charset="-128"/>
              </a:rPr>
              <a:t> </a:t>
            </a:r>
            <a:r>
              <a:rPr lang="en-US" dirty="0">
                <a:ea typeface="ＭＳ Ｐゴシック" pitchFamily="-96" charset="-128"/>
              </a:rPr>
              <a:t>research world.  I do research on parallel processing algorithms and systems.  I am not an education</a:t>
            </a:r>
            <a:r>
              <a:rPr lang="en-US" baseline="0" dirty="0">
                <a:ea typeface="ＭＳ Ｐゴシック" pitchFamily="-96" charset="-128"/>
              </a:rPr>
              <a:t> researcher. However, today I will tell you about this curriculum initiative that has now over 100 early adopter institutions nationally and internationally. It has heavily influenced the ACM/IEEE Taskforce on Computer Science Curricula 2013 for their PDC thrust. How many of you know about ACM/IEEE and curriculum taskforce? In their latest curriculum released  in the Spring of 2014, there is a direct link to our initiative for their PDC coverage. The secondary impact therefore is far and wide – reaching all the Computer Science departments.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This has been a call of our times and I have been privileged to serve and coordinate this initiative.  Thank you for this invitation!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I hope there are lessons for each of you. You may become an agent for change in your own department’s courses, and become an early adopter yourself.  Although this is targeted primarily for CS/CE students, it applies fairly well to computational science programs and can serve as a guide for computational domain science and engineering HPC courses. But what I really hope is you become better prepared or inspired for leading a substantial change requiring a community-wide effort. It is one thing to propose a change or a standard, it is entirely another matter how well it is adopted.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ea typeface="ＭＳ Ｐゴシック" pitchFamily="-96" charset="-128"/>
            </a:endParaRPr>
          </a:p>
          <a:p>
            <a:pPr>
              <a:buFontTx/>
              <a:buChar char="-"/>
            </a:pPr>
            <a:endParaRPr lang="en-US" dirty="0">
              <a:ea typeface="ＭＳ Ｐゴシック" pitchFamily="-96" charset="-128"/>
            </a:endParaRPr>
          </a:p>
        </p:txBody>
      </p:sp>
    </p:spTree>
    <p:extLst>
      <p:ext uri="{BB962C8B-B14F-4D97-AF65-F5344CB8AC3E}">
        <p14:creationId xmlns:p14="http://schemas.microsoft.com/office/powerpoint/2010/main" val="372508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a:lstStyle/>
          <a:p>
            <a:pPr marL="171450" indent="-171450" eaLnBrk="1" hangingPunct="1">
              <a:spcBef>
                <a:spcPct val="0"/>
              </a:spcBef>
              <a:buFontTx/>
              <a:buChar char="-"/>
            </a:pPr>
            <a:r>
              <a:rPr lang="en-US" dirty="0">
                <a:ea typeface="ＭＳ Ｐゴシック" pitchFamily="-96" charset="-128"/>
              </a:rPr>
              <a:t>This is probably the first</a:t>
            </a:r>
            <a:r>
              <a:rPr lang="en-US" baseline="0" dirty="0">
                <a:ea typeface="ＭＳ Ｐゴシック" pitchFamily="-96" charset="-128"/>
              </a:rPr>
              <a:t> time in history that almost everyone has access to a parallel computer. </a:t>
            </a:r>
          </a:p>
          <a:p>
            <a:pPr marL="171450" indent="-171450" eaLnBrk="1" hangingPunct="1">
              <a:spcBef>
                <a:spcPct val="0"/>
              </a:spcBef>
              <a:buFontTx/>
              <a:buChar char="-"/>
            </a:pPr>
            <a:r>
              <a:rPr lang="en-US" baseline="0" dirty="0">
                <a:ea typeface="ＭＳ Ｐゴシック" pitchFamily="-96" charset="-128"/>
              </a:rPr>
              <a:t>Yet, only a few are getting trained in PDC </a:t>
            </a:r>
            <a:endParaRPr lang="en-US" dirty="0">
              <a:ea typeface="ＭＳ Ｐゴシック" pitchFamily="-96" charset="-128"/>
            </a:endParaRPr>
          </a:p>
          <a:p>
            <a:pPr eaLnBrk="1" hangingPunct="1">
              <a:spcBef>
                <a:spcPct val="0"/>
              </a:spcBef>
            </a:pPr>
            <a:endParaRPr lang="en-US" dirty="0">
              <a:ea typeface="ＭＳ Ｐゴシック" pitchFamily="-96" charset="-128"/>
            </a:endParaRPr>
          </a:p>
          <a:p>
            <a:pPr eaLnBrk="1" hangingPunct="1">
              <a:spcBef>
                <a:spcPct val="0"/>
              </a:spcBef>
            </a:pPr>
            <a:r>
              <a:rPr lang="en-US" dirty="0">
                <a:ea typeface="ＭＳ Ｐゴシック" pitchFamily="-96" charset="-128"/>
              </a:rPr>
              <a:t>- E.g. Google/IBM training and server access initiative</a:t>
            </a:r>
          </a:p>
          <a:p>
            <a:pPr eaLnBrk="1" hangingPunct="1">
              <a:spcBef>
                <a:spcPct val="0"/>
              </a:spcBef>
            </a:pPr>
            <a:r>
              <a:rPr lang="en-US" dirty="0">
                <a:ea typeface="ＭＳ Ｐゴシック" pitchFamily="-96" charset="-128"/>
              </a:rPr>
              <a:t>Intel’s training education program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r>
              <a:rPr lang="en-US" dirty="0">
                <a:ea typeface="ＭＳ Ｐゴシック" pitchFamily="-96" charset="-128"/>
              </a:rPr>
              <a:t>The ACM/IEEE task force has leveraged of this report and ongoing work, as PDC is one main thrust identified for 2013.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Allow me </a:t>
            </a:r>
            <a:r>
              <a:rPr lang="en-US" dirty="0"/>
              <a:t>give insights into how this whole process worked out.</a:t>
            </a:r>
            <a:r>
              <a:rPr lang="en-US" baseline="0" dirty="0"/>
              <a:t> Why did the community respond and how we together arrived at consensus on each topic and subtopic in the curriculum.  So, I will relate the arduous yet exciting process we underwent. </a:t>
            </a:r>
          </a:p>
          <a:p>
            <a:endParaRPr lang="en-US" baseline="0" dirty="0"/>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ea typeface="ＭＳ Ｐゴシック" pitchFamily="-96" charset="-128"/>
            </a:endParaRPr>
          </a:p>
          <a:p>
            <a:endParaRPr lang="en-US" dirty="0">
              <a:ea typeface="ＭＳ Ｐゴシック" pitchFamily="-96" charset="-128"/>
            </a:endParaRPr>
          </a:p>
          <a:p>
            <a:endParaRPr lang="en-US" dirty="0"/>
          </a:p>
        </p:txBody>
      </p:sp>
    </p:spTree>
    <p:extLst>
      <p:ext uri="{BB962C8B-B14F-4D97-AF65-F5344CB8AC3E}">
        <p14:creationId xmlns:p14="http://schemas.microsoft.com/office/powerpoint/2010/main" val="153845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a:lstStyle/>
          <a:p>
            <a:pPr marL="171450" indent="-171450">
              <a:buFontTx/>
              <a:buChar char="-"/>
            </a:pPr>
            <a:r>
              <a:rPr lang="en-US" dirty="0">
                <a:ea typeface="ＭＳ Ｐゴシック" pitchFamily="-96" charset="-128"/>
              </a:rPr>
              <a:t>Richard LeBlanc of ACM Education council enlightened us to carefully formulate learning outcomes and level of coverage using Bloom classification.  He was our interface to 2013 ACM/IEEE taskforce as well, and parallel/</a:t>
            </a:r>
            <a:r>
              <a:rPr lang="en-US" dirty="0" err="1">
                <a:ea typeface="ＭＳ Ｐゴシック" pitchFamily="-96" charset="-128"/>
              </a:rPr>
              <a:t>dist</a:t>
            </a:r>
            <a:r>
              <a:rPr lang="en-US" dirty="0">
                <a:ea typeface="ＭＳ Ｐゴシック" pitchFamily="-96" charset="-128"/>
              </a:rPr>
              <a:t> computing was a major thrust area identified for 2013 revision.`</a:t>
            </a:r>
          </a:p>
          <a:p>
            <a:pPr marL="171450" indent="-171450">
              <a:buFontTx/>
              <a:buChar char="-"/>
            </a:pPr>
            <a:endParaRPr lang="en-US" dirty="0">
              <a:ea typeface="ＭＳ Ｐゴシック" pitchFamily="-96" charset="-128"/>
            </a:endParaRPr>
          </a:p>
          <a:p>
            <a:pPr>
              <a:buFontTx/>
              <a:buChar char="-"/>
            </a:pPr>
            <a:r>
              <a:rPr lang="en-US" dirty="0">
                <a:ea typeface="ＭＳ Ｐゴシック" pitchFamily="-96" charset="-128"/>
              </a:rPr>
              <a:t>- NSF funded a planning workshop on PDC education in Feb 2010 </a:t>
            </a:r>
          </a:p>
          <a:p>
            <a:pPr>
              <a:buFontTx/>
              <a:buChar char="-"/>
            </a:pPr>
            <a:r>
              <a:rPr lang="en-US" dirty="0">
                <a:ea typeface="ＭＳ Ｐゴシック" pitchFamily="-96" charset="-128"/>
              </a:rPr>
              <a:t>We were assembled</a:t>
            </a:r>
            <a:r>
              <a:rPr lang="en-US" baseline="0" dirty="0">
                <a:ea typeface="ＭＳ Ｐゴシック" pitchFamily="-96" charset="-128"/>
              </a:rPr>
              <a:t> in DC - Hilton.  You may remember the big storm in DC that shut it down for the weekend.  Expecting to finish the workshop by Sat noon, we were all holed up in Hilton, through Sat and Sun, and some of us even longer.  Even local folks could not get back to homes.  One attendee from France (Yves) who choose to stay at another hotel could not make it to Hilton on the second day.</a:t>
            </a:r>
          </a:p>
          <a:p>
            <a:pPr>
              <a:buFontTx/>
              <a:buChar char="-"/>
            </a:pPr>
            <a:endParaRPr lang="en-US" baseline="0" dirty="0">
              <a:ea typeface="ＭＳ Ｐゴシック" pitchFamily="-96" charset="-128"/>
            </a:endParaRPr>
          </a:p>
          <a:p>
            <a:pPr>
              <a:buFontTx/>
              <a:buChar char="-"/>
            </a:pPr>
            <a:r>
              <a:rPr lang="en-US" baseline="0" dirty="0">
                <a:ea typeface="ＭＳ Ｐゴシック" pitchFamily="-96" charset="-128"/>
              </a:rPr>
              <a:t> Anyway, the workshop participants, which eventually became bulk of the working group, worked on many aspects, debated issues, and came to a key conclusion:    </a:t>
            </a:r>
            <a:endParaRPr lang="en-US" dirty="0">
              <a:ea typeface="ＭＳ Ｐゴシック" pitchFamily="-96" charset="-128"/>
            </a:endParaRPr>
          </a:p>
          <a:p>
            <a:pPr marL="0" marR="0" indent="0" algn="l" defTabSz="457200" rtl="0" eaLnBrk="0" fontAlgn="base" latinLnBrk="0" hangingPunct="0">
              <a:lnSpc>
                <a:spcPct val="100000"/>
              </a:lnSpc>
              <a:spcBef>
                <a:spcPct val="30000"/>
              </a:spcBef>
              <a:spcAft>
                <a:spcPct val="0"/>
              </a:spcAft>
              <a:buClrTx/>
              <a:buSzTx/>
              <a:buFontTx/>
              <a:buChar char="-"/>
              <a:tabLst/>
              <a:defRPr/>
            </a:pPr>
            <a:r>
              <a:rPr lang="en-US" dirty="0">
                <a:ea typeface="ＭＳ Ｐゴシック" pitchFamily="-96" charset="-128"/>
              </a:rPr>
              <a:t>- graduate level we have</a:t>
            </a:r>
            <a:r>
              <a:rPr lang="en-US" baseline="0" dirty="0">
                <a:ea typeface="ＭＳ Ｐゴシック" pitchFamily="-96" charset="-128"/>
              </a:rPr>
              <a:t> been doing fine.</a:t>
            </a:r>
            <a:endParaRPr lang="en-US" dirty="0">
              <a:ea typeface="ＭＳ Ｐゴシック" pitchFamily="-96" charset="-128"/>
            </a:endParaRPr>
          </a:p>
          <a:p>
            <a:pPr>
              <a:buFontTx/>
              <a:buChar char="-"/>
            </a:pPr>
            <a:r>
              <a:rPr lang="en-US" sz="2000" baseline="0" dirty="0">
                <a:ea typeface="ＭＳ Ｐゴシック" pitchFamily="-96" charset="-128"/>
              </a:rPr>
              <a:t> we need to p</a:t>
            </a:r>
            <a:r>
              <a:rPr lang="en-US" sz="2000" dirty="0">
                <a:ea typeface="ＭＳ Ｐゴシック" pitchFamily="-96" charset="-128"/>
              </a:rPr>
              <a:t>ropose a core curriculum for CS/CE undergraduates</a:t>
            </a:r>
            <a:endParaRPr lang="en-US" sz="2000" b="1" u="sng" dirty="0">
              <a:ea typeface="ＭＳ Ｐゴシック" pitchFamily="-96" charset="-128"/>
            </a:endParaRPr>
          </a:p>
          <a:p>
            <a:r>
              <a:rPr lang="en-US" b="1" u="sng" dirty="0">
                <a:ea typeface="ＭＳ Ｐゴシック" pitchFamily="-96" charset="-128"/>
              </a:rPr>
              <a:t>		-  Goal became that Every individual </a:t>
            </a:r>
            <a:r>
              <a:rPr lang="en-US" dirty="0">
                <a:ea typeface="ＭＳ Ｐゴシック" pitchFamily="-96" charset="-128"/>
              </a:rPr>
              <a:t>CS/CE undergraduate must be at the proposed level of knowledge as a result of their </a:t>
            </a:r>
            <a:r>
              <a:rPr lang="en-US" i="1" dirty="0">
                <a:ea typeface="ＭＳ Ｐゴシック" pitchFamily="-96" charset="-128"/>
              </a:rPr>
              <a:t>required</a:t>
            </a:r>
            <a:r>
              <a:rPr lang="en-US" dirty="0">
                <a:ea typeface="ＭＳ Ｐゴシック" pitchFamily="-96" charset="-128"/>
              </a:rPr>
              <a:t> coursework </a:t>
            </a:r>
          </a:p>
          <a:p>
            <a:endParaRPr lang="en-US" dirty="0">
              <a:ea typeface="ＭＳ Ｐゴシック" pitchFamily="-96"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a:lstStyle/>
          <a:p>
            <a:r>
              <a:rPr lang="en-US" dirty="0">
                <a:ea typeface="ＭＳ Ｐゴシック" pitchFamily="-96" charset="-128"/>
              </a:rPr>
              <a:t>------</a:t>
            </a:r>
          </a:p>
          <a:p>
            <a:r>
              <a:rPr lang="en-US" dirty="0">
                <a:ea typeface="ＭＳ Ｐゴシック" pitchFamily="-96" charset="-128"/>
              </a:rPr>
              <a:t>The group met again in April at</a:t>
            </a:r>
            <a:r>
              <a:rPr lang="en-US" baseline="0" dirty="0">
                <a:ea typeface="ＭＳ Ｐゴシック" pitchFamily="-96" charset="-128"/>
              </a:rPr>
              <a:t> IPDPS to lay out a longer term plan.</a:t>
            </a:r>
            <a:r>
              <a:rPr lang="en-US" dirty="0">
                <a:ea typeface="ＭＳ Ｐゴシック" pitchFamily="-96" charset="-128"/>
              </a:rPr>
              <a:t> </a:t>
            </a:r>
          </a:p>
          <a:p>
            <a:endParaRPr lang="en-US" dirty="0">
              <a:ea typeface="ＭＳ Ｐゴシック" pitchFamily="-96" charset="-128"/>
            </a:endParaRPr>
          </a:p>
          <a:p>
            <a:pPr marL="171450" indent="-171450">
              <a:buFontTx/>
              <a:buChar char="-"/>
            </a:pPr>
            <a:r>
              <a:rPr lang="en-US" dirty="0">
                <a:ea typeface="ＭＳ Ｐゴシック" pitchFamily="-96" charset="-128"/>
              </a:rPr>
              <a:t>Over the next 8 months in 2010, every</a:t>
            </a:r>
            <a:r>
              <a:rPr lang="en-US" baseline="0" dirty="0">
                <a:ea typeface="ＭＳ Ｐゴシック" pitchFamily="-96" charset="-128"/>
              </a:rPr>
              <a:t> Friday over </a:t>
            </a:r>
            <a:r>
              <a:rPr lang="en-US" baseline="0" dirty="0" err="1">
                <a:ea typeface="ＭＳ Ｐゴシック" pitchFamily="-96" charset="-128"/>
              </a:rPr>
              <a:t>telecon</a:t>
            </a:r>
            <a:r>
              <a:rPr lang="en-US" baseline="0" dirty="0">
                <a:ea typeface="ＭＳ Ｐゴシック" pitchFamily="-96" charset="-128"/>
              </a:rPr>
              <a:t>, </a:t>
            </a:r>
            <a:r>
              <a:rPr lang="en-US" dirty="0">
                <a:ea typeface="ＭＳ Ｐゴシック" pitchFamily="-96" charset="-128"/>
              </a:rPr>
              <a:t>this working group drawn from experts in academia and industry representing various stakeholders deliberated upon range of  topics for inclusion into core curriculum, wrote</a:t>
            </a:r>
            <a:r>
              <a:rPr lang="en-US" baseline="0" dirty="0">
                <a:ea typeface="ＭＳ Ｐゴシック" pitchFamily="-96" charset="-128"/>
              </a:rPr>
              <a:t> </a:t>
            </a:r>
            <a:r>
              <a:rPr lang="en-US" dirty="0">
                <a:ea typeface="ＭＳ Ｐゴシック" pitchFamily="-96" charset="-128"/>
              </a:rPr>
              <a:t>the learning outcomes, and desired level of coverage.</a:t>
            </a:r>
            <a:endParaRPr lang="en-US" sz="1200" kern="1200" dirty="0">
              <a:solidFill>
                <a:schemeClr val="tx1"/>
              </a:solidFill>
              <a:effectLst/>
              <a:latin typeface="+mn-lt"/>
              <a:ea typeface="ＭＳ Ｐゴシック" pitchFamily="-60" charset="-128"/>
              <a:cs typeface="ＭＳ Ｐゴシック" pitchFamily="-60" charset="-128"/>
            </a:endParaRPr>
          </a:p>
          <a:p>
            <a:pPr marL="0" indent="0">
              <a:buFont typeface="Arial"/>
              <a:buNone/>
            </a:pPr>
            <a:endParaRPr lang="en-US" sz="1200" kern="1200" dirty="0">
              <a:solidFill>
                <a:schemeClr val="tx1"/>
              </a:solidFill>
              <a:effectLst/>
              <a:latin typeface="+mn-lt"/>
              <a:ea typeface="ＭＳ Ｐゴシック" pitchFamily="-60" charset="-128"/>
              <a:cs typeface="ＭＳ Ｐゴシック" pitchFamily="-60" charset="-128"/>
            </a:endParaRPr>
          </a:p>
          <a:p>
            <a:pPr marL="171450" indent="-171450">
              <a:buFont typeface="Arial"/>
              <a:buChar char="•"/>
            </a:pPr>
            <a:r>
              <a:rPr lang="en-US" sz="1200" kern="1200" dirty="0">
                <a:solidFill>
                  <a:schemeClr val="tx1"/>
                </a:solidFill>
                <a:effectLst/>
                <a:latin typeface="+mn-lt"/>
                <a:ea typeface="ＭＳ Ｐゴシック" pitchFamily="-60" charset="-128"/>
                <a:cs typeface="ＭＳ Ｐゴシック" pitchFamily="-60" charset="-128"/>
              </a:rPr>
              <a:t>The group also went further.</a:t>
            </a:r>
            <a:r>
              <a:rPr lang="en-US" sz="1200" kern="1200" baseline="0" dirty="0">
                <a:solidFill>
                  <a:schemeClr val="tx1"/>
                </a:solidFill>
                <a:effectLst/>
                <a:latin typeface="+mn-lt"/>
                <a:ea typeface="ＭＳ Ｐゴシック" pitchFamily="-60" charset="-128"/>
                <a:cs typeface="ＭＳ Ｐゴシック" pitchFamily="-60" charset="-128"/>
              </a:rPr>
              <a:t> </a:t>
            </a:r>
            <a:r>
              <a:rPr lang="en-US" sz="1200" kern="1200" dirty="0">
                <a:solidFill>
                  <a:schemeClr val="tx1"/>
                </a:solidFill>
                <a:effectLst/>
                <a:latin typeface="+mn-lt"/>
                <a:ea typeface="ＭＳ Ｐゴシック" pitchFamily="-60" charset="-128"/>
                <a:cs typeface="ＭＳ Ｐゴシック" pitchFamily="-60" charset="-128"/>
              </a:rPr>
              <a:t>It</a:t>
            </a:r>
            <a:r>
              <a:rPr lang="en-US" sz="1200" kern="1200" baseline="0" dirty="0">
                <a:solidFill>
                  <a:schemeClr val="tx1"/>
                </a:solidFill>
                <a:effectLst/>
                <a:latin typeface="+mn-lt"/>
                <a:ea typeface="ＭＳ Ｐゴシック" pitchFamily="-60" charset="-128"/>
                <a:cs typeface="ＭＳ Ｐゴシック" pitchFamily="-60" charset="-128"/>
              </a:rPr>
              <a:t> </a:t>
            </a:r>
            <a:r>
              <a:rPr lang="en-US" sz="1200" kern="1200" dirty="0">
                <a:solidFill>
                  <a:schemeClr val="tx1"/>
                </a:solidFill>
                <a:effectLst/>
                <a:latin typeface="+mn-lt"/>
                <a:ea typeface="ＭＳ Ｐゴシック" pitchFamily="-60" charset="-128"/>
                <a:cs typeface="ＭＳ Ｐゴシック" pitchFamily="-60" charset="-128"/>
              </a:rPr>
              <a:t>developed suggestions on how to teach each topic </a:t>
            </a:r>
          </a:p>
          <a:p>
            <a:pPr marL="0" indent="0">
              <a:buFont typeface="Arial"/>
              <a:buNone/>
            </a:pPr>
            <a:r>
              <a:rPr lang="en-US" sz="1200" kern="1200" dirty="0">
                <a:solidFill>
                  <a:schemeClr val="tx1"/>
                </a:solidFill>
                <a:effectLst/>
                <a:latin typeface="+mn-lt"/>
                <a:ea typeface="ＭＳ Ｐゴシック" pitchFamily="-60" charset="-128"/>
                <a:cs typeface="ＭＳ Ｐゴシック" pitchFamily="-60" charset="-128"/>
              </a:rPr>
              <a:t>------</a:t>
            </a:r>
          </a:p>
          <a:p>
            <a:pPr marL="0" indent="0">
              <a:buFont typeface="Arial"/>
              <a:buNone/>
            </a:pPr>
            <a:r>
              <a:rPr lang="en-US" sz="1200" kern="1200" dirty="0">
                <a:solidFill>
                  <a:schemeClr val="tx1"/>
                </a:solidFill>
                <a:effectLst/>
                <a:latin typeface="+mn-lt"/>
                <a:ea typeface="ＭＳ Ｐゴシック" pitchFamily="-60" charset="-128"/>
                <a:cs typeface="ＭＳ Ｐゴシック" pitchFamily="-60" charset="-128"/>
              </a:rPr>
              <a:t>We were</a:t>
            </a:r>
            <a:r>
              <a:rPr lang="en-US" sz="1200" kern="1200" baseline="0" dirty="0">
                <a:solidFill>
                  <a:schemeClr val="tx1"/>
                </a:solidFill>
                <a:effectLst/>
                <a:latin typeface="+mn-lt"/>
                <a:ea typeface="ＭＳ Ｐゴシック" pitchFamily="-60" charset="-128"/>
                <a:cs typeface="ＭＳ Ｐゴシック" pitchFamily="-60" charset="-128"/>
              </a:rPr>
              <a:t> urged by many, including Intel’s David </a:t>
            </a:r>
            <a:r>
              <a:rPr lang="en-US" sz="1200" kern="1200" baseline="0" dirty="0" err="1">
                <a:solidFill>
                  <a:schemeClr val="tx1"/>
                </a:solidFill>
                <a:effectLst/>
                <a:latin typeface="+mn-lt"/>
                <a:ea typeface="ＭＳ Ｐゴシック" pitchFamily="-60" charset="-128"/>
                <a:cs typeface="ＭＳ Ｐゴシック" pitchFamily="-60" charset="-128"/>
              </a:rPr>
              <a:t>Kuck</a:t>
            </a:r>
            <a:r>
              <a:rPr lang="en-US" sz="1200" kern="1200" baseline="0" dirty="0">
                <a:solidFill>
                  <a:schemeClr val="tx1"/>
                </a:solidFill>
                <a:effectLst/>
                <a:latin typeface="+mn-lt"/>
                <a:ea typeface="ＭＳ Ｐゴシック" pitchFamily="-60" charset="-128"/>
                <a:cs typeface="ＭＳ Ｐゴシック" pitchFamily="-60" charset="-128"/>
              </a:rPr>
              <a:t>, to give guidance to instructors for individual courses.  This was tough.</a:t>
            </a:r>
          </a:p>
          <a:p>
            <a:pPr marL="0" indent="0">
              <a:buFont typeface="Arial"/>
              <a:buNone/>
            </a:pPr>
            <a:r>
              <a:rPr lang="en-US" sz="1200" kern="1200" baseline="0" dirty="0">
                <a:solidFill>
                  <a:schemeClr val="tx1"/>
                </a:solidFill>
                <a:effectLst/>
                <a:latin typeface="+mn-lt"/>
                <a:ea typeface="ＭＳ Ｐゴシック" pitchFamily="-60" charset="-128"/>
                <a:cs typeface="ＭＳ Ｐゴシック" pitchFamily="-60" charset="-128"/>
              </a:rPr>
              <a:t>We decided to give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ＭＳ Ｐゴシック" pitchFamily="-60" charset="-128"/>
                <a:cs typeface="ＭＳ Ｐゴシック" pitchFamily="-60" charset="-128"/>
              </a:rPr>
              <a:t>guidance on where each topic could potentially be incorporated into a core CS/CE course,</a:t>
            </a:r>
            <a:r>
              <a:rPr lang="en-US" sz="1200" kern="1200" baseline="0" dirty="0">
                <a:solidFill>
                  <a:schemeClr val="tx1"/>
                </a:solidFill>
                <a:effectLst/>
                <a:latin typeface="+mn-lt"/>
                <a:ea typeface="ＭＳ Ｐゴシック" pitchFamily="-60" charset="-128"/>
                <a:cs typeface="ＭＳ Ｐゴシック" pitchFamily="-60" charset="-128"/>
              </a:rPr>
              <a:t> but</a:t>
            </a:r>
            <a:r>
              <a:rPr lang="en-US" sz="1200" kern="1200" dirty="0">
                <a:solidFill>
                  <a:schemeClr val="tx1"/>
                </a:solidFill>
                <a:effectLst/>
                <a:latin typeface="+mn-lt"/>
                <a:ea typeface="ＭＳ Ｐゴシック" pitchFamily="-60" charset="-128"/>
                <a:cs typeface="ＭＳ Ｐゴシック" pitchFamily="-60" charset="-128"/>
              </a:rPr>
              <a:t> </a:t>
            </a:r>
          </a:p>
          <a:p>
            <a:pPr marL="171450" indent="-171450">
              <a:buFont typeface="Arial"/>
              <a:buChar char="•"/>
            </a:pPr>
            <a:r>
              <a:rPr lang="en-US" sz="1200" kern="1200" dirty="0">
                <a:solidFill>
                  <a:schemeClr val="tx1"/>
                </a:solidFill>
                <a:effectLst/>
                <a:latin typeface="+mn-lt"/>
                <a:ea typeface="ＭＳ Ｐゴシック" pitchFamily="-60" charset="-128"/>
                <a:cs typeface="ＭＳ Ｐゴシック" pitchFamily="-60" charset="-128"/>
              </a:rPr>
              <a:t>recognizing the differing needs of institutions of various types (liberal arts colleges vs. technical colleges, regional universities vs. large research universities, etc.), sizes, laboratory facilities, local needs and constraints, cultural and geographical settings, etc., -  </a:t>
            </a:r>
          </a:p>
          <a:p>
            <a:pPr marL="171450" indent="-171450">
              <a:buFont typeface="Arial"/>
              <a:buChar char="•"/>
            </a:pPr>
            <a:r>
              <a:rPr lang="en-US" sz="1200" kern="1200" dirty="0">
                <a:solidFill>
                  <a:schemeClr val="tx1"/>
                </a:solidFill>
                <a:effectLst/>
                <a:latin typeface="+mn-lt"/>
                <a:ea typeface="ＭＳ Ｐゴシック" pitchFamily="-60" charset="-128"/>
                <a:cs typeface="ＭＳ Ｐゴシック" pitchFamily="-60" charset="-128"/>
              </a:rPr>
              <a:t>- the group committed itself not to be prescriptive in its recommendations, </a:t>
            </a:r>
          </a:p>
          <a:p>
            <a:pPr marL="171450" indent="-171450">
              <a:buFont typeface="Arial"/>
              <a:buChar char="•"/>
            </a:pPr>
            <a:r>
              <a:rPr lang="en-US" sz="1200" kern="1200" dirty="0">
                <a:solidFill>
                  <a:schemeClr val="tx1"/>
                </a:solidFill>
                <a:effectLst/>
                <a:latin typeface="+mn-lt"/>
                <a:ea typeface="ＭＳ Ｐゴシック" pitchFamily="-60" charset="-128"/>
                <a:cs typeface="ＭＳ Ｐゴシック" pitchFamily="-60" charset="-128"/>
              </a:rPr>
              <a:t>- but rather to provide alternatives with rationales for each. </a:t>
            </a:r>
          </a:p>
          <a:p>
            <a:pPr marL="171450" indent="-171450">
              <a:buFont typeface="Arial"/>
              <a:buChar char="•"/>
            </a:pPr>
            <a:r>
              <a:rPr lang="en-US" sz="1200" b="0" i="0" kern="1200" dirty="0">
                <a:solidFill>
                  <a:schemeClr val="tx1"/>
                </a:solidFill>
                <a:effectLst/>
                <a:latin typeface="+mn-lt"/>
                <a:ea typeface="ＭＳ Ｐゴシック" pitchFamily="-60" charset="-128"/>
                <a:cs typeface="ＭＳ Ｐゴシック" pitchFamily="-60" charset="-128"/>
              </a:rPr>
              <a:t>A preliminary version of the core curriculum was released in Dec, 2010.</a:t>
            </a:r>
          </a:p>
          <a:p>
            <a:pPr marL="171450" indent="-171450">
              <a:buFont typeface="Arial"/>
              <a:buChar char="•"/>
            </a:pPr>
            <a:endParaRPr lang="en-US" dirty="0">
              <a:ea typeface="ＭＳ Ｐゴシック" pitchFamily="-96" charset="-128"/>
            </a:endParaRPr>
          </a:p>
          <a:p>
            <a:pPr>
              <a:buFontTx/>
              <a:buChar char="-"/>
            </a:pPr>
            <a:r>
              <a:rPr lang="en-US" baseline="0" dirty="0">
                <a:ea typeface="ＭＳ Ｐゴシック" pitchFamily="-96" charset="-128"/>
              </a:rPr>
              <a:t> Simultaneously, a competition was held in Fall-10 for early adoption.</a:t>
            </a:r>
            <a:endParaRPr lang="en-US" dirty="0">
              <a:ea typeface="ＭＳ Ｐゴシック" pitchFamily="-96" charset="-128"/>
            </a:endParaRPr>
          </a:p>
          <a:p>
            <a:pPr>
              <a:buFontTx/>
              <a:buChar char="-"/>
            </a:pPr>
            <a:r>
              <a:rPr lang="en-US" baseline="0" dirty="0">
                <a:ea typeface="ＭＳ Ｐゴシック" pitchFamily="-96" charset="-128"/>
              </a:rPr>
              <a:t> For</a:t>
            </a:r>
            <a:r>
              <a:rPr lang="en-US" dirty="0">
                <a:ea typeface="ＭＳ Ｐゴシック" pitchFamily="-96" charset="-128"/>
              </a:rPr>
              <a:t> Spring 2011, 16 institutions were selected out of 25+ proposals for early adopter status with seed funds from NSF and Intel.</a:t>
            </a:r>
          </a:p>
          <a:p>
            <a:pPr>
              <a:buFontTx/>
              <a:buChar char="-"/>
            </a:pPr>
            <a:r>
              <a:rPr lang="en-US" baseline="0" dirty="0">
                <a:ea typeface="ＭＳ Ｐゴシック" pitchFamily="-96" charset="-128"/>
              </a:rPr>
              <a:t> We invited these early adopters and others to EduPar-11 workshop, the first such education workshop at the IPDPS conference. We learned about the experience of early adopters of introducing  PDC topics into their core courses, starting from CS1 and CS2, and in systems and data structures, as well as well updates to electives PDC courses. </a:t>
            </a:r>
          </a:p>
          <a:p>
            <a:pPr>
              <a:buFontTx/>
              <a:buChar char="-"/>
            </a:pPr>
            <a:endParaRPr lang="en-US" baseline="0" dirty="0">
              <a:ea typeface="ＭＳ Ｐゴシック" pitchFamily="-96" charset="-128"/>
            </a:endParaRPr>
          </a:p>
          <a:p>
            <a:pPr>
              <a:buFontTx/>
              <a:buChar char="-"/>
            </a:pPr>
            <a:r>
              <a:rPr lang="en-US" baseline="0" dirty="0">
                <a:ea typeface="ＭＳ Ｐゴシック" pitchFamily="-96" charset="-128"/>
              </a:rPr>
              <a:t>We also presented the preliminary curriculum to the SIGCSE community in March 2011 and to the IPDPS research community in a panel format at Edupar-11 in April, and discussed pros and con.  </a:t>
            </a:r>
          </a:p>
          <a:p>
            <a:pPr>
              <a:buFontTx/>
              <a:buChar char="-"/>
            </a:pPr>
            <a:endParaRPr lang="en-US" baseline="0" dirty="0">
              <a:ea typeface="ＭＳ Ｐゴシック" pitchFamily="-96" charset="-128"/>
            </a:endParaRPr>
          </a:p>
          <a:p>
            <a:pPr marL="171450" indent="-171450">
              <a:buFontTx/>
              <a:buChar char="-"/>
            </a:pPr>
            <a:r>
              <a:rPr lang="en-US" baseline="0" dirty="0">
                <a:ea typeface="ＭＳ Ｐゴシック" pitchFamily="-96" charset="-128"/>
              </a:rPr>
              <a:t>The resulting momentum led to additional rounds of early adopter competitions, with new funding from NSF and Intel, and equipment donations from </a:t>
            </a:r>
            <a:r>
              <a:rPr lang="en-US" baseline="0" dirty="0" err="1">
                <a:ea typeface="ＭＳ Ｐゴシック" pitchFamily="-96" charset="-128"/>
              </a:rPr>
              <a:t>nVidia</a:t>
            </a:r>
            <a:r>
              <a:rPr lang="en-US" baseline="0" dirty="0">
                <a:ea typeface="ＭＳ Ｐゴシック" pitchFamily="-96" charset="-128"/>
              </a:rPr>
              <a:t>.  </a:t>
            </a:r>
            <a:r>
              <a:rPr lang="en-US" baseline="0" dirty="0" err="1">
                <a:ea typeface="ＭＳ Ｐゴシック" pitchFamily="-96" charset="-128"/>
              </a:rPr>
              <a:t>E.g</a:t>
            </a:r>
            <a:r>
              <a:rPr lang="en-US" baseline="0" dirty="0">
                <a:ea typeface="ＭＳ Ｐゴシック" pitchFamily="-96" charset="-128"/>
              </a:rPr>
              <a:t>, Fall-11 competition resulted in 18 Institution and Spring-12 another 21 institutions. </a:t>
            </a:r>
          </a:p>
          <a:p>
            <a:pPr marL="171450" indent="-171450">
              <a:buFontTx/>
              <a:buChar char="-"/>
            </a:pPr>
            <a:r>
              <a:rPr lang="en-US" baseline="0" dirty="0">
                <a:ea typeface="ＭＳ Ｐゴシック" pitchFamily="-96" charset="-128"/>
              </a:rPr>
              <a:t>This initiative drew attention of ACM/IEEE taskforce for CS Curriculum revision 2013.  In Fall-11, they invited us for expert early review of </a:t>
            </a:r>
            <a:r>
              <a:rPr lang="en-US" baseline="0" dirty="0" err="1">
                <a:ea typeface="ＭＳ Ｐゴシック" pitchFamily="-96" charset="-128"/>
              </a:rPr>
              <a:t>writeup</a:t>
            </a:r>
            <a:r>
              <a:rPr lang="en-US" baseline="0" dirty="0">
                <a:ea typeface="ＭＳ Ｐゴシック" pitchFamily="-96" charset="-128"/>
              </a:rPr>
              <a:t> on PDC thrust area (security being another one), and provided direct link to our curriculum in their </a:t>
            </a:r>
            <a:r>
              <a:rPr lang="en-US" baseline="0" dirty="0" err="1">
                <a:ea typeface="ＭＳ Ｐゴシック" pitchFamily="-96" charset="-128"/>
              </a:rPr>
              <a:t>writeup</a:t>
            </a:r>
            <a:r>
              <a:rPr lang="en-US" baseline="0" dirty="0">
                <a:ea typeface="ＭＳ Ｐゴシック" pitchFamily="-96" charset="-128"/>
              </a:rPr>
              <a:t>.</a:t>
            </a:r>
          </a:p>
          <a:p>
            <a:pPr>
              <a:buFontTx/>
              <a:buNone/>
            </a:pPr>
            <a:endParaRPr lang="en-US" baseline="0" dirty="0">
              <a:ea typeface="ＭＳ Ｐゴシック" pitchFamily="-96" charset="-128"/>
            </a:endParaRPr>
          </a:p>
          <a:p>
            <a:pPr>
              <a:buFontTx/>
              <a:buNone/>
            </a:pPr>
            <a:r>
              <a:rPr lang="en-US" baseline="0" dirty="0">
                <a:ea typeface="ＭＳ Ｐゴシック" pitchFamily="-96" charset="-128"/>
              </a:rPr>
              <a:t>- Meanwhile, the working group took up revising the preliminary curriculum over these two semesters. </a:t>
            </a:r>
          </a:p>
          <a:p>
            <a:pPr>
              <a:buFontTx/>
              <a:buNone/>
            </a:pPr>
            <a:endParaRPr lang="en-US" baseline="0" dirty="0">
              <a:ea typeface="ＭＳ Ｐゴシック" pitchFamily="-96" charset="-128"/>
            </a:endParaRPr>
          </a:p>
          <a:p>
            <a:pPr>
              <a:buFontTx/>
              <a:buNone/>
            </a:pPr>
            <a:r>
              <a:rPr lang="en-US" baseline="0" dirty="0">
                <a:ea typeface="ＭＳ Ｐゴシック" pitchFamily="-96" charset="-128"/>
              </a:rPr>
              <a:t>- NSF encouraged us to move to a higher gear, prepare a center proposal to sustain and accelerate these activities over a longer term.</a:t>
            </a:r>
          </a:p>
          <a:p>
            <a:pPr>
              <a:buFontTx/>
              <a:buNone/>
            </a:pPr>
            <a:endParaRPr lang="en-US" baseline="0" dirty="0">
              <a:ea typeface="ＭＳ Ｐゴシック" pitchFamily="-96" charset="-128"/>
            </a:endParaRPr>
          </a:p>
          <a:p>
            <a:pPr marL="171450" indent="-171450">
              <a:buFontTx/>
              <a:buChar char="-"/>
            </a:pPr>
            <a:r>
              <a:rPr lang="en-US" baseline="0" dirty="0">
                <a:ea typeface="ＭＳ Ｐゴシック" pitchFamily="-96" charset="-128"/>
              </a:rPr>
              <a:t>The EduPar-11 workshop was so successful that IPDPS invited us for EduPar-12 as a regular IPDPS workshop.  We held EduPar-12 at Shanghai, China, and selected  about 20 of the now over 50 early adopters to attend, present posters, and provide additional feedback.</a:t>
            </a:r>
          </a:p>
          <a:p>
            <a:pPr>
              <a:buFontTx/>
              <a:buNone/>
            </a:pPr>
            <a:endParaRPr lang="en-US" baseline="0" dirty="0">
              <a:ea typeface="ＭＳ Ｐゴシック" pitchFamily="-96" charset="-128"/>
            </a:endParaRPr>
          </a:p>
          <a:p>
            <a:pPr>
              <a:buFontTx/>
              <a:buNone/>
            </a:pPr>
            <a:r>
              <a:rPr lang="en-US" baseline="0" dirty="0">
                <a:ea typeface="ＭＳ Ｐゴシック" pitchFamily="-96" charset="-128"/>
              </a:rPr>
              <a:t>Through the 2015 summer, we had the latest Fall-15 round of competition.  </a:t>
            </a:r>
          </a:p>
          <a:p>
            <a:pPr>
              <a:buFontTx/>
              <a:buNone/>
            </a:pPr>
            <a:endParaRPr lang="en-US" baseline="0" dirty="0">
              <a:ea typeface="ＭＳ Ｐゴシック" pitchFamily="-96" charset="-128"/>
            </a:endParaRPr>
          </a:p>
          <a:p>
            <a:pPr>
              <a:buFontTx/>
              <a:buNone/>
            </a:pPr>
            <a:r>
              <a:rPr lang="en-US" baseline="0" dirty="0">
                <a:ea typeface="ＭＳ Ｐゴシック" pitchFamily="-96" charset="-128"/>
              </a:rPr>
              <a:t>An expanded working group has begun preparing to release an updated version of the curriculum in Spring of 2018.</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96" charset="-128"/>
              </a:rPr>
              <a:t>This is an opportune time for me to be here.  We have begun the process of revising the 2012 curriculum.  We seek partnerships, collaborations, and contributions to do the revision right, grow this initiative and ultimately have very wide adoption.  The ultimate beneficiaries will be students, being able to enter the workforce or graduate schools with the needed preparation.  </a:t>
            </a:r>
            <a:endParaRPr lang="en-US" dirty="0">
              <a:ea typeface="ＭＳ Ｐゴシック" pitchFamily="-96" charset="-128"/>
            </a:endParaRPr>
          </a:p>
          <a:p>
            <a:endParaRPr lang="en-US" dirty="0"/>
          </a:p>
          <a:p>
            <a:pPr marL="171450" indent="-171450">
              <a:buFontTx/>
              <a:buChar char="-"/>
            </a:pPr>
            <a:endParaRPr lang="en-US" dirty="0">
              <a:ea typeface="ＭＳ Ｐゴシック" pitchFamily="-96" charset="-128"/>
            </a:endParaRPr>
          </a:p>
          <a:p>
            <a:endParaRPr lang="en-US" dirty="0">
              <a:ea typeface="ＭＳ Ｐゴシック" pitchFamily="-96"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a:lstStyle/>
          <a:p>
            <a:r>
              <a:rPr lang="en-US" dirty="0">
                <a:ea typeface="ＭＳ Ｐゴシック" pitchFamily="-96" charset="-128"/>
              </a:rPr>
              <a:t>The curriculum proposed in 4 areas of architecture, programming, algorithms, and cross-cutting</a:t>
            </a:r>
            <a:r>
              <a:rPr lang="en-US" baseline="0" dirty="0">
                <a:ea typeface="ＭＳ Ｐゴシック" pitchFamily="-96" charset="-128"/>
              </a:rPr>
              <a:t> topics.  The last one was an afterthought, topics which were cross cutting and did not nicely fit into any, or those which were emerging, hot, or advanced  topics. </a:t>
            </a:r>
          </a:p>
          <a:p>
            <a:endParaRPr lang="en-US" baseline="0" dirty="0">
              <a:ea typeface="ＭＳ Ｐゴシック" pitchFamily="-96" charset="-128"/>
            </a:endParaRPr>
          </a:p>
          <a:p>
            <a:r>
              <a:rPr lang="en-US" dirty="0">
                <a:ea typeface="ＭＳ Ｐゴシック" pitchFamily="-96" charset="-128"/>
              </a:rPr>
              <a:t>In this example, we see a section of the proposal. Note that some topics have multiple Bloom classifications. That means they could be covered at different levels in different contexts. For example, gather/scatter might be described in a data structures class in reference to certain operations in the Java Collections Framework or C++ STL containers, while an algorithms class might go into the complexity of different approaches for implementing the operations. In addition, each topic has an example to illustrate what is meant or how it might be taught.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F09A48-519D-4123-9CA4-4FF4FFF0F558}" type="datetime1">
              <a:rPr lang="en-US" smtClean="0"/>
              <a:t>12/13/2018</a:t>
            </a:fld>
            <a:endParaRPr lang="en-US"/>
          </a:p>
        </p:txBody>
      </p:sp>
      <p:sp>
        <p:nvSpPr>
          <p:cNvPr id="5" name="Footer Placeholder 4"/>
          <p:cNvSpPr>
            <a:spLocks noGrp="1"/>
          </p:cNvSpPr>
          <p:nvPr>
            <p:ph type="ftr" sz="quarter" idx="11"/>
          </p:nvPr>
        </p:nvSpPr>
        <p:spPr/>
        <p:txBody>
          <a:bodyPr/>
          <a:lstStyle/>
          <a:p>
            <a:r>
              <a:rPr lang="en-US"/>
              <a:t>Prasad/SCEC-18</a:t>
            </a:r>
            <a:endParaRPr lang="en-US" dirty="0"/>
          </a:p>
        </p:txBody>
      </p:sp>
      <p:sp>
        <p:nvSpPr>
          <p:cNvPr id="6" name="Slide Number Placeholder 5"/>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94673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6E6192-5673-4CBD-83E4-8F842D0E5769}" type="datetime1">
              <a:rPr lang="en-US" smtClean="0"/>
              <a:t>12/13/2018</a:t>
            </a:fld>
            <a:endParaRPr lang="en-US"/>
          </a:p>
        </p:txBody>
      </p:sp>
      <p:sp>
        <p:nvSpPr>
          <p:cNvPr id="5" name="Footer Placeholder 4"/>
          <p:cNvSpPr>
            <a:spLocks noGrp="1"/>
          </p:cNvSpPr>
          <p:nvPr>
            <p:ph type="ftr" sz="quarter" idx="11"/>
          </p:nvPr>
        </p:nvSpPr>
        <p:spPr/>
        <p:txBody>
          <a:bodyPr/>
          <a:lstStyle/>
          <a:p>
            <a:r>
              <a:rPr lang="en-US"/>
              <a:t>Prasad/SCEC-18</a:t>
            </a:r>
            <a:endParaRPr lang="en-US" dirty="0"/>
          </a:p>
        </p:txBody>
      </p:sp>
      <p:sp>
        <p:nvSpPr>
          <p:cNvPr id="6" name="Slide Number Placeholder 5"/>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109842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91581-85A4-4FF5-BD71-CEC23DBFD6F2}" type="datetime1">
              <a:rPr lang="en-US" smtClean="0"/>
              <a:t>12/13/2018</a:t>
            </a:fld>
            <a:endParaRPr lang="en-US"/>
          </a:p>
        </p:txBody>
      </p:sp>
      <p:sp>
        <p:nvSpPr>
          <p:cNvPr id="5" name="Footer Placeholder 4"/>
          <p:cNvSpPr>
            <a:spLocks noGrp="1"/>
          </p:cNvSpPr>
          <p:nvPr>
            <p:ph type="ftr" sz="quarter" idx="11"/>
          </p:nvPr>
        </p:nvSpPr>
        <p:spPr/>
        <p:txBody>
          <a:bodyPr/>
          <a:lstStyle/>
          <a:p>
            <a:r>
              <a:rPr lang="en-US"/>
              <a:t>Prasad/SCEC-18</a:t>
            </a:r>
            <a:endParaRPr lang="en-US" dirty="0"/>
          </a:p>
        </p:txBody>
      </p:sp>
      <p:sp>
        <p:nvSpPr>
          <p:cNvPr id="6" name="Slide Number Placeholder 5"/>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1247577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372A4C-4A22-4033-B830-A46CB198BCD9}" type="datetime1">
              <a:rPr lang="en-US" smtClean="0"/>
              <a:t>12/13/2018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287834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0FC47B-9724-47DB-B51B-099BDFD532FC}" type="datetime1">
              <a:rPr lang="en-US" smtClean="0"/>
              <a:t>12/13/2018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2264534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7A57969-0326-452B-9026-553F0D46312B}" type="datetime1">
              <a:rPr lang="en-US" smtClean="0"/>
              <a:t>12/13/2018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2243636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C6998F7-CC28-444D-A688-453594FB794A}" type="datetime1">
              <a:rPr lang="en-US" smtClean="0"/>
              <a:t>12/13/2018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743045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30BFE42-D26F-4189-A6F8-8C5651F7801C}" type="datetime1">
              <a:rPr lang="en-US" smtClean="0"/>
              <a:t>12/13/2018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3234996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340C681-BA35-48A5-9EC1-F628EC7E8ECA}" type="datetime1">
              <a:rPr lang="en-US" smtClean="0"/>
              <a:t>12/13/2018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2108038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6E57616-5D9C-40FD-B193-AC41E89FF513}" type="datetime1">
              <a:rPr lang="en-US" smtClean="0"/>
              <a:t>12/13/2018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869337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C8A798-B12E-49F1-86BA-D656D1743D43}" type="datetime1">
              <a:rPr lang="en-US" smtClean="0"/>
              <a:t>12/13/2018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135045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655E5-994B-4B32-805D-445E5A4995F3}" type="datetime1">
              <a:rPr lang="en-US" smtClean="0"/>
              <a:t>12/13/2018</a:t>
            </a:fld>
            <a:endParaRPr lang="en-US"/>
          </a:p>
        </p:txBody>
      </p:sp>
      <p:sp>
        <p:nvSpPr>
          <p:cNvPr id="5" name="Footer Placeholder 4"/>
          <p:cNvSpPr>
            <a:spLocks noGrp="1"/>
          </p:cNvSpPr>
          <p:nvPr>
            <p:ph type="ftr" sz="quarter" idx="11"/>
          </p:nvPr>
        </p:nvSpPr>
        <p:spPr/>
        <p:txBody>
          <a:bodyPr/>
          <a:lstStyle/>
          <a:p>
            <a:r>
              <a:rPr lang="en-US"/>
              <a:t>Prasad/SCEC-18</a:t>
            </a:r>
            <a:endParaRPr lang="en-US" dirty="0"/>
          </a:p>
        </p:txBody>
      </p:sp>
      <p:sp>
        <p:nvSpPr>
          <p:cNvPr id="6" name="Slide Number Placeholder 5"/>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1519763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EA717C3-0FBD-48B3-A844-6993277E8C56}" type="datetime1">
              <a:rPr lang="en-US" smtClean="0"/>
              <a:t>12/13/2018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2598931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90AE2DF-4E67-43DE-BD7A-B402A68A3578}" type="datetime1">
              <a:rPr lang="en-US" smtClean="0"/>
              <a:t>12/13/2018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635949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98C34EF-4786-4C3C-BDF0-E2EFFFDCB36E}" type="datetime1">
              <a:rPr lang="en-US" smtClean="0"/>
              <a:t>12/13/2018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Prasad/SCEC-18</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7FC9C3-4317-3F44-853C-48E81165BACF}" type="slidenum">
              <a:rPr lang="en-US" smtClean="0"/>
              <a:t>‹#›</a:t>
            </a:fld>
            <a:endParaRPr lang="en-US"/>
          </a:p>
        </p:txBody>
      </p:sp>
    </p:spTree>
    <p:extLst>
      <p:ext uri="{BB962C8B-B14F-4D97-AF65-F5344CB8AC3E}">
        <p14:creationId xmlns:p14="http://schemas.microsoft.com/office/powerpoint/2010/main" val="2917560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7026605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82070"/>
            <a:ext cx="8229600" cy="1143000"/>
          </a:xfrm>
          <a:prstGeom prst="rect">
            <a:avLst/>
          </a:prstGeom>
        </p:spPr>
        <p:txBody>
          <a:bodyPr/>
          <a:lstStyle>
            <a:lvl1pPr>
              <a:defRPr/>
            </a:lvl1pPr>
          </a:lstStyle>
          <a:p>
            <a:r>
              <a:rPr lang="en-US" dirty="0"/>
              <a:t>Click to </a:t>
            </a:r>
            <a:r>
              <a:rPr lang="en-US" dirty="0" err="1"/>
              <a:t>edsit</a:t>
            </a:r>
            <a:r>
              <a:rPr lang="en-US" dirty="0"/>
              <a:t> Master title style</a:t>
            </a:r>
          </a:p>
        </p:txBody>
      </p:sp>
      <p:sp>
        <p:nvSpPr>
          <p:cNvPr id="3" name="Content Placeholder 2"/>
          <p:cNvSpPr>
            <a:spLocks noGrp="1"/>
          </p:cNvSpPr>
          <p:nvPr>
            <p:ph idx="1"/>
          </p:nvPr>
        </p:nvSpPr>
        <p:spPr>
          <a:xfrm>
            <a:off x="622300" y="1835767"/>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2572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326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672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26937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29247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449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txBox="1">
            <a:spLocks/>
          </p:cNvSpPr>
          <p:nvPr userDrawn="1"/>
        </p:nvSpPr>
        <p:spPr>
          <a:xfrm>
            <a:off x="6705600" y="6247493"/>
            <a:ext cx="2133600" cy="365125"/>
          </a:xfrm>
          <a:prstGeom prst="rect">
            <a:avLst/>
          </a:prstGeom>
        </p:spPr>
        <p:txBody>
          <a:bodyPr/>
          <a:lstStyle>
            <a:lvl1pPr algn="r">
              <a:defRPr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E79733-B2AA-A248-A208-70CF1E681138}" type="slidenum">
              <a:rPr kumimoji="0" lang="en-US" sz="18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800" b="0" i="0" u="none" strike="noStrike" kern="1200" cap="none" spc="0" normalizeH="0" baseline="0" noProof="0" dirty="0">
              <a:ln>
                <a:noFill/>
              </a:ln>
              <a:solidFill>
                <a:schemeClr val="tx1"/>
              </a:solidFill>
              <a:effectLst/>
              <a:uLnTx/>
              <a:uFillTx/>
              <a:latin typeface="Arial" charset="0"/>
              <a:ea typeface="+mn-ea"/>
              <a:cs typeface="+mn-cs"/>
            </a:endParaRPr>
          </a:p>
        </p:txBody>
      </p:sp>
    </p:spTree>
    <p:extLst>
      <p:ext uri="{BB962C8B-B14F-4D97-AF65-F5344CB8AC3E}">
        <p14:creationId xmlns:p14="http://schemas.microsoft.com/office/powerpoint/2010/main" val="190971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481C-9CD2-4584-8D59-633E8DB78122}" type="datetime1">
              <a:rPr lang="en-US" smtClean="0"/>
              <a:t>12/13/2018</a:t>
            </a:fld>
            <a:endParaRPr lang="en-US"/>
          </a:p>
        </p:txBody>
      </p:sp>
      <p:sp>
        <p:nvSpPr>
          <p:cNvPr id="5" name="Footer Placeholder 4"/>
          <p:cNvSpPr>
            <a:spLocks noGrp="1"/>
          </p:cNvSpPr>
          <p:nvPr>
            <p:ph type="ftr" sz="quarter" idx="11"/>
          </p:nvPr>
        </p:nvSpPr>
        <p:spPr/>
        <p:txBody>
          <a:bodyPr/>
          <a:lstStyle/>
          <a:p>
            <a:r>
              <a:rPr lang="en-US"/>
              <a:t>Prasad/SCEC-18</a:t>
            </a:r>
            <a:endParaRPr lang="en-US" dirty="0"/>
          </a:p>
        </p:txBody>
      </p:sp>
      <p:sp>
        <p:nvSpPr>
          <p:cNvPr id="6" name="Slide Number Placeholder 5"/>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3954927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374098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lstStyle>
            <a:lvl1pPr>
              <a:defRPr>
                <a:latin typeface="Calibri" panose="020F0502020204030204" pitchFamily="34" charset="0"/>
              </a:defRPr>
            </a:lvl1pPr>
          </a:lstStyle>
          <a:p>
            <a:r>
              <a:rPr lang="en-US" dirty="0"/>
              <a:t>Click </a:t>
            </a:r>
            <a:r>
              <a:rPr lang="en-US" dirty="0" err="1"/>
              <a:t>tao</a:t>
            </a:r>
            <a:r>
              <a:rPr lang="en-US" dirty="0"/>
              <a:t>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800" b="1">
                <a:latin typeface="Arial" panose="020B0604020202020204" pitchFamily="34" charset="0"/>
                <a:cs typeface="Arial" panose="020B0604020202020204" pitchFamily="34" charset="0"/>
              </a:defRPr>
            </a:lvl1pPr>
            <a:lvl2pPr>
              <a:defRPr b="1">
                <a:latin typeface="+mn-lt"/>
              </a:defRPr>
            </a:lvl2pPr>
            <a:lvl3pPr>
              <a:defRPr b="1">
                <a:latin typeface="+mn-lt"/>
              </a:defRPr>
            </a:lvl3pPr>
            <a:lvl4pPr>
              <a:defRPr b="1">
                <a:latin typeface="+mn-lt"/>
              </a:defRPr>
            </a:lvl4pPr>
            <a:lvl5pPr>
              <a:defRPr b="1">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58723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mj-l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577814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mj-lt"/>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5065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mj-lt"/>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4993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18262161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748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atin typeface="+mj-lt"/>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334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910706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mj-lt"/>
              </a:defRPr>
            </a:lvl1pPr>
          </a:lstStyle>
          <a:p>
            <a:r>
              <a:rPr lang="en-US" dirty="0"/>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err="1"/>
              <a:t>Secaond</a:t>
            </a:r>
            <a:r>
              <a:rPr lang="en-US" dirty="0"/>
              <a:t> level</a:t>
            </a:r>
          </a:p>
          <a:p>
            <a:pPr lvl="2"/>
            <a:r>
              <a:rPr lang="en-US" dirty="0"/>
              <a:t>Third level</a:t>
            </a:r>
          </a:p>
          <a:p>
            <a:pPr lvl="3"/>
            <a:r>
              <a:rPr lang="en-US" dirty="0"/>
              <a:t>Fourth level</a:t>
            </a:r>
          </a:p>
          <a:p>
            <a:pPr lvl="4"/>
            <a:r>
              <a:rPr lang="en-US" dirty="0" err="1"/>
              <a:t>aFifth</a:t>
            </a:r>
            <a:r>
              <a:rPr lang="en-US" dirty="0"/>
              <a:t> level</a:t>
            </a:r>
          </a:p>
        </p:txBody>
      </p:sp>
    </p:spTree>
    <p:extLst>
      <p:ext uri="{BB962C8B-B14F-4D97-AF65-F5344CB8AC3E}">
        <p14:creationId xmlns:p14="http://schemas.microsoft.com/office/powerpoint/2010/main" val="219436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381DCB-44B2-478D-808A-7041385E16EA}" type="datetime1">
              <a:rPr lang="en-US" smtClean="0"/>
              <a:t>12/13/2018</a:t>
            </a:fld>
            <a:endParaRPr lang="en-US"/>
          </a:p>
        </p:txBody>
      </p:sp>
      <p:sp>
        <p:nvSpPr>
          <p:cNvPr id="6" name="Footer Placeholder 5"/>
          <p:cNvSpPr>
            <a:spLocks noGrp="1"/>
          </p:cNvSpPr>
          <p:nvPr>
            <p:ph type="ftr" sz="quarter" idx="11"/>
          </p:nvPr>
        </p:nvSpPr>
        <p:spPr/>
        <p:txBody>
          <a:bodyPr/>
          <a:lstStyle/>
          <a:p>
            <a:r>
              <a:rPr lang="en-US"/>
              <a:t>Prasad/SCEC-18</a:t>
            </a:r>
            <a:endParaRPr lang="en-US" dirty="0"/>
          </a:p>
        </p:txBody>
      </p:sp>
      <p:sp>
        <p:nvSpPr>
          <p:cNvPr id="7" name="Slide Number Placeholder 6"/>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29766473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274638"/>
            <a:ext cx="2057400" cy="5851525"/>
          </a:xfrm>
          <a:prstGeom prst="rect">
            <a:avLst/>
          </a:prstGeom>
        </p:spPr>
        <p:txBody>
          <a:bodyPr vert="eaVert"/>
          <a:lstStyle>
            <a:lvl1pPr>
              <a:defRPr>
                <a:latin typeface="+mj-lt"/>
              </a:defRPr>
            </a:lvl1pPr>
          </a:lstStyle>
          <a:p>
            <a:r>
              <a:rPr lang="en-US" dirty="0"/>
              <a:t>Click to edit Master </a:t>
            </a:r>
            <a:r>
              <a:rPr lang="en-US" dirty="0" err="1"/>
              <a:t>titlea</a:t>
            </a:r>
            <a:r>
              <a:rPr lang="en-US" dirty="0"/>
              <a:t>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53951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3627483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82070"/>
            <a:ext cx="8229600" cy="1143000"/>
          </a:xfrm>
          <a:prstGeom prst="rect">
            <a:avLst/>
          </a:prstGeom>
        </p:spPr>
        <p:txBody>
          <a:bodyPr/>
          <a:lstStyle>
            <a:lvl1pPr>
              <a:defRPr/>
            </a:lvl1pPr>
          </a:lstStyle>
          <a:p>
            <a:r>
              <a:rPr lang="en-US" dirty="0"/>
              <a:t>Click to </a:t>
            </a:r>
            <a:r>
              <a:rPr lang="en-US" dirty="0" err="1"/>
              <a:t>edsit</a:t>
            </a:r>
            <a:r>
              <a:rPr lang="en-US" dirty="0"/>
              <a:t> Master title style</a:t>
            </a:r>
          </a:p>
        </p:txBody>
      </p:sp>
      <p:sp>
        <p:nvSpPr>
          <p:cNvPr id="3" name="Content Placeholder 2"/>
          <p:cNvSpPr>
            <a:spLocks noGrp="1"/>
          </p:cNvSpPr>
          <p:nvPr>
            <p:ph idx="1"/>
          </p:nvPr>
        </p:nvSpPr>
        <p:spPr>
          <a:xfrm>
            <a:off x="622300" y="1835767"/>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5147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9880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434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26937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632990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7933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txBox="1">
            <a:spLocks/>
          </p:cNvSpPr>
          <p:nvPr userDrawn="1"/>
        </p:nvSpPr>
        <p:spPr>
          <a:xfrm>
            <a:off x="6705600" y="6247493"/>
            <a:ext cx="2133600" cy="365125"/>
          </a:xfrm>
          <a:prstGeom prst="rect">
            <a:avLst/>
          </a:prstGeom>
        </p:spPr>
        <p:txBody>
          <a:bodyPr/>
          <a:lstStyle>
            <a:lvl1pPr algn="r">
              <a:defRPr b="0">
                <a:solidFill>
                  <a:schemeClr val="tx1"/>
                </a:solidFill>
              </a:defRPr>
            </a:lvl1pPr>
          </a:lstStyle>
          <a:p>
            <a:pPr defTabSz="914400" fontAlgn="base">
              <a:spcBef>
                <a:spcPct val="0"/>
              </a:spcBef>
              <a:spcAft>
                <a:spcPct val="0"/>
              </a:spcAft>
              <a:defRPr/>
            </a:pPr>
            <a:fld id="{96E79733-B2AA-A248-A208-70CF1E681138}" type="slidenum">
              <a:rPr lang="en-US" smtClean="0">
                <a:solidFill>
                  <a:srgbClr val="000000"/>
                </a:solidFill>
                <a:latin typeface="Arial" charset="0"/>
              </a:rPr>
              <a:pPr defTabSz="914400" fontAlgn="base">
                <a:spcBef>
                  <a:spcPct val="0"/>
                </a:spcBef>
                <a:spcAft>
                  <a:spcPct val="0"/>
                </a:spcAft>
                <a:defRPr/>
              </a:pPr>
              <a:t>‹#›</a:t>
            </a:fld>
            <a:endParaRPr lang="en-US" dirty="0">
              <a:solidFill>
                <a:srgbClr val="000000"/>
              </a:solidFill>
              <a:latin typeface="Arial" charset="0"/>
            </a:endParaRPr>
          </a:p>
        </p:txBody>
      </p:sp>
    </p:spTree>
    <p:extLst>
      <p:ext uri="{BB962C8B-B14F-4D97-AF65-F5344CB8AC3E}">
        <p14:creationId xmlns:p14="http://schemas.microsoft.com/office/powerpoint/2010/main" val="1301781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BCC233-7A14-4B5F-B5E3-789462DEB5BE}"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6" name="Slide Number Placeholder 5"/>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816829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F257B-FE30-4E0E-A993-16A21E42ADD8}"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6" name="Slide Number Placeholder 5"/>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068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2457CC-D847-4DA8-ACF6-59890F61E905}" type="datetime1">
              <a:rPr lang="en-US" smtClean="0"/>
              <a:t>12/13/2018</a:t>
            </a:fld>
            <a:endParaRPr lang="en-US"/>
          </a:p>
        </p:txBody>
      </p:sp>
      <p:sp>
        <p:nvSpPr>
          <p:cNvPr id="8" name="Footer Placeholder 7"/>
          <p:cNvSpPr>
            <a:spLocks noGrp="1"/>
          </p:cNvSpPr>
          <p:nvPr>
            <p:ph type="ftr" sz="quarter" idx="11"/>
          </p:nvPr>
        </p:nvSpPr>
        <p:spPr/>
        <p:txBody>
          <a:bodyPr/>
          <a:lstStyle/>
          <a:p>
            <a:r>
              <a:rPr lang="en-US"/>
              <a:t>Prasad/SCEC-18</a:t>
            </a:r>
            <a:endParaRPr lang="en-US" dirty="0"/>
          </a:p>
        </p:txBody>
      </p:sp>
      <p:sp>
        <p:nvSpPr>
          <p:cNvPr id="9" name="Slide Number Placeholder 8"/>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23505456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A7BA9-19BD-4C66-9ED6-CD20833EA0B3}"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6" name="Slide Number Placeholder 5"/>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491102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327BD6-1FF3-44E4-AEFF-4E3F37818E17}"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7" name="Slide Number Placeholder 6"/>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95385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10803E-5EEC-4395-A5DE-DB689AC7DACA}"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9" name="Slide Number Placeholder 8"/>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999327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3ED0-4AE1-46A5-997E-51A29498C71C}"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5" name="Slide Number Placeholder 4"/>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252752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C0899-5DE9-47E9-9115-A98D2A81D791}"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4" name="Slide Number Placeholder 3"/>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185875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9B752D-D3E1-4072-8075-2948191CD6B3}"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7" name="Slide Number Placeholder 6"/>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128824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41F99-9E1E-44F3-94F0-441761B781FB}"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7" name="Slide Number Placeholder 6"/>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60876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95A31-DCCB-46DF-A388-EC670151A598}"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6" name="Slide Number Placeholder 5"/>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66979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B2D19A-291F-4816-A4E0-A8F6DF2A3DD4}" type="datetime1">
              <a:rPr lang="en-US" smtClean="0">
                <a:solidFill>
                  <a:prstClr val="black">
                    <a:tint val="75000"/>
                  </a:prstClr>
                </a:solidFill>
                <a:latin typeface="Calibri"/>
              </a:rPr>
              <a:t>12/13/2018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Prasad/SCEC-18</a:t>
            </a:r>
          </a:p>
        </p:txBody>
      </p:sp>
      <p:sp>
        <p:nvSpPr>
          <p:cNvPr id="6" name="Slide Number Placeholder 5"/>
          <p:cNvSpPr>
            <a:spLocks noGrp="1"/>
          </p:cNvSpPr>
          <p:nvPr>
            <p:ph type="sldNum" sz="quarter" idx="12"/>
          </p:nvPr>
        </p:nvSpPr>
        <p:spPr/>
        <p:txBody>
          <a:bodyPr/>
          <a:lstStyle/>
          <a:p>
            <a:fld id="{93C35AD4-C28E-1544-A376-4B8BCD35B88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831310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081FA570-FAF0-4096-822E-1437E65AA9EF}"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94791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AD3FAE-B3C5-4A80-8419-6D52ABE4AE42}" type="datetime1">
              <a:rPr lang="en-US" smtClean="0"/>
              <a:t>12/13/2018</a:t>
            </a:fld>
            <a:endParaRPr lang="en-US"/>
          </a:p>
        </p:txBody>
      </p:sp>
      <p:sp>
        <p:nvSpPr>
          <p:cNvPr id="4" name="Footer Placeholder 3"/>
          <p:cNvSpPr>
            <a:spLocks noGrp="1"/>
          </p:cNvSpPr>
          <p:nvPr>
            <p:ph type="ftr" sz="quarter" idx="11"/>
          </p:nvPr>
        </p:nvSpPr>
        <p:spPr/>
        <p:txBody>
          <a:bodyPr/>
          <a:lstStyle/>
          <a:p>
            <a:r>
              <a:rPr lang="en-US"/>
              <a:t>Prasad/SCEC-18</a:t>
            </a:r>
            <a:endParaRPr lang="en-US" dirty="0"/>
          </a:p>
        </p:txBody>
      </p:sp>
      <p:sp>
        <p:nvSpPr>
          <p:cNvPr id="5" name="Slide Number Placeholder 4"/>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208017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D17C9-6F38-436F-8A53-38943BF19352}" type="datetime1">
              <a:rPr lang="en-US" smtClean="0"/>
              <a:t>12/13/2018</a:t>
            </a:fld>
            <a:endParaRPr lang="en-US"/>
          </a:p>
        </p:txBody>
      </p:sp>
      <p:sp>
        <p:nvSpPr>
          <p:cNvPr id="3" name="Footer Placeholder 2"/>
          <p:cNvSpPr>
            <a:spLocks noGrp="1"/>
          </p:cNvSpPr>
          <p:nvPr>
            <p:ph type="ftr" sz="quarter" idx="11"/>
          </p:nvPr>
        </p:nvSpPr>
        <p:spPr/>
        <p:txBody>
          <a:bodyPr/>
          <a:lstStyle/>
          <a:p>
            <a:r>
              <a:rPr lang="en-US"/>
              <a:t>Prasad/SCEC-18</a:t>
            </a:r>
            <a:endParaRPr lang="en-US" dirty="0"/>
          </a:p>
        </p:txBody>
      </p:sp>
      <p:sp>
        <p:nvSpPr>
          <p:cNvPr id="4" name="Slide Number Placeholder 3"/>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108378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7E5CC-B866-4D2D-98D4-F3361A975F0B}" type="datetime1">
              <a:rPr lang="en-US" smtClean="0"/>
              <a:t>12/13/2018</a:t>
            </a:fld>
            <a:endParaRPr lang="en-US"/>
          </a:p>
        </p:txBody>
      </p:sp>
      <p:sp>
        <p:nvSpPr>
          <p:cNvPr id="6" name="Footer Placeholder 5"/>
          <p:cNvSpPr>
            <a:spLocks noGrp="1"/>
          </p:cNvSpPr>
          <p:nvPr>
            <p:ph type="ftr" sz="quarter" idx="11"/>
          </p:nvPr>
        </p:nvSpPr>
        <p:spPr/>
        <p:txBody>
          <a:bodyPr/>
          <a:lstStyle/>
          <a:p>
            <a:r>
              <a:rPr lang="en-US"/>
              <a:t>Prasad/SCEC-18</a:t>
            </a:r>
            <a:endParaRPr lang="en-US" dirty="0"/>
          </a:p>
        </p:txBody>
      </p:sp>
      <p:sp>
        <p:nvSpPr>
          <p:cNvPr id="7" name="Slide Number Placeholder 6"/>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246910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68BA2E-A4DE-4734-B72D-4FBFAF2DC9BD}" type="datetime1">
              <a:rPr lang="en-US" smtClean="0"/>
              <a:t>12/13/2018</a:t>
            </a:fld>
            <a:endParaRPr lang="en-US"/>
          </a:p>
        </p:txBody>
      </p:sp>
      <p:sp>
        <p:nvSpPr>
          <p:cNvPr id="6" name="Footer Placeholder 5"/>
          <p:cNvSpPr>
            <a:spLocks noGrp="1"/>
          </p:cNvSpPr>
          <p:nvPr>
            <p:ph type="ftr" sz="quarter" idx="11"/>
          </p:nvPr>
        </p:nvSpPr>
        <p:spPr/>
        <p:txBody>
          <a:bodyPr/>
          <a:lstStyle/>
          <a:p>
            <a:r>
              <a:rPr lang="en-US"/>
              <a:t>Prasad/SCEC-18</a:t>
            </a:r>
            <a:endParaRPr lang="en-US" dirty="0"/>
          </a:p>
        </p:txBody>
      </p:sp>
      <p:sp>
        <p:nvSpPr>
          <p:cNvPr id="7" name="Slide Number Placeholder 6"/>
          <p:cNvSpPr>
            <a:spLocks noGrp="1"/>
          </p:cNvSpPr>
          <p:nvPr>
            <p:ph type="sldNum" sz="quarter" idx="12"/>
          </p:nvPr>
        </p:nvSpPr>
        <p:spPr/>
        <p:txBody>
          <a:bodyPr/>
          <a:lstStyle/>
          <a:p>
            <a:fld id="{BCF6C91B-8F69-154A-8033-39A18BBECA20}" type="slidenum">
              <a:rPr lang="en-US" smtClean="0"/>
              <a:t>‹#›</a:t>
            </a:fld>
            <a:endParaRPr lang="en-US"/>
          </a:p>
        </p:txBody>
      </p:sp>
    </p:spTree>
    <p:extLst>
      <p:ext uri="{BB962C8B-B14F-4D97-AF65-F5344CB8AC3E}">
        <p14:creationId xmlns:p14="http://schemas.microsoft.com/office/powerpoint/2010/main" val="184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image" Target="NUL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NUL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6.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57A40-B6E6-4DA9-83C8-DFD3307EEC88}" type="datetime1">
              <a:rPr lang="en-US" smtClean="0"/>
              <a:t>12/13/2018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Prasad/SCEC-18</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6C91B-8F69-154A-8033-39A18BBECA20}" type="slidenum">
              <a:rPr lang="en-US" smtClean="0"/>
              <a:t>‹#›</a:t>
            </a:fld>
            <a:endParaRPr lang="en-US"/>
          </a:p>
        </p:txBody>
      </p:sp>
    </p:spTree>
    <p:extLst>
      <p:ext uri="{BB962C8B-B14F-4D97-AF65-F5344CB8AC3E}">
        <p14:creationId xmlns:p14="http://schemas.microsoft.com/office/powerpoint/2010/main" val="3918299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418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029" y="0"/>
            <a:ext cx="9139940" cy="6857998"/>
          </a:xfrm>
          <a:prstGeom prst="rect">
            <a:avLst/>
          </a:prstGeom>
        </p:spPr>
      </p:pic>
    </p:spTree>
    <p:extLst>
      <p:ext uri="{BB962C8B-B14F-4D97-AF65-F5344CB8AC3E}">
        <p14:creationId xmlns:p14="http://schemas.microsoft.com/office/powerpoint/2010/main" val="4122820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029" y="11340"/>
            <a:ext cx="9139941" cy="6846660"/>
          </a:xfrm>
          <a:prstGeom prst="rect">
            <a:avLst/>
          </a:prstGeom>
        </p:spPr>
      </p:pic>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914400" fontAlgn="base">
              <a:lnSpc>
                <a:spcPct val="120000"/>
              </a:lnSpc>
              <a:spcBef>
                <a:spcPct val="20000"/>
              </a:spcBef>
              <a:spcAft>
                <a:spcPct val="25000"/>
              </a:spcAft>
            </a:pPr>
            <a:fld id="{24D59AF5-0BFB-44F1-A72A-9E03123EE8FE}" type="slidenum">
              <a:rPr lang="en-US" smtClean="0">
                <a:solidFill>
                  <a:srgbClr val="FFFFFF"/>
                </a:solidFill>
                <a:latin typeface="Arial" charset="0"/>
              </a:rPr>
              <a:pPr defTabSz="914400" fontAlgn="base">
                <a:lnSpc>
                  <a:spcPct val="120000"/>
                </a:lnSpc>
                <a:spcBef>
                  <a:spcPct val="20000"/>
                </a:spcBef>
                <a:spcAft>
                  <a:spcPct val="25000"/>
                </a:spcAft>
              </a:pPr>
              <a:t>‹#›</a:t>
            </a:fld>
            <a:endParaRPr lang="en-US" dirty="0">
              <a:solidFill>
                <a:srgbClr val="FFFFFF"/>
              </a:solidFill>
              <a:latin typeface="Arial" charset="0"/>
            </a:endParaRPr>
          </a:p>
        </p:txBody>
      </p:sp>
    </p:spTree>
    <p:extLst>
      <p:ext uri="{BB962C8B-B14F-4D97-AF65-F5344CB8AC3E}">
        <p14:creationId xmlns:p14="http://schemas.microsoft.com/office/powerpoint/2010/main" val="181867317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2029" y="0"/>
            <a:ext cx="9139940" cy="6857998"/>
          </a:xfrm>
          <a:prstGeom prst="rect">
            <a:avLst/>
          </a:prstGeom>
        </p:spPr>
      </p:pic>
    </p:spTree>
    <p:extLst>
      <p:ext uri="{BB962C8B-B14F-4D97-AF65-F5344CB8AC3E}">
        <p14:creationId xmlns:p14="http://schemas.microsoft.com/office/powerpoint/2010/main" val="366654840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15E6C-CF1B-478A-A7D0-DD2023962566}" type="datetime1">
              <a:rPr lang="en-US" smtClean="0">
                <a:solidFill>
                  <a:prstClr val="black">
                    <a:tint val="75000"/>
                  </a:prstClr>
                </a:solidFill>
                <a:latin typeface="Calibri"/>
                <a:ea typeface="MS PGothic" charset="0"/>
              </a:rPr>
              <a:t>12/13/2018</a:t>
            </a:fld>
            <a:endParaRPr lang="en-US">
              <a:solidFill>
                <a:prstClr val="black">
                  <a:tint val="75000"/>
                </a:prstClr>
              </a:solidFill>
              <a:latin typeface="Calibri"/>
              <a:ea typeface="MS PGothic"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latin typeface="Calibri"/>
                <a:ea typeface="MS PGothic" charset="0"/>
              </a:rPr>
              <a:t>Prasad/SCEC-18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35AD4-C28E-1544-A376-4B8BCD35B888}" type="slidenum">
              <a:rPr lang="en-US" smtClean="0">
                <a:solidFill>
                  <a:prstClr val="black">
                    <a:tint val="75000"/>
                  </a:prstClr>
                </a:solidFill>
                <a:latin typeface="Calibri"/>
                <a:ea typeface="MS PGothic" charset="0"/>
              </a:rPr>
              <a:pPr/>
              <a:t>‹#›</a:t>
            </a:fld>
            <a:endParaRPr lang="en-US">
              <a:solidFill>
                <a:prstClr val="black">
                  <a:tint val="75000"/>
                </a:prstClr>
              </a:solidFill>
              <a:latin typeface="Calibri"/>
              <a:ea typeface="MS PGothic" charset="0"/>
            </a:endParaRPr>
          </a:p>
        </p:txBody>
      </p:sp>
    </p:spTree>
    <p:extLst>
      <p:ext uri="{BB962C8B-B14F-4D97-AF65-F5344CB8AC3E}">
        <p14:creationId xmlns:p14="http://schemas.microsoft.com/office/powerpoint/2010/main" val="104644587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su.edu/~tcpp/curriculu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sprasad@nsf.gov" TargetMode="External"/><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15.xml"/><Relationship Id="rId16" Type="http://schemas.openxmlformats.org/officeDocument/2006/relationships/image" Target="../media/image15.tiff"/><Relationship Id="rId1" Type="http://schemas.openxmlformats.org/officeDocument/2006/relationships/slideLayout" Target="../slideLayouts/slideLayout53.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49.xml"/><Relationship Id="rId5" Type="http://schemas.openxmlformats.org/officeDocument/2006/relationships/image" Target="../media/image18.jpeg"/><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3" Type="http://schemas.openxmlformats.org/officeDocument/2006/relationships/hyperlink" Target="http://www.cs.gsu.edu/~tcpp/curriculum/"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660400"/>
            <a:ext cx="9037690" cy="1470025"/>
          </a:xfrm>
        </p:spPr>
        <p:txBody>
          <a:bodyPr>
            <a:noAutofit/>
          </a:bodyPr>
          <a:lstStyle/>
          <a:p>
            <a:pPr lvl="1" algn="ctr" defTabSz="457200" rtl="0">
              <a:spcBef>
                <a:spcPct val="0"/>
              </a:spcBef>
            </a:pPr>
            <a:r>
              <a:rPr lang="en-US" sz="3600" b="1" dirty="0">
                <a:solidFill>
                  <a:schemeClr val="tx1"/>
                </a:solidFill>
                <a:latin typeface="+mj-lt"/>
              </a:rPr>
              <a:t>Developing IEEE-TCPP Parallel/Distributed Curriculum and NSF CyberTraining Program</a:t>
            </a:r>
          </a:p>
        </p:txBody>
      </p:sp>
      <p:sp>
        <p:nvSpPr>
          <p:cNvPr id="3" name="Subtitle 2"/>
          <p:cNvSpPr>
            <a:spLocks noGrp="1"/>
          </p:cNvSpPr>
          <p:nvPr>
            <p:ph type="subTitle" idx="1"/>
          </p:nvPr>
        </p:nvSpPr>
        <p:spPr>
          <a:xfrm>
            <a:off x="1" y="3017961"/>
            <a:ext cx="9037690" cy="3646000"/>
          </a:xfrm>
        </p:spPr>
        <p:txBody>
          <a:bodyPr>
            <a:normAutofit fontScale="32500" lnSpcReduction="20000"/>
          </a:bodyPr>
          <a:lstStyle/>
          <a:p>
            <a:r>
              <a:rPr lang="en-US" sz="9600" dirty="0">
                <a:solidFill>
                  <a:schemeClr val="tx1"/>
                </a:solidFill>
              </a:rPr>
              <a:t>Sushil K Prasad</a:t>
            </a:r>
          </a:p>
          <a:p>
            <a:endParaRPr lang="en-US" sz="7000" dirty="0">
              <a:solidFill>
                <a:schemeClr val="tx1"/>
              </a:solidFill>
            </a:endParaRPr>
          </a:p>
          <a:p>
            <a:r>
              <a:rPr lang="en-US" sz="7000" dirty="0">
                <a:solidFill>
                  <a:schemeClr val="tx1"/>
                </a:solidFill>
              </a:rPr>
              <a:t>National Science Foundation</a:t>
            </a:r>
          </a:p>
          <a:p>
            <a:r>
              <a:rPr lang="en-US" sz="7000" dirty="0">
                <a:solidFill>
                  <a:schemeClr val="tx1"/>
                </a:solidFill>
              </a:rPr>
              <a:t>Georgia State University</a:t>
            </a:r>
          </a:p>
          <a:p>
            <a:r>
              <a:rPr lang="en-US" sz="6000" dirty="0">
                <a:solidFill>
                  <a:schemeClr val="tx1"/>
                </a:solidFill>
              </a:rPr>
              <a:t>Former Chair, IEEE Technical Committee on Parallel Processing (TCPP)</a:t>
            </a:r>
          </a:p>
          <a:p>
            <a:endParaRPr lang="en-US" sz="7000" dirty="0">
              <a:solidFill>
                <a:schemeClr val="tx1"/>
              </a:solidFill>
            </a:endParaRPr>
          </a:p>
          <a:p>
            <a:r>
              <a:rPr lang="en-US" sz="7000" b="1" dirty="0">
                <a:solidFill>
                  <a:schemeClr val="tx1"/>
                </a:solidFill>
                <a:ea typeface="ＭＳ Ｐゴシック" pitchFamily="-96" charset="-128"/>
              </a:rPr>
              <a:t>SCEC-18</a:t>
            </a:r>
            <a:endParaRPr lang="en-US" sz="7000" b="1" dirty="0">
              <a:solidFill>
                <a:schemeClr val="accent2"/>
              </a:solidFill>
              <a:ea typeface="ＭＳ Ｐゴシック" pitchFamily="-96" charset="-128"/>
            </a:endParaRPr>
          </a:p>
          <a:p>
            <a:pPr lvl="1"/>
            <a:r>
              <a:rPr lang="en-US" sz="7000" b="1" dirty="0">
                <a:solidFill>
                  <a:schemeClr val="accent2"/>
                </a:solidFill>
                <a:ea typeface="ＭＳ Ｐゴシック" pitchFamily="-96" charset="-128"/>
              </a:rPr>
              <a:t>TCPP Curriculum Initiative:</a:t>
            </a:r>
          </a:p>
          <a:p>
            <a:pPr lvl="1"/>
            <a:r>
              <a:rPr lang="en-US" sz="7000" dirty="0">
                <a:solidFill>
                  <a:schemeClr val="tx1"/>
                </a:solidFill>
                <a:ea typeface="ＭＳ Ｐゴシック" pitchFamily="-96" charset="-128"/>
                <a:hlinkClick r:id="rId3"/>
              </a:rPr>
              <a:t>http://www.cs.gsu.edu/~tcpp/curriculum/</a:t>
            </a:r>
            <a:endParaRPr lang="en-US" sz="7000" dirty="0">
              <a:solidFill>
                <a:schemeClr val="tx1"/>
              </a:solidFill>
              <a:ea typeface="ＭＳ Ｐゴシック" pitchFamily="-96" charset="-128"/>
            </a:endParaRPr>
          </a:p>
          <a:p>
            <a:pPr lvl="1"/>
            <a:endParaRPr lang="en-US" sz="6400" dirty="0">
              <a:solidFill>
                <a:schemeClr val="tx1"/>
              </a:solidFill>
              <a:ea typeface="ＭＳ Ｐゴシック" pitchFamily="-96" charset="-128"/>
            </a:endParaRPr>
          </a:p>
          <a:p>
            <a:pPr lvl="1"/>
            <a:endParaRPr lang="en-US" sz="6400" dirty="0">
              <a:solidFill>
                <a:schemeClr val="tx1"/>
              </a:solidFill>
              <a:ea typeface="ＭＳ Ｐゴシック" pitchFamily="-96" charset="-128"/>
            </a:endParaRPr>
          </a:p>
          <a:p>
            <a:endParaRPr lang="en-US" sz="3000" dirty="0"/>
          </a:p>
        </p:txBody>
      </p:sp>
    </p:spTree>
    <p:extLst>
      <p:ext uri="{BB962C8B-B14F-4D97-AF65-F5344CB8AC3E}">
        <p14:creationId xmlns:p14="http://schemas.microsoft.com/office/powerpoint/2010/main" val="382899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ctrTitle"/>
          </p:nvPr>
        </p:nvSpPr>
        <p:spPr/>
        <p:txBody>
          <a:bodyPr>
            <a:normAutofit/>
          </a:bodyPr>
          <a:lstStyle/>
          <a:p>
            <a:r>
              <a:rPr lang="en-US" dirty="0">
                <a:ea typeface="ＭＳ Ｐゴシック" pitchFamily="-96" charset="-128"/>
              </a:rPr>
              <a:t>How is the Curriculum being evaluated?</a:t>
            </a:r>
          </a:p>
        </p:txBody>
      </p:sp>
      <p:sp>
        <p:nvSpPr>
          <p:cNvPr id="57347" name="Subtitle 2"/>
          <p:cNvSpPr>
            <a:spLocks noGrp="1"/>
          </p:cNvSpPr>
          <p:nvPr>
            <p:ph type="subTitle" idx="1"/>
          </p:nvPr>
        </p:nvSpPr>
        <p:spPr>
          <a:xfrm>
            <a:off x="1371600" y="3893695"/>
            <a:ext cx="6400800" cy="1752600"/>
          </a:xfrm>
        </p:spPr>
        <p:txBody>
          <a:bodyPr/>
          <a:lstStyle/>
          <a:p>
            <a:r>
              <a:rPr lang="en-US" sz="2800" dirty="0">
                <a:solidFill>
                  <a:schemeClr val="tx1"/>
                </a:solidFill>
                <a:ea typeface="ＭＳ Ｐゴシック" pitchFamily="-96" charset="-128"/>
              </a:rPr>
              <a:t>Early Adopter Program</a:t>
            </a:r>
          </a:p>
          <a:p>
            <a:r>
              <a:rPr lang="en-US" sz="2800" dirty="0" err="1">
                <a:solidFill>
                  <a:schemeClr val="tx1"/>
                </a:solidFill>
                <a:ea typeface="ＭＳ Ｐゴシック" pitchFamily="-96" charset="-128"/>
              </a:rPr>
              <a:t>EduPar</a:t>
            </a:r>
            <a:r>
              <a:rPr lang="en-US" sz="2800" dirty="0">
                <a:solidFill>
                  <a:schemeClr val="tx1"/>
                </a:solidFill>
                <a:ea typeface="ＭＳ Ｐゴシック" pitchFamily="-96" charset="-128"/>
              </a:rPr>
              <a:t>/</a:t>
            </a:r>
            <a:r>
              <a:rPr lang="en-US" sz="2800" dirty="0" err="1">
                <a:solidFill>
                  <a:schemeClr val="tx1"/>
                </a:solidFill>
                <a:ea typeface="ＭＳ Ｐゴシック" pitchFamily="-96" charset="-128"/>
              </a:rPr>
              <a:t>EduHPC</a:t>
            </a:r>
            <a:r>
              <a:rPr lang="en-US" sz="2800" dirty="0">
                <a:solidFill>
                  <a:schemeClr val="tx1"/>
                </a:solidFill>
                <a:ea typeface="ＭＳ Ｐゴシック" pitchFamily="-96" charset="-128"/>
              </a:rPr>
              <a:t>/Euro-</a:t>
            </a:r>
            <a:r>
              <a:rPr lang="en-US" sz="2800" dirty="0" err="1">
                <a:solidFill>
                  <a:schemeClr val="tx1"/>
                </a:solidFill>
                <a:ea typeface="ＭＳ Ｐゴシック" pitchFamily="-96" charset="-128"/>
              </a:rPr>
              <a:t>EduPar</a:t>
            </a:r>
            <a:r>
              <a:rPr lang="en-US" sz="2800" dirty="0">
                <a:solidFill>
                  <a:schemeClr val="tx1"/>
                </a:solidFill>
                <a:ea typeface="ＭＳ Ｐゴシック" pitchFamily="-96" charset="-128"/>
              </a:rPr>
              <a:t> Workshop series</a:t>
            </a:r>
          </a:p>
        </p:txBody>
      </p:sp>
    </p:spTree>
    <p:extLst>
      <p:ext uri="{BB962C8B-B14F-4D97-AF65-F5344CB8AC3E}">
        <p14:creationId xmlns:p14="http://schemas.microsoft.com/office/powerpoint/2010/main" val="228398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76200"/>
            <a:ext cx="8229600" cy="1143000"/>
          </a:xfrm>
        </p:spPr>
        <p:txBody>
          <a:bodyPr/>
          <a:lstStyle/>
          <a:p>
            <a:r>
              <a:rPr lang="en-US" sz="4000" dirty="0">
                <a:ea typeface="ＭＳ Ｐゴシック" pitchFamily="-96" charset="-128"/>
              </a:rPr>
              <a:t>Early Adopter Program</a:t>
            </a:r>
          </a:p>
        </p:txBody>
      </p:sp>
      <p:sp>
        <p:nvSpPr>
          <p:cNvPr id="58371" name="Content Placeholder 2"/>
          <p:cNvSpPr>
            <a:spLocks noGrp="1"/>
          </p:cNvSpPr>
          <p:nvPr>
            <p:ph idx="1"/>
          </p:nvPr>
        </p:nvSpPr>
        <p:spPr>
          <a:xfrm>
            <a:off x="457200" y="1219200"/>
            <a:ext cx="8686800" cy="5867400"/>
          </a:xfrm>
        </p:spPr>
        <p:txBody>
          <a:bodyPr>
            <a:normAutofit/>
          </a:bodyPr>
          <a:lstStyle/>
          <a:p>
            <a:r>
              <a:rPr lang="en-US" sz="2800" dirty="0">
                <a:ea typeface="ＭＳ Ｐゴシック" pitchFamily="-96" charset="-128"/>
              </a:rPr>
              <a:t>Over 100 institutions worldwide</a:t>
            </a:r>
          </a:p>
          <a:p>
            <a:pPr lvl="1"/>
            <a:r>
              <a:rPr lang="en-US" sz="2400" dirty="0">
                <a:ea typeface="ＭＳ Ｐゴシック" pitchFamily="-96" charset="-128"/>
              </a:rPr>
              <a:t>Spring-11: 16 institutions ; Fall’11: 18; </a:t>
            </a:r>
          </a:p>
          <a:p>
            <a:pPr lvl="1"/>
            <a:r>
              <a:rPr lang="en-US" sz="2400" dirty="0">
                <a:ea typeface="ＭＳ Ｐゴシック" pitchFamily="-96" charset="-128"/>
              </a:rPr>
              <a:t>Spring-12: 21; Fall-12: 25 institutions, Fall-13: 25 institutions, Fall-14: 25, Fall-15: 13</a:t>
            </a:r>
          </a:p>
          <a:p>
            <a:pPr lvl="1"/>
            <a:r>
              <a:rPr lang="en-US" sz="2400" dirty="0">
                <a:ea typeface="ＭＳ Ｐゴシック" pitchFamily="-96" charset="-128"/>
              </a:rPr>
              <a:t>Most from US (4 year to research institutions, one high school)</a:t>
            </a:r>
          </a:p>
          <a:p>
            <a:pPr lvl="1"/>
            <a:r>
              <a:rPr lang="en-US" sz="2400" dirty="0">
                <a:ea typeface="ＭＳ Ｐゴシック" pitchFamily="-96" charset="-128"/>
              </a:rPr>
              <a:t>Some from South America, a few from Europe, fewer from Asia (India, China, Indonesia, Singapore), Middle East</a:t>
            </a:r>
          </a:p>
          <a:p>
            <a:r>
              <a:rPr lang="en-US" sz="2400" b="1" dirty="0">
                <a:solidFill>
                  <a:srgbClr val="C00000"/>
                </a:solidFill>
                <a:ea typeface="ＭＳ Ｐゴシック" pitchFamily="-96" charset="-128"/>
              </a:rPr>
              <a:t>Next competition: </a:t>
            </a:r>
            <a:r>
              <a:rPr lang="en-US" sz="2400" dirty="0">
                <a:ea typeface="ＭＳ Ｐゴシック" pitchFamily="-96" charset="-128"/>
              </a:rPr>
              <a:t>Deadline </a:t>
            </a:r>
            <a:r>
              <a:rPr lang="en-US" sz="2400" u="sng" dirty="0">
                <a:ea typeface="ＭＳ Ｐゴシック" pitchFamily="-96" charset="-128"/>
              </a:rPr>
              <a:t>Feb 12, 2019</a:t>
            </a:r>
          </a:p>
          <a:p>
            <a:pPr lvl="1"/>
            <a:r>
              <a:rPr lang="en-US" sz="2000" dirty="0">
                <a:ea typeface="ＭＳ Ｐゴシック" pitchFamily="-96" charset="-128"/>
              </a:rPr>
              <a:t>NSF/Intel funded Cash Award/Stipend up to $1500-5000/proposal</a:t>
            </a:r>
          </a:p>
          <a:p>
            <a:pPr lvl="1"/>
            <a:r>
              <a:rPr lang="en-US" sz="2000" i="1" dirty="0">
                <a:ea typeface="ＭＳ Ｐゴシック" pitchFamily="-96" charset="-128"/>
              </a:rPr>
              <a:t>Which course(s) , topics, evaluation plan?</a:t>
            </a:r>
            <a:endParaRPr lang="en-US" sz="2000" b="1" dirty="0">
              <a:ea typeface="ＭＳ Ｐゴシック" pitchFamily="-96" charset="-128"/>
            </a:endParaRPr>
          </a:p>
          <a:p>
            <a:r>
              <a:rPr lang="en-US" sz="2800" b="1" dirty="0">
                <a:ea typeface="ＭＳ Ｐゴシック" pitchFamily="-96" charset="-128"/>
              </a:rPr>
              <a:t>Instructors </a:t>
            </a:r>
            <a:r>
              <a:rPr lang="en-US" sz="2000" b="1" dirty="0">
                <a:ea typeface="ＭＳ Ｐゴシック" pitchFamily="-96" charset="-128"/>
              </a:rPr>
              <a:t>for core CS/CS courses </a:t>
            </a:r>
            <a:r>
              <a:rPr lang="en-US" sz="2000" dirty="0">
                <a:ea typeface="ＭＳ Ｐゴシック" pitchFamily="-96" charset="-128"/>
              </a:rPr>
              <a:t>such as CS1/2, Systems, Data Structures and Algorithms – </a:t>
            </a:r>
            <a:r>
              <a:rPr lang="en-US" sz="2000" dirty="0">
                <a:solidFill>
                  <a:srgbClr val="C00000"/>
                </a:solidFill>
                <a:ea typeface="ＭＳ Ｐゴシック" pitchFamily="-96" charset="-128"/>
              </a:rPr>
              <a:t>department-wide multi-course multi-semester adoption preferred</a:t>
            </a:r>
          </a:p>
          <a:p>
            <a:pPr lvl="1"/>
            <a:r>
              <a:rPr lang="en-US" sz="1600" dirty="0">
                <a:ea typeface="ＭＳ Ｐゴシック" pitchFamily="-96" charset="-128"/>
              </a:rPr>
              <a:t>Elective courses; graduate courses</a:t>
            </a:r>
          </a:p>
        </p:txBody>
      </p:sp>
      <p:sp>
        <p:nvSpPr>
          <p:cNvPr id="5" name="Footer Placeholder 1"/>
          <p:cNvSpPr>
            <a:spLocks noGrp="1"/>
          </p:cNvSpPr>
          <p:nvPr>
            <p:ph type="ftr" sz="quarter" idx="11"/>
          </p:nvPr>
        </p:nvSpPr>
        <p:spPr>
          <a:xfrm>
            <a:off x="6019800" y="6427769"/>
            <a:ext cx="2895600" cy="365125"/>
          </a:xfrm>
        </p:spPr>
        <p:txBody>
          <a:bodyPr/>
          <a:lstStyle/>
          <a:p>
            <a:r>
              <a:rPr lang="en-US"/>
              <a:t>Prasad/SCEC-18</a:t>
            </a:r>
            <a:endParaRPr lang="en-US" dirty="0"/>
          </a:p>
        </p:txBody>
      </p:sp>
    </p:spTree>
    <p:extLst>
      <p:ext uri="{BB962C8B-B14F-4D97-AF65-F5344CB8AC3E}">
        <p14:creationId xmlns:p14="http://schemas.microsoft.com/office/powerpoint/2010/main" val="95423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ea typeface="ＭＳ Ｐゴシック" pitchFamily="-96" charset="-128"/>
              </a:rPr>
              <a:t>Edu* Workshop Series</a:t>
            </a:r>
          </a:p>
        </p:txBody>
      </p:sp>
      <p:sp>
        <p:nvSpPr>
          <p:cNvPr id="59395" name="Content Placeholder 2"/>
          <p:cNvSpPr>
            <a:spLocks noGrp="1"/>
          </p:cNvSpPr>
          <p:nvPr>
            <p:ph idx="1"/>
          </p:nvPr>
        </p:nvSpPr>
        <p:spPr>
          <a:xfrm>
            <a:off x="457200" y="1600200"/>
            <a:ext cx="8485632" cy="4953000"/>
          </a:xfrm>
        </p:spPr>
        <p:txBody>
          <a:bodyPr>
            <a:normAutofit fontScale="70000" lnSpcReduction="20000"/>
          </a:bodyPr>
          <a:lstStyle/>
          <a:p>
            <a:pPr lvl="1"/>
            <a:r>
              <a:rPr lang="en-US" b="1" dirty="0">
                <a:ea typeface="ＭＳ Ｐゴシック" pitchFamily="-96" charset="-128"/>
              </a:rPr>
              <a:t>EduPar-11</a:t>
            </a:r>
            <a:r>
              <a:rPr lang="en-US" dirty="0">
                <a:ea typeface="ＭＳ Ｐゴシック" pitchFamily="-96" charset="-128"/>
              </a:rPr>
              <a:t> at Alaska, IPDPS-2011</a:t>
            </a:r>
          </a:p>
          <a:p>
            <a:pPr lvl="2"/>
            <a:r>
              <a:rPr lang="en-US" sz="2800" dirty="0"/>
              <a:t>Receive feedback from the Adopters</a:t>
            </a:r>
          </a:p>
          <a:p>
            <a:pPr lvl="2"/>
            <a:r>
              <a:rPr lang="en-US" sz="2800" dirty="0"/>
              <a:t>Stimulate discussion of curricular and other educational issues.</a:t>
            </a:r>
            <a:endParaRPr lang="en-US" dirty="0">
              <a:ea typeface="ＭＳ Ｐゴシック" pitchFamily="-96" charset="-128"/>
            </a:endParaRPr>
          </a:p>
          <a:p>
            <a:pPr lvl="1"/>
            <a:r>
              <a:rPr lang="en-US" dirty="0">
                <a:ea typeface="ＭＳ Ｐゴシック" pitchFamily="-96" charset="-128"/>
              </a:rPr>
              <a:t>EduPar-12 at Shanghai, IPDPS-2012</a:t>
            </a:r>
          </a:p>
          <a:p>
            <a:pPr lvl="2"/>
            <a:r>
              <a:rPr lang="en-US" dirty="0">
                <a:solidFill>
                  <a:srgbClr val="800000"/>
                </a:solidFill>
                <a:ea typeface="ＭＳ Ｐゴシック" pitchFamily="-96" charset="-128"/>
              </a:rPr>
              <a:t>A regular satellite workshop of IPDPS</a:t>
            </a:r>
          </a:p>
          <a:p>
            <a:pPr lvl="1"/>
            <a:r>
              <a:rPr lang="en-US" i="1" dirty="0">
                <a:ea typeface="ＭＳ Ｐゴシック" pitchFamily="-96" charset="-128"/>
              </a:rPr>
              <a:t>EduPar-13 </a:t>
            </a:r>
            <a:r>
              <a:rPr lang="en-US" dirty="0">
                <a:ea typeface="ＭＳ Ｐゴシック" pitchFamily="-96" charset="-128"/>
              </a:rPr>
              <a:t>in Boston + </a:t>
            </a:r>
            <a:r>
              <a:rPr lang="en-US" b="1" dirty="0" err="1">
                <a:ea typeface="ＭＳ Ｐゴシック" pitchFamily="-96" charset="-128"/>
              </a:rPr>
              <a:t>EduHPC</a:t>
            </a:r>
            <a:r>
              <a:rPr lang="en-US" dirty="0">
                <a:ea typeface="ＭＳ Ｐゴシック" pitchFamily="-96" charset="-128"/>
              </a:rPr>
              <a:t> Workshop at SC-13 + BOF at SIGCSE-14</a:t>
            </a:r>
          </a:p>
          <a:p>
            <a:pPr lvl="1"/>
            <a:r>
              <a:rPr lang="en-US" dirty="0">
                <a:ea typeface="ＭＳ Ｐゴシック" pitchFamily="-96" charset="-128"/>
              </a:rPr>
              <a:t>EduHPC-14 @ SC-14, Nov – New Orleans; EduHPC-15 in Austin, EduHPC-16, EduHPC-17, EduHPC-18 in Dallas </a:t>
            </a:r>
          </a:p>
          <a:p>
            <a:pPr lvl="1"/>
            <a:r>
              <a:rPr lang="en-US" dirty="0">
                <a:solidFill>
                  <a:srgbClr val="000000"/>
                </a:solidFill>
                <a:ea typeface="ＭＳ Ｐゴシック" pitchFamily="-96" charset="-128"/>
              </a:rPr>
              <a:t>EduPar-15 @IPDPS, May, India; EduPar-16, Chicago, </a:t>
            </a:r>
            <a:r>
              <a:rPr lang="en-US" dirty="0">
                <a:ea typeface="ＭＳ Ｐゴシック" pitchFamily="-96" charset="-128"/>
              </a:rPr>
              <a:t>EduPar-17 in Orlando; EduPar-18 in Vancouver </a:t>
            </a:r>
            <a:endParaRPr lang="en-US" dirty="0">
              <a:solidFill>
                <a:srgbClr val="000000"/>
              </a:solidFill>
              <a:ea typeface="ＭＳ Ｐゴシック" pitchFamily="-96" charset="-128"/>
            </a:endParaRPr>
          </a:p>
          <a:p>
            <a:pPr lvl="1"/>
            <a:r>
              <a:rPr lang="en-US" b="1" dirty="0">
                <a:ea typeface="ＭＳ Ｐゴシック" pitchFamily="-96" charset="-128"/>
              </a:rPr>
              <a:t>Euro-</a:t>
            </a:r>
            <a:r>
              <a:rPr lang="en-US" b="1" dirty="0" err="1">
                <a:ea typeface="ＭＳ Ｐゴシック" pitchFamily="-96" charset="-128"/>
              </a:rPr>
              <a:t>EduPar</a:t>
            </a:r>
            <a:r>
              <a:rPr lang="en-US" dirty="0">
                <a:solidFill>
                  <a:schemeClr val="accent6">
                    <a:lumMod val="50000"/>
                  </a:schemeClr>
                </a:solidFill>
                <a:ea typeface="ＭＳ Ｐゴシック" pitchFamily="-96" charset="-128"/>
              </a:rPr>
              <a:t> Aug 2015</a:t>
            </a:r>
            <a:r>
              <a:rPr lang="en-US" dirty="0">
                <a:solidFill>
                  <a:schemeClr val="accent6"/>
                </a:solidFill>
                <a:ea typeface="ＭＳ Ｐゴシック" pitchFamily="-96" charset="-128"/>
              </a:rPr>
              <a:t>;   </a:t>
            </a:r>
            <a:r>
              <a:rPr lang="en-US" dirty="0">
                <a:ea typeface="ＭＳ Ｐゴシック" pitchFamily="-96" charset="-128"/>
              </a:rPr>
              <a:t>Euro-EduPar-2016, EEP-2017, EEP-18</a:t>
            </a:r>
          </a:p>
          <a:p>
            <a:pPr lvl="1"/>
            <a:r>
              <a:rPr lang="en-US" b="1" dirty="0" err="1">
                <a:solidFill>
                  <a:schemeClr val="accent6"/>
                </a:solidFill>
                <a:ea typeface="ＭＳ Ｐゴシック" pitchFamily="-96" charset="-128"/>
              </a:rPr>
              <a:t>EduHiPC</a:t>
            </a:r>
            <a:r>
              <a:rPr lang="en-US" b="1" dirty="0">
                <a:solidFill>
                  <a:schemeClr val="accent6"/>
                </a:solidFill>
                <a:ea typeface="ＭＳ Ｐゴシック" pitchFamily="-96" charset="-128"/>
              </a:rPr>
              <a:t> 2018 @ </a:t>
            </a:r>
            <a:r>
              <a:rPr lang="en-US" b="1" dirty="0" err="1">
                <a:solidFill>
                  <a:schemeClr val="accent6"/>
                </a:solidFill>
                <a:ea typeface="ＭＳ Ｐゴシック" pitchFamily="-96" charset="-128"/>
              </a:rPr>
              <a:t>HiPC</a:t>
            </a:r>
            <a:r>
              <a:rPr lang="en-US" b="1" dirty="0">
                <a:solidFill>
                  <a:schemeClr val="accent6"/>
                </a:solidFill>
                <a:ea typeface="ＭＳ Ｐゴシック" pitchFamily="-96" charset="-128"/>
              </a:rPr>
              <a:t> in </a:t>
            </a:r>
            <a:r>
              <a:rPr lang="en-US" b="1" dirty="0" err="1">
                <a:solidFill>
                  <a:schemeClr val="accent6"/>
                </a:solidFill>
                <a:ea typeface="ＭＳ Ｐゴシック" pitchFamily="-96" charset="-128"/>
              </a:rPr>
              <a:t>Banglore</a:t>
            </a:r>
            <a:r>
              <a:rPr lang="en-US" b="1" dirty="0">
                <a:solidFill>
                  <a:schemeClr val="accent6"/>
                </a:solidFill>
                <a:ea typeface="ＭＳ Ｐゴシック" pitchFamily="-96" charset="-128"/>
              </a:rPr>
              <a:t> </a:t>
            </a:r>
            <a:r>
              <a:rPr lang="en-US" dirty="0">
                <a:ea typeface="ＭＳ Ｐゴシック" pitchFamily="-96" charset="-128"/>
              </a:rPr>
              <a:t>– for India and the region</a:t>
            </a:r>
            <a:r>
              <a:rPr lang="en-US" b="1" dirty="0">
                <a:solidFill>
                  <a:schemeClr val="accent6"/>
                </a:solidFill>
                <a:ea typeface="ＭＳ Ｐゴシック" pitchFamily="-96" charset="-128"/>
              </a:rPr>
              <a:t> </a:t>
            </a:r>
          </a:p>
          <a:p>
            <a:pPr lvl="2"/>
            <a:r>
              <a:rPr lang="en-US" b="1" dirty="0">
                <a:solidFill>
                  <a:schemeClr val="accent6"/>
                </a:solidFill>
                <a:ea typeface="ＭＳ Ｐゴシック" pitchFamily="-96" charset="-128"/>
              </a:rPr>
              <a:t>Monday, Dec 2018</a:t>
            </a:r>
          </a:p>
          <a:p>
            <a:pPr lvl="1"/>
            <a:r>
              <a:rPr lang="en-US" b="1" dirty="0">
                <a:ea typeface="ＭＳ Ｐゴシック" pitchFamily="-96" charset="-128"/>
              </a:rPr>
              <a:t>EduPar-19 @ IPDPS  in Rio  in May’19</a:t>
            </a:r>
          </a:p>
          <a:p>
            <a:pPr lvl="2"/>
            <a:r>
              <a:rPr lang="en-US" dirty="0">
                <a:solidFill>
                  <a:srgbClr val="FF0000"/>
                </a:solidFill>
                <a:ea typeface="ＭＳ Ｐゴシック" pitchFamily="-96" charset="-128"/>
              </a:rPr>
              <a:t>Deadline Jan 18, 2019 </a:t>
            </a:r>
          </a:p>
          <a:p>
            <a:pPr marL="457200" lvl="1" indent="0">
              <a:buNone/>
            </a:pPr>
            <a:endParaRPr lang="en-US" dirty="0">
              <a:ea typeface="ＭＳ Ｐゴシック" pitchFamily="-96" charset="-128"/>
            </a:endParaRPr>
          </a:p>
        </p:txBody>
      </p:sp>
      <p:sp>
        <p:nvSpPr>
          <p:cNvPr id="2" name="Footer Placeholder 1"/>
          <p:cNvSpPr>
            <a:spLocks noGrp="1"/>
          </p:cNvSpPr>
          <p:nvPr>
            <p:ph type="ftr" sz="quarter" idx="11"/>
          </p:nvPr>
        </p:nvSpPr>
        <p:spPr/>
        <p:txBody>
          <a:bodyPr/>
          <a:lstStyle/>
          <a:p>
            <a:r>
              <a:rPr lang="en-US"/>
              <a:t>Prasad/SCEC-18</a:t>
            </a:r>
            <a:endParaRPr lang="en-US" dirty="0"/>
          </a:p>
        </p:txBody>
      </p:sp>
    </p:spTree>
    <p:extLst>
      <p:ext uri="{BB962C8B-B14F-4D97-AF65-F5344CB8AC3E}">
        <p14:creationId xmlns:p14="http://schemas.microsoft.com/office/powerpoint/2010/main" val="101691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rPr>
              <a:t>NOW OPEN </a:t>
            </a:r>
            <a:r>
              <a:rPr lang="en-US" sz="3200" dirty="0"/>
              <a:t>- CDER Courseware Website</a:t>
            </a:r>
          </a:p>
        </p:txBody>
      </p:sp>
      <p:sp>
        <p:nvSpPr>
          <p:cNvPr id="3" name="Content Placeholder 2"/>
          <p:cNvSpPr>
            <a:spLocks noGrp="1"/>
          </p:cNvSpPr>
          <p:nvPr>
            <p:ph idx="1"/>
          </p:nvPr>
        </p:nvSpPr>
        <p:spPr>
          <a:xfrm>
            <a:off x="457200" y="1988671"/>
            <a:ext cx="3962400" cy="4525963"/>
          </a:xfrm>
        </p:spPr>
        <p:txBody>
          <a:bodyPr>
            <a:normAutofit fontScale="92500" lnSpcReduction="10000"/>
          </a:bodyPr>
          <a:lstStyle/>
          <a:p>
            <a:pPr marL="0" indent="0">
              <a:buNone/>
            </a:pPr>
            <a:r>
              <a:rPr lang="en-US" sz="2400" dirty="0">
                <a:solidFill>
                  <a:srgbClr val="953735"/>
                </a:solidFill>
              </a:rPr>
              <a:t>Upload</a:t>
            </a:r>
            <a:r>
              <a:rPr lang="en-US" sz="2400" dirty="0"/>
              <a:t> </a:t>
            </a:r>
            <a:r>
              <a:rPr lang="en-US" sz="2400" dirty="0">
                <a:solidFill>
                  <a:srgbClr val="953735"/>
                </a:solidFill>
              </a:rPr>
              <a:t>and Search </a:t>
            </a:r>
            <a:r>
              <a:rPr lang="en-US" sz="2400" dirty="0"/>
              <a:t>Course Material</a:t>
            </a:r>
          </a:p>
          <a:p>
            <a:r>
              <a:rPr lang="en-US" sz="2400" b="1" dirty="0"/>
              <a:t>Type:</a:t>
            </a:r>
            <a:r>
              <a:rPr lang="en-US" sz="2400" dirty="0"/>
              <a:t> </a:t>
            </a:r>
          </a:p>
          <a:p>
            <a:pPr lvl="1"/>
            <a:r>
              <a:rPr lang="en-US" sz="2000" dirty="0">
                <a:solidFill>
                  <a:schemeClr val="accent6"/>
                </a:solidFill>
              </a:rPr>
              <a:t>Slides, Syllabus</a:t>
            </a:r>
            <a:r>
              <a:rPr lang="en-US" sz="2000" dirty="0"/>
              <a:t>, Tutorial, Video </a:t>
            </a:r>
          </a:p>
          <a:p>
            <a:pPr lvl="1"/>
            <a:r>
              <a:rPr lang="en-US" sz="2000" dirty="0"/>
              <a:t>Animation, Article, Award,  Blog,  Book,  Competition </a:t>
            </a:r>
          </a:p>
          <a:p>
            <a:pPr lvl="1"/>
            <a:r>
              <a:rPr lang="en-US" sz="2000" dirty="0">
                <a:solidFill>
                  <a:schemeClr val="accent6"/>
                </a:solidFill>
              </a:rPr>
              <a:t>Course Template</a:t>
            </a:r>
            <a:r>
              <a:rPr lang="en-US" sz="2000" dirty="0"/>
              <a:t>,  </a:t>
            </a:r>
            <a:r>
              <a:rPr lang="en-US" sz="2000" dirty="0">
                <a:solidFill>
                  <a:schemeClr val="accent6"/>
                </a:solidFill>
              </a:rPr>
              <a:t>Course Module</a:t>
            </a:r>
            <a:r>
              <a:rPr lang="en-US" sz="2000" dirty="0"/>
              <a:t>,  Data </a:t>
            </a:r>
          </a:p>
          <a:p>
            <a:pPr lvl="1"/>
            <a:r>
              <a:rPr lang="en-US" sz="2000" dirty="0"/>
              <a:t>Hardware Access, Software/Tools</a:t>
            </a:r>
          </a:p>
          <a:p>
            <a:pPr lvl="1"/>
            <a:r>
              <a:rPr lang="en-US" sz="2000" dirty="0"/>
              <a:t>Proposal, Report</a:t>
            </a:r>
            <a:endParaRPr lang="en-US" sz="2400" dirty="0"/>
          </a:p>
          <a:p>
            <a:r>
              <a:rPr lang="en-US" sz="2400" b="1" dirty="0"/>
              <a:t>Courses:</a:t>
            </a:r>
            <a:r>
              <a:rPr lang="en-US" sz="2400" dirty="0"/>
              <a:t> </a:t>
            </a:r>
          </a:p>
          <a:p>
            <a:pPr lvl="1"/>
            <a:r>
              <a:rPr lang="en-US" sz="2000" dirty="0">
                <a:solidFill>
                  <a:schemeClr val="accent6"/>
                </a:solidFill>
              </a:rPr>
              <a:t>CS1, CS2</a:t>
            </a:r>
            <a:r>
              <a:rPr lang="en-US" sz="2000" dirty="0"/>
              <a:t>, Systems,  Data Structures and Algorithms, … </a:t>
            </a:r>
          </a:p>
          <a:p>
            <a:endParaRPr lang="en-US" sz="2400" b="1" dirty="0"/>
          </a:p>
          <a:p>
            <a:endParaRPr lang="en-US" sz="2400" dirty="0"/>
          </a:p>
          <a:p>
            <a:endParaRPr lang="en-US" sz="2400" dirty="0"/>
          </a:p>
          <a:p>
            <a:pPr marL="0" indent="0">
              <a:buNone/>
            </a:pPr>
            <a:endParaRPr lang="en-US" sz="2400" dirty="0"/>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a:buFontTx/>
              <a:buChar char="•"/>
            </a:pPr>
            <a:endParaRPr lang="en-US" sz="2400" dirty="0">
              <a:solidFill>
                <a:srgbClr val="FF0000"/>
              </a:solidFill>
            </a:endParaRPr>
          </a:p>
        </p:txBody>
      </p:sp>
      <p:sp>
        <p:nvSpPr>
          <p:cNvPr id="7" name="Rectangle 6"/>
          <p:cNvSpPr/>
          <p:nvPr/>
        </p:nvSpPr>
        <p:spPr>
          <a:xfrm>
            <a:off x="4724400" y="2057400"/>
            <a:ext cx="4267200" cy="3170098"/>
          </a:xfrm>
          <a:prstGeom prst="rect">
            <a:avLst/>
          </a:prstGeom>
        </p:spPr>
        <p:txBody>
          <a:bodyPr wrap="square">
            <a:spAutoFit/>
          </a:bodyPr>
          <a:lstStyle/>
          <a:p>
            <a:pPr marL="285750" indent="-285750">
              <a:buFont typeface="Arial"/>
              <a:buChar char="•"/>
            </a:pPr>
            <a:r>
              <a:rPr lang="en-US" sz="2000" b="1" dirty="0"/>
              <a:t>NSF/TCPP Topic/Subtopic Classification:</a:t>
            </a:r>
            <a:endParaRPr lang="en-US" sz="2000" dirty="0"/>
          </a:p>
          <a:p>
            <a:endParaRPr lang="en-US" sz="1600" dirty="0"/>
          </a:p>
          <a:p>
            <a:r>
              <a:rPr lang="en-US" sz="1600" dirty="0"/>
              <a:t>ALGORITHMS</a:t>
            </a:r>
          </a:p>
          <a:p>
            <a:pPr lvl="1"/>
            <a:r>
              <a:rPr lang="en-US" sz="1600" dirty="0"/>
              <a:t>Parallel and Distributed Models and Complexity </a:t>
            </a:r>
          </a:p>
          <a:p>
            <a:pPr lvl="1"/>
            <a:r>
              <a:rPr lang="en-US" sz="1600" dirty="0"/>
              <a:t>Algorithmic Paradigms </a:t>
            </a:r>
          </a:p>
          <a:p>
            <a:pPr lvl="2"/>
            <a:r>
              <a:rPr lang="en-US" sz="1600" dirty="0"/>
              <a:t>Divide &amp; conquer (parallel aspects) </a:t>
            </a:r>
          </a:p>
          <a:p>
            <a:pPr lvl="1"/>
            <a:r>
              <a:rPr lang="en-US" sz="1600" dirty="0"/>
              <a:t>Algorithmic problems </a:t>
            </a:r>
          </a:p>
          <a:p>
            <a:r>
              <a:rPr lang="en-US" sz="1600" dirty="0"/>
              <a:t>ARCHITECTURE</a:t>
            </a:r>
          </a:p>
          <a:p>
            <a:r>
              <a:rPr lang="en-US" sz="1600" dirty="0"/>
              <a:t>PROGRAMMING</a:t>
            </a:r>
          </a:p>
          <a:p>
            <a:r>
              <a:rPr lang="en-US" sz="1600" dirty="0"/>
              <a:t>CROSS-CUTTING</a:t>
            </a:r>
          </a:p>
        </p:txBody>
      </p:sp>
      <p:sp>
        <p:nvSpPr>
          <p:cNvPr id="4" name="Footer Placeholder 3"/>
          <p:cNvSpPr>
            <a:spLocks noGrp="1"/>
          </p:cNvSpPr>
          <p:nvPr>
            <p:ph type="ftr" sz="quarter" idx="11"/>
          </p:nvPr>
        </p:nvSpPr>
        <p:spPr/>
        <p:txBody>
          <a:bodyPr/>
          <a:lstStyle/>
          <a:p>
            <a:r>
              <a:rPr lang="en-US"/>
              <a:t>Prasad/SCEC-18</a:t>
            </a:r>
            <a:endParaRPr lang="en-US" dirty="0"/>
          </a:p>
        </p:txBody>
      </p:sp>
    </p:spTree>
    <p:extLst>
      <p:ext uri="{BB962C8B-B14F-4D97-AF65-F5344CB8AC3E}">
        <p14:creationId xmlns:p14="http://schemas.microsoft.com/office/powerpoint/2010/main" val="406786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CDER Book Project</a:t>
            </a:r>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dirty="0"/>
              <a:t>Lack of suitable textbooks to integrate PDC topics into the core courses </a:t>
            </a:r>
          </a:p>
          <a:p>
            <a:pPr lvl="1"/>
            <a:r>
              <a:rPr lang="en-US" dirty="0"/>
              <a:t>CS1, CS2, Systems, and Data Structures and Algorithms</a:t>
            </a:r>
          </a:p>
          <a:p>
            <a:r>
              <a:rPr lang="en-US" dirty="0">
                <a:solidFill>
                  <a:srgbClr val="FF0000"/>
                </a:solidFill>
              </a:rPr>
              <a:t>Part I - For instructors: </a:t>
            </a:r>
            <a:r>
              <a:rPr lang="en-US" dirty="0"/>
              <a:t>Basic Concepts and References on what and how to teach </a:t>
            </a:r>
          </a:p>
          <a:p>
            <a:r>
              <a:rPr lang="en-US" dirty="0">
                <a:solidFill>
                  <a:srgbClr val="FF0000"/>
                </a:solidFill>
              </a:rPr>
              <a:t>Part 2: For students</a:t>
            </a:r>
            <a:r>
              <a:rPr lang="en-US" dirty="0"/>
              <a:t>: Supplemental teaching material for core courses</a:t>
            </a:r>
          </a:p>
          <a:p>
            <a:r>
              <a:rPr lang="tr-TR" dirty="0"/>
              <a:t>9 chapters </a:t>
            </a:r>
          </a:p>
          <a:p>
            <a:pPr lvl="1"/>
            <a:r>
              <a:rPr lang="tr-TR" dirty="0">
                <a:solidFill>
                  <a:schemeClr val="accent6"/>
                </a:solidFill>
              </a:rPr>
              <a:t>over 2</a:t>
            </a:r>
            <a:r>
              <a:rPr lang="en-US" dirty="0">
                <a:solidFill>
                  <a:schemeClr val="accent6"/>
                </a:solidFill>
              </a:rPr>
              <a:t>7</a:t>
            </a:r>
            <a:r>
              <a:rPr lang="tr-TR" dirty="0">
                <a:solidFill>
                  <a:schemeClr val="accent6"/>
                </a:solidFill>
              </a:rPr>
              <a:t>K chapter downloads</a:t>
            </a:r>
            <a:r>
              <a:rPr lang="en-US" dirty="0">
                <a:solidFill>
                  <a:schemeClr val="accent6"/>
                </a:solidFill>
              </a:rPr>
              <a:t> – free downloads</a:t>
            </a:r>
            <a:endParaRPr lang="tr-TR" dirty="0">
              <a:solidFill>
                <a:schemeClr val="accent6"/>
              </a:solidFill>
            </a:endParaRPr>
          </a:p>
          <a:p>
            <a:r>
              <a:rPr lang="en-US" b="1" dirty="0">
                <a:solidFill>
                  <a:srgbClr val="800000"/>
                </a:solidFill>
              </a:rPr>
              <a:t>2</a:t>
            </a:r>
            <a:r>
              <a:rPr lang="en-US" b="1" baseline="30000" dirty="0">
                <a:solidFill>
                  <a:srgbClr val="800000"/>
                </a:solidFill>
              </a:rPr>
              <a:t>nd</a:t>
            </a:r>
            <a:r>
              <a:rPr lang="en-US" b="1" dirty="0">
                <a:solidFill>
                  <a:srgbClr val="800000"/>
                </a:solidFill>
              </a:rPr>
              <a:t> Volume – Published Nov’19</a:t>
            </a:r>
          </a:p>
          <a:p>
            <a:pPr marL="342900" lvl="1" indent="-342900"/>
            <a:r>
              <a:rPr lang="en-US" sz="2600" dirty="0">
                <a:solidFill>
                  <a:schemeClr val="accent6"/>
                </a:solidFill>
                <a:ea typeface="ＭＳ Ｐゴシック" pitchFamily="-96" charset="-128"/>
              </a:rPr>
              <a:t>Vol 3 – </a:t>
            </a:r>
            <a:r>
              <a:rPr lang="en-US" sz="2600" dirty="0">
                <a:ea typeface="ＭＳ Ｐゴシック" pitchFamily="-96" charset="-128"/>
              </a:rPr>
              <a:t>Early </a:t>
            </a:r>
            <a:r>
              <a:rPr lang="en-US" sz="2600" dirty="0" err="1">
                <a:ea typeface="ＭＳ Ｐゴシック" pitchFamily="-96" charset="-128"/>
              </a:rPr>
              <a:t>Adoptor</a:t>
            </a:r>
            <a:r>
              <a:rPr lang="en-US" sz="2600" dirty="0">
                <a:ea typeface="ＭＳ Ｐゴシック" pitchFamily="-96" charset="-128"/>
              </a:rPr>
              <a:t> </a:t>
            </a:r>
            <a:r>
              <a:rPr lang="en-US" sz="2600" dirty="0"/>
              <a:t>course and topic exemplars and accompanying resources</a:t>
            </a:r>
          </a:p>
          <a:p>
            <a:endParaRPr lang="en-US" dirty="0">
              <a:solidFill>
                <a:srgbClr val="800000"/>
              </a:solidFill>
            </a:endParaRPr>
          </a:p>
          <a:p>
            <a:pPr marL="45720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Prasad/SCEC-18</a:t>
            </a:r>
            <a:endParaRPr lang="en-US" dirty="0"/>
          </a:p>
        </p:txBody>
      </p:sp>
    </p:spTree>
    <p:extLst>
      <p:ext uri="{BB962C8B-B14F-4D97-AF65-F5344CB8AC3E}">
        <p14:creationId xmlns:p14="http://schemas.microsoft.com/office/powerpoint/2010/main" val="274145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Curriculum Version II Activities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30322242"/>
              </p:ext>
            </p:extLst>
          </p:nvPr>
        </p:nvGraphicFramePr>
        <p:xfrm>
          <a:off x="457200" y="1600200"/>
          <a:ext cx="8229600" cy="4582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endParaRPr lang="en-US" dirty="0">
                        <a:solidFill>
                          <a:schemeClr val="tx1"/>
                        </a:solidFill>
                        <a:effectLst/>
                      </a:endParaRPr>
                    </a:p>
                  </a:txBody>
                  <a:tcPr anchor="ctr"/>
                </a:tc>
                <a:tc>
                  <a:txBody>
                    <a:bodyPr/>
                    <a:lstStyle/>
                    <a:p>
                      <a:r>
                        <a:rPr lang="en-US" dirty="0">
                          <a:solidFill>
                            <a:srgbClr val="FF0000"/>
                          </a:solidFill>
                          <a:effectLst/>
                        </a:rPr>
                        <a:t>Areas</a:t>
                      </a:r>
                    </a:p>
                  </a:txBody>
                  <a:tcPr anchor="ctr"/>
                </a:tc>
                <a:tc>
                  <a:txBody>
                    <a:bodyPr/>
                    <a:lstStyle/>
                    <a:p>
                      <a:r>
                        <a:rPr lang="en-US" sz="1400">
                          <a:solidFill>
                            <a:schemeClr val="tx1"/>
                          </a:solidFill>
                          <a:effectLst/>
                          <a:latin typeface="Helvetica" charset="0"/>
                        </a:rPr>
                        <a:t>Architecture </a:t>
                      </a:r>
                      <a:endParaRPr lang="en-US">
                        <a:solidFill>
                          <a:schemeClr val="tx1"/>
                        </a:solidFill>
                        <a:effectLst/>
                      </a:endParaRPr>
                    </a:p>
                  </a:txBody>
                  <a:tcPr anchor="ctr"/>
                </a:tc>
                <a:tc>
                  <a:txBody>
                    <a:bodyPr/>
                    <a:lstStyle/>
                    <a:p>
                      <a:r>
                        <a:rPr lang="en-US" sz="1400">
                          <a:solidFill>
                            <a:schemeClr val="tx1"/>
                          </a:solidFill>
                          <a:effectLst/>
                          <a:latin typeface="Helvetica" charset="0"/>
                        </a:rPr>
                        <a:t>Algorithms </a:t>
                      </a:r>
                      <a:endParaRPr lang="en-US">
                        <a:solidFill>
                          <a:schemeClr val="tx1"/>
                        </a:solidFill>
                        <a:effectLst/>
                      </a:endParaRPr>
                    </a:p>
                  </a:txBody>
                  <a:tcPr anchor="ctr"/>
                </a:tc>
                <a:tc>
                  <a:txBody>
                    <a:bodyPr/>
                    <a:lstStyle/>
                    <a:p>
                      <a:r>
                        <a:rPr lang="en-US" sz="1400">
                          <a:solidFill>
                            <a:schemeClr val="tx1"/>
                          </a:solidFill>
                          <a:effectLst/>
                          <a:latin typeface="Helvetica" charset="0"/>
                        </a:rPr>
                        <a:t>Programming </a:t>
                      </a:r>
                      <a:endParaRPr lang="en-US">
                        <a:solidFill>
                          <a:schemeClr val="tx1"/>
                        </a:solidFill>
                        <a:effectLst/>
                      </a:endParaRPr>
                    </a:p>
                  </a:txBody>
                  <a:tcPr anchor="ctr"/>
                </a:tc>
                <a:extLst>
                  <a:ext uri="{0D108BD9-81ED-4DB2-BD59-A6C34878D82A}">
                    <a16:rowId xmlns:a16="http://schemas.microsoft.com/office/drawing/2014/main" val="10000"/>
                  </a:ext>
                </a:extLst>
              </a:tr>
              <a:tr h="370840">
                <a:tc>
                  <a:txBody>
                    <a:bodyPr/>
                    <a:lstStyle/>
                    <a:p>
                      <a:r>
                        <a:rPr lang="en-US" b="1" dirty="0">
                          <a:solidFill>
                            <a:schemeClr val="tx1"/>
                          </a:solidFill>
                          <a:effectLst/>
                        </a:rPr>
                        <a:t>New </a:t>
                      </a:r>
                      <a:r>
                        <a:rPr lang="en-US" b="1" dirty="0">
                          <a:solidFill>
                            <a:schemeClr val="accent2"/>
                          </a:solidFill>
                          <a:effectLst/>
                        </a:rPr>
                        <a:t>Aspects</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a:solidFill>
                            <a:schemeClr val="tx1"/>
                          </a:solidFill>
                          <a:effectLst/>
                          <a:latin typeface="Helvetica" charset="0"/>
                        </a:rPr>
                        <a:t>Area Lead/</a:t>
                      </a:r>
                      <a:endParaRPr lang="en-US" b="1" dirty="0">
                        <a:solidFill>
                          <a:schemeClr val="tx1"/>
                        </a:solidFill>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Helvetica" charset="0"/>
                        </a:rPr>
                        <a:t>Aspect Lead </a:t>
                      </a:r>
                      <a:endParaRPr lang="en-US" dirty="0">
                        <a:solidFill>
                          <a:schemeClr val="tx1"/>
                        </a:solidFill>
                        <a:effectLst/>
                      </a:endParaRPr>
                    </a:p>
                    <a:p>
                      <a:endParaRPr lang="en-US" dirty="0">
                        <a:solidFill>
                          <a:schemeClr val="tx1"/>
                        </a:solidFill>
                        <a:effectLst/>
                      </a:endParaRPr>
                    </a:p>
                  </a:txBody>
                  <a:tcPr anchor="ctr"/>
                </a:tc>
                <a:tc>
                  <a:txBody>
                    <a:bodyPr/>
                    <a:lstStyle/>
                    <a:p>
                      <a:r>
                        <a:rPr lang="en-US" sz="1400" dirty="0">
                          <a:solidFill>
                            <a:schemeClr val="tx1"/>
                          </a:solidFill>
                          <a:effectLst/>
                          <a:latin typeface="Helvetica" charset="0"/>
                        </a:rPr>
                        <a:t>Chip Weems </a:t>
                      </a:r>
                      <a:endParaRPr lang="en-US" dirty="0">
                        <a:solidFill>
                          <a:schemeClr val="tx1"/>
                        </a:solidFill>
                        <a:effectLst/>
                      </a:endParaRPr>
                    </a:p>
                  </a:txBody>
                  <a:tcPr anchor="ctr"/>
                </a:tc>
                <a:tc>
                  <a:txBody>
                    <a:bodyPr/>
                    <a:lstStyle/>
                    <a:p>
                      <a:r>
                        <a:rPr lang="en-US" sz="1400" dirty="0">
                          <a:solidFill>
                            <a:schemeClr val="tx1"/>
                          </a:solidFill>
                          <a:effectLst/>
                          <a:latin typeface="Helvetica" charset="0"/>
                        </a:rPr>
                        <a:t>Arnold Rosenberg </a:t>
                      </a:r>
                      <a:endParaRPr lang="en-US" dirty="0">
                        <a:solidFill>
                          <a:schemeClr val="tx1"/>
                        </a:solidFill>
                        <a:effectLst/>
                      </a:endParaRPr>
                    </a:p>
                  </a:txBody>
                  <a:tcPr anchor="ctr"/>
                </a:tc>
                <a:tc>
                  <a:txBody>
                    <a:bodyPr/>
                    <a:lstStyle/>
                    <a:p>
                      <a:r>
                        <a:rPr lang="en-US" sz="1400" dirty="0">
                          <a:solidFill>
                            <a:schemeClr val="tx1"/>
                          </a:solidFill>
                          <a:effectLst/>
                          <a:latin typeface="Helvetica" charset="0"/>
                        </a:rPr>
                        <a:t>Alan </a:t>
                      </a:r>
                      <a:r>
                        <a:rPr lang="en-US" sz="1400" dirty="0" err="1">
                          <a:solidFill>
                            <a:schemeClr val="tx1"/>
                          </a:solidFill>
                          <a:effectLst/>
                          <a:latin typeface="Helvetica" charset="0"/>
                        </a:rPr>
                        <a:t>Sussman</a:t>
                      </a:r>
                      <a:r>
                        <a:rPr lang="en-US" sz="1400" dirty="0">
                          <a:solidFill>
                            <a:schemeClr val="tx1"/>
                          </a:solidFill>
                          <a:effectLst/>
                          <a:latin typeface="Helvetica" charset="0"/>
                        </a:rPr>
                        <a:t> </a:t>
                      </a:r>
                      <a:endParaRPr lang="en-US" dirty="0">
                        <a:solidFill>
                          <a:schemeClr val="tx1"/>
                        </a:solidFill>
                        <a:effectLst/>
                      </a:endParaRPr>
                    </a:p>
                  </a:txBody>
                  <a:tcPr anchor="ctr"/>
                </a:tc>
                <a:extLst>
                  <a:ext uri="{0D108BD9-81ED-4DB2-BD59-A6C34878D82A}">
                    <a16:rowId xmlns:a16="http://schemas.microsoft.com/office/drawing/2014/main" val="10001"/>
                  </a:ext>
                </a:extLst>
              </a:tr>
              <a:tr h="370840">
                <a:tc>
                  <a:txBody>
                    <a:bodyPr/>
                    <a:lstStyle/>
                    <a:p>
                      <a:r>
                        <a:rPr lang="en-US" sz="1400" b="1">
                          <a:solidFill>
                            <a:schemeClr val="tx1"/>
                          </a:solidFill>
                          <a:effectLst/>
                          <a:latin typeface="Helvetica" charset="0"/>
                        </a:rPr>
                        <a:t>Exemplars </a:t>
                      </a:r>
                      <a:endParaRPr lang="en-US" b="1">
                        <a:solidFill>
                          <a:schemeClr val="tx1"/>
                        </a:solidFill>
                        <a:effectLst/>
                      </a:endParaRPr>
                    </a:p>
                  </a:txBody>
                  <a:tcPr anchor="ctr"/>
                </a:tc>
                <a:tc>
                  <a:txBody>
                    <a:bodyPr/>
                    <a:lstStyle/>
                    <a:p>
                      <a:r>
                        <a:rPr lang="en-US" sz="1400" dirty="0">
                          <a:solidFill>
                            <a:schemeClr val="tx1"/>
                          </a:solidFill>
                          <a:effectLst/>
                          <a:latin typeface="Helvetica" charset="0"/>
                        </a:rPr>
                        <a:t>Sushil Prasad </a:t>
                      </a:r>
                      <a:endParaRPr lang="en-US" dirty="0">
                        <a:solidFill>
                          <a:schemeClr val="tx1"/>
                        </a:solidFill>
                        <a:effectLst/>
                      </a:endParaRPr>
                    </a:p>
                  </a:txBody>
                  <a:tcPr anchor="ctr"/>
                </a:tc>
                <a:tc>
                  <a:txBody>
                    <a:bodyPr/>
                    <a:lstStyle/>
                    <a:p>
                      <a:r>
                        <a:rPr lang="en-US" sz="1400" dirty="0">
                          <a:solidFill>
                            <a:schemeClr val="tx1"/>
                          </a:solidFill>
                          <a:effectLst/>
                          <a:latin typeface="Helvetica" charset="0"/>
                        </a:rPr>
                        <a:t>Karen </a:t>
                      </a:r>
                      <a:r>
                        <a:rPr lang="en-US" sz="1400" dirty="0" err="1">
                          <a:solidFill>
                            <a:schemeClr val="tx1"/>
                          </a:solidFill>
                          <a:effectLst/>
                          <a:latin typeface="Helvetica" charset="0"/>
                        </a:rPr>
                        <a:t>Karavanic</a:t>
                      </a:r>
                      <a:r>
                        <a:rPr lang="en-US" sz="1400" dirty="0">
                          <a:solidFill>
                            <a:schemeClr val="tx1"/>
                          </a:solidFill>
                          <a:effectLst/>
                          <a:latin typeface="Helvetica" charset="0"/>
                        </a:rPr>
                        <a:t>, Eric </a:t>
                      </a:r>
                      <a:r>
                        <a:rPr lang="en-US" sz="1400" dirty="0" err="1">
                          <a:solidFill>
                            <a:schemeClr val="tx1"/>
                          </a:solidFill>
                          <a:effectLst/>
                          <a:latin typeface="Helvetica" charset="0"/>
                        </a:rPr>
                        <a:t>Freudenthal</a:t>
                      </a:r>
                      <a:r>
                        <a:rPr lang="en-US" sz="1400" dirty="0">
                          <a:solidFill>
                            <a:schemeClr val="tx1"/>
                          </a:solidFill>
                          <a:effectLst/>
                          <a:latin typeface="Helvetica" charset="0"/>
                        </a:rPr>
                        <a:t> </a:t>
                      </a:r>
                      <a:endParaRPr lang="en-US" dirty="0">
                        <a:solidFill>
                          <a:schemeClr val="tx1"/>
                        </a:solidFill>
                        <a:effectLst/>
                      </a:endParaRPr>
                    </a:p>
                  </a:txBody>
                  <a:tcPr anchor="ctr"/>
                </a:tc>
                <a:tc>
                  <a:txBody>
                    <a:bodyPr/>
                    <a:lstStyle/>
                    <a:p>
                      <a:r>
                        <a:rPr lang="en-US" sz="1400">
                          <a:solidFill>
                            <a:schemeClr val="tx1"/>
                          </a:solidFill>
                          <a:effectLst/>
                          <a:latin typeface="Helvetica" charset="0"/>
                        </a:rPr>
                        <a:t>Erik Saule, Duane Merril, David Bunde </a:t>
                      </a:r>
                      <a:endParaRPr lang="en-US">
                        <a:solidFill>
                          <a:schemeClr val="tx1"/>
                        </a:solidFill>
                        <a:effectLst/>
                      </a:endParaRPr>
                    </a:p>
                  </a:txBody>
                  <a:tcPr anchor="ctr"/>
                </a:tc>
                <a:tc>
                  <a:txBody>
                    <a:bodyPr/>
                    <a:lstStyle/>
                    <a:p>
                      <a:r>
                        <a:rPr lang="en-US" sz="1400">
                          <a:solidFill>
                            <a:schemeClr val="tx1"/>
                          </a:solidFill>
                          <a:effectLst/>
                          <a:latin typeface="Helvetica" charset="0"/>
                        </a:rPr>
                        <a:t>David Brown, Eric Freudenthal </a:t>
                      </a:r>
                      <a:endParaRPr lang="en-US">
                        <a:solidFill>
                          <a:schemeClr val="tx1"/>
                        </a:solidFill>
                        <a:effectLst/>
                      </a:endParaRPr>
                    </a:p>
                  </a:txBody>
                  <a:tcPr anchor="ctr"/>
                </a:tc>
                <a:extLst>
                  <a:ext uri="{0D108BD9-81ED-4DB2-BD59-A6C34878D82A}">
                    <a16:rowId xmlns:a16="http://schemas.microsoft.com/office/drawing/2014/main" val="10002"/>
                  </a:ext>
                </a:extLst>
              </a:tr>
              <a:tr h="370840">
                <a:tc>
                  <a:txBody>
                    <a:bodyPr/>
                    <a:lstStyle/>
                    <a:p>
                      <a:r>
                        <a:rPr lang="en-US" sz="1400" b="1">
                          <a:solidFill>
                            <a:schemeClr val="tx1"/>
                          </a:solidFill>
                          <a:effectLst/>
                          <a:latin typeface="Helvetica" charset="0"/>
                        </a:rPr>
                        <a:t>Distributed </a:t>
                      </a:r>
                      <a:endParaRPr lang="en-US" b="1">
                        <a:solidFill>
                          <a:schemeClr val="tx1"/>
                        </a:solidFill>
                        <a:effectLst/>
                      </a:endParaRPr>
                    </a:p>
                  </a:txBody>
                  <a:tcPr anchor="ctr"/>
                </a:tc>
                <a:tc>
                  <a:txBody>
                    <a:bodyPr/>
                    <a:lstStyle/>
                    <a:p>
                      <a:r>
                        <a:rPr lang="en-US" sz="1400">
                          <a:solidFill>
                            <a:schemeClr val="tx1"/>
                          </a:solidFill>
                          <a:effectLst/>
                          <a:latin typeface="Helvetica" charset="0"/>
                        </a:rPr>
                        <a:t>Vaidyanathan Ramachandran </a:t>
                      </a:r>
                      <a:endParaRPr lang="en-US">
                        <a:solidFill>
                          <a:schemeClr val="tx1"/>
                        </a:solidFill>
                        <a:effectLst/>
                      </a:endParaRPr>
                    </a:p>
                  </a:txBody>
                  <a:tcPr anchor="ctr"/>
                </a:tc>
                <a:tc>
                  <a:txBody>
                    <a:bodyPr/>
                    <a:lstStyle/>
                    <a:p>
                      <a:r>
                        <a:rPr lang="en-US" sz="1400">
                          <a:solidFill>
                            <a:schemeClr val="tx1"/>
                          </a:solidFill>
                          <a:effectLst/>
                          <a:latin typeface="Helvetica" charset="0"/>
                        </a:rPr>
                        <a:t>Vaidyanathan Ramachandran, Manish Parashar </a:t>
                      </a:r>
                      <a:endParaRPr lang="en-US">
                        <a:solidFill>
                          <a:schemeClr val="tx1"/>
                        </a:solidFill>
                        <a:effectLst/>
                      </a:endParaRPr>
                    </a:p>
                  </a:txBody>
                  <a:tcPr anchor="ctr"/>
                </a:tc>
                <a:tc>
                  <a:txBody>
                    <a:bodyPr/>
                    <a:lstStyle/>
                    <a:p>
                      <a:r>
                        <a:rPr lang="en-US" sz="1400" dirty="0" err="1">
                          <a:solidFill>
                            <a:schemeClr val="tx1"/>
                          </a:solidFill>
                          <a:effectLst/>
                          <a:latin typeface="Helvetica" charset="0"/>
                        </a:rPr>
                        <a:t>Vaidyanathan</a:t>
                      </a:r>
                      <a:r>
                        <a:rPr lang="en-US" sz="1400" dirty="0">
                          <a:solidFill>
                            <a:schemeClr val="tx1"/>
                          </a:solidFill>
                          <a:effectLst/>
                          <a:latin typeface="Helvetica" charset="0"/>
                        </a:rPr>
                        <a:t> Ramachandran, Costas Busch, Denis </a:t>
                      </a:r>
                      <a:r>
                        <a:rPr lang="en-US" sz="1400" dirty="0" err="1">
                          <a:solidFill>
                            <a:schemeClr val="tx1"/>
                          </a:solidFill>
                          <a:effectLst/>
                          <a:latin typeface="Helvetica" charset="0"/>
                        </a:rPr>
                        <a:t>Trystram</a:t>
                      </a:r>
                      <a:r>
                        <a:rPr lang="en-US" sz="1400" dirty="0">
                          <a:solidFill>
                            <a:schemeClr val="tx1"/>
                          </a:solidFill>
                          <a:effectLst/>
                          <a:latin typeface="Helvetica" charset="0"/>
                        </a:rPr>
                        <a:t> </a:t>
                      </a:r>
                      <a:endParaRPr lang="en-US" dirty="0">
                        <a:solidFill>
                          <a:schemeClr val="tx1"/>
                        </a:solidFill>
                        <a:effectLst/>
                      </a:endParaRPr>
                    </a:p>
                  </a:txBody>
                  <a:tcPr anchor="ctr"/>
                </a:tc>
                <a:tc>
                  <a:txBody>
                    <a:bodyPr/>
                    <a:lstStyle/>
                    <a:p>
                      <a:r>
                        <a:rPr lang="en-US" sz="1400">
                          <a:solidFill>
                            <a:schemeClr val="tx1"/>
                          </a:solidFill>
                          <a:effectLst/>
                          <a:latin typeface="Helvetica" charset="0"/>
                        </a:rPr>
                        <a:t>Alan Sussman, Chi Shen </a:t>
                      </a:r>
                      <a:endParaRPr lang="en-US">
                        <a:solidFill>
                          <a:schemeClr val="tx1"/>
                        </a:solidFill>
                        <a:effectLst/>
                      </a:endParaRPr>
                    </a:p>
                  </a:txBody>
                  <a:tcPr anchor="ctr"/>
                </a:tc>
                <a:extLst>
                  <a:ext uri="{0D108BD9-81ED-4DB2-BD59-A6C34878D82A}">
                    <a16:rowId xmlns:a16="http://schemas.microsoft.com/office/drawing/2014/main" val="10003"/>
                  </a:ext>
                </a:extLst>
              </a:tr>
              <a:tr h="370840">
                <a:tc>
                  <a:txBody>
                    <a:bodyPr/>
                    <a:lstStyle/>
                    <a:p>
                      <a:r>
                        <a:rPr lang="en-US" sz="1400" b="1" dirty="0">
                          <a:solidFill>
                            <a:schemeClr val="tx1"/>
                          </a:solidFill>
                          <a:effectLst/>
                          <a:latin typeface="Helvetica" charset="0"/>
                        </a:rPr>
                        <a:t>Big Data </a:t>
                      </a:r>
                      <a:endParaRPr lang="en-US" b="1" dirty="0">
                        <a:solidFill>
                          <a:schemeClr val="tx1"/>
                        </a:solidFill>
                        <a:effectLst/>
                      </a:endParaRPr>
                    </a:p>
                  </a:txBody>
                  <a:tcPr anchor="ctr"/>
                </a:tc>
                <a:tc>
                  <a:txBody>
                    <a:bodyPr/>
                    <a:lstStyle/>
                    <a:p>
                      <a:r>
                        <a:rPr lang="en-US" sz="1400">
                          <a:solidFill>
                            <a:schemeClr val="tx1"/>
                          </a:solidFill>
                          <a:effectLst/>
                          <a:latin typeface="Helvetica" charset="0"/>
                        </a:rPr>
                        <a:t>Trilce Estrada </a:t>
                      </a:r>
                      <a:endParaRPr lang="en-US">
                        <a:solidFill>
                          <a:schemeClr val="tx1"/>
                        </a:solidFill>
                        <a:effectLst/>
                      </a:endParaRPr>
                    </a:p>
                  </a:txBody>
                  <a:tcPr anchor="ctr"/>
                </a:tc>
                <a:tc>
                  <a:txBody>
                    <a:bodyPr/>
                    <a:lstStyle/>
                    <a:p>
                      <a:r>
                        <a:rPr lang="en-US" sz="1400">
                          <a:solidFill>
                            <a:schemeClr val="tx1"/>
                          </a:solidFill>
                          <a:effectLst/>
                          <a:latin typeface="Helvetica" charset="0"/>
                        </a:rPr>
                        <a:t>Craig Stunkel </a:t>
                      </a:r>
                      <a:endParaRPr lang="en-US">
                        <a:solidFill>
                          <a:schemeClr val="tx1"/>
                        </a:solidFill>
                        <a:effectLst/>
                      </a:endParaRPr>
                    </a:p>
                  </a:txBody>
                  <a:tcPr anchor="ctr"/>
                </a:tc>
                <a:tc>
                  <a:txBody>
                    <a:bodyPr/>
                    <a:lstStyle/>
                    <a:p>
                      <a:r>
                        <a:rPr lang="en-US" sz="1400">
                          <a:solidFill>
                            <a:schemeClr val="tx1"/>
                          </a:solidFill>
                          <a:effectLst/>
                          <a:latin typeface="Helvetica" charset="0"/>
                        </a:rPr>
                        <a:t>Cynthia Phillips, </a:t>
                      </a:r>
                      <a:endParaRPr lang="en-US">
                        <a:solidFill>
                          <a:schemeClr val="tx1"/>
                        </a:solidFill>
                        <a:effectLst/>
                      </a:endParaRPr>
                    </a:p>
                  </a:txBody>
                  <a:tcPr anchor="ctr"/>
                </a:tc>
                <a:tc>
                  <a:txBody>
                    <a:bodyPr/>
                    <a:lstStyle/>
                    <a:p>
                      <a:r>
                        <a:rPr lang="en-US" sz="1400" dirty="0" err="1">
                          <a:solidFill>
                            <a:schemeClr val="tx1"/>
                          </a:solidFill>
                          <a:effectLst/>
                          <a:latin typeface="Helvetica" charset="0"/>
                        </a:rPr>
                        <a:t>Debzani</a:t>
                      </a:r>
                      <a:r>
                        <a:rPr lang="en-US" sz="1400" dirty="0">
                          <a:solidFill>
                            <a:schemeClr val="tx1"/>
                          </a:solidFill>
                          <a:effectLst/>
                          <a:latin typeface="Helvetica" charset="0"/>
                        </a:rPr>
                        <a:t> Deb </a:t>
                      </a:r>
                      <a:endParaRPr lang="en-US" dirty="0">
                        <a:solidFill>
                          <a:schemeClr val="tx1"/>
                        </a:solidFill>
                        <a:effectLst/>
                      </a:endParaRPr>
                    </a:p>
                  </a:txBody>
                  <a:tcPr anchor="ctr"/>
                </a:tc>
                <a:extLst>
                  <a:ext uri="{0D108BD9-81ED-4DB2-BD59-A6C34878D82A}">
                    <a16:rowId xmlns:a16="http://schemas.microsoft.com/office/drawing/2014/main" val="10004"/>
                  </a:ext>
                </a:extLst>
              </a:tr>
              <a:tr h="370840">
                <a:tc>
                  <a:txBody>
                    <a:bodyPr/>
                    <a:lstStyle/>
                    <a:p>
                      <a:r>
                        <a:rPr lang="en-US" sz="1400" b="1">
                          <a:solidFill>
                            <a:schemeClr val="tx1"/>
                          </a:solidFill>
                          <a:effectLst/>
                          <a:latin typeface="Helvetica" charset="0"/>
                        </a:rPr>
                        <a:t>Energy </a:t>
                      </a:r>
                      <a:endParaRPr lang="en-US" b="1">
                        <a:solidFill>
                          <a:schemeClr val="tx1"/>
                        </a:solidFill>
                        <a:effectLst/>
                      </a:endParaRPr>
                    </a:p>
                  </a:txBody>
                  <a:tcPr anchor="ctr"/>
                </a:tc>
                <a:tc>
                  <a:txBody>
                    <a:bodyPr/>
                    <a:lstStyle/>
                    <a:p>
                      <a:r>
                        <a:rPr lang="en-US" sz="1400">
                          <a:solidFill>
                            <a:schemeClr val="tx1"/>
                          </a:solidFill>
                          <a:effectLst/>
                          <a:latin typeface="Helvetica" charset="0"/>
                        </a:rPr>
                        <a:t>Krishna Kant, Craig Stunkel </a:t>
                      </a:r>
                      <a:endParaRPr lang="en-US">
                        <a:solidFill>
                          <a:schemeClr val="tx1"/>
                        </a:solidFill>
                        <a:effectLst/>
                      </a:endParaRPr>
                    </a:p>
                  </a:txBody>
                  <a:tcPr anchor="ctr"/>
                </a:tc>
                <a:tc>
                  <a:txBody>
                    <a:bodyPr/>
                    <a:lstStyle/>
                    <a:p>
                      <a:r>
                        <a:rPr lang="en-US" sz="1400">
                          <a:solidFill>
                            <a:schemeClr val="tx1"/>
                          </a:solidFill>
                          <a:effectLst/>
                          <a:latin typeface="Helvetica" charset="0"/>
                        </a:rPr>
                        <a:t>Craig Stunkel, Karen Karavanic </a:t>
                      </a:r>
                      <a:endParaRPr lang="en-US">
                        <a:solidFill>
                          <a:schemeClr val="tx1"/>
                        </a:solidFill>
                        <a:effectLst/>
                      </a:endParaRPr>
                    </a:p>
                  </a:txBody>
                  <a:tcPr anchor="ctr"/>
                </a:tc>
                <a:tc>
                  <a:txBody>
                    <a:bodyPr/>
                    <a:lstStyle/>
                    <a:p>
                      <a:r>
                        <a:rPr lang="en-US" sz="1400" dirty="0">
                          <a:solidFill>
                            <a:schemeClr val="tx1"/>
                          </a:solidFill>
                          <a:effectLst/>
                          <a:latin typeface="Helvetica" charset="0"/>
                        </a:rPr>
                        <a:t>Denis </a:t>
                      </a:r>
                      <a:r>
                        <a:rPr lang="en-US" sz="1400" dirty="0" err="1">
                          <a:solidFill>
                            <a:schemeClr val="tx1"/>
                          </a:solidFill>
                          <a:effectLst/>
                          <a:latin typeface="Helvetica" charset="0"/>
                        </a:rPr>
                        <a:t>Trystram</a:t>
                      </a:r>
                      <a:r>
                        <a:rPr lang="en-US" sz="1400" dirty="0">
                          <a:solidFill>
                            <a:schemeClr val="tx1"/>
                          </a:solidFill>
                          <a:effectLst/>
                          <a:latin typeface="Helvetica" charset="0"/>
                        </a:rPr>
                        <a:t> </a:t>
                      </a:r>
                      <a:endParaRPr lang="en-US" dirty="0">
                        <a:solidFill>
                          <a:schemeClr val="tx1"/>
                        </a:solidFill>
                        <a:effectLst/>
                      </a:endParaRPr>
                    </a:p>
                  </a:txBody>
                  <a:tcPr anchor="ctr"/>
                </a:tc>
                <a:tc>
                  <a:txBody>
                    <a:bodyPr/>
                    <a:lstStyle/>
                    <a:p>
                      <a:r>
                        <a:rPr lang="en-US" sz="1400">
                          <a:solidFill>
                            <a:schemeClr val="tx1"/>
                          </a:solidFill>
                          <a:effectLst/>
                          <a:latin typeface="Helvetica" charset="0"/>
                        </a:rPr>
                        <a:t>John Dougherty </a:t>
                      </a:r>
                      <a:endParaRPr lang="en-US">
                        <a:solidFill>
                          <a:schemeClr val="tx1"/>
                        </a:solidFill>
                        <a:effectLst/>
                      </a:endParaRPr>
                    </a:p>
                  </a:txBody>
                  <a:tcPr anchor="ctr"/>
                </a:tc>
                <a:extLst>
                  <a:ext uri="{0D108BD9-81ED-4DB2-BD59-A6C34878D82A}">
                    <a16:rowId xmlns:a16="http://schemas.microsoft.com/office/drawing/2014/main" val="10005"/>
                  </a:ext>
                </a:extLst>
              </a:tr>
              <a:tr h="370840">
                <a:tc>
                  <a:txBody>
                    <a:bodyPr/>
                    <a:lstStyle/>
                    <a:p>
                      <a:r>
                        <a:rPr lang="en-US" sz="1400" b="1" dirty="0">
                          <a:solidFill>
                            <a:schemeClr val="tx1"/>
                          </a:solidFill>
                          <a:effectLst/>
                          <a:latin typeface="Helvetica" charset="0"/>
                        </a:rPr>
                        <a:t>Crosscutting </a:t>
                      </a:r>
                      <a:endParaRPr lang="en-US" b="1" dirty="0">
                        <a:solidFill>
                          <a:schemeClr val="tx1"/>
                        </a:solidFill>
                        <a:effectLst/>
                      </a:endParaRPr>
                    </a:p>
                  </a:txBody>
                  <a:tcPr anchor="ctr"/>
                </a:tc>
                <a:tc>
                  <a:txBody>
                    <a:bodyPr/>
                    <a:lstStyle/>
                    <a:p>
                      <a:r>
                        <a:rPr lang="en-US" sz="1400" dirty="0">
                          <a:solidFill>
                            <a:schemeClr val="accent6">
                              <a:lumMod val="75000"/>
                            </a:schemeClr>
                          </a:solidFill>
                          <a:effectLst/>
                          <a:latin typeface="Helvetica" charset="0"/>
                        </a:rPr>
                        <a:t>Sheikh Ghafoor</a:t>
                      </a:r>
                    </a:p>
                    <a:p>
                      <a:r>
                        <a:rPr lang="en-US" sz="1400" dirty="0" err="1">
                          <a:solidFill>
                            <a:schemeClr val="tx1"/>
                          </a:solidFill>
                          <a:effectLst/>
                          <a:latin typeface="Helvetica" charset="0"/>
                        </a:rPr>
                        <a:t>Arny</a:t>
                      </a:r>
                      <a:r>
                        <a:rPr lang="en-US" sz="1400" dirty="0">
                          <a:solidFill>
                            <a:schemeClr val="tx1"/>
                          </a:solidFill>
                          <a:effectLst/>
                          <a:latin typeface="Helvetica" charset="0"/>
                        </a:rPr>
                        <a:t> Rosenberg</a:t>
                      </a:r>
                    </a:p>
                    <a:p>
                      <a:r>
                        <a:rPr lang="en-US" sz="1400" dirty="0">
                          <a:solidFill>
                            <a:schemeClr val="tx1"/>
                          </a:solidFill>
                          <a:effectLst/>
                          <a:latin typeface="Helvetica" charset="0"/>
                        </a:rPr>
                        <a:t>Anshul Gupta </a:t>
                      </a:r>
                      <a:endParaRPr lang="en-US" dirty="0">
                        <a:solidFill>
                          <a:schemeClr val="tx1"/>
                        </a:solidFill>
                        <a:effectLst/>
                      </a:endParaRPr>
                    </a:p>
                  </a:txBody>
                  <a:tcPr anchor="ctr"/>
                </a:tc>
                <a:tc>
                  <a:txBody>
                    <a:bodyPr/>
                    <a:lstStyle/>
                    <a:p>
                      <a:r>
                        <a:rPr lang="en-US" sz="1400">
                          <a:solidFill>
                            <a:schemeClr val="tx1"/>
                          </a:solidFill>
                          <a:effectLst/>
                          <a:latin typeface="Helvetica" charset="0"/>
                        </a:rPr>
                        <a:t>Craig Stunkel, Eric Freudenthal </a:t>
                      </a:r>
                      <a:endParaRPr lang="en-US">
                        <a:solidFill>
                          <a:schemeClr val="tx1"/>
                        </a:solidFill>
                        <a:effectLst/>
                      </a:endParaRPr>
                    </a:p>
                  </a:txBody>
                  <a:tcPr anchor="ctr"/>
                </a:tc>
                <a:tc>
                  <a:txBody>
                    <a:bodyPr/>
                    <a:lstStyle/>
                    <a:p>
                      <a:r>
                        <a:rPr lang="en-US" sz="1400">
                          <a:solidFill>
                            <a:schemeClr val="tx1"/>
                          </a:solidFill>
                          <a:effectLst/>
                          <a:latin typeface="Helvetica" charset="0"/>
                        </a:rPr>
                        <a:t>Robert Robey, Martina Barnas </a:t>
                      </a:r>
                      <a:endParaRPr lang="en-US">
                        <a:solidFill>
                          <a:schemeClr val="tx1"/>
                        </a:solidFill>
                        <a:effectLst/>
                      </a:endParaRPr>
                    </a:p>
                  </a:txBody>
                  <a:tcPr anchor="ctr"/>
                </a:tc>
                <a:tc>
                  <a:txBody>
                    <a:bodyPr/>
                    <a:lstStyle/>
                    <a:p>
                      <a:r>
                        <a:rPr lang="en-US" sz="1400" dirty="0">
                          <a:solidFill>
                            <a:schemeClr val="tx1"/>
                          </a:solidFill>
                          <a:effectLst/>
                          <a:latin typeface="Helvetica" charset="0"/>
                        </a:rPr>
                        <a:t>Sheikh </a:t>
                      </a:r>
                      <a:r>
                        <a:rPr lang="en-US" sz="1400" dirty="0" err="1">
                          <a:solidFill>
                            <a:schemeClr val="tx1"/>
                          </a:solidFill>
                          <a:effectLst/>
                          <a:latin typeface="Helvetica" charset="0"/>
                        </a:rPr>
                        <a:t>Gafoor</a:t>
                      </a:r>
                      <a:r>
                        <a:rPr lang="en-US" sz="1400" dirty="0">
                          <a:solidFill>
                            <a:schemeClr val="tx1"/>
                          </a:solidFill>
                          <a:effectLst/>
                          <a:latin typeface="Helvetica" charset="0"/>
                        </a:rPr>
                        <a:t>, Eric </a:t>
                      </a:r>
                      <a:r>
                        <a:rPr lang="en-US" sz="1400" dirty="0" err="1">
                          <a:solidFill>
                            <a:schemeClr val="tx1"/>
                          </a:solidFill>
                          <a:effectLst/>
                          <a:latin typeface="Helvetica" charset="0"/>
                        </a:rPr>
                        <a:t>Freudenthal</a:t>
                      </a:r>
                      <a:r>
                        <a:rPr lang="en-US" sz="1400" dirty="0">
                          <a:solidFill>
                            <a:schemeClr val="tx1"/>
                          </a:solidFill>
                          <a:effectLst/>
                          <a:latin typeface="Helvetica" charset="0"/>
                        </a:rPr>
                        <a:t> </a:t>
                      </a:r>
                      <a:endParaRPr lang="en-US" dirty="0">
                        <a:solidFill>
                          <a:schemeClr val="tx1"/>
                        </a:solidFill>
                        <a:effectLst/>
                      </a:endParaRPr>
                    </a:p>
                  </a:txBody>
                  <a:tcPr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en-US"/>
              <a:t>Prasad/SCEC-18</a:t>
            </a:r>
            <a:endParaRPr lang="en-US" dirty="0"/>
          </a:p>
        </p:txBody>
      </p:sp>
    </p:spTree>
    <p:extLst>
      <p:ext uri="{BB962C8B-B14F-4D97-AF65-F5344CB8AC3E}">
        <p14:creationId xmlns:p14="http://schemas.microsoft.com/office/powerpoint/2010/main" val="22475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Sponsorship Acknowledgements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lvl="1"/>
            <a:r>
              <a:rPr lang="en-US" dirty="0"/>
              <a:t>NSF </a:t>
            </a:r>
          </a:p>
          <a:p>
            <a:pPr lvl="2"/>
            <a:r>
              <a:rPr lang="en-US" dirty="0"/>
              <a:t>NSF/TCPP Curriculum Initiative</a:t>
            </a:r>
          </a:p>
          <a:p>
            <a:pPr lvl="2"/>
            <a:r>
              <a:rPr lang="en-US" dirty="0"/>
              <a:t>Early adopter competitions (stipend, travel)</a:t>
            </a:r>
          </a:p>
          <a:p>
            <a:pPr lvl="2"/>
            <a:r>
              <a:rPr lang="en-US" dirty="0" err="1"/>
              <a:t>EduPar</a:t>
            </a:r>
            <a:r>
              <a:rPr lang="en-US" dirty="0"/>
              <a:t>/</a:t>
            </a:r>
            <a:r>
              <a:rPr lang="en-US" dirty="0" err="1"/>
              <a:t>EduHPC</a:t>
            </a:r>
            <a:r>
              <a:rPr lang="en-US" dirty="0"/>
              <a:t> workshop series</a:t>
            </a:r>
          </a:p>
          <a:p>
            <a:pPr lvl="2"/>
            <a:r>
              <a:rPr lang="en-US" dirty="0"/>
              <a:t>CRI-ADDO CDER (2012-15) </a:t>
            </a:r>
          </a:p>
          <a:p>
            <a:pPr lvl="1"/>
            <a:r>
              <a:rPr lang="en-US" dirty="0"/>
              <a:t>Intel </a:t>
            </a:r>
          </a:p>
          <a:p>
            <a:pPr lvl="2"/>
            <a:r>
              <a:rPr lang="en-US" dirty="0"/>
              <a:t>international early adopter institutions (stipend, travel)</a:t>
            </a:r>
          </a:p>
          <a:p>
            <a:pPr lvl="1"/>
            <a:r>
              <a:rPr lang="en-US" dirty="0" err="1"/>
              <a:t>nVIDIA</a:t>
            </a:r>
            <a:r>
              <a:rPr lang="en-US" dirty="0"/>
              <a:t> </a:t>
            </a:r>
          </a:p>
          <a:p>
            <a:pPr lvl="2"/>
            <a:r>
              <a:rPr lang="en-US" dirty="0"/>
              <a:t>GPU cards to all the 50+ early adopters from Spring'11, Fall'11 and Spring'12 rounds. </a:t>
            </a:r>
          </a:p>
          <a:p>
            <a:pPr lvl="1"/>
            <a:r>
              <a:rPr lang="en-US" dirty="0"/>
              <a:t>IEEE TCPP, IBM</a:t>
            </a:r>
          </a:p>
          <a:p>
            <a:pPr lvl="2"/>
            <a:r>
              <a:rPr lang="en-US" dirty="0"/>
              <a:t>Keynotes in the past</a:t>
            </a:r>
          </a:p>
          <a:p>
            <a:pPr marL="0" indent="0">
              <a:buNone/>
            </a:pPr>
            <a:endParaRPr lang="en-US" dirty="0"/>
          </a:p>
        </p:txBody>
      </p:sp>
      <p:sp>
        <p:nvSpPr>
          <p:cNvPr id="4" name="Footer Placeholder 3"/>
          <p:cNvSpPr>
            <a:spLocks noGrp="1"/>
          </p:cNvSpPr>
          <p:nvPr>
            <p:ph type="ftr" sz="quarter" idx="11"/>
          </p:nvPr>
        </p:nvSpPr>
        <p:spPr/>
        <p:txBody>
          <a:bodyPr/>
          <a:lstStyle/>
          <a:p>
            <a:r>
              <a:rPr lang="en-US"/>
              <a:t>Prasad/SCEC-18</a:t>
            </a:r>
            <a:endParaRPr lang="en-US" dirty="0"/>
          </a:p>
        </p:txBody>
      </p:sp>
    </p:spTree>
    <p:extLst>
      <p:ext uri="{BB962C8B-B14F-4D97-AF65-F5344CB8AC3E}">
        <p14:creationId xmlns:p14="http://schemas.microsoft.com/office/powerpoint/2010/main" val="1540099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057" y="393120"/>
            <a:ext cx="8229600" cy="2214076"/>
          </a:xfrm>
        </p:spPr>
        <p:txBody>
          <a:bodyPr/>
          <a:lstStyle/>
          <a:p>
            <a:pPr algn="l"/>
            <a:r>
              <a:rPr lang="en-US" dirty="0"/>
              <a:t>Innovations in NSF Advanced Cyberinfrastructure Research Workforce Development and Education Programs</a:t>
            </a:r>
            <a:r>
              <a:rPr lang="en-US" sz="4000" b="1" dirty="0">
                <a:solidFill>
                  <a:srgbClr val="FFC000"/>
                </a:solidFill>
              </a:rPr>
              <a:t/>
            </a:r>
            <a:br>
              <a:rPr lang="en-US" sz="4000" b="1" dirty="0">
                <a:solidFill>
                  <a:srgbClr val="FFC000"/>
                </a:solidFill>
              </a:rPr>
            </a:br>
            <a:r>
              <a:rPr lang="en-US" sz="4000" b="1" dirty="0">
                <a:solidFill>
                  <a:srgbClr val="FFC000"/>
                </a:solidFill>
              </a:rPr>
              <a:t/>
            </a:r>
            <a:br>
              <a:rPr lang="en-US" sz="4000" b="1" dirty="0">
                <a:solidFill>
                  <a:srgbClr val="FFC000"/>
                </a:solidFill>
              </a:rPr>
            </a:br>
            <a:r>
              <a:rPr lang="en-US" sz="2400" dirty="0">
                <a:solidFill>
                  <a:srgbClr val="FFC000"/>
                </a:solidFill>
              </a:rPr>
              <a:t>Office of Advanced Cyberinfrastructure (OAC)</a:t>
            </a:r>
            <a:br>
              <a:rPr lang="en-US" sz="2400" dirty="0">
                <a:solidFill>
                  <a:srgbClr val="FFC000"/>
                </a:solidFill>
              </a:rPr>
            </a:br>
            <a:r>
              <a:rPr lang="en-US" sz="2400" dirty="0">
                <a:solidFill>
                  <a:srgbClr val="FFC000"/>
                </a:solidFill>
              </a:rPr>
              <a:t>Computer and Information Science &amp; Engineering (CISE)</a:t>
            </a:r>
            <a:br>
              <a:rPr lang="en-US" sz="2400" dirty="0">
                <a:solidFill>
                  <a:srgbClr val="FFC000"/>
                </a:solidFill>
              </a:rPr>
            </a:br>
            <a:r>
              <a:rPr lang="en-US" sz="2400" dirty="0">
                <a:solidFill>
                  <a:srgbClr val="FFC000"/>
                </a:solidFill>
              </a:rPr>
              <a:t>National Science Foundation </a:t>
            </a:r>
            <a:br>
              <a:rPr lang="en-US" sz="2400" dirty="0">
                <a:solidFill>
                  <a:srgbClr val="FFC000"/>
                </a:solidFill>
              </a:rPr>
            </a:br>
            <a:r>
              <a:rPr lang="en-US" sz="4000" dirty="0"/>
              <a:t> </a:t>
            </a:r>
            <a:endParaRPr lang="en-US" sz="4000" b="1" dirty="0"/>
          </a:p>
        </p:txBody>
      </p:sp>
      <p:sp>
        <p:nvSpPr>
          <p:cNvPr id="3" name="Subtitle 2"/>
          <p:cNvSpPr>
            <a:spLocks noGrp="1"/>
          </p:cNvSpPr>
          <p:nvPr>
            <p:ph type="subTitle" idx="1"/>
          </p:nvPr>
        </p:nvSpPr>
        <p:spPr>
          <a:xfrm>
            <a:off x="540327" y="4526114"/>
            <a:ext cx="8042564" cy="976739"/>
          </a:xfrm>
        </p:spPr>
        <p:txBody>
          <a:bodyPr/>
          <a:lstStyle/>
          <a:p>
            <a:pPr algn="r"/>
            <a:r>
              <a:rPr lang="en-US" sz="2000" dirty="0">
                <a:latin typeface="Arial" panose="020B0604020202020204" pitchFamily="34" charset="0"/>
                <a:cs typeface="Arial" panose="020B0604020202020204" pitchFamily="34" charset="0"/>
              </a:rPr>
              <a:t>Sushil K Prasad, </a:t>
            </a:r>
          </a:p>
          <a:p>
            <a:pPr algn="r"/>
            <a:r>
              <a:rPr lang="en-US" sz="2000" dirty="0">
                <a:latin typeface="Arial" panose="020B0604020202020204" pitchFamily="34" charset="0"/>
                <a:cs typeface="Arial" panose="020B0604020202020204" pitchFamily="34" charset="0"/>
              </a:rPr>
              <a:t>Questions: </a:t>
            </a:r>
            <a:r>
              <a:rPr lang="en-US" sz="2000" dirty="0">
                <a:latin typeface="Arial" panose="020B0604020202020204" pitchFamily="34" charset="0"/>
                <a:cs typeface="Arial" panose="020B0604020202020204" pitchFamily="34" charset="0"/>
                <a:hlinkClick r:id="rId3"/>
              </a:rPr>
              <a:t>sprasad@nsf.gov</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Dec 2018</a:t>
            </a:r>
          </a:p>
        </p:txBody>
      </p:sp>
    </p:spTree>
    <p:extLst>
      <p:ext uri="{BB962C8B-B14F-4D97-AF65-F5344CB8AC3E}">
        <p14:creationId xmlns:p14="http://schemas.microsoft.com/office/powerpoint/2010/main" val="28386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D670-38E0-E944-A615-3106AF5DD10F}"/>
              </a:ext>
            </a:extLst>
          </p:cNvPr>
          <p:cNvSpPr>
            <a:spLocks noGrp="1"/>
          </p:cNvSpPr>
          <p:nvPr>
            <p:ph type="title"/>
          </p:nvPr>
        </p:nvSpPr>
        <p:spPr>
          <a:xfrm>
            <a:off x="43129" y="873067"/>
            <a:ext cx="9080993" cy="857250"/>
          </a:xfrm>
        </p:spPr>
        <p:txBody>
          <a:bodyPr>
            <a:noAutofit/>
          </a:bodyPr>
          <a:lstStyle/>
          <a:p>
            <a:r>
              <a:rPr lang="en-US" sz="3300" dirty="0"/>
              <a:t>NSF Office of Advanced Cyberinfrastructure</a:t>
            </a:r>
          </a:p>
        </p:txBody>
      </p:sp>
      <p:grpSp>
        <p:nvGrpSpPr>
          <p:cNvPr id="55" name="Group 54">
            <a:extLst>
              <a:ext uri="{FF2B5EF4-FFF2-40B4-BE49-F238E27FC236}">
                <a16:creationId xmlns:a16="http://schemas.microsoft.com/office/drawing/2014/main" id="{056ED66D-6038-AA41-8775-119B3D573966}"/>
              </a:ext>
            </a:extLst>
          </p:cNvPr>
          <p:cNvGrpSpPr/>
          <p:nvPr/>
        </p:nvGrpSpPr>
        <p:grpSpPr>
          <a:xfrm>
            <a:off x="72947" y="1826409"/>
            <a:ext cx="9065312" cy="3943934"/>
            <a:chOff x="84010" y="1199447"/>
            <a:chExt cx="12087082" cy="5258578"/>
          </a:xfrm>
        </p:grpSpPr>
        <p:sp>
          <p:nvSpPr>
            <p:cNvPr id="56" name="Freeform: Shape 1073">
              <a:extLst>
                <a:ext uri="{FF2B5EF4-FFF2-40B4-BE49-F238E27FC236}">
                  <a16:creationId xmlns:a16="http://schemas.microsoft.com/office/drawing/2014/main" id="{D9E70767-FADA-1343-A516-AA7B4FAA1BE4}"/>
                </a:ext>
              </a:extLst>
            </p:cNvPr>
            <p:cNvSpPr/>
            <p:nvPr/>
          </p:nvSpPr>
          <p:spPr>
            <a:xfrm>
              <a:off x="10211239" y="3964541"/>
              <a:ext cx="1828800" cy="914400"/>
            </a:xfrm>
            <a:custGeom>
              <a:avLst/>
              <a:gdLst>
                <a:gd name="connsiteX0" fmla="*/ 0 w 2435658"/>
                <a:gd name="connsiteY0" fmla="*/ 0 h 966523"/>
                <a:gd name="connsiteX1" fmla="*/ 2435658 w 2435658"/>
                <a:gd name="connsiteY1" fmla="*/ 0 h 966523"/>
                <a:gd name="connsiteX2" fmla="*/ 2435658 w 2435658"/>
                <a:gd name="connsiteY2" fmla="*/ 966523 h 966523"/>
                <a:gd name="connsiteX3" fmla="*/ 0 w 2435658"/>
                <a:gd name="connsiteY3" fmla="*/ 966523 h 966523"/>
                <a:gd name="connsiteX4" fmla="*/ 0 w 2435658"/>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58" h="966523">
                  <a:moveTo>
                    <a:pt x="0" y="0"/>
                  </a:moveTo>
                  <a:lnTo>
                    <a:pt x="2435658" y="0"/>
                  </a:lnTo>
                  <a:lnTo>
                    <a:pt x="2435658"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Alejandro Suarez Cooperative Agreements</a:t>
              </a:r>
            </a:p>
          </p:txBody>
        </p:sp>
        <p:sp>
          <p:nvSpPr>
            <p:cNvPr id="57" name="Rectangle 56">
              <a:extLst>
                <a:ext uri="{FF2B5EF4-FFF2-40B4-BE49-F238E27FC236}">
                  <a16:creationId xmlns:a16="http://schemas.microsoft.com/office/drawing/2014/main" id="{BB631CB7-BE0F-C747-BEFE-D4B24D29430A}"/>
                </a:ext>
              </a:extLst>
            </p:cNvPr>
            <p:cNvSpPr>
              <a:spLocks noChangeAspect="1"/>
            </p:cNvSpPr>
            <p:nvPr/>
          </p:nvSpPr>
          <p:spPr>
            <a:xfrm>
              <a:off x="10308233" y="4053335"/>
              <a:ext cx="552868" cy="740664"/>
            </a:xfrm>
            <a:prstGeom prst="rect">
              <a:avLst/>
            </a:prstGeom>
            <a:blipFill>
              <a:blip r:embed="rId3"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8" name="Freeform: Shape 1077">
              <a:extLst>
                <a:ext uri="{FF2B5EF4-FFF2-40B4-BE49-F238E27FC236}">
                  <a16:creationId xmlns:a16="http://schemas.microsoft.com/office/drawing/2014/main" id="{72DF17F5-8447-A84F-95A0-438964F4EB29}"/>
                </a:ext>
              </a:extLst>
            </p:cNvPr>
            <p:cNvSpPr/>
            <p:nvPr/>
          </p:nvSpPr>
          <p:spPr>
            <a:xfrm>
              <a:off x="3593593" y="1199447"/>
              <a:ext cx="2289953" cy="914400"/>
            </a:xfrm>
            <a:custGeom>
              <a:avLst/>
              <a:gdLst>
                <a:gd name="connsiteX0" fmla="*/ 0 w 2165669"/>
                <a:gd name="connsiteY0" fmla="*/ 0 h 966523"/>
                <a:gd name="connsiteX1" fmla="*/ 2165669 w 2165669"/>
                <a:gd name="connsiteY1" fmla="*/ 0 h 966523"/>
                <a:gd name="connsiteX2" fmla="*/ 2165669 w 2165669"/>
                <a:gd name="connsiteY2" fmla="*/ 966523 h 966523"/>
                <a:gd name="connsiteX3" fmla="*/ 0 w 2165669"/>
                <a:gd name="connsiteY3" fmla="*/ 966523 h 966523"/>
                <a:gd name="connsiteX4" fmla="*/ 0 w 2165669"/>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669" h="966523">
                  <a:moveTo>
                    <a:pt x="0" y="0"/>
                  </a:moveTo>
                  <a:lnTo>
                    <a:pt x="2165669" y="0"/>
                  </a:lnTo>
                  <a:lnTo>
                    <a:pt x="2165669"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Manish </a:t>
              </a:r>
              <a:r>
                <a:rPr kumimoji="0" lang="en-US" sz="1200" b="0" i="0" u="none" strike="noStrike" kern="1200" cap="none" spc="0" normalizeH="0" baseline="0" noProof="0" dirty="0" err="1">
                  <a:ln>
                    <a:noFill/>
                  </a:ln>
                  <a:solidFill>
                    <a:prstClr val="white"/>
                  </a:solidFill>
                  <a:effectLst/>
                  <a:uLnTx/>
                  <a:uFillTx/>
                  <a:latin typeface="Calibri"/>
                  <a:ea typeface="+mn-ea"/>
                  <a:cs typeface="+mn-cs"/>
                </a:rPr>
                <a:t>Parashar</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Office Director              </a:t>
              </a:r>
            </a:p>
          </p:txBody>
        </p:sp>
        <p:sp>
          <p:nvSpPr>
            <p:cNvPr id="59" name="Freeform: Shape 1079">
              <a:extLst>
                <a:ext uri="{FF2B5EF4-FFF2-40B4-BE49-F238E27FC236}">
                  <a16:creationId xmlns:a16="http://schemas.microsoft.com/office/drawing/2014/main" id="{7237F264-6400-5C41-900F-733399E88A85}"/>
                </a:ext>
              </a:extLst>
            </p:cNvPr>
            <p:cNvSpPr/>
            <p:nvPr/>
          </p:nvSpPr>
          <p:spPr>
            <a:xfrm>
              <a:off x="84010" y="2679739"/>
              <a:ext cx="1828800" cy="685800"/>
            </a:xfrm>
            <a:custGeom>
              <a:avLst/>
              <a:gdLst>
                <a:gd name="connsiteX0" fmla="*/ 0 w 1933046"/>
                <a:gd name="connsiteY0" fmla="*/ 0 h 718339"/>
                <a:gd name="connsiteX1" fmla="*/ 1933046 w 1933046"/>
                <a:gd name="connsiteY1" fmla="*/ 0 h 718339"/>
                <a:gd name="connsiteX2" fmla="*/ 1933046 w 1933046"/>
                <a:gd name="connsiteY2" fmla="*/ 718339 h 718339"/>
                <a:gd name="connsiteX3" fmla="*/ 0 w 1933046"/>
                <a:gd name="connsiteY3" fmla="*/ 718339 h 718339"/>
                <a:gd name="connsiteX4" fmla="*/ 0 w 1933046"/>
                <a:gd name="connsiteY4" fmla="*/ 0 h 718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718339">
                  <a:moveTo>
                    <a:pt x="0" y="0"/>
                  </a:moveTo>
                  <a:lnTo>
                    <a:pt x="1933046" y="0"/>
                  </a:lnTo>
                  <a:lnTo>
                    <a:pt x="1933046" y="718339"/>
                  </a:lnTo>
                  <a:lnTo>
                    <a:pt x="0" y="718339"/>
                  </a:lnTo>
                  <a:lnTo>
                    <a:pt x="0" y="0"/>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58"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4472C4"/>
                  </a:solidFill>
                  <a:effectLst/>
                  <a:uLnTx/>
                  <a:uFillTx/>
                  <a:latin typeface="Calibri"/>
                  <a:ea typeface="+mn-ea"/>
                  <a:cs typeface="+mn-cs"/>
                </a:rPr>
                <a:t>Computing</a:t>
              </a:r>
            </a:p>
          </p:txBody>
        </p:sp>
        <p:sp>
          <p:nvSpPr>
            <p:cNvPr id="60" name="Freeform: Shape 1081">
              <a:extLst>
                <a:ext uri="{FF2B5EF4-FFF2-40B4-BE49-F238E27FC236}">
                  <a16:creationId xmlns:a16="http://schemas.microsoft.com/office/drawing/2014/main" id="{0FE31973-8D7A-2D4D-9955-D3DB7F1C4C31}"/>
                </a:ext>
              </a:extLst>
            </p:cNvPr>
            <p:cNvSpPr/>
            <p:nvPr/>
          </p:nvSpPr>
          <p:spPr>
            <a:xfrm>
              <a:off x="84010" y="3697993"/>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Bob Chadduck</a:t>
              </a:r>
            </a:p>
          </p:txBody>
        </p:sp>
        <p:sp>
          <p:nvSpPr>
            <p:cNvPr id="61" name="Rectangle 60">
              <a:extLst>
                <a:ext uri="{FF2B5EF4-FFF2-40B4-BE49-F238E27FC236}">
                  <a16:creationId xmlns:a16="http://schemas.microsoft.com/office/drawing/2014/main" id="{4B5CC8C8-0618-E146-B87D-1ED6320F90C5}"/>
                </a:ext>
              </a:extLst>
            </p:cNvPr>
            <p:cNvSpPr/>
            <p:nvPr/>
          </p:nvSpPr>
          <p:spPr>
            <a:xfrm>
              <a:off x="170267" y="3797979"/>
              <a:ext cx="580552" cy="739893"/>
            </a:xfrm>
            <a:prstGeom prst="rect">
              <a:avLst/>
            </a:prstGeom>
            <a:blipFill>
              <a:blip r:embed="rId4"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2" name="Freeform: Shape 1083">
              <a:extLst>
                <a:ext uri="{FF2B5EF4-FFF2-40B4-BE49-F238E27FC236}">
                  <a16:creationId xmlns:a16="http://schemas.microsoft.com/office/drawing/2014/main" id="{5AF5B29F-1F03-AB46-ABE8-47661F649512}"/>
                </a:ext>
              </a:extLst>
            </p:cNvPr>
            <p:cNvSpPr/>
            <p:nvPr/>
          </p:nvSpPr>
          <p:spPr>
            <a:xfrm>
              <a:off x="84010" y="4873854"/>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Ed Walker</a:t>
              </a:r>
            </a:p>
          </p:txBody>
        </p:sp>
        <p:sp>
          <p:nvSpPr>
            <p:cNvPr id="63" name="Rectangle 62">
              <a:extLst>
                <a:ext uri="{FF2B5EF4-FFF2-40B4-BE49-F238E27FC236}">
                  <a16:creationId xmlns:a16="http://schemas.microsoft.com/office/drawing/2014/main" id="{4512F3D1-1B0E-3D41-9273-BB43E26C542B}"/>
                </a:ext>
              </a:extLst>
            </p:cNvPr>
            <p:cNvSpPr>
              <a:spLocks noChangeAspect="1"/>
            </p:cNvSpPr>
            <p:nvPr/>
          </p:nvSpPr>
          <p:spPr>
            <a:xfrm>
              <a:off x="170755" y="4970377"/>
              <a:ext cx="555498" cy="740664"/>
            </a:xfrm>
            <a:prstGeom prst="rect">
              <a:avLst/>
            </a:prstGeom>
            <a:blipFill>
              <a:blip r:embed="rId5"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4" name="Freeform: Shape 1085">
              <a:extLst>
                <a:ext uri="{FF2B5EF4-FFF2-40B4-BE49-F238E27FC236}">
                  <a16:creationId xmlns:a16="http://schemas.microsoft.com/office/drawing/2014/main" id="{95C1826D-05D8-344F-978C-0709D8734136}"/>
                </a:ext>
              </a:extLst>
            </p:cNvPr>
            <p:cNvSpPr/>
            <p:nvPr/>
          </p:nvSpPr>
          <p:spPr>
            <a:xfrm>
              <a:off x="2085179" y="2661978"/>
              <a:ext cx="1828800" cy="685800"/>
            </a:xfrm>
            <a:custGeom>
              <a:avLst/>
              <a:gdLst>
                <a:gd name="connsiteX0" fmla="*/ 0 w 1933046"/>
                <a:gd name="connsiteY0" fmla="*/ 0 h 718339"/>
                <a:gd name="connsiteX1" fmla="*/ 1933046 w 1933046"/>
                <a:gd name="connsiteY1" fmla="*/ 0 h 718339"/>
                <a:gd name="connsiteX2" fmla="*/ 1933046 w 1933046"/>
                <a:gd name="connsiteY2" fmla="*/ 718339 h 718339"/>
                <a:gd name="connsiteX3" fmla="*/ 0 w 1933046"/>
                <a:gd name="connsiteY3" fmla="*/ 718339 h 718339"/>
                <a:gd name="connsiteX4" fmla="*/ 0 w 1933046"/>
                <a:gd name="connsiteY4" fmla="*/ 0 h 718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718339">
                  <a:moveTo>
                    <a:pt x="0" y="0"/>
                  </a:moveTo>
                  <a:lnTo>
                    <a:pt x="1933046" y="0"/>
                  </a:lnTo>
                  <a:lnTo>
                    <a:pt x="1933046" y="718339"/>
                  </a:lnTo>
                  <a:lnTo>
                    <a:pt x="0" y="718339"/>
                  </a:lnTo>
                  <a:lnTo>
                    <a:pt x="0" y="0"/>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58"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4472C4"/>
                  </a:solidFill>
                  <a:effectLst/>
                  <a:uLnTx/>
                  <a:uFillTx/>
                  <a:latin typeface="Calibri"/>
                  <a:ea typeface="+mn-ea"/>
                  <a:cs typeface="+mn-cs"/>
                </a:rPr>
                <a:t>Data</a:t>
              </a:r>
            </a:p>
          </p:txBody>
        </p:sp>
        <p:sp>
          <p:nvSpPr>
            <p:cNvPr id="65" name="Freeform: Shape 1087">
              <a:extLst>
                <a:ext uri="{FF2B5EF4-FFF2-40B4-BE49-F238E27FC236}">
                  <a16:creationId xmlns:a16="http://schemas.microsoft.com/office/drawing/2014/main" id="{DFABF2E6-C446-A04B-BD5D-C6DD674C362E}"/>
                </a:ext>
              </a:extLst>
            </p:cNvPr>
            <p:cNvSpPr/>
            <p:nvPr/>
          </p:nvSpPr>
          <p:spPr>
            <a:xfrm>
              <a:off x="2091059" y="3697993"/>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Amy Walton</a:t>
              </a:r>
            </a:p>
          </p:txBody>
        </p:sp>
        <p:sp>
          <p:nvSpPr>
            <p:cNvPr id="66" name="Rectangle 65">
              <a:extLst>
                <a:ext uri="{FF2B5EF4-FFF2-40B4-BE49-F238E27FC236}">
                  <a16:creationId xmlns:a16="http://schemas.microsoft.com/office/drawing/2014/main" id="{85B4DE79-8355-4D48-8182-3DB8AE80BACF}"/>
                </a:ext>
              </a:extLst>
            </p:cNvPr>
            <p:cNvSpPr>
              <a:spLocks noChangeAspect="1"/>
            </p:cNvSpPr>
            <p:nvPr/>
          </p:nvSpPr>
          <p:spPr>
            <a:xfrm>
              <a:off x="2188481" y="3797979"/>
              <a:ext cx="559108" cy="740664"/>
            </a:xfrm>
            <a:prstGeom prst="rect">
              <a:avLst/>
            </a:prstGeom>
            <a:blipFill>
              <a:blip r:embed="rId6"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7" name="Freeform: Shape 1089">
              <a:extLst>
                <a:ext uri="{FF2B5EF4-FFF2-40B4-BE49-F238E27FC236}">
                  <a16:creationId xmlns:a16="http://schemas.microsoft.com/office/drawing/2014/main" id="{0533EBF0-88CD-FA4A-8E6D-27FBF4E90812}"/>
                </a:ext>
              </a:extLst>
            </p:cNvPr>
            <p:cNvSpPr/>
            <p:nvPr/>
          </p:nvSpPr>
          <p:spPr>
            <a:xfrm>
              <a:off x="4086348" y="2661978"/>
              <a:ext cx="1828800" cy="685800"/>
            </a:xfrm>
            <a:custGeom>
              <a:avLst/>
              <a:gdLst>
                <a:gd name="connsiteX0" fmla="*/ 0 w 1933046"/>
                <a:gd name="connsiteY0" fmla="*/ 0 h 718339"/>
                <a:gd name="connsiteX1" fmla="*/ 1933046 w 1933046"/>
                <a:gd name="connsiteY1" fmla="*/ 0 h 718339"/>
                <a:gd name="connsiteX2" fmla="*/ 1933046 w 1933046"/>
                <a:gd name="connsiteY2" fmla="*/ 718339 h 718339"/>
                <a:gd name="connsiteX3" fmla="*/ 0 w 1933046"/>
                <a:gd name="connsiteY3" fmla="*/ 718339 h 718339"/>
                <a:gd name="connsiteX4" fmla="*/ 0 w 1933046"/>
                <a:gd name="connsiteY4" fmla="*/ 0 h 718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718339">
                  <a:moveTo>
                    <a:pt x="0" y="0"/>
                  </a:moveTo>
                  <a:lnTo>
                    <a:pt x="1933046" y="0"/>
                  </a:lnTo>
                  <a:lnTo>
                    <a:pt x="1933046" y="718339"/>
                  </a:lnTo>
                  <a:lnTo>
                    <a:pt x="0" y="718339"/>
                  </a:lnTo>
                  <a:lnTo>
                    <a:pt x="0" y="0"/>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58"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4472C4"/>
                  </a:solidFill>
                  <a:effectLst/>
                  <a:uLnTx/>
                  <a:uFillTx/>
                  <a:latin typeface="Calibri"/>
                  <a:ea typeface="+mn-ea"/>
                  <a:cs typeface="+mn-cs"/>
                </a:rPr>
                <a:t>Software</a:t>
              </a:r>
            </a:p>
          </p:txBody>
        </p:sp>
        <p:sp>
          <p:nvSpPr>
            <p:cNvPr id="68" name="Freeform: Shape 1091">
              <a:extLst>
                <a:ext uri="{FF2B5EF4-FFF2-40B4-BE49-F238E27FC236}">
                  <a16:creationId xmlns:a16="http://schemas.microsoft.com/office/drawing/2014/main" id="{3D296059-86C8-3143-A014-E2DC4312CCEA}"/>
                </a:ext>
              </a:extLst>
            </p:cNvPr>
            <p:cNvSpPr/>
            <p:nvPr/>
          </p:nvSpPr>
          <p:spPr>
            <a:xfrm>
              <a:off x="4082736" y="3697993"/>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Vipin Chaudhary</a:t>
              </a:r>
            </a:p>
          </p:txBody>
        </p:sp>
        <p:sp>
          <p:nvSpPr>
            <p:cNvPr id="69" name="Rectangle 68">
              <a:extLst>
                <a:ext uri="{FF2B5EF4-FFF2-40B4-BE49-F238E27FC236}">
                  <a16:creationId xmlns:a16="http://schemas.microsoft.com/office/drawing/2014/main" id="{B8CD19C5-CADD-9D43-91D2-512AA881CB67}"/>
                </a:ext>
              </a:extLst>
            </p:cNvPr>
            <p:cNvSpPr>
              <a:spLocks noChangeAspect="1"/>
            </p:cNvSpPr>
            <p:nvPr/>
          </p:nvSpPr>
          <p:spPr>
            <a:xfrm>
              <a:off x="4165800" y="3797979"/>
              <a:ext cx="581766" cy="740664"/>
            </a:xfrm>
            <a:prstGeom prst="rect">
              <a:avLst/>
            </a:prstGeom>
            <a:blipFill>
              <a:blip r:embed="rId7"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0" name="Freeform: Shape 1093">
              <a:extLst>
                <a:ext uri="{FF2B5EF4-FFF2-40B4-BE49-F238E27FC236}">
                  <a16:creationId xmlns:a16="http://schemas.microsoft.com/office/drawing/2014/main" id="{CA6BC59B-0B45-C247-8BF5-227F13E8E0BF}"/>
                </a:ext>
              </a:extLst>
            </p:cNvPr>
            <p:cNvSpPr/>
            <p:nvPr/>
          </p:nvSpPr>
          <p:spPr>
            <a:xfrm>
              <a:off x="4082734" y="4873854"/>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a:ea typeface="+mn-ea"/>
                  <a:cs typeface="+mn-cs"/>
                </a:rPr>
                <a:t>TBD</a:t>
              </a:r>
            </a:p>
          </p:txBody>
        </p:sp>
        <p:sp>
          <p:nvSpPr>
            <p:cNvPr id="72" name="Freeform: Shape 1095">
              <a:extLst>
                <a:ext uri="{FF2B5EF4-FFF2-40B4-BE49-F238E27FC236}">
                  <a16:creationId xmlns:a16="http://schemas.microsoft.com/office/drawing/2014/main" id="{88822DA7-425E-DE48-A6DC-923CB32CEF78}"/>
                </a:ext>
              </a:extLst>
            </p:cNvPr>
            <p:cNvSpPr/>
            <p:nvPr/>
          </p:nvSpPr>
          <p:spPr>
            <a:xfrm>
              <a:off x="6087517" y="2668650"/>
              <a:ext cx="1828800" cy="685800"/>
            </a:xfrm>
            <a:custGeom>
              <a:avLst/>
              <a:gdLst>
                <a:gd name="connsiteX0" fmla="*/ 0 w 1933046"/>
                <a:gd name="connsiteY0" fmla="*/ 0 h 718339"/>
                <a:gd name="connsiteX1" fmla="*/ 1933046 w 1933046"/>
                <a:gd name="connsiteY1" fmla="*/ 0 h 718339"/>
                <a:gd name="connsiteX2" fmla="*/ 1933046 w 1933046"/>
                <a:gd name="connsiteY2" fmla="*/ 718339 h 718339"/>
                <a:gd name="connsiteX3" fmla="*/ 0 w 1933046"/>
                <a:gd name="connsiteY3" fmla="*/ 718339 h 718339"/>
                <a:gd name="connsiteX4" fmla="*/ 0 w 1933046"/>
                <a:gd name="connsiteY4" fmla="*/ 0 h 718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718339">
                  <a:moveTo>
                    <a:pt x="0" y="0"/>
                  </a:moveTo>
                  <a:lnTo>
                    <a:pt x="1933046" y="0"/>
                  </a:lnTo>
                  <a:lnTo>
                    <a:pt x="1933046" y="718339"/>
                  </a:lnTo>
                  <a:lnTo>
                    <a:pt x="0" y="718339"/>
                  </a:lnTo>
                  <a:lnTo>
                    <a:pt x="0" y="0"/>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58"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4472C4"/>
                  </a:solidFill>
                  <a:effectLst/>
                  <a:uLnTx/>
                  <a:uFillTx/>
                  <a:latin typeface="Calibri"/>
                  <a:ea typeface="+mn-ea"/>
                  <a:cs typeface="+mn-cs"/>
                </a:rPr>
                <a:t>Networking &amp; Cybersecurity</a:t>
              </a:r>
            </a:p>
          </p:txBody>
        </p:sp>
        <p:sp>
          <p:nvSpPr>
            <p:cNvPr id="73" name="Freeform: Shape 1099">
              <a:extLst>
                <a:ext uri="{FF2B5EF4-FFF2-40B4-BE49-F238E27FC236}">
                  <a16:creationId xmlns:a16="http://schemas.microsoft.com/office/drawing/2014/main" id="{CBC8D41D-E60F-304F-9F3E-D0BEA475D3B3}"/>
                </a:ext>
              </a:extLst>
            </p:cNvPr>
            <p:cNvSpPr/>
            <p:nvPr/>
          </p:nvSpPr>
          <p:spPr>
            <a:xfrm>
              <a:off x="6081950" y="4873854"/>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Kevin Thompson</a:t>
              </a:r>
            </a:p>
          </p:txBody>
        </p:sp>
        <p:sp>
          <p:nvSpPr>
            <p:cNvPr id="74" name="Rectangle 73">
              <a:extLst>
                <a:ext uri="{FF2B5EF4-FFF2-40B4-BE49-F238E27FC236}">
                  <a16:creationId xmlns:a16="http://schemas.microsoft.com/office/drawing/2014/main" id="{6E45D8A4-85DB-7A4F-A182-EA95103FD1D6}"/>
                </a:ext>
              </a:extLst>
            </p:cNvPr>
            <p:cNvSpPr>
              <a:spLocks noChangeAspect="1"/>
            </p:cNvSpPr>
            <p:nvPr/>
          </p:nvSpPr>
          <p:spPr>
            <a:xfrm>
              <a:off x="6168463" y="4958624"/>
              <a:ext cx="555498" cy="740664"/>
            </a:xfrm>
            <a:prstGeom prst="rect">
              <a:avLst/>
            </a:prstGeom>
            <a:blipFill>
              <a:blip r:embed="rId8"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5" name="Freeform: Shape 1101">
              <a:extLst>
                <a:ext uri="{FF2B5EF4-FFF2-40B4-BE49-F238E27FC236}">
                  <a16:creationId xmlns:a16="http://schemas.microsoft.com/office/drawing/2014/main" id="{31C9389E-189D-0B4A-8458-256B1D3053E7}"/>
                </a:ext>
              </a:extLst>
            </p:cNvPr>
            <p:cNvSpPr/>
            <p:nvPr/>
          </p:nvSpPr>
          <p:spPr>
            <a:xfrm>
              <a:off x="8088686" y="2661978"/>
              <a:ext cx="1828800" cy="685800"/>
            </a:xfrm>
            <a:custGeom>
              <a:avLst/>
              <a:gdLst>
                <a:gd name="connsiteX0" fmla="*/ 0 w 1933046"/>
                <a:gd name="connsiteY0" fmla="*/ 0 h 718339"/>
                <a:gd name="connsiteX1" fmla="*/ 1933046 w 1933046"/>
                <a:gd name="connsiteY1" fmla="*/ 0 h 718339"/>
                <a:gd name="connsiteX2" fmla="*/ 1933046 w 1933046"/>
                <a:gd name="connsiteY2" fmla="*/ 718339 h 718339"/>
                <a:gd name="connsiteX3" fmla="*/ 0 w 1933046"/>
                <a:gd name="connsiteY3" fmla="*/ 718339 h 718339"/>
                <a:gd name="connsiteX4" fmla="*/ 0 w 1933046"/>
                <a:gd name="connsiteY4" fmla="*/ 0 h 718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718339">
                  <a:moveTo>
                    <a:pt x="0" y="0"/>
                  </a:moveTo>
                  <a:lnTo>
                    <a:pt x="1933046" y="0"/>
                  </a:lnTo>
                  <a:lnTo>
                    <a:pt x="1933046" y="718339"/>
                  </a:lnTo>
                  <a:lnTo>
                    <a:pt x="0" y="718339"/>
                  </a:lnTo>
                  <a:lnTo>
                    <a:pt x="0" y="0"/>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58"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srgbClr val="4472C4"/>
                  </a:solidFill>
                  <a:effectLst/>
                  <a:uLnTx/>
                  <a:uFillTx/>
                  <a:latin typeface="Calibri"/>
                  <a:ea typeface="+mn-ea"/>
                  <a:cs typeface="+mn-cs"/>
                </a:rPr>
                <a:t>Learning &amp; Workforce Development</a:t>
              </a:r>
            </a:p>
          </p:txBody>
        </p:sp>
        <p:sp>
          <p:nvSpPr>
            <p:cNvPr id="76" name="Freeform: Shape 1103">
              <a:extLst>
                <a:ext uri="{FF2B5EF4-FFF2-40B4-BE49-F238E27FC236}">
                  <a16:creationId xmlns:a16="http://schemas.microsoft.com/office/drawing/2014/main" id="{F729AEE3-6B16-6946-A3C3-E7952F4BFDA2}"/>
                </a:ext>
              </a:extLst>
            </p:cNvPr>
            <p:cNvSpPr/>
            <p:nvPr/>
          </p:nvSpPr>
          <p:spPr>
            <a:xfrm>
              <a:off x="8084135" y="3697993"/>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Sushil Prasad</a:t>
              </a:r>
            </a:p>
          </p:txBody>
        </p:sp>
        <p:sp>
          <p:nvSpPr>
            <p:cNvPr id="77" name="Rectangle 76">
              <a:extLst>
                <a:ext uri="{FF2B5EF4-FFF2-40B4-BE49-F238E27FC236}">
                  <a16:creationId xmlns:a16="http://schemas.microsoft.com/office/drawing/2014/main" id="{05FDB5D6-94F1-6F4E-A1F8-B15B5E7BBB70}"/>
                </a:ext>
              </a:extLst>
            </p:cNvPr>
            <p:cNvSpPr/>
            <p:nvPr/>
          </p:nvSpPr>
          <p:spPr>
            <a:xfrm>
              <a:off x="8169536" y="3797979"/>
              <a:ext cx="574932" cy="741626"/>
            </a:xfrm>
            <a:prstGeom prst="rect">
              <a:avLst/>
            </a:prstGeom>
            <a:blipFill>
              <a:blip r:embed="rId9"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hueOff val="0"/>
                    <a:satOff val="0"/>
                    <a:lumOff val="0"/>
                    <a:alphaOff val="0"/>
                  </a:prstClr>
                </a:solidFill>
                <a:effectLst/>
                <a:uLnTx/>
                <a:uFillTx/>
                <a:latin typeface="Calibri"/>
                <a:ea typeface="+mn-ea"/>
                <a:cs typeface="+mn-cs"/>
              </a:endParaRPr>
            </a:p>
          </p:txBody>
        </p:sp>
        <p:sp>
          <p:nvSpPr>
            <p:cNvPr id="78" name="Freeform: Shape 1105">
              <a:extLst>
                <a:ext uri="{FF2B5EF4-FFF2-40B4-BE49-F238E27FC236}">
                  <a16:creationId xmlns:a16="http://schemas.microsoft.com/office/drawing/2014/main" id="{7369638E-27F5-B041-B3FF-7F7E4C244991}"/>
                </a:ext>
              </a:extLst>
            </p:cNvPr>
            <p:cNvSpPr/>
            <p:nvPr/>
          </p:nvSpPr>
          <p:spPr>
            <a:xfrm>
              <a:off x="6455664" y="1199447"/>
              <a:ext cx="2143802" cy="914400"/>
            </a:xfrm>
            <a:custGeom>
              <a:avLst/>
              <a:gdLst>
                <a:gd name="connsiteX0" fmla="*/ 0 w 2807344"/>
                <a:gd name="connsiteY0" fmla="*/ 0 h 966523"/>
                <a:gd name="connsiteX1" fmla="*/ 2807344 w 2807344"/>
                <a:gd name="connsiteY1" fmla="*/ 0 h 966523"/>
                <a:gd name="connsiteX2" fmla="*/ 2807344 w 2807344"/>
                <a:gd name="connsiteY2" fmla="*/ 966523 h 966523"/>
                <a:gd name="connsiteX3" fmla="*/ 0 w 2807344"/>
                <a:gd name="connsiteY3" fmla="*/ 966523 h 966523"/>
                <a:gd name="connsiteX4" fmla="*/ 0 w 2807344"/>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344" h="966523">
                  <a:moveTo>
                    <a:pt x="0" y="0"/>
                  </a:moveTo>
                  <a:lnTo>
                    <a:pt x="2807344" y="0"/>
                  </a:lnTo>
                  <a:lnTo>
                    <a:pt x="2807344" y="966523"/>
                  </a:lnTo>
                  <a:lnTo>
                    <a:pt x="0" y="966523"/>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Amy Friedlander       Deputy Office Director</a:t>
              </a:r>
            </a:p>
          </p:txBody>
        </p:sp>
        <p:sp>
          <p:nvSpPr>
            <p:cNvPr id="79" name="Rectangle 78">
              <a:extLst>
                <a:ext uri="{FF2B5EF4-FFF2-40B4-BE49-F238E27FC236}">
                  <a16:creationId xmlns:a16="http://schemas.microsoft.com/office/drawing/2014/main" id="{6CF3F079-89F1-0E4D-8B95-A7C288972405}"/>
                </a:ext>
              </a:extLst>
            </p:cNvPr>
            <p:cNvSpPr>
              <a:spLocks/>
            </p:cNvSpPr>
            <p:nvPr/>
          </p:nvSpPr>
          <p:spPr>
            <a:xfrm>
              <a:off x="6553291" y="1283652"/>
              <a:ext cx="579914" cy="740664"/>
            </a:xfrm>
            <a:prstGeom prst="rect">
              <a:avLst/>
            </a:prstGeom>
            <a:blipFill>
              <a:blip r:embed="rId10"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0" name="Freeform: Shape 1107">
              <a:extLst>
                <a:ext uri="{FF2B5EF4-FFF2-40B4-BE49-F238E27FC236}">
                  <a16:creationId xmlns:a16="http://schemas.microsoft.com/office/drawing/2014/main" id="{0069B2A0-0166-C447-AE20-780643B08EE4}"/>
                </a:ext>
              </a:extLst>
            </p:cNvPr>
            <p:cNvSpPr/>
            <p:nvPr/>
          </p:nvSpPr>
          <p:spPr>
            <a:xfrm>
              <a:off x="10211238" y="1358328"/>
              <a:ext cx="1828800" cy="1012588"/>
            </a:xfrm>
            <a:custGeom>
              <a:avLst/>
              <a:gdLst>
                <a:gd name="connsiteX0" fmla="*/ 0 w 2129231"/>
                <a:gd name="connsiteY0" fmla="*/ 0 h 966523"/>
                <a:gd name="connsiteX1" fmla="*/ 2129231 w 2129231"/>
                <a:gd name="connsiteY1" fmla="*/ 0 h 966523"/>
                <a:gd name="connsiteX2" fmla="*/ 2129231 w 2129231"/>
                <a:gd name="connsiteY2" fmla="*/ 966523 h 966523"/>
                <a:gd name="connsiteX3" fmla="*/ 0 w 2129231"/>
                <a:gd name="connsiteY3" fmla="*/ 966523 h 966523"/>
                <a:gd name="connsiteX4" fmla="*/ 0 w 2129231"/>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231" h="966523">
                  <a:moveTo>
                    <a:pt x="0" y="0"/>
                  </a:moveTo>
                  <a:lnTo>
                    <a:pt x="2129231" y="0"/>
                  </a:lnTo>
                  <a:lnTo>
                    <a:pt x="2129231" y="966523"/>
                  </a:lnTo>
                  <a:lnTo>
                    <a:pt x="0" y="966523"/>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Bill Miller    Science Advisor</a:t>
              </a:r>
            </a:p>
            <a:p>
              <a:pPr marL="0" marR="0" lvl="0" indent="0" algn="ctr" defTabSz="533379"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DD49A547-EA8F-6847-9579-C0F66F3164FA}"/>
                </a:ext>
              </a:extLst>
            </p:cNvPr>
            <p:cNvSpPr>
              <a:spLocks noChangeAspect="1"/>
            </p:cNvSpPr>
            <p:nvPr/>
          </p:nvSpPr>
          <p:spPr>
            <a:xfrm>
              <a:off x="10287017" y="1450216"/>
              <a:ext cx="595301" cy="740664"/>
            </a:xfrm>
            <a:prstGeom prst="rect">
              <a:avLst/>
            </a:prstGeom>
            <a:blipFill>
              <a:blip r:embed="rId11"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68577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hueOff val="0"/>
                    <a:satOff val="0"/>
                    <a:lumOff val="0"/>
                    <a:alphaOff val="0"/>
                  </a:prstClr>
                </a:solidFill>
                <a:effectLst/>
                <a:uLnTx/>
                <a:uFillTx/>
                <a:latin typeface="Calibri"/>
                <a:ea typeface="+mn-ea"/>
                <a:cs typeface="+mn-cs"/>
              </a:endParaRPr>
            </a:p>
          </p:txBody>
        </p:sp>
        <p:sp>
          <p:nvSpPr>
            <p:cNvPr id="82" name="Freeform: Shape 1109">
              <a:extLst>
                <a:ext uri="{FF2B5EF4-FFF2-40B4-BE49-F238E27FC236}">
                  <a16:creationId xmlns:a16="http://schemas.microsoft.com/office/drawing/2014/main" id="{6769B879-2E45-4A4B-A40F-3DB02D05F6F8}"/>
                </a:ext>
              </a:extLst>
            </p:cNvPr>
            <p:cNvSpPr/>
            <p:nvPr/>
          </p:nvSpPr>
          <p:spPr>
            <a:xfrm>
              <a:off x="10219475" y="2659330"/>
              <a:ext cx="1828800" cy="914400"/>
            </a:xfrm>
            <a:custGeom>
              <a:avLst/>
              <a:gdLst>
                <a:gd name="connsiteX0" fmla="*/ 0 w 2563471"/>
                <a:gd name="connsiteY0" fmla="*/ 0 h 966523"/>
                <a:gd name="connsiteX1" fmla="*/ 2563471 w 2563471"/>
                <a:gd name="connsiteY1" fmla="*/ 0 h 966523"/>
                <a:gd name="connsiteX2" fmla="*/ 2563471 w 2563471"/>
                <a:gd name="connsiteY2" fmla="*/ 966523 h 966523"/>
                <a:gd name="connsiteX3" fmla="*/ 0 w 2563471"/>
                <a:gd name="connsiteY3" fmla="*/ 966523 h 966523"/>
                <a:gd name="connsiteX4" fmla="*/ 0 w 2563471"/>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471" h="966523">
                  <a:moveTo>
                    <a:pt x="0" y="0"/>
                  </a:moveTo>
                  <a:lnTo>
                    <a:pt x="2563471" y="0"/>
                  </a:lnTo>
                  <a:lnTo>
                    <a:pt x="2563471" y="966523"/>
                  </a:lnTo>
                  <a:lnTo>
                    <a:pt x="0" y="966523"/>
                  </a:lnTo>
                  <a:lnTo>
                    <a:pt x="0" y="0"/>
                  </a:lnTo>
                  <a:close/>
                </a:path>
              </a:pathLst>
            </a:custGeom>
            <a:solidFill>
              <a:schemeClr val="accent1"/>
            </a:solidFill>
            <a:ln w="25400">
              <a:solidFill>
                <a:schemeClr val="bg1"/>
              </a:solidFill>
              <a:prstDash val="solid"/>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Beth Plale          Science Advisor   Public Access </a:t>
              </a:r>
            </a:p>
          </p:txBody>
        </p:sp>
        <p:sp>
          <p:nvSpPr>
            <p:cNvPr id="83" name="Rectangle 82">
              <a:extLst>
                <a:ext uri="{FF2B5EF4-FFF2-40B4-BE49-F238E27FC236}">
                  <a16:creationId xmlns:a16="http://schemas.microsoft.com/office/drawing/2014/main" id="{41476783-5857-534C-A4A7-777A42D80B45}"/>
                </a:ext>
              </a:extLst>
            </p:cNvPr>
            <p:cNvSpPr>
              <a:spLocks noChangeAspect="1"/>
            </p:cNvSpPr>
            <p:nvPr/>
          </p:nvSpPr>
          <p:spPr>
            <a:xfrm>
              <a:off x="10308233" y="2732026"/>
              <a:ext cx="555498" cy="740664"/>
            </a:xfrm>
            <a:prstGeom prst="rect">
              <a:avLst/>
            </a:prstGeom>
            <a:blipFill>
              <a:blip r:embed="rId12" cstate="screen">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4" name="Freeform: Shape 42">
              <a:extLst>
                <a:ext uri="{FF2B5EF4-FFF2-40B4-BE49-F238E27FC236}">
                  <a16:creationId xmlns:a16="http://schemas.microsoft.com/office/drawing/2014/main" id="{DC733FAE-F5F7-114A-B8C5-0CC4EFA882D0}"/>
                </a:ext>
              </a:extLst>
            </p:cNvPr>
            <p:cNvSpPr/>
            <p:nvPr/>
          </p:nvSpPr>
          <p:spPr>
            <a:xfrm>
              <a:off x="10207626" y="5151730"/>
              <a:ext cx="1828800" cy="914400"/>
            </a:xfrm>
            <a:custGeom>
              <a:avLst/>
              <a:gdLst>
                <a:gd name="connsiteX0" fmla="*/ 0 w 2435658"/>
                <a:gd name="connsiteY0" fmla="*/ 0 h 966523"/>
                <a:gd name="connsiteX1" fmla="*/ 2435658 w 2435658"/>
                <a:gd name="connsiteY1" fmla="*/ 0 h 966523"/>
                <a:gd name="connsiteX2" fmla="*/ 2435658 w 2435658"/>
                <a:gd name="connsiteY2" fmla="*/ 966523 h 966523"/>
                <a:gd name="connsiteX3" fmla="*/ 0 w 2435658"/>
                <a:gd name="connsiteY3" fmla="*/ 966523 h 966523"/>
                <a:gd name="connsiteX4" fmla="*/ 0 w 2435658"/>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58" h="966523">
                  <a:moveTo>
                    <a:pt x="0" y="0"/>
                  </a:moveTo>
                  <a:lnTo>
                    <a:pt x="2435658" y="0"/>
                  </a:lnTo>
                  <a:lnTo>
                    <a:pt x="2435658"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Julie </a:t>
              </a:r>
              <a:r>
                <a:rPr kumimoji="0" lang="en-US" sz="1200" b="0" i="0" u="none" strike="noStrike" kern="1200" cap="none" spc="0" normalizeH="0" baseline="0" noProof="0" dirty="0" err="1">
                  <a:ln>
                    <a:noFill/>
                  </a:ln>
                  <a:solidFill>
                    <a:prstClr val="white"/>
                  </a:solidFill>
                  <a:effectLst/>
                  <a:uLnTx/>
                  <a:uFillTx/>
                  <a:latin typeface="Calibri"/>
                  <a:ea typeface="+mn-ea"/>
                  <a:cs typeface="+mn-cs"/>
                </a:rPr>
                <a:t>Stalhut</a:t>
              </a:r>
              <a:r>
                <a:rPr kumimoji="0" lang="en-US" sz="1200" b="0" i="0" u="none" strike="noStrike" kern="1200" cap="none" spc="0" normalizeH="0" baseline="0" noProof="0" dirty="0">
                  <a:ln>
                    <a:noFill/>
                  </a:ln>
                  <a:solidFill>
                    <a:prstClr val="white"/>
                  </a:solidFill>
                  <a:effectLst/>
                  <a:uLnTx/>
                  <a:uFillTx/>
                  <a:latin typeface="Calibri"/>
                  <a:ea typeface="+mn-ea"/>
                  <a:cs typeface="+mn-cs"/>
                </a:rPr>
                <a:t> AAAS S&amp;T Policy Fellow</a:t>
              </a:r>
            </a:p>
          </p:txBody>
        </p:sp>
        <p:sp>
          <p:nvSpPr>
            <p:cNvPr id="86" name="TextBox 85">
              <a:extLst>
                <a:ext uri="{FF2B5EF4-FFF2-40B4-BE49-F238E27FC236}">
                  <a16:creationId xmlns:a16="http://schemas.microsoft.com/office/drawing/2014/main" id="{0470123B-770C-9E48-928D-06983C9F51B1}"/>
                </a:ext>
              </a:extLst>
            </p:cNvPr>
            <p:cNvSpPr txBox="1"/>
            <p:nvPr/>
          </p:nvSpPr>
          <p:spPr>
            <a:xfrm>
              <a:off x="10172287" y="6088693"/>
              <a:ext cx="1808957" cy="369332"/>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IPA Appointment</a:t>
              </a:r>
            </a:p>
          </p:txBody>
        </p:sp>
        <p:sp>
          <p:nvSpPr>
            <p:cNvPr id="87" name="Freeform: Shape 39">
              <a:extLst>
                <a:ext uri="{FF2B5EF4-FFF2-40B4-BE49-F238E27FC236}">
                  <a16:creationId xmlns:a16="http://schemas.microsoft.com/office/drawing/2014/main" id="{0A4347A1-A4C2-BE4C-909C-C2A3516B972C}"/>
                </a:ext>
              </a:extLst>
            </p:cNvPr>
            <p:cNvSpPr/>
            <p:nvPr/>
          </p:nvSpPr>
          <p:spPr>
            <a:xfrm>
              <a:off x="2083226" y="4873854"/>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Stefan </a:t>
              </a:r>
            </a:p>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Robila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533379"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8" name="TextBox 87">
              <a:extLst>
                <a:ext uri="{FF2B5EF4-FFF2-40B4-BE49-F238E27FC236}">
                  <a16:creationId xmlns:a16="http://schemas.microsoft.com/office/drawing/2014/main" id="{DEFEA1C2-8B0B-CD46-8E9B-F9DDFD1EB8F1}"/>
                </a:ext>
              </a:extLst>
            </p:cNvPr>
            <p:cNvSpPr txBox="1"/>
            <p:nvPr/>
          </p:nvSpPr>
          <p:spPr>
            <a:xfrm>
              <a:off x="5650515" y="3676179"/>
              <a:ext cx="361637" cy="400109"/>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sp>
          <p:nvSpPr>
            <p:cNvPr id="89" name="TextBox 88">
              <a:extLst>
                <a:ext uri="{FF2B5EF4-FFF2-40B4-BE49-F238E27FC236}">
                  <a16:creationId xmlns:a16="http://schemas.microsoft.com/office/drawing/2014/main" id="{205007F3-8159-7C48-8829-68822E2CBFBE}"/>
                </a:ext>
              </a:extLst>
            </p:cNvPr>
            <p:cNvSpPr txBox="1"/>
            <p:nvPr/>
          </p:nvSpPr>
          <p:spPr>
            <a:xfrm>
              <a:off x="5650515" y="4899987"/>
              <a:ext cx="361637" cy="400109"/>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sp>
          <p:nvSpPr>
            <p:cNvPr id="90" name="TextBox 89">
              <a:extLst>
                <a:ext uri="{FF2B5EF4-FFF2-40B4-BE49-F238E27FC236}">
                  <a16:creationId xmlns:a16="http://schemas.microsoft.com/office/drawing/2014/main" id="{8D6FE37C-FC73-4F40-87BD-A9628F6763E0}"/>
                </a:ext>
              </a:extLst>
            </p:cNvPr>
            <p:cNvSpPr txBox="1"/>
            <p:nvPr/>
          </p:nvSpPr>
          <p:spPr>
            <a:xfrm>
              <a:off x="9640966" y="3676179"/>
              <a:ext cx="361637" cy="400109"/>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sp>
          <p:nvSpPr>
            <p:cNvPr id="91" name="TextBox 90">
              <a:extLst>
                <a:ext uri="{FF2B5EF4-FFF2-40B4-BE49-F238E27FC236}">
                  <a16:creationId xmlns:a16="http://schemas.microsoft.com/office/drawing/2014/main" id="{1BB23D8B-DD9E-414B-8508-7A36D25C7844}"/>
                </a:ext>
              </a:extLst>
            </p:cNvPr>
            <p:cNvSpPr txBox="1"/>
            <p:nvPr/>
          </p:nvSpPr>
          <p:spPr>
            <a:xfrm>
              <a:off x="11809455" y="2643704"/>
              <a:ext cx="361637" cy="400109"/>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sp>
          <p:nvSpPr>
            <p:cNvPr id="92" name="Freeform: Shape 39">
              <a:extLst>
                <a:ext uri="{FF2B5EF4-FFF2-40B4-BE49-F238E27FC236}">
                  <a16:creationId xmlns:a16="http://schemas.microsoft.com/office/drawing/2014/main" id="{BB8DB56B-C560-9C41-9B87-A0FBFC5B7742}"/>
                </a:ext>
              </a:extLst>
            </p:cNvPr>
            <p:cNvSpPr/>
            <p:nvPr/>
          </p:nvSpPr>
          <p:spPr>
            <a:xfrm>
              <a:off x="6117655" y="3698220"/>
              <a:ext cx="1828800" cy="950976"/>
            </a:xfrm>
            <a:custGeom>
              <a:avLst/>
              <a:gdLst>
                <a:gd name="connsiteX0" fmla="*/ 0 w 1933046"/>
                <a:gd name="connsiteY0" fmla="*/ 0 h 966523"/>
                <a:gd name="connsiteX1" fmla="*/ 1933046 w 1933046"/>
                <a:gd name="connsiteY1" fmla="*/ 0 h 966523"/>
                <a:gd name="connsiteX2" fmla="*/ 1933046 w 1933046"/>
                <a:gd name="connsiteY2" fmla="*/ 966523 h 966523"/>
                <a:gd name="connsiteX3" fmla="*/ 0 w 1933046"/>
                <a:gd name="connsiteY3" fmla="*/ 966523 h 966523"/>
                <a:gd name="connsiteX4" fmla="*/ 0 w 1933046"/>
                <a:gd name="connsiteY4" fmla="*/ 0 h 96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046" h="966523">
                  <a:moveTo>
                    <a:pt x="0" y="0"/>
                  </a:moveTo>
                  <a:lnTo>
                    <a:pt x="1933046" y="0"/>
                  </a:lnTo>
                  <a:lnTo>
                    <a:pt x="1933046" y="966523"/>
                  </a:lnTo>
                  <a:lnTo>
                    <a:pt x="0" y="96652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7025" tIns="7620" rIns="7620" bIns="7620" numCol="1" spcCol="1270" anchor="ctr" anchorCtr="0">
              <a:noAutofit/>
            </a:bodyPr>
            <a:lstStyle/>
            <a:p>
              <a:pPr marL="0" marR="0" lvl="0" indent="0" algn="ctr" defTabSz="533379"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533379"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Micah Beck</a:t>
              </a:r>
            </a:p>
            <a:p>
              <a:pPr marL="0" marR="0" lvl="0" indent="0" algn="ctr" defTabSz="533379"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93" name="Picture 4" descr="https://upload.wikimedia.org/wikipedia/commons/thumb/5/53/Blank_woman_placeholder.svg/2000px-Blank_woman_placeholder.svg.png">
              <a:extLst>
                <a:ext uri="{FF2B5EF4-FFF2-40B4-BE49-F238E27FC236}">
                  <a16:creationId xmlns:a16="http://schemas.microsoft.com/office/drawing/2014/main" id="{248ECA18-5A7C-284D-B3ED-7581E53DE2F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38265" y="3790422"/>
              <a:ext cx="740664" cy="740664"/>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EE043209-F37F-F74D-A361-110FD4311CEE}"/>
                </a:ext>
              </a:extLst>
            </p:cNvPr>
            <p:cNvSpPr txBox="1"/>
            <p:nvPr/>
          </p:nvSpPr>
          <p:spPr>
            <a:xfrm>
              <a:off x="3627219" y="4901727"/>
              <a:ext cx="361637" cy="400109"/>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95" name="Picture 2" descr="Photo of Stefan Robila">
              <a:extLst>
                <a:ext uri="{FF2B5EF4-FFF2-40B4-BE49-F238E27FC236}">
                  <a16:creationId xmlns:a16="http://schemas.microsoft.com/office/drawing/2014/main" id="{B1A661FB-7516-F741-81D1-5CEA3AE4BAE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180977" y="4950269"/>
              <a:ext cx="586261" cy="78087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Manish Parashar, Ph.D.">
              <a:extLst>
                <a:ext uri="{FF2B5EF4-FFF2-40B4-BE49-F238E27FC236}">
                  <a16:creationId xmlns:a16="http://schemas.microsoft.com/office/drawing/2014/main" id="{8C6A8819-819C-8649-8859-DCCFE7549407}"/>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8585" t="6212" r="22400" b="31756"/>
            <a:stretch/>
          </p:blipFill>
          <p:spPr bwMode="auto">
            <a:xfrm>
              <a:off x="3688080" y="1332401"/>
              <a:ext cx="609925" cy="69182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8BEA67D5-ABB4-114F-87DE-5054A5184DA4}"/>
                </a:ext>
              </a:extLst>
            </p:cNvPr>
            <p:cNvSpPr txBox="1"/>
            <p:nvPr/>
          </p:nvSpPr>
          <p:spPr>
            <a:xfrm>
              <a:off x="5597364" y="1210723"/>
              <a:ext cx="361637" cy="400109"/>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5" name="TextBox 4">
            <a:extLst>
              <a:ext uri="{FF2B5EF4-FFF2-40B4-BE49-F238E27FC236}">
                <a16:creationId xmlns:a16="http://schemas.microsoft.com/office/drawing/2014/main" id="{7D0F74EF-7C9B-B748-A7E0-C19AA025B87D}"/>
              </a:ext>
            </a:extLst>
          </p:cNvPr>
          <p:cNvSpPr txBox="1"/>
          <p:nvPr/>
        </p:nvSpPr>
        <p:spPr>
          <a:xfrm>
            <a:off x="1252294" y="5495317"/>
            <a:ext cx="5704639" cy="41549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FF0000"/>
                </a:solidFill>
                <a:effectLst/>
                <a:uLnTx/>
                <a:uFillTx/>
                <a:latin typeface="Calibri"/>
                <a:ea typeface="+mn-ea"/>
                <a:cs typeface="+mn-cs"/>
              </a:rPr>
              <a:t>Join NSF/OAC: Multiple Program Officer openings</a:t>
            </a:r>
          </a:p>
        </p:txBody>
      </p:sp>
      <p:sp>
        <p:nvSpPr>
          <p:cNvPr id="4" name="TextBox 3">
            <a:extLst>
              <a:ext uri="{FF2B5EF4-FFF2-40B4-BE49-F238E27FC236}">
                <a16:creationId xmlns:a16="http://schemas.microsoft.com/office/drawing/2014/main" id="{487456BD-828C-8E4E-9B4C-EA90F18E8336}"/>
              </a:ext>
            </a:extLst>
          </p:cNvPr>
          <p:cNvSpPr txBox="1"/>
          <p:nvPr/>
        </p:nvSpPr>
        <p:spPr>
          <a:xfrm>
            <a:off x="170924" y="1910013"/>
            <a:ext cx="2220480"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90"/>
                </a:solidFill>
                <a:effectLst/>
                <a:uLnTx/>
                <a:uFillTx/>
                <a:latin typeface="Arial"/>
                <a:ea typeface="+mn-ea"/>
                <a:cs typeface="Arial"/>
              </a:rPr>
              <a:t>Program Staff</a:t>
            </a:r>
          </a:p>
        </p:txBody>
      </p:sp>
      <p:pic>
        <p:nvPicPr>
          <p:cNvPr id="6" name="Picture 5">
            <a:extLst>
              <a:ext uri="{FF2B5EF4-FFF2-40B4-BE49-F238E27FC236}">
                <a16:creationId xmlns:a16="http://schemas.microsoft.com/office/drawing/2014/main" id="{EDA2E529-E781-3342-B11A-8FD0DEC46347}"/>
              </a:ext>
            </a:extLst>
          </p:cNvPr>
          <p:cNvPicPr>
            <a:picLocks noChangeAspect="1"/>
          </p:cNvPicPr>
          <p:nvPr/>
        </p:nvPicPr>
        <p:blipFill rotWithShape="1">
          <a:blip r:embed="rId16"/>
          <a:srcRect b="16664"/>
          <a:stretch/>
        </p:blipFill>
        <p:spPr>
          <a:xfrm>
            <a:off x="4646235" y="3760501"/>
            <a:ext cx="499026" cy="579481"/>
          </a:xfrm>
          <a:prstGeom prst="rect">
            <a:avLst/>
          </a:prstGeom>
        </p:spPr>
      </p:pic>
      <p:sp>
        <p:nvSpPr>
          <p:cNvPr id="50" name="TextBox 49">
            <a:extLst>
              <a:ext uri="{FF2B5EF4-FFF2-40B4-BE49-F238E27FC236}">
                <a16:creationId xmlns:a16="http://schemas.microsoft.com/office/drawing/2014/main" id="{B5C8BF51-8617-AE4E-970E-0762C92ECB9A}"/>
              </a:ext>
            </a:extLst>
          </p:cNvPr>
          <p:cNvSpPr txBox="1"/>
          <p:nvPr/>
        </p:nvSpPr>
        <p:spPr>
          <a:xfrm>
            <a:off x="5762609" y="3676534"/>
            <a:ext cx="271228" cy="300082"/>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51" name="Picture 4" descr="https://upload.wikimedia.org/wikipedia/commons/thumb/5/53/Blank_woman_placeholder.svg/2000px-Blank_woman_placeholder.svg.png">
            <a:extLst>
              <a:ext uri="{FF2B5EF4-FFF2-40B4-BE49-F238E27FC236}">
                <a16:creationId xmlns:a16="http://schemas.microsoft.com/office/drawing/2014/main" id="{7D73A880-09BB-B945-B0F5-6C5F7F7F149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48422" y="4846504"/>
            <a:ext cx="555498" cy="55549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https://upload.wikimedia.org/wikipedia/commons/thumb/5/53/Blank_woman_placeholder.svg/2000px-Blank_woman_placeholder.svg.png">
            <a:extLst>
              <a:ext uri="{FF2B5EF4-FFF2-40B4-BE49-F238E27FC236}">
                <a16:creationId xmlns:a16="http://schemas.microsoft.com/office/drawing/2014/main" id="{98BCAC10-EB67-3E4A-BACA-C05EC891E36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82879" y="4654606"/>
            <a:ext cx="555498" cy="55549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upload.wikimedia.org/wikipedia/commons/thumb/5/53/Blank_woman_placeholder.svg/2000px-Blank_woman_placeholder.svg.png">
            <a:extLst>
              <a:ext uri="{FF2B5EF4-FFF2-40B4-BE49-F238E27FC236}">
                <a16:creationId xmlns:a16="http://schemas.microsoft.com/office/drawing/2014/main" id="{6DC1E17C-758E-3542-BCCD-C6713B3934A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35296" y="4654606"/>
            <a:ext cx="555498" cy="555498"/>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3163F5C8-C6C9-7E45-8674-8B19A95ABB81}"/>
              </a:ext>
            </a:extLst>
          </p:cNvPr>
          <p:cNvSpPr txBox="1"/>
          <p:nvPr/>
        </p:nvSpPr>
        <p:spPr>
          <a:xfrm>
            <a:off x="7236815" y="4574137"/>
            <a:ext cx="271228" cy="300082"/>
          </a:xfrm>
          <a:prstGeom prst="rect">
            <a:avLst/>
          </a:prstGeom>
          <a:noFill/>
        </p:spPr>
        <p:txBody>
          <a:bodyPr wrap="none" rtlCol="0">
            <a:spAutoFit/>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a:ea typeface="+mn-ea"/>
                <a:cs typeface="+mn-cs"/>
              </a:rPr>
              <a:t>*</a:t>
            </a:r>
          </a:p>
        </p:txBody>
      </p:sp>
      <p:sp>
        <p:nvSpPr>
          <p:cNvPr id="3" name="Footer Placeholder 2">
            <a:extLst>
              <a:ext uri="{FF2B5EF4-FFF2-40B4-BE49-F238E27FC236}">
                <a16:creationId xmlns:a16="http://schemas.microsoft.com/office/drawing/2014/main" id="{C55375B8-E7B2-4943-AB8A-8C26C3111352}"/>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65472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fontScale="90000"/>
          </a:bodyPr>
          <a:lstStyle/>
          <a:p>
            <a:r>
              <a:rPr lang="en-US" dirty="0"/>
              <a:t>My Journey as a NSF Program Director</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70000" lnSpcReduction="20000"/>
          </a:bodyPr>
          <a:lstStyle/>
          <a:p>
            <a:r>
              <a:rPr lang="en-US" dirty="0"/>
              <a:t>What does ACI/OAC do – OAC’s Mission?</a:t>
            </a:r>
          </a:p>
          <a:p>
            <a:pPr marL="971550" lvl="1" indent="-514350">
              <a:buFont typeface="+mj-lt"/>
              <a:buAutoNum type="arabicPeriod"/>
            </a:pPr>
            <a:r>
              <a:rPr lang="en-US" dirty="0"/>
              <a:t>Advanced CI – cyberinfrastructure funding in HW, SW, Data, Networking, Security</a:t>
            </a:r>
          </a:p>
          <a:p>
            <a:pPr marL="971550" lvl="1" indent="-514350">
              <a:buFont typeface="+mj-lt"/>
              <a:buAutoNum type="arabicPeriod"/>
            </a:pPr>
            <a:r>
              <a:rPr lang="en-US" dirty="0"/>
              <a:t>Forward looking research and education, but…</a:t>
            </a:r>
          </a:p>
          <a:p>
            <a:r>
              <a:rPr lang="en-US" dirty="0">
                <a:solidFill>
                  <a:schemeClr val="bg2">
                    <a:lumMod val="90000"/>
                  </a:schemeClr>
                </a:solidFill>
              </a:rPr>
              <a:t>Status of research and education programs in OAC</a:t>
            </a:r>
          </a:p>
          <a:p>
            <a:pPr lvl="1"/>
            <a:r>
              <a:rPr lang="en-US" dirty="0">
                <a:solidFill>
                  <a:schemeClr val="bg2">
                    <a:lumMod val="90000"/>
                  </a:schemeClr>
                </a:solidFill>
              </a:rPr>
              <a:t>Dwindling when arrived in 2015 – participation in CAREER, CRII, REU site; NRT</a:t>
            </a:r>
          </a:p>
          <a:p>
            <a:pPr lvl="1"/>
            <a:r>
              <a:rPr lang="en-US" dirty="0">
                <a:solidFill>
                  <a:schemeClr val="bg2">
                    <a:lumMod val="90000"/>
                  </a:schemeClr>
                </a:solidFill>
              </a:rPr>
              <a:t>Multidisciplinary, use-inspired focus</a:t>
            </a:r>
          </a:p>
          <a:p>
            <a:r>
              <a:rPr lang="en-US" dirty="0">
                <a:solidFill>
                  <a:schemeClr val="bg2">
                    <a:lumMod val="90000"/>
                  </a:schemeClr>
                </a:solidFill>
              </a:rPr>
              <a:t>My IEEE TCPP experience</a:t>
            </a:r>
          </a:p>
          <a:p>
            <a:pPr lvl="1"/>
            <a:r>
              <a:rPr lang="en-US" dirty="0">
                <a:solidFill>
                  <a:schemeClr val="bg2">
                    <a:lumMod val="90000"/>
                  </a:schemeClr>
                </a:solidFill>
              </a:rPr>
              <a:t>Massive Outreach</a:t>
            </a:r>
          </a:p>
          <a:p>
            <a:pPr lvl="1"/>
            <a:r>
              <a:rPr lang="en-US" dirty="0">
                <a:solidFill>
                  <a:schemeClr val="bg2">
                    <a:lumMod val="90000"/>
                  </a:schemeClr>
                </a:solidFill>
              </a:rPr>
              <a:t>Connecting with diverse, multidisciplinary research communities</a:t>
            </a:r>
          </a:p>
          <a:p>
            <a:pPr lvl="1"/>
            <a:endParaRPr lang="en-US" dirty="0">
              <a:solidFill>
                <a:schemeClr val="bg2">
                  <a:lumMod val="90000"/>
                </a:schemeClr>
              </a:solidFill>
            </a:endParaRPr>
          </a:p>
          <a:p>
            <a:pPr marL="0" indent="0">
              <a:buNone/>
            </a:pPr>
            <a:r>
              <a:rPr lang="en-US" dirty="0">
                <a:solidFill>
                  <a:schemeClr val="bg2">
                    <a:lumMod val="90000"/>
                  </a:schemeClr>
                </a:solidFill>
              </a:rPr>
              <a:t>=&gt; OAC CAREER: Twice as many proposals in 2016; Thrice in 2017</a:t>
            </a:r>
          </a:p>
          <a:p>
            <a:pPr marL="457200" lvl="1" indent="0">
              <a:buNone/>
            </a:pPr>
            <a:endParaRPr lang="en-US" dirty="0"/>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E4387A6E-4827-4D5F-9ED6-6116FB1C1FBF}"/>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298281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7210"/>
            <a:ext cx="8229600" cy="5308404"/>
          </a:xfrm>
        </p:spPr>
        <p:txBody>
          <a:bodyPr>
            <a:normAutofit lnSpcReduction="10000"/>
          </a:bodyPr>
          <a:lstStyle/>
          <a:p>
            <a:r>
              <a:rPr lang="en-US" sz="2800" dirty="0"/>
              <a:t>IEEE-TCPP Curriculum</a:t>
            </a:r>
          </a:p>
          <a:p>
            <a:pPr lvl="1"/>
            <a:r>
              <a:rPr lang="en-US" sz="2400" dirty="0"/>
              <a:t>Why this curriculum initiative and what are the opportunities for the audience? </a:t>
            </a:r>
          </a:p>
          <a:p>
            <a:pPr lvl="1"/>
            <a:r>
              <a:rPr lang="en-US" sz="2400" dirty="0"/>
              <a:t>Key Activities and Milestones</a:t>
            </a:r>
          </a:p>
          <a:p>
            <a:pPr marL="1142619" lvl="2" indent="-342519"/>
            <a:r>
              <a:rPr lang="en-US" sz="2000" dirty="0">
                <a:solidFill>
                  <a:schemeClr val="accent2"/>
                </a:solidFill>
                <a:ea typeface="ＭＳ Ｐゴシック" pitchFamily="-96" charset="-128"/>
              </a:rPr>
              <a:t>ACM/IEEE 2013 CS Curriculum Taskforce </a:t>
            </a:r>
          </a:p>
          <a:p>
            <a:pPr marL="1656448" lvl="3" indent="-342519"/>
            <a:r>
              <a:rPr lang="en-US" dirty="0">
                <a:solidFill>
                  <a:srgbClr val="000000"/>
                </a:solidFill>
                <a:ea typeface="ＭＳ Ｐゴシック" pitchFamily="-96" charset="-128"/>
              </a:rPr>
              <a:t>provided direct link to us for rigorous coverage</a:t>
            </a:r>
            <a:endParaRPr lang="en-US" sz="1600" dirty="0"/>
          </a:p>
          <a:p>
            <a:pPr lvl="1"/>
            <a:r>
              <a:rPr lang="en-US" sz="2400" dirty="0"/>
              <a:t>How was the curriculum formulated? </a:t>
            </a:r>
          </a:p>
          <a:p>
            <a:pPr lvl="1"/>
            <a:r>
              <a:rPr lang="en-US" sz="2400" dirty="0"/>
              <a:t>How is it getting evaluated? </a:t>
            </a:r>
          </a:p>
          <a:p>
            <a:pPr lvl="1"/>
            <a:r>
              <a:rPr lang="en-US" sz="2400" dirty="0"/>
              <a:t>Current Activities</a:t>
            </a:r>
          </a:p>
          <a:p>
            <a:r>
              <a:rPr lang="en-US" sz="2800" dirty="0"/>
              <a:t>NSF CyberTraining Program</a:t>
            </a:r>
          </a:p>
          <a:p>
            <a:pPr lvl="1"/>
            <a:r>
              <a:rPr lang="en-US" sz="2400" dirty="0"/>
              <a:t>Computational and Data-driven Science for All</a:t>
            </a:r>
          </a:p>
          <a:p>
            <a:pPr lvl="1"/>
            <a:r>
              <a:rPr lang="en-US" sz="2400" dirty="0"/>
              <a:t>Goals; Communities of Concern</a:t>
            </a:r>
          </a:p>
          <a:p>
            <a:pPr lvl="1"/>
            <a:r>
              <a:rPr lang="en-US" sz="2400" dirty="0"/>
              <a:t> Award Framework</a:t>
            </a:r>
          </a:p>
          <a:p>
            <a:pPr lvl="1"/>
            <a:endParaRPr lang="en-US" sz="2400" dirty="0"/>
          </a:p>
        </p:txBody>
      </p:sp>
      <p:sp>
        <p:nvSpPr>
          <p:cNvPr id="4" name="Footer Placeholder 3"/>
          <p:cNvSpPr>
            <a:spLocks noGrp="1"/>
          </p:cNvSpPr>
          <p:nvPr>
            <p:ph type="ftr" sz="quarter" idx="11"/>
          </p:nvPr>
        </p:nvSpPr>
        <p:spPr>
          <a:xfrm>
            <a:off x="6248400" y="6492875"/>
            <a:ext cx="2895600" cy="365125"/>
          </a:xfrm>
        </p:spPr>
        <p:txBody>
          <a:bodyPr/>
          <a:lstStyle/>
          <a:p>
            <a:r>
              <a:rPr lang="en-US"/>
              <a:t>Prasad/SCEC-18</a:t>
            </a:r>
            <a:endParaRPr lang="en-US" dirty="0"/>
          </a:p>
        </p:txBody>
      </p:sp>
    </p:spTree>
    <p:extLst>
      <p:ext uri="{BB962C8B-B14F-4D97-AF65-F5344CB8AC3E}">
        <p14:creationId xmlns:p14="http://schemas.microsoft.com/office/powerpoint/2010/main" val="2704298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fontScale="90000"/>
          </a:bodyPr>
          <a:lstStyle/>
          <a:p>
            <a:r>
              <a:rPr lang="en-US" dirty="0"/>
              <a:t>My Journey as a NSF Program Director</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70000" lnSpcReduction="20000"/>
          </a:bodyPr>
          <a:lstStyle/>
          <a:p>
            <a:r>
              <a:rPr lang="en-US" dirty="0"/>
              <a:t>What does ACI/OAC do – OAC’s Mission?</a:t>
            </a:r>
          </a:p>
          <a:p>
            <a:pPr lvl="1"/>
            <a:r>
              <a:rPr lang="en-US" dirty="0"/>
              <a:t>Advanced CI – cyberinfrastructure funding in HW, SW, Data, Networking, Security</a:t>
            </a:r>
          </a:p>
          <a:p>
            <a:pPr lvl="1"/>
            <a:r>
              <a:rPr lang="en-US" dirty="0"/>
              <a:t>Forward looking research and education, but…</a:t>
            </a:r>
          </a:p>
          <a:p>
            <a:r>
              <a:rPr lang="en-US" dirty="0"/>
              <a:t>Status of research and education programs in OAC</a:t>
            </a:r>
          </a:p>
          <a:p>
            <a:pPr lvl="1"/>
            <a:r>
              <a:rPr lang="en-US" dirty="0"/>
              <a:t>Dwindling when arrived in 2015 – participation in CAREER, CRII, REU site; NRT</a:t>
            </a:r>
          </a:p>
          <a:p>
            <a:pPr lvl="1"/>
            <a:r>
              <a:rPr lang="en-US" dirty="0"/>
              <a:t>Multidisciplinary, use-inspired focus</a:t>
            </a:r>
          </a:p>
          <a:p>
            <a:r>
              <a:rPr lang="en-US" dirty="0">
                <a:solidFill>
                  <a:schemeClr val="bg2">
                    <a:lumMod val="90000"/>
                  </a:schemeClr>
                </a:solidFill>
              </a:rPr>
              <a:t>My IEEE TCPP experience</a:t>
            </a:r>
          </a:p>
          <a:p>
            <a:pPr lvl="1"/>
            <a:r>
              <a:rPr lang="en-US" dirty="0">
                <a:solidFill>
                  <a:schemeClr val="bg2">
                    <a:lumMod val="90000"/>
                  </a:schemeClr>
                </a:solidFill>
              </a:rPr>
              <a:t>Massive Outreach</a:t>
            </a:r>
          </a:p>
          <a:p>
            <a:pPr lvl="1"/>
            <a:r>
              <a:rPr lang="en-US" dirty="0">
                <a:solidFill>
                  <a:schemeClr val="bg2">
                    <a:lumMod val="90000"/>
                  </a:schemeClr>
                </a:solidFill>
              </a:rPr>
              <a:t>Connecting with diverse, multidisciplinary research communities</a:t>
            </a:r>
          </a:p>
          <a:p>
            <a:pPr lvl="1"/>
            <a:endParaRPr lang="en-US" dirty="0">
              <a:solidFill>
                <a:schemeClr val="bg2">
                  <a:lumMod val="90000"/>
                </a:schemeClr>
              </a:solidFill>
            </a:endParaRPr>
          </a:p>
          <a:p>
            <a:pPr marL="0" indent="0">
              <a:buNone/>
            </a:pPr>
            <a:r>
              <a:rPr lang="en-US" dirty="0">
                <a:solidFill>
                  <a:schemeClr val="bg2">
                    <a:lumMod val="90000"/>
                  </a:schemeClr>
                </a:solidFill>
              </a:rPr>
              <a:t>=&gt; OAC CAREER: Twice as many proposals in 2016; Thrice in 2017</a:t>
            </a:r>
          </a:p>
          <a:p>
            <a:pPr marL="457200" lvl="1" indent="0">
              <a:buNone/>
            </a:pPr>
            <a:endParaRPr lang="en-US" dirty="0"/>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10107D1E-26D8-431A-9B89-7A5C6F5987C1}"/>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302175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fontScale="90000"/>
          </a:bodyPr>
          <a:lstStyle/>
          <a:p>
            <a:r>
              <a:rPr lang="en-US" dirty="0"/>
              <a:t>My Journey as a NSF Program Director</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70000" lnSpcReduction="20000"/>
          </a:bodyPr>
          <a:lstStyle/>
          <a:p>
            <a:r>
              <a:rPr lang="en-US" dirty="0"/>
              <a:t>What does ACI/OAC do – OAC’s Mission?</a:t>
            </a:r>
          </a:p>
          <a:p>
            <a:pPr lvl="1"/>
            <a:r>
              <a:rPr lang="en-US" dirty="0"/>
              <a:t>Advanced CI – cyberinfrastructure funding in HW, SW, Data, Networking, Security</a:t>
            </a:r>
          </a:p>
          <a:p>
            <a:pPr lvl="1"/>
            <a:r>
              <a:rPr lang="en-US" dirty="0"/>
              <a:t>Forward looking research and education, but…</a:t>
            </a:r>
          </a:p>
          <a:p>
            <a:r>
              <a:rPr lang="en-US" dirty="0"/>
              <a:t>Status of research and education programs in OAC</a:t>
            </a:r>
          </a:p>
          <a:p>
            <a:pPr lvl="1"/>
            <a:r>
              <a:rPr lang="en-US" dirty="0"/>
              <a:t>Dwindling when arrived in 2015 – participation in CAREER, CRII, REU site; NRT</a:t>
            </a:r>
          </a:p>
          <a:p>
            <a:pPr lvl="1"/>
            <a:r>
              <a:rPr lang="en-US" dirty="0"/>
              <a:t>Multidisciplinary, use-inspired focus</a:t>
            </a:r>
          </a:p>
          <a:p>
            <a:r>
              <a:rPr lang="en-US" dirty="0"/>
              <a:t>My IEEE TCPP experience</a:t>
            </a:r>
          </a:p>
          <a:p>
            <a:pPr lvl="1"/>
            <a:r>
              <a:rPr lang="en-US" dirty="0"/>
              <a:t>Massive Outreach</a:t>
            </a:r>
          </a:p>
          <a:p>
            <a:pPr lvl="1"/>
            <a:r>
              <a:rPr lang="en-US" dirty="0"/>
              <a:t>Connecting with diverse, multidisciplinary research communities</a:t>
            </a:r>
          </a:p>
          <a:p>
            <a:pPr lvl="1"/>
            <a:endParaRPr lang="en-US" dirty="0"/>
          </a:p>
          <a:p>
            <a:pPr marL="0" indent="0">
              <a:buNone/>
            </a:pPr>
            <a:r>
              <a:rPr lang="en-US" dirty="0">
                <a:solidFill>
                  <a:schemeClr val="bg2">
                    <a:lumMod val="90000"/>
                  </a:schemeClr>
                </a:solidFill>
              </a:rPr>
              <a:t>=&gt; OAC CAREER: Twice as many proposals in 2016; Thrice in 2017</a:t>
            </a:r>
          </a:p>
          <a:p>
            <a:pPr marL="457200" lvl="1" indent="0">
              <a:buNone/>
            </a:pPr>
            <a:endParaRPr lang="en-US" dirty="0"/>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E6CFD791-268A-4F2F-8782-0AE72CDC7442}"/>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1970327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fontScale="90000"/>
          </a:bodyPr>
          <a:lstStyle/>
          <a:p>
            <a:r>
              <a:rPr lang="en-US" dirty="0"/>
              <a:t>My Journey as a NSF Program Director</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70000" lnSpcReduction="20000"/>
          </a:bodyPr>
          <a:lstStyle/>
          <a:p>
            <a:r>
              <a:rPr lang="en-US" dirty="0"/>
              <a:t>What does ACI/OAC do – OAC’s Mission?</a:t>
            </a:r>
          </a:p>
          <a:p>
            <a:pPr lvl="1"/>
            <a:r>
              <a:rPr lang="en-US" dirty="0"/>
              <a:t>Advanced CI – cyberinfrastructure funding in HW, SW, Data, Networking, Security</a:t>
            </a:r>
          </a:p>
          <a:p>
            <a:pPr lvl="1"/>
            <a:r>
              <a:rPr lang="en-US" dirty="0"/>
              <a:t>Forward looking research and education, but…</a:t>
            </a:r>
          </a:p>
          <a:p>
            <a:r>
              <a:rPr lang="en-US" dirty="0"/>
              <a:t>Status of research and education programs in OAC</a:t>
            </a:r>
          </a:p>
          <a:p>
            <a:pPr lvl="1"/>
            <a:r>
              <a:rPr lang="en-US" dirty="0"/>
              <a:t>Dwindling when arrived in 2015 – participation in CAREER, CRII, REU site; NRT</a:t>
            </a:r>
          </a:p>
          <a:p>
            <a:pPr lvl="1"/>
            <a:r>
              <a:rPr lang="en-US" dirty="0"/>
              <a:t>Multidisciplinary, use-inspired focus</a:t>
            </a:r>
          </a:p>
          <a:p>
            <a:r>
              <a:rPr lang="en-US" dirty="0"/>
              <a:t>My IEEE TCPP experience</a:t>
            </a:r>
          </a:p>
          <a:p>
            <a:pPr lvl="1"/>
            <a:r>
              <a:rPr lang="en-US" dirty="0"/>
              <a:t>Massive Outreach</a:t>
            </a:r>
          </a:p>
          <a:p>
            <a:pPr lvl="1"/>
            <a:r>
              <a:rPr lang="en-US" dirty="0"/>
              <a:t>Connecting with diverse, multidisciplinary research communities</a:t>
            </a:r>
          </a:p>
          <a:p>
            <a:pPr lvl="1"/>
            <a:endParaRPr lang="en-US" dirty="0"/>
          </a:p>
          <a:p>
            <a:pPr marL="0" indent="0">
              <a:buNone/>
            </a:pPr>
            <a:r>
              <a:rPr lang="en-US" dirty="0"/>
              <a:t>=&gt; OAC CAREER: Twice as many proposals in 2016; Thrice in 2017</a:t>
            </a:r>
          </a:p>
          <a:p>
            <a:pPr marL="457200" lvl="1" indent="0">
              <a:buNone/>
            </a:pPr>
            <a:endParaRPr lang="en-US" dirty="0"/>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D0198493-ADD9-436A-8B6C-2AB86871B19A}"/>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1433217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a:bodyPr>
          <a:lstStyle/>
          <a:p>
            <a:r>
              <a:rPr lang="en-US" dirty="0"/>
              <a:t>OAC Research and Education Scope</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85000" lnSpcReduction="20000"/>
          </a:bodyPr>
          <a:lstStyle/>
          <a:p>
            <a:r>
              <a:rPr lang="en-US" dirty="0"/>
              <a:t>OAC mission: 2. Forwarding looking research and education</a:t>
            </a:r>
          </a:p>
          <a:p>
            <a:pPr lvl="1"/>
            <a:r>
              <a:rPr lang="en-US" dirty="0"/>
              <a:t>Multidisciplinary, use-inspired focus – </a:t>
            </a:r>
            <a:r>
              <a:rPr lang="en-US" dirty="0" err="1"/>
              <a:t>ambiguos</a:t>
            </a:r>
            <a:endParaRPr lang="en-US" dirty="0"/>
          </a:p>
          <a:p>
            <a:r>
              <a:rPr lang="en-US" dirty="0">
                <a:solidFill>
                  <a:schemeClr val="bg2">
                    <a:lumMod val="90000"/>
                  </a:schemeClr>
                </a:solidFill>
              </a:rPr>
              <a:t>Continual Internal discussions within OAC and NSF</a:t>
            </a:r>
          </a:p>
          <a:p>
            <a:r>
              <a:rPr lang="en-US" dirty="0">
                <a:solidFill>
                  <a:schemeClr val="bg2">
                    <a:lumMod val="90000"/>
                  </a:schemeClr>
                </a:solidFill>
              </a:rPr>
              <a:t>Studied current and past programs</a:t>
            </a:r>
          </a:p>
          <a:p>
            <a:r>
              <a:rPr lang="en-US" dirty="0">
                <a:solidFill>
                  <a:schemeClr val="bg2">
                    <a:lumMod val="90000"/>
                  </a:schemeClr>
                </a:solidFill>
              </a:rPr>
              <a:t>Workshops; NSCI, NAS study</a:t>
            </a:r>
          </a:p>
          <a:p>
            <a:r>
              <a:rPr lang="en-US" dirty="0">
                <a:solidFill>
                  <a:schemeClr val="bg2">
                    <a:lumMod val="90000"/>
                  </a:schemeClr>
                </a:solidFill>
              </a:rPr>
              <a:t>Converged on a key gap in training/education=&gt; CyberTraining Program</a:t>
            </a:r>
          </a:p>
          <a:p>
            <a:pPr lvl="1"/>
            <a:r>
              <a:rPr lang="en-US" dirty="0">
                <a:solidFill>
                  <a:schemeClr val="bg2">
                    <a:lumMod val="90000"/>
                  </a:schemeClr>
                </a:solidFill>
              </a:rPr>
              <a:t>Computational and data-driven science for all</a:t>
            </a:r>
          </a:p>
          <a:p>
            <a:pPr lvl="1"/>
            <a:r>
              <a:rPr lang="en-US" dirty="0">
                <a:solidFill>
                  <a:schemeClr val="bg2">
                    <a:lumMod val="90000"/>
                  </a:schemeClr>
                </a:solidFill>
              </a:rPr>
              <a:t>2 competitions in 2017 and 2018 </a:t>
            </a:r>
          </a:p>
          <a:p>
            <a:pPr lvl="2"/>
            <a:r>
              <a:rPr lang="en-US" dirty="0">
                <a:solidFill>
                  <a:schemeClr val="bg2">
                    <a:lumMod val="90000"/>
                  </a:schemeClr>
                </a:solidFill>
              </a:rPr>
              <a:t>extraordinary response and growth</a:t>
            </a:r>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7E5CBD06-9BFA-468B-958D-AB22DE9267DE}"/>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3500361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a:bodyPr>
          <a:lstStyle/>
          <a:p>
            <a:r>
              <a:rPr lang="en-US" dirty="0"/>
              <a:t>OAC Research and Education Scope</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85000" lnSpcReduction="20000"/>
          </a:bodyPr>
          <a:lstStyle/>
          <a:p>
            <a:r>
              <a:rPr lang="en-US" dirty="0"/>
              <a:t>OAC mission: 2. Forwarding looking research and education</a:t>
            </a:r>
          </a:p>
          <a:p>
            <a:pPr lvl="1"/>
            <a:r>
              <a:rPr lang="en-US" dirty="0"/>
              <a:t>Multidisciplinary, use-inspired focus</a:t>
            </a:r>
          </a:p>
          <a:p>
            <a:r>
              <a:rPr lang="en-US" dirty="0"/>
              <a:t>Continual Internal discussions within OAC and NSF</a:t>
            </a:r>
          </a:p>
          <a:p>
            <a:r>
              <a:rPr lang="en-US" dirty="0">
                <a:solidFill>
                  <a:schemeClr val="bg2">
                    <a:lumMod val="90000"/>
                  </a:schemeClr>
                </a:solidFill>
              </a:rPr>
              <a:t>Studied current and past programs</a:t>
            </a:r>
          </a:p>
          <a:p>
            <a:r>
              <a:rPr lang="en-US" dirty="0">
                <a:solidFill>
                  <a:schemeClr val="bg2">
                    <a:lumMod val="90000"/>
                  </a:schemeClr>
                </a:solidFill>
              </a:rPr>
              <a:t>Workshops; NSCI, NAS study</a:t>
            </a:r>
          </a:p>
          <a:p>
            <a:r>
              <a:rPr lang="en-US" dirty="0">
                <a:solidFill>
                  <a:schemeClr val="bg2">
                    <a:lumMod val="90000"/>
                  </a:schemeClr>
                </a:solidFill>
              </a:rPr>
              <a:t>Converged on a key gap in training/education=&gt; CyberTraining Program</a:t>
            </a:r>
          </a:p>
          <a:p>
            <a:pPr lvl="1"/>
            <a:r>
              <a:rPr lang="en-US" dirty="0">
                <a:solidFill>
                  <a:schemeClr val="bg2">
                    <a:lumMod val="90000"/>
                  </a:schemeClr>
                </a:solidFill>
              </a:rPr>
              <a:t>Computational and data-driven science for all</a:t>
            </a:r>
          </a:p>
          <a:p>
            <a:pPr lvl="1"/>
            <a:r>
              <a:rPr lang="en-US" dirty="0">
                <a:solidFill>
                  <a:schemeClr val="bg2">
                    <a:lumMod val="90000"/>
                  </a:schemeClr>
                </a:solidFill>
              </a:rPr>
              <a:t>2 competitions in 2017 and 2018 </a:t>
            </a:r>
          </a:p>
          <a:p>
            <a:pPr lvl="2"/>
            <a:r>
              <a:rPr lang="en-US" dirty="0">
                <a:solidFill>
                  <a:schemeClr val="bg2">
                    <a:lumMod val="90000"/>
                  </a:schemeClr>
                </a:solidFill>
              </a:rPr>
              <a:t>extraordinary response and growth</a:t>
            </a:r>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E07C8EC3-BF61-4E2B-987E-2C63D83AD612}"/>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377929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a:bodyPr>
          <a:lstStyle/>
          <a:p>
            <a:r>
              <a:rPr lang="en-US" dirty="0"/>
              <a:t>OAC Research and Education Scope</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85000" lnSpcReduction="20000"/>
          </a:bodyPr>
          <a:lstStyle/>
          <a:p>
            <a:r>
              <a:rPr lang="en-US" dirty="0"/>
              <a:t>OAC mission: 2. Forwarding looking research and education</a:t>
            </a:r>
          </a:p>
          <a:p>
            <a:pPr lvl="1"/>
            <a:r>
              <a:rPr lang="en-US" dirty="0"/>
              <a:t>Multidisciplinary, use-inspired focus</a:t>
            </a:r>
          </a:p>
          <a:p>
            <a:r>
              <a:rPr lang="en-US" dirty="0"/>
              <a:t>Continual Internal discussions within OAC and NSF</a:t>
            </a:r>
          </a:p>
          <a:p>
            <a:r>
              <a:rPr lang="en-US" dirty="0"/>
              <a:t>Studied current and past programs</a:t>
            </a:r>
          </a:p>
          <a:p>
            <a:r>
              <a:rPr lang="en-US" dirty="0"/>
              <a:t>Workshops; NSCI, NAS study</a:t>
            </a:r>
          </a:p>
          <a:p>
            <a:r>
              <a:rPr lang="en-US" dirty="0">
                <a:solidFill>
                  <a:schemeClr val="bg2">
                    <a:lumMod val="90000"/>
                  </a:schemeClr>
                </a:solidFill>
              </a:rPr>
              <a:t>Converged on a key gap in training/education=&gt; CyberTraining Program</a:t>
            </a:r>
          </a:p>
          <a:p>
            <a:pPr lvl="1"/>
            <a:r>
              <a:rPr lang="en-US" dirty="0">
                <a:solidFill>
                  <a:schemeClr val="bg2">
                    <a:lumMod val="90000"/>
                  </a:schemeClr>
                </a:solidFill>
              </a:rPr>
              <a:t>Computational and data-driven science for all</a:t>
            </a:r>
          </a:p>
          <a:p>
            <a:pPr lvl="1"/>
            <a:r>
              <a:rPr lang="en-US" dirty="0">
                <a:solidFill>
                  <a:schemeClr val="bg2">
                    <a:lumMod val="90000"/>
                  </a:schemeClr>
                </a:solidFill>
              </a:rPr>
              <a:t>2 competitions in 2017 and 2018 </a:t>
            </a:r>
          </a:p>
          <a:p>
            <a:pPr lvl="2"/>
            <a:r>
              <a:rPr lang="en-US" dirty="0">
                <a:solidFill>
                  <a:schemeClr val="bg2">
                    <a:lumMod val="90000"/>
                  </a:schemeClr>
                </a:solidFill>
              </a:rPr>
              <a:t>extraordinary response and growth</a:t>
            </a:r>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678F70ED-F756-44CA-8316-8BF61A2F85CC}"/>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3496506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016-9CE6-5944-A7FA-F848C8429390}"/>
              </a:ext>
            </a:extLst>
          </p:cNvPr>
          <p:cNvSpPr>
            <a:spLocks noGrp="1"/>
          </p:cNvSpPr>
          <p:nvPr>
            <p:ph type="title"/>
          </p:nvPr>
        </p:nvSpPr>
        <p:spPr/>
        <p:txBody>
          <a:bodyPr>
            <a:normAutofit/>
          </a:bodyPr>
          <a:lstStyle/>
          <a:p>
            <a:r>
              <a:rPr lang="en-US" dirty="0"/>
              <a:t>OAC Research and Education Scope</a:t>
            </a:r>
          </a:p>
        </p:txBody>
      </p:sp>
      <p:sp>
        <p:nvSpPr>
          <p:cNvPr id="3" name="Content Placeholder 2">
            <a:extLst>
              <a:ext uri="{FF2B5EF4-FFF2-40B4-BE49-F238E27FC236}">
                <a16:creationId xmlns:a16="http://schemas.microsoft.com/office/drawing/2014/main" id="{602ACF14-7DFF-1A41-95FC-A18D69B62DBD}"/>
              </a:ext>
            </a:extLst>
          </p:cNvPr>
          <p:cNvSpPr>
            <a:spLocks noGrp="1"/>
          </p:cNvSpPr>
          <p:nvPr>
            <p:ph idx="1"/>
          </p:nvPr>
        </p:nvSpPr>
        <p:spPr/>
        <p:txBody>
          <a:bodyPr>
            <a:normAutofit fontScale="85000" lnSpcReduction="20000"/>
          </a:bodyPr>
          <a:lstStyle/>
          <a:p>
            <a:r>
              <a:rPr lang="en-US" dirty="0"/>
              <a:t>OAC mission: 2. Forwarding looking research and education</a:t>
            </a:r>
          </a:p>
          <a:p>
            <a:pPr lvl="1"/>
            <a:r>
              <a:rPr lang="en-US" dirty="0"/>
              <a:t>Multidisciplinary, use-inspired focus</a:t>
            </a:r>
          </a:p>
          <a:p>
            <a:r>
              <a:rPr lang="en-US" dirty="0"/>
              <a:t>Continual Internal discussions within OAC and NSF</a:t>
            </a:r>
          </a:p>
          <a:p>
            <a:r>
              <a:rPr lang="en-US" dirty="0"/>
              <a:t>Studied current and past programs</a:t>
            </a:r>
          </a:p>
          <a:p>
            <a:r>
              <a:rPr lang="en-US" dirty="0"/>
              <a:t>Workshops; NSCI, NAS study</a:t>
            </a:r>
          </a:p>
          <a:p>
            <a:r>
              <a:rPr lang="en-US" dirty="0"/>
              <a:t>Converged on a key gap in training/education =&gt; CyberTraining Program</a:t>
            </a:r>
          </a:p>
          <a:p>
            <a:pPr lvl="1"/>
            <a:r>
              <a:rPr lang="en-US" dirty="0"/>
              <a:t>Computational and data-driven science for all</a:t>
            </a:r>
          </a:p>
          <a:p>
            <a:pPr lvl="1"/>
            <a:r>
              <a:rPr lang="en-US" dirty="0"/>
              <a:t>2 competitions in 2017 and 2018 </a:t>
            </a:r>
          </a:p>
          <a:p>
            <a:pPr lvl="2"/>
            <a:r>
              <a:rPr lang="en-US" dirty="0"/>
              <a:t>extraordinary response and growth</a:t>
            </a:r>
          </a:p>
          <a:p>
            <a:endParaRPr lang="en-US" dirty="0"/>
          </a:p>
          <a:p>
            <a:endParaRPr lang="en-US" dirty="0"/>
          </a:p>
          <a:p>
            <a:pPr>
              <a:buFont typeface="Symbol" pitchFamily="2" charset="2"/>
              <a:buChar char="Þ"/>
            </a:pPr>
            <a:endParaRPr lang="en-US" dirty="0"/>
          </a:p>
        </p:txBody>
      </p:sp>
      <p:sp>
        <p:nvSpPr>
          <p:cNvPr id="4" name="Footer Placeholder 3">
            <a:extLst>
              <a:ext uri="{FF2B5EF4-FFF2-40B4-BE49-F238E27FC236}">
                <a16:creationId xmlns:a16="http://schemas.microsoft.com/office/drawing/2014/main" id="{2A21E672-6F2B-4C4B-A66E-68AF56E7B587}"/>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54809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nector: Elbow 21">
            <a:extLst>
              <a:ext uri="{FF2B5EF4-FFF2-40B4-BE49-F238E27FC236}">
                <a16:creationId xmlns:a16="http://schemas.microsoft.com/office/drawing/2014/main" id="{0B26F730-207F-4DE5-89A0-7F0FB297D403}"/>
              </a:ext>
            </a:extLst>
          </p:cNvPr>
          <p:cNvCxnSpPr>
            <a:cxnSpLocks/>
          </p:cNvCxnSpPr>
          <p:nvPr/>
        </p:nvCxnSpPr>
        <p:spPr>
          <a:xfrm>
            <a:off x="4850453" y="3929161"/>
            <a:ext cx="3557741" cy="541979"/>
          </a:xfrm>
          <a:prstGeom prst="bentConnector3">
            <a:avLst>
              <a:gd name="adj1" fmla="val 50000"/>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2" name="OTLSHAPE_M_a58f29487c0343c08abcf41913e40cae_Connector1">
            <a:extLst>
              <a:ext uri="{FF2B5EF4-FFF2-40B4-BE49-F238E27FC236}">
                <a16:creationId xmlns:a16="http://schemas.microsoft.com/office/drawing/2014/main" id="{FD9E593D-C89B-422C-A659-F9E54B7896D0}"/>
              </a:ext>
            </a:extLst>
          </p:cNvPr>
          <p:cNvCxnSpPr>
            <a:cxnSpLocks/>
          </p:cNvCxnSpPr>
          <p:nvPr/>
        </p:nvCxnSpPr>
        <p:spPr>
          <a:xfrm>
            <a:off x="4850453" y="1832347"/>
            <a:ext cx="0" cy="2638793"/>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OTLSHAPE_M_a58f29487c0343c08abcf41913e40cae_Connector1">
            <a:extLst>
              <a:ext uri="{FF2B5EF4-FFF2-40B4-BE49-F238E27FC236}">
                <a16:creationId xmlns:a16="http://schemas.microsoft.com/office/drawing/2014/main" id="{57F4CA51-B1BC-4A37-BA28-8F4065D71FAF}"/>
              </a:ext>
            </a:extLst>
          </p:cNvPr>
          <p:cNvCxnSpPr>
            <a:cxnSpLocks/>
          </p:cNvCxnSpPr>
          <p:nvPr/>
        </p:nvCxnSpPr>
        <p:spPr>
          <a:xfrm>
            <a:off x="7291765" y="1958138"/>
            <a:ext cx="0" cy="2400300"/>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OTLSHAPE_M_a58f29487c0343c08abcf41913e40cae_Connector1">
            <a:extLst>
              <a:ext uri="{FF2B5EF4-FFF2-40B4-BE49-F238E27FC236}">
                <a16:creationId xmlns:a16="http://schemas.microsoft.com/office/drawing/2014/main" id="{4566334E-281D-4A07-8BF2-6000F2B2316F}"/>
              </a:ext>
            </a:extLst>
          </p:cNvPr>
          <p:cNvCxnSpPr>
            <a:cxnSpLocks/>
          </p:cNvCxnSpPr>
          <p:nvPr/>
        </p:nvCxnSpPr>
        <p:spPr>
          <a:xfrm>
            <a:off x="7563698" y="2525052"/>
            <a:ext cx="0" cy="1946089"/>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OTLSHAPE_M_a58f29487c0343c08abcf41913e40cae_Connector1">
            <a:extLst>
              <a:ext uri="{FF2B5EF4-FFF2-40B4-BE49-F238E27FC236}">
                <a16:creationId xmlns:a16="http://schemas.microsoft.com/office/drawing/2014/main" id="{DE1284A8-9245-4266-A2F6-7AC8C00866B8}"/>
              </a:ext>
            </a:extLst>
          </p:cNvPr>
          <p:cNvCxnSpPr>
            <a:cxnSpLocks/>
          </p:cNvCxnSpPr>
          <p:nvPr/>
        </p:nvCxnSpPr>
        <p:spPr>
          <a:xfrm>
            <a:off x="6055196" y="3386059"/>
            <a:ext cx="0" cy="1382546"/>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OTLSHAPE_M_a58f29487c0343c08abcf41913e40cae_Connector1">
            <a:extLst>
              <a:ext uri="{FF2B5EF4-FFF2-40B4-BE49-F238E27FC236}">
                <a16:creationId xmlns:a16="http://schemas.microsoft.com/office/drawing/2014/main" id="{9A54FE3C-3280-46ED-AE6F-A50653D8E6EE}"/>
              </a:ext>
            </a:extLst>
          </p:cNvPr>
          <p:cNvCxnSpPr>
            <a:cxnSpLocks/>
          </p:cNvCxnSpPr>
          <p:nvPr/>
        </p:nvCxnSpPr>
        <p:spPr>
          <a:xfrm>
            <a:off x="5733727" y="2781413"/>
            <a:ext cx="0" cy="1739733"/>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OTLSHAPE_M_a58f29487c0343c08abcf41913e40cae_Connector1">
            <a:extLst>
              <a:ext uri="{FF2B5EF4-FFF2-40B4-BE49-F238E27FC236}">
                <a16:creationId xmlns:a16="http://schemas.microsoft.com/office/drawing/2014/main" id="{F860BB0C-6401-46AF-9CA8-75E55FE0A555}"/>
              </a:ext>
            </a:extLst>
          </p:cNvPr>
          <p:cNvCxnSpPr>
            <a:cxnSpLocks/>
          </p:cNvCxnSpPr>
          <p:nvPr/>
        </p:nvCxnSpPr>
        <p:spPr>
          <a:xfrm>
            <a:off x="5102660" y="2416462"/>
            <a:ext cx="0" cy="2104685"/>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M_a58f29487c0343c08abcf41913e40cae_Connector1">
            <a:extLst>
              <a:ext uri="{FF2B5EF4-FFF2-40B4-BE49-F238E27FC236}">
                <a16:creationId xmlns:a16="http://schemas.microsoft.com/office/drawing/2014/main" id="{1DC6AC81-24F5-447B-A704-A90235333657}"/>
              </a:ext>
            </a:extLst>
          </p:cNvPr>
          <p:cNvCxnSpPr>
            <a:cxnSpLocks/>
          </p:cNvCxnSpPr>
          <p:nvPr/>
        </p:nvCxnSpPr>
        <p:spPr>
          <a:xfrm>
            <a:off x="3515066" y="1944802"/>
            <a:ext cx="0" cy="2386805"/>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OTLSHAPE_M_a58f29487c0343c08abcf41913e40cae_Connector1">
            <a:extLst>
              <a:ext uri="{FF2B5EF4-FFF2-40B4-BE49-F238E27FC236}">
                <a16:creationId xmlns:a16="http://schemas.microsoft.com/office/drawing/2014/main" id="{2F0EE883-4D6A-40A4-B272-D2F913974928}"/>
              </a:ext>
            </a:extLst>
          </p:cNvPr>
          <p:cNvCxnSpPr>
            <a:cxnSpLocks/>
          </p:cNvCxnSpPr>
          <p:nvPr/>
        </p:nvCxnSpPr>
        <p:spPr>
          <a:xfrm>
            <a:off x="1271054" y="1896062"/>
            <a:ext cx="0" cy="2400300"/>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TLSHAPE_M_a58f29487c0343c08abcf41913e40cae_Date">
            <a:extLst>
              <a:ext uri="{FF2B5EF4-FFF2-40B4-BE49-F238E27FC236}">
                <a16:creationId xmlns:a16="http://schemas.microsoft.com/office/drawing/2014/main" id="{7680A836-902F-42BF-A8B1-0B7BF5291F68}"/>
              </a:ext>
            </a:extLst>
          </p:cNvPr>
          <p:cNvSpPr txBox="1"/>
          <p:nvPr/>
        </p:nvSpPr>
        <p:spPr>
          <a:xfrm>
            <a:off x="1295528" y="2040036"/>
            <a:ext cx="1034894"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July, 2015</a:t>
            </a:r>
          </a:p>
        </p:txBody>
      </p:sp>
      <p:sp>
        <p:nvSpPr>
          <p:cNvPr id="43" name="OTLSHAPE_M_a58f29487c0343c08abcf41913e40cae_Shape">
            <a:extLst>
              <a:ext uri="{FF2B5EF4-FFF2-40B4-BE49-F238E27FC236}">
                <a16:creationId xmlns:a16="http://schemas.microsoft.com/office/drawing/2014/main" id="{5BB7EE3B-08F0-41FC-833D-994DB6FA983C}"/>
              </a:ext>
            </a:extLst>
          </p:cNvPr>
          <p:cNvSpPr/>
          <p:nvPr/>
        </p:nvSpPr>
        <p:spPr>
          <a:xfrm rot="16200000">
            <a:off x="1290104" y="1896064"/>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TLSHAPE_TB_00000000000000000000000000000000_ScaleContainer">
            <a:extLst>
              <a:ext uri="{FF2B5EF4-FFF2-40B4-BE49-F238E27FC236}">
                <a16:creationId xmlns:a16="http://schemas.microsoft.com/office/drawing/2014/main" id="{C09836CD-C658-4C14-899A-4CE12C00668B}"/>
              </a:ext>
            </a:extLst>
          </p:cNvPr>
          <p:cNvSpPr/>
          <p:nvPr/>
        </p:nvSpPr>
        <p:spPr>
          <a:xfrm>
            <a:off x="457200" y="4279835"/>
            <a:ext cx="8229600" cy="411480"/>
          </a:xfrm>
          <a:prstGeom prst="roundRect">
            <a:avLst>
              <a:gd name="adj" fmla="val 11806"/>
            </a:avLst>
          </a:prstGeom>
          <a:gradFill>
            <a:gsLst>
              <a:gs pos="0">
                <a:schemeClr val="accent1">
                  <a:lumMod val="5000"/>
                  <a:lumOff val="95000"/>
                </a:schemeClr>
              </a:gs>
              <a:gs pos="90000">
                <a:schemeClr val="bg2">
                  <a:lumMod val="50000"/>
                </a:schemeClr>
              </a:gs>
              <a:gs pos="10000">
                <a:schemeClr val="bg2">
                  <a:lumMod val="50000"/>
                </a:schemeClr>
              </a:gs>
              <a:gs pos="100000">
                <a:schemeClr val="bg1"/>
              </a:gs>
            </a:gsLst>
            <a:lin ang="0" scaled="1"/>
          </a:gradFill>
          <a:ln w="12700" cap="flat" cmpd="sng" algn="ctr">
            <a:noFill/>
            <a:prstDash val="solid"/>
            <a:miter lim="800000"/>
          </a:ln>
          <a:effectLst>
            <a:reflection blurRad="6350" stA="50000" endA="300" endPos="38500" dist="50800" dir="5400000" sy="-100000" algn="bl" rotWithShape="0"/>
          </a:effectLst>
          <a:scene3d>
            <a:camera prst="orthographicFront"/>
            <a:lightRig rig="threePt" dir="t">
              <a:rot lat="0" lon="0" rev="8700000"/>
            </a:lightRig>
          </a:scene3d>
          <a:sp3d>
            <a:bevelT w="165100" h="1905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Community-driven planning and actions</a:t>
            </a:r>
          </a:p>
        </p:txBody>
      </p:sp>
      <p:grpSp>
        <p:nvGrpSpPr>
          <p:cNvPr id="18" name="Group 17">
            <a:extLst>
              <a:ext uri="{FF2B5EF4-FFF2-40B4-BE49-F238E27FC236}">
                <a16:creationId xmlns:a16="http://schemas.microsoft.com/office/drawing/2014/main" id="{ABF99FBC-1220-4CD6-A10A-6126769165E8}"/>
              </a:ext>
            </a:extLst>
          </p:cNvPr>
          <p:cNvGrpSpPr/>
          <p:nvPr/>
        </p:nvGrpSpPr>
        <p:grpSpPr>
          <a:xfrm>
            <a:off x="326010" y="4775398"/>
            <a:ext cx="8360790" cy="207197"/>
            <a:chOff x="626938" y="1495573"/>
            <a:chExt cx="11147720" cy="276262"/>
          </a:xfrm>
        </p:grpSpPr>
        <p:cxnSp>
          <p:nvCxnSpPr>
            <p:cNvPr id="19" name="Straight Arrow Connector 18">
              <a:extLst>
                <a:ext uri="{FF2B5EF4-FFF2-40B4-BE49-F238E27FC236}">
                  <a16:creationId xmlns:a16="http://schemas.microsoft.com/office/drawing/2014/main" id="{6BAFA08C-B844-4274-BA48-23D76B92364E}"/>
                </a:ext>
              </a:extLst>
            </p:cNvPr>
            <p:cNvCxnSpPr>
              <a:cxnSpLocks/>
            </p:cNvCxnSpPr>
            <p:nvPr/>
          </p:nvCxnSpPr>
          <p:spPr>
            <a:xfrm>
              <a:off x="626938" y="1625108"/>
              <a:ext cx="11147720" cy="1719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6B8AED6-F3E6-4388-9B45-EFE5F69272C2}"/>
                </a:ext>
              </a:extLst>
            </p:cNvPr>
            <p:cNvSpPr txBox="1"/>
            <p:nvPr/>
          </p:nvSpPr>
          <p:spPr>
            <a:xfrm>
              <a:off x="8538653" y="1506088"/>
              <a:ext cx="454871" cy="259070"/>
            </a:xfrm>
            <a:prstGeom prst="rect">
              <a:avLst/>
            </a:prstGeom>
            <a:solidFill>
              <a:schemeClr val="bg1"/>
            </a:solidFill>
          </p:spPr>
          <p:txBody>
            <a:bodyPr wrap="none" lIns="32402" tIns="16202" rIns="32402" bIns="16202" rtlCol="0">
              <a:spAutoFit/>
            </a:bodyPr>
            <a:lstStyle/>
            <a:p>
              <a:pPr marL="0" marR="0" lvl="0" indent="0" algn="l" defTabSz="19277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2018</a:t>
              </a:r>
            </a:p>
          </p:txBody>
        </p:sp>
        <p:sp>
          <p:nvSpPr>
            <p:cNvPr id="23" name="TextBox 22">
              <a:extLst>
                <a:ext uri="{FF2B5EF4-FFF2-40B4-BE49-F238E27FC236}">
                  <a16:creationId xmlns:a16="http://schemas.microsoft.com/office/drawing/2014/main" id="{2724CB02-1955-4755-A3F5-2202F5927933}"/>
                </a:ext>
              </a:extLst>
            </p:cNvPr>
            <p:cNvSpPr txBox="1"/>
            <p:nvPr/>
          </p:nvSpPr>
          <p:spPr>
            <a:xfrm>
              <a:off x="626938" y="1495573"/>
              <a:ext cx="454871" cy="259070"/>
            </a:xfrm>
            <a:prstGeom prst="rect">
              <a:avLst/>
            </a:prstGeom>
            <a:solidFill>
              <a:schemeClr val="bg1"/>
            </a:solidFill>
          </p:spPr>
          <p:txBody>
            <a:bodyPr wrap="none" lIns="32402" tIns="16202" rIns="32402" bIns="16202" rtlCol="0">
              <a:spAutoFit/>
            </a:bodyPr>
            <a:lstStyle/>
            <a:p>
              <a:pPr marL="0" marR="0" lvl="0" indent="0" algn="l" defTabSz="19277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2015</a:t>
              </a:r>
            </a:p>
          </p:txBody>
        </p:sp>
        <p:sp>
          <p:nvSpPr>
            <p:cNvPr id="24" name="TextBox 23">
              <a:extLst>
                <a:ext uri="{FF2B5EF4-FFF2-40B4-BE49-F238E27FC236}">
                  <a16:creationId xmlns:a16="http://schemas.microsoft.com/office/drawing/2014/main" id="{390F346E-D64D-47B9-AB61-263B7281DEE9}"/>
                </a:ext>
              </a:extLst>
            </p:cNvPr>
            <p:cNvSpPr txBox="1"/>
            <p:nvPr/>
          </p:nvSpPr>
          <p:spPr>
            <a:xfrm>
              <a:off x="3264177" y="1506088"/>
              <a:ext cx="454871" cy="259070"/>
            </a:xfrm>
            <a:prstGeom prst="rect">
              <a:avLst/>
            </a:prstGeom>
            <a:solidFill>
              <a:schemeClr val="bg1"/>
            </a:solidFill>
          </p:spPr>
          <p:txBody>
            <a:bodyPr wrap="none" lIns="32402" tIns="16202" rIns="32402" bIns="16202" rtlCol="0">
              <a:spAutoFit/>
            </a:bodyPr>
            <a:lstStyle/>
            <a:p>
              <a:pPr marL="0" marR="0" lvl="0" indent="0" algn="l" defTabSz="19277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2016</a:t>
              </a:r>
            </a:p>
          </p:txBody>
        </p:sp>
        <p:sp>
          <p:nvSpPr>
            <p:cNvPr id="25" name="TextBox 24">
              <a:extLst>
                <a:ext uri="{FF2B5EF4-FFF2-40B4-BE49-F238E27FC236}">
                  <a16:creationId xmlns:a16="http://schemas.microsoft.com/office/drawing/2014/main" id="{31FB1DDB-7F04-4ADC-AA32-5A787A996CB4}"/>
                </a:ext>
              </a:extLst>
            </p:cNvPr>
            <p:cNvSpPr txBox="1"/>
            <p:nvPr/>
          </p:nvSpPr>
          <p:spPr>
            <a:xfrm>
              <a:off x="5901414" y="1506088"/>
              <a:ext cx="454871" cy="259070"/>
            </a:xfrm>
            <a:prstGeom prst="rect">
              <a:avLst/>
            </a:prstGeom>
            <a:solidFill>
              <a:schemeClr val="bg1"/>
            </a:solidFill>
          </p:spPr>
          <p:txBody>
            <a:bodyPr wrap="none" lIns="32402" tIns="16202" rIns="32402" bIns="16202" rtlCol="0">
              <a:spAutoFit/>
            </a:bodyPr>
            <a:lstStyle/>
            <a:p>
              <a:pPr marL="0" marR="0" lvl="0" indent="0" algn="l" defTabSz="19277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2017</a:t>
              </a:r>
            </a:p>
          </p:txBody>
        </p:sp>
        <p:sp>
          <p:nvSpPr>
            <p:cNvPr id="26" name="TextBox 25">
              <a:extLst>
                <a:ext uri="{FF2B5EF4-FFF2-40B4-BE49-F238E27FC236}">
                  <a16:creationId xmlns:a16="http://schemas.microsoft.com/office/drawing/2014/main" id="{5DD0549E-A556-480E-97F8-233F9F872851}"/>
                </a:ext>
              </a:extLst>
            </p:cNvPr>
            <p:cNvSpPr txBox="1"/>
            <p:nvPr/>
          </p:nvSpPr>
          <p:spPr>
            <a:xfrm>
              <a:off x="11175893" y="1512765"/>
              <a:ext cx="454871" cy="259070"/>
            </a:xfrm>
            <a:prstGeom prst="rect">
              <a:avLst/>
            </a:prstGeom>
            <a:solidFill>
              <a:schemeClr val="bg1"/>
            </a:solidFill>
          </p:spPr>
          <p:txBody>
            <a:bodyPr wrap="none" lIns="32402" tIns="16202" rIns="32402" bIns="16202" rtlCol="0">
              <a:spAutoFit/>
            </a:bodyPr>
            <a:lstStyle/>
            <a:p>
              <a:pPr marL="0" marR="0" lvl="0" indent="0" algn="l" defTabSz="19277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2019</a:t>
              </a:r>
            </a:p>
          </p:txBody>
        </p:sp>
      </p:grpSp>
      <p:sp>
        <p:nvSpPr>
          <p:cNvPr id="37" name="OTLSHAPE_M_a58f29487c0343c08abcf41913e40cae_Date">
            <a:extLst>
              <a:ext uri="{FF2B5EF4-FFF2-40B4-BE49-F238E27FC236}">
                <a16:creationId xmlns:a16="http://schemas.microsoft.com/office/drawing/2014/main" id="{0EB3F205-2232-41A7-BD42-5FA14054223B}"/>
              </a:ext>
            </a:extLst>
          </p:cNvPr>
          <p:cNvSpPr txBox="1"/>
          <p:nvPr/>
        </p:nvSpPr>
        <p:spPr>
          <a:xfrm>
            <a:off x="3548348" y="2075628"/>
            <a:ext cx="1034894"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April, 2016</a:t>
            </a:r>
          </a:p>
        </p:txBody>
      </p:sp>
      <p:sp>
        <p:nvSpPr>
          <p:cNvPr id="38" name="OTLSHAPE_M_a58f29487c0343c08abcf41913e40cae_Shape">
            <a:extLst>
              <a:ext uri="{FF2B5EF4-FFF2-40B4-BE49-F238E27FC236}">
                <a16:creationId xmlns:a16="http://schemas.microsoft.com/office/drawing/2014/main" id="{528D94D9-263E-45F0-8992-A48B7846AF4C}"/>
              </a:ext>
            </a:extLst>
          </p:cNvPr>
          <p:cNvSpPr/>
          <p:nvPr/>
        </p:nvSpPr>
        <p:spPr>
          <a:xfrm rot="16200000">
            <a:off x="3534116" y="1944802"/>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4864F1A-4D9B-4A6C-A50A-D6A800A74B01}"/>
              </a:ext>
            </a:extLst>
          </p:cNvPr>
          <p:cNvSpPr txBox="1"/>
          <p:nvPr/>
        </p:nvSpPr>
        <p:spPr>
          <a:xfrm>
            <a:off x="1413929" y="1817101"/>
            <a:ext cx="1501117" cy="27699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NSCI Executive Order</a:t>
            </a:r>
          </a:p>
        </p:txBody>
      </p:sp>
      <p:sp>
        <p:nvSpPr>
          <p:cNvPr id="31" name="TextBox 30">
            <a:extLst>
              <a:ext uri="{FF2B5EF4-FFF2-40B4-BE49-F238E27FC236}">
                <a16:creationId xmlns:a16="http://schemas.microsoft.com/office/drawing/2014/main" id="{599137D9-D38E-41A4-AF0D-D699F48AA789}"/>
              </a:ext>
            </a:extLst>
          </p:cNvPr>
          <p:cNvSpPr txBox="1"/>
          <p:nvPr/>
        </p:nvSpPr>
        <p:spPr>
          <a:xfrm>
            <a:off x="3676991" y="1864141"/>
            <a:ext cx="830677" cy="27699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NAS Study</a:t>
            </a:r>
          </a:p>
        </p:txBody>
      </p:sp>
      <p:sp>
        <p:nvSpPr>
          <p:cNvPr id="36" name="OTLSHAPE_M_a58f29487c0343c08abcf41913e40cae_Date">
            <a:extLst>
              <a:ext uri="{FF2B5EF4-FFF2-40B4-BE49-F238E27FC236}">
                <a16:creationId xmlns:a16="http://schemas.microsoft.com/office/drawing/2014/main" id="{591ED508-587F-475A-A3A2-62CB413B0740}"/>
              </a:ext>
            </a:extLst>
          </p:cNvPr>
          <p:cNvSpPr txBox="1"/>
          <p:nvPr/>
        </p:nvSpPr>
        <p:spPr>
          <a:xfrm>
            <a:off x="7316239" y="2173549"/>
            <a:ext cx="1034894"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May, 2018</a:t>
            </a:r>
          </a:p>
        </p:txBody>
      </p:sp>
      <p:sp>
        <p:nvSpPr>
          <p:cNvPr id="41" name="OTLSHAPE_M_a58f29487c0343c08abcf41913e40cae_Shape">
            <a:extLst>
              <a:ext uri="{FF2B5EF4-FFF2-40B4-BE49-F238E27FC236}">
                <a16:creationId xmlns:a16="http://schemas.microsoft.com/office/drawing/2014/main" id="{F2070A2B-2EAD-47D6-B17F-C52731E13759}"/>
              </a:ext>
            </a:extLst>
          </p:cNvPr>
          <p:cNvSpPr/>
          <p:nvPr/>
        </p:nvSpPr>
        <p:spPr>
          <a:xfrm rot="16200000">
            <a:off x="7310815" y="1958140"/>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F7AC6305-AD3A-4A5F-A6E8-DF3CF806DD13}"/>
              </a:ext>
            </a:extLst>
          </p:cNvPr>
          <p:cNvSpPr txBox="1"/>
          <p:nvPr/>
        </p:nvSpPr>
        <p:spPr>
          <a:xfrm>
            <a:off x="7449961" y="1777882"/>
            <a:ext cx="1365425" cy="4616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Future of CI Workshop</a:t>
            </a:r>
          </a:p>
        </p:txBody>
      </p:sp>
      <p:sp>
        <p:nvSpPr>
          <p:cNvPr id="55" name="OTLSHAPE_M_a58f29487c0343c08abcf41913e40cae_Date">
            <a:extLst>
              <a:ext uri="{FF2B5EF4-FFF2-40B4-BE49-F238E27FC236}">
                <a16:creationId xmlns:a16="http://schemas.microsoft.com/office/drawing/2014/main" id="{74F288A8-16D4-4666-ABB0-9AC496D3CE7B}"/>
              </a:ext>
            </a:extLst>
          </p:cNvPr>
          <p:cNvSpPr txBox="1"/>
          <p:nvPr/>
        </p:nvSpPr>
        <p:spPr>
          <a:xfrm>
            <a:off x="6079669" y="3716352"/>
            <a:ext cx="1160171"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November, 2017</a:t>
            </a:r>
          </a:p>
        </p:txBody>
      </p:sp>
      <p:sp>
        <p:nvSpPr>
          <p:cNvPr id="56" name="OTLSHAPE_M_a58f29487c0343c08abcf41913e40cae_Shape">
            <a:extLst>
              <a:ext uri="{FF2B5EF4-FFF2-40B4-BE49-F238E27FC236}">
                <a16:creationId xmlns:a16="http://schemas.microsoft.com/office/drawing/2014/main" id="{3E40ECD0-2FA4-4FD8-BC30-2EB77BFF8E1B}"/>
              </a:ext>
            </a:extLst>
          </p:cNvPr>
          <p:cNvSpPr/>
          <p:nvPr/>
        </p:nvSpPr>
        <p:spPr>
          <a:xfrm rot="16200000">
            <a:off x="6074246" y="3386061"/>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AFA350D5-34A2-4691-8D6A-446878B233F8}"/>
              </a:ext>
            </a:extLst>
          </p:cNvPr>
          <p:cNvSpPr txBox="1"/>
          <p:nvPr/>
        </p:nvSpPr>
        <p:spPr>
          <a:xfrm>
            <a:off x="6127509" y="3211952"/>
            <a:ext cx="1160170" cy="64633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OAC Committee of Visitors</a:t>
            </a:r>
          </a:p>
        </p:txBody>
      </p:sp>
      <p:sp>
        <p:nvSpPr>
          <p:cNvPr id="59" name="OTLSHAPE_M_a58f29487c0343c08abcf41913e40cae_Date">
            <a:extLst>
              <a:ext uri="{FF2B5EF4-FFF2-40B4-BE49-F238E27FC236}">
                <a16:creationId xmlns:a16="http://schemas.microsoft.com/office/drawing/2014/main" id="{EF1BA262-414B-49F7-AA2D-F928E2429EFE}"/>
              </a:ext>
            </a:extLst>
          </p:cNvPr>
          <p:cNvSpPr txBox="1"/>
          <p:nvPr/>
        </p:nvSpPr>
        <p:spPr>
          <a:xfrm>
            <a:off x="7588172" y="2926200"/>
            <a:ext cx="939878"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July, 2018</a:t>
            </a:r>
          </a:p>
        </p:txBody>
      </p:sp>
      <p:sp>
        <p:nvSpPr>
          <p:cNvPr id="60" name="OTLSHAPE_M_a58f29487c0343c08abcf41913e40cae_Shape">
            <a:extLst>
              <a:ext uri="{FF2B5EF4-FFF2-40B4-BE49-F238E27FC236}">
                <a16:creationId xmlns:a16="http://schemas.microsoft.com/office/drawing/2014/main" id="{55752330-0986-4A47-9CAB-90A8B079EA26}"/>
              </a:ext>
            </a:extLst>
          </p:cNvPr>
          <p:cNvSpPr/>
          <p:nvPr/>
        </p:nvSpPr>
        <p:spPr>
          <a:xfrm rot="16200000">
            <a:off x="7582748" y="2525053"/>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B40A3FB-0DB5-4331-BA67-4393B8D67EEE}"/>
              </a:ext>
            </a:extLst>
          </p:cNvPr>
          <p:cNvSpPr txBox="1"/>
          <p:nvPr/>
        </p:nvSpPr>
        <p:spPr>
          <a:xfrm>
            <a:off x="7706573" y="2331790"/>
            <a:ext cx="1165964" cy="64633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OAC Core Programs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Solicitation</a:t>
            </a:r>
          </a:p>
        </p:txBody>
      </p:sp>
      <p:sp>
        <p:nvSpPr>
          <p:cNvPr id="63" name="OTLSHAPE_M_a58f29487c0343c08abcf41913e40cae_Date">
            <a:extLst>
              <a:ext uri="{FF2B5EF4-FFF2-40B4-BE49-F238E27FC236}">
                <a16:creationId xmlns:a16="http://schemas.microsoft.com/office/drawing/2014/main" id="{B59A66A6-3ED9-4915-B931-56F89A2A3EB5}"/>
              </a:ext>
            </a:extLst>
          </p:cNvPr>
          <p:cNvSpPr txBox="1"/>
          <p:nvPr/>
        </p:nvSpPr>
        <p:spPr>
          <a:xfrm>
            <a:off x="4874928" y="1991145"/>
            <a:ext cx="1034894" cy="369332"/>
          </a:xfrm>
          <a:prstGeom prst="rect">
            <a:avLst/>
          </a:prstGeom>
          <a:solidFill>
            <a:schemeClr val="bg1">
              <a:alpha val="50000"/>
            </a:schemeClr>
          </a:solid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March, 2017</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January, 2018</a:t>
            </a:r>
          </a:p>
        </p:txBody>
      </p:sp>
      <p:sp>
        <p:nvSpPr>
          <p:cNvPr id="64" name="OTLSHAPE_M_a58f29487c0343c08abcf41913e40cae_Shape">
            <a:extLst>
              <a:ext uri="{FF2B5EF4-FFF2-40B4-BE49-F238E27FC236}">
                <a16:creationId xmlns:a16="http://schemas.microsoft.com/office/drawing/2014/main" id="{869EC214-E51B-4434-A8F7-99043351D47C}"/>
              </a:ext>
            </a:extLst>
          </p:cNvPr>
          <p:cNvSpPr/>
          <p:nvPr/>
        </p:nvSpPr>
        <p:spPr>
          <a:xfrm rot="16200000">
            <a:off x="4869503" y="1832348"/>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TextBox 64">
            <a:extLst>
              <a:ext uri="{FF2B5EF4-FFF2-40B4-BE49-F238E27FC236}">
                <a16:creationId xmlns:a16="http://schemas.microsoft.com/office/drawing/2014/main" id="{AFAD6F4E-D75E-4AC5-A521-046DEEA84EFD}"/>
              </a:ext>
            </a:extLst>
          </p:cNvPr>
          <p:cNvSpPr txBox="1"/>
          <p:nvPr/>
        </p:nvSpPr>
        <p:spPr>
          <a:xfrm>
            <a:off x="4993328" y="1753386"/>
            <a:ext cx="1371016" cy="276999"/>
          </a:xfrm>
          <a:prstGeom prst="rect">
            <a:avLst/>
          </a:prstGeom>
          <a:solidFill>
            <a:schemeClr val="bg1">
              <a:alpha val="50000"/>
            </a:schemeClr>
          </a:solid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Workload Analyses</a:t>
            </a:r>
          </a:p>
        </p:txBody>
      </p:sp>
      <p:sp>
        <p:nvSpPr>
          <p:cNvPr id="67" name="OTLSHAPE_M_a58f29487c0343c08abcf41913e40cae_Date">
            <a:extLst>
              <a:ext uri="{FF2B5EF4-FFF2-40B4-BE49-F238E27FC236}">
                <a16:creationId xmlns:a16="http://schemas.microsoft.com/office/drawing/2014/main" id="{02900A8A-ED55-4315-9272-E40ADE70F2ED}"/>
              </a:ext>
            </a:extLst>
          </p:cNvPr>
          <p:cNvSpPr txBox="1"/>
          <p:nvPr/>
        </p:nvSpPr>
        <p:spPr>
          <a:xfrm>
            <a:off x="5127134" y="2560434"/>
            <a:ext cx="1160171"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April, 2018</a:t>
            </a:r>
          </a:p>
        </p:txBody>
      </p:sp>
      <p:sp>
        <p:nvSpPr>
          <p:cNvPr id="68" name="OTLSHAPE_M_a58f29487c0343c08abcf41913e40cae_Shape">
            <a:extLst>
              <a:ext uri="{FF2B5EF4-FFF2-40B4-BE49-F238E27FC236}">
                <a16:creationId xmlns:a16="http://schemas.microsoft.com/office/drawing/2014/main" id="{1C30D4F3-1BCC-4222-AD90-1A0EA1C2D99F}"/>
              </a:ext>
            </a:extLst>
          </p:cNvPr>
          <p:cNvSpPr/>
          <p:nvPr/>
        </p:nvSpPr>
        <p:spPr>
          <a:xfrm rot="16200000">
            <a:off x="5121710" y="2416463"/>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3BECE6A2-EA67-4E03-B590-DB8F0AE34A26}"/>
              </a:ext>
            </a:extLst>
          </p:cNvPr>
          <p:cNvSpPr txBox="1"/>
          <p:nvPr/>
        </p:nvSpPr>
        <p:spPr>
          <a:xfrm>
            <a:off x="5245536" y="2337500"/>
            <a:ext cx="881973" cy="27699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CI 2030 RFI</a:t>
            </a:r>
          </a:p>
        </p:txBody>
      </p:sp>
      <p:sp>
        <p:nvSpPr>
          <p:cNvPr id="71" name="OTLSHAPE_M_a58f29487c0343c08abcf41913e40cae_Date">
            <a:extLst>
              <a:ext uri="{FF2B5EF4-FFF2-40B4-BE49-F238E27FC236}">
                <a16:creationId xmlns:a16="http://schemas.microsoft.com/office/drawing/2014/main" id="{CE0FD1FC-A713-4431-99B9-36CD0E12D57A}"/>
              </a:ext>
            </a:extLst>
          </p:cNvPr>
          <p:cNvSpPr txBox="1"/>
          <p:nvPr/>
        </p:nvSpPr>
        <p:spPr>
          <a:xfrm>
            <a:off x="5758201" y="2925387"/>
            <a:ext cx="1160171"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October, 2017</a:t>
            </a:r>
          </a:p>
        </p:txBody>
      </p:sp>
      <p:sp>
        <p:nvSpPr>
          <p:cNvPr id="72" name="OTLSHAPE_M_a58f29487c0343c08abcf41913e40cae_Shape">
            <a:extLst>
              <a:ext uri="{FF2B5EF4-FFF2-40B4-BE49-F238E27FC236}">
                <a16:creationId xmlns:a16="http://schemas.microsoft.com/office/drawing/2014/main" id="{BA714830-401B-42C6-8503-D125DDE3E2DB}"/>
              </a:ext>
            </a:extLst>
          </p:cNvPr>
          <p:cNvSpPr/>
          <p:nvPr/>
        </p:nvSpPr>
        <p:spPr>
          <a:xfrm rot="16200000">
            <a:off x="5752777" y="2781415"/>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TextBox 72">
            <a:extLst>
              <a:ext uri="{FF2B5EF4-FFF2-40B4-BE49-F238E27FC236}">
                <a16:creationId xmlns:a16="http://schemas.microsoft.com/office/drawing/2014/main" id="{A5DAD0FD-DA5D-4F11-BB34-AE8E5F3B78E5}"/>
              </a:ext>
            </a:extLst>
          </p:cNvPr>
          <p:cNvSpPr txBox="1"/>
          <p:nvPr/>
        </p:nvSpPr>
        <p:spPr>
          <a:xfrm>
            <a:off x="5876602" y="2702452"/>
            <a:ext cx="1026563" cy="27699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Mid-Scale RFI</a:t>
            </a:r>
          </a:p>
        </p:txBody>
      </p:sp>
      <p:sp>
        <p:nvSpPr>
          <p:cNvPr id="3" name="Title 2">
            <a:extLst>
              <a:ext uri="{FF2B5EF4-FFF2-40B4-BE49-F238E27FC236}">
                <a16:creationId xmlns:a16="http://schemas.microsoft.com/office/drawing/2014/main" id="{0DBD197C-B8DC-0C4C-82BC-C794D2F840AC}"/>
              </a:ext>
            </a:extLst>
          </p:cNvPr>
          <p:cNvSpPr>
            <a:spLocks noGrp="1"/>
          </p:cNvSpPr>
          <p:nvPr>
            <p:ph type="title"/>
          </p:nvPr>
        </p:nvSpPr>
        <p:spPr>
          <a:xfrm>
            <a:off x="457200" y="436804"/>
            <a:ext cx="8229600" cy="857250"/>
          </a:xfrm>
        </p:spPr>
        <p:txBody>
          <a:bodyPr>
            <a:normAutofit fontScale="90000"/>
          </a:bodyPr>
          <a:lstStyle/>
          <a:p>
            <a:r>
              <a:rPr lang="en-US" dirty="0"/>
              <a:t>Planning for the Future CI Ecosystem</a:t>
            </a:r>
          </a:p>
        </p:txBody>
      </p:sp>
      <p:sp>
        <p:nvSpPr>
          <p:cNvPr id="50" name="Content Placeholder 3">
            <a:extLst>
              <a:ext uri="{FF2B5EF4-FFF2-40B4-BE49-F238E27FC236}">
                <a16:creationId xmlns:a16="http://schemas.microsoft.com/office/drawing/2014/main" id="{BAD7D61E-61E8-8745-8107-C70F74661E0F}"/>
              </a:ext>
            </a:extLst>
          </p:cNvPr>
          <p:cNvSpPr txBox="1">
            <a:spLocks/>
          </p:cNvSpPr>
          <p:nvPr/>
        </p:nvSpPr>
        <p:spPr>
          <a:xfrm>
            <a:off x="463855" y="5041409"/>
            <a:ext cx="8370864" cy="913790"/>
          </a:xfrm>
          <a:prstGeom prst="rect">
            <a:avLst/>
          </a:prstGeom>
        </p:spPr>
        <p:txBody>
          <a:bodyPr numCol="2">
            <a:noAutofit/>
          </a:bodyPr>
          <a:lstStyle>
            <a:lvl1pPr marL="457182" indent="-457182" algn="l" defTabSz="609576" rtl="0" eaLnBrk="1" latinLnBrk="0" hangingPunct="1">
              <a:spcBef>
                <a:spcPct val="20000"/>
              </a:spcBef>
              <a:buClr>
                <a:srgbClr val="000090"/>
              </a:buClr>
              <a:buFont typeface="Wingdings" charset="2"/>
              <a:buChar char="§"/>
              <a:defRPr sz="3333" kern="1200">
                <a:solidFill>
                  <a:schemeClr val="tx1">
                    <a:lumMod val="85000"/>
                    <a:lumOff val="15000"/>
                  </a:schemeClr>
                </a:solidFill>
                <a:latin typeface="Arial"/>
                <a:ea typeface="+mn-ea"/>
                <a:cs typeface="Arial"/>
              </a:defRPr>
            </a:lvl1pPr>
            <a:lvl2pPr marL="990560" indent="-380985" algn="l" defTabSz="609576" rtl="0" eaLnBrk="1" latinLnBrk="0" hangingPunct="1">
              <a:spcBef>
                <a:spcPct val="20000"/>
              </a:spcBef>
              <a:buClr>
                <a:srgbClr val="000090"/>
              </a:buClr>
              <a:buFont typeface="Arial"/>
              <a:buChar char="•"/>
              <a:defRPr sz="2917" kern="1200">
                <a:solidFill>
                  <a:schemeClr val="tx1">
                    <a:lumMod val="85000"/>
                    <a:lumOff val="15000"/>
                  </a:schemeClr>
                </a:solidFill>
                <a:latin typeface="Arial"/>
                <a:ea typeface="+mn-ea"/>
                <a:cs typeface="Arial"/>
              </a:defRPr>
            </a:lvl2pPr>
            <a:lvl3pPr marL="1523939" indent="-304788" algn="l" defTabSz="609576" rtl="0" eaLnBrk="1" latinLnBrk="0" hangingPunct="1">
              <a:spcBef>
                <a:spcPct val="20000"/>
              </a:spcBef>
              <a:buFont typeface="Arial"/>
              <a:buChar char="•"/>
              <a:defRPr sz="2667" kern="1200">
                <a:solidFill>
                  <a:schemeClr val="tx1">
                    <a:lumMod val="85000"/>
                    <a:lumOff val="15000"/>
                  </a:schemeClr>
                </a:solidFill>
                <a:latin typeface="Arial"/>
                <a:ea typeface="+mn-ea"/>
                <a:cs typeface="Arial"/>
              </a:defRPr>
            </a:lvl3pPr>
            <a:lvl4pPr marL="2133515" indent="-304788" algn="l" defTabSz="609576" rtl="0" eaLnBrk="1" latinLnBrk="0" hangingPunct="1">
              <a:spcBef>
                <a:spcPct val="20000"/>
              </a:spcBef>
              <a:buFont typeface="Arial"/>
              <a:buChar char="–"/>
              <a:defRPr sz="2417" kern="1200">
                <a:solidFill>
                  <a:schemeClr val="tx1">
                    <a:lumMod val="85000"/>
                    <a:lumOff val="15000"/>
                  </a:schemeClr>
                </a:solidFill>
                <a:latin typeface="Arial"/>
                <a:ea typeface="+mn-ea"/>
                <a:cs typeface="Arial"/>
              </a:defRPr>
            </a:lvl4pPr>
            <a:lvl5pPr marL="2743090" indent="-304788" algn="l" defTabSz="609576" rtl="0" eaLnBrk="1" latinLnBrk="0" hangingPunct="1">
              <a:spcBef>
                <a:spcPct val="20000"/>
              </a:spcBef>
              <a:buFont typeface="Arial"/>
              <a:buChar char="»"/>
              <a:defRPr sz="2167" kern="1200">
                <a:solidFill>
                  <a:schemeClr val="tx1">
                    <a:lumMod val="85000"/>
                    <a:lumOff val="15000"/>
                  </a:schemeClr>
                </a:solidFill>
                <a:latin typeface="Arial"/>
                <a:ea typeface="+mn-ea"/>
                <a:cs typeface="Arial"/>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l" defTabSz="609576" rtl="0" eaLnBrk="1" fontAlgn="auto" latinLnBrk="0" hangingPunct="1">
              <a:lnSpc>
                <a:spcPct val="100000"/>
              </a:lnSpc>
              <a:spcBef>
                <a:spcPct val="20000"/>
              </a:spcBef>
              <a:spcAft>
                <a:spcPts val="0"/>
              </a:spcAft>
              <a:buClr>
                <a:srgbClr val="000090"/>
              </a:buClr>
              <a:buSzTx/>
              <a:buFont typeface="Wingdings" charset="2"/>
              <a:buNone/>
              <a:tabLst/>
              <a:defRPr/>
            </a:pPr>
            <a:r>
              <a:rPr kumimoji="0" lang="en-US" sz="1350" b="1" i="0" u="none" strike="noStrike" kern="1200" cap="none" spc="0" normalizeH="0" baseline="0" noProof="0" dirty="0">
                <a:ln>
                  <a:noFill/>
                </a:ln>
                <a:solidFill>
                  <a:prstClr val="black">
                    <a:lumMod val="85000"/>
                    <a:lumOff val="15000"/>
                  </a:prstClr>
                </a:solidFill>
                <a:effectLst/>
                <a:uLnTx/>
                <a:uFillTx/>
                <a:latin typeface="Arial"/>
                <a:ea typeface="+mn-ea"/>
                <a:cs typeface="Arial"/>
              </a:rPr>
              <a:t>Key Drivers</a:t>
            </a:r>
          </a:p>
          <a:p>
            <a:pPr marL="990560" marR="0" lvl="1" indent="-380985" algn="l" defTabSz="609576" rtl="0" eaLnBrk="1" fontAlgn="auto" latinLnBrk="0" hangingPunct="1">
              <a:lnSpc>
                <a:spcPct val="100000"/>
              </a:lnSpc>
              <a:spcBef>
                <a:spcPct val="20000"/>
              </a:spcBef>
              <a:spcAft>
                <a:spcPts val="0"/>
              </a:spcAft>
              <a:buClr>
                <a:srgbClr val="000090"/>
              </a:buClr>
              <a:buSzTx/>
              <a:buFont typeface="Arial"/>
              <a:buChar char="•"/>
              <a:tabLst/>
              <a:defRPr/>
            </a:pPr>
            <a:r>
              <a:rPr kumimoji="0" lang="en-US" sz="1350" b="0" i="0" u="none" strike="noStrike" kern="1200" cap="none" spc="0" normalizeH="0" baseline="0" noProof="0" dirty="0">
                <a:ln>
                  <a:noFill/>
                </a:ln>
                <a:solidFill>
                  <a:prstClr val="black">
                    <a:lumMod val="85000"/>
                    <a:lumOff val="15000"/>
                  </a:prstClr>
                </a:solidFill>
                <a:effectLst/>
                <a:uLnTx/>
                <a:uFillTx/>
                <a:latin typeface="Arial"/>
                <a:ea typeface="+mn-ea"/>
                <a:cs typeface="Arial"/>
              </a:rPr>
              <a:t>Changing application landscape &amp; workload profile</a:t>
            </a:r>
          </a:p>
          <a:p>
            <a:pPr marL="990560" marR="0" lvl="1" indent="-380985" algn="l" defTabSz="609576" rtl="0" eaLnBrk="1" fontAlgn="auto" latinLnBrk="0" hangingPunct="1">
              <a:lnSpc>
                <a:spcPct val="100000"/>
              </a:lnSpc>
              <a:spcBef>
                <a:spcPct val="20000"/>
              </a:spcBef>
              <a:spcAft>
                <a:spcPts val="0"/>
              </a:spcAft>
              <a:buClr>
                <a:srgbClr val="000090"/>
              </a:buClr>
              <a:buSzTx/>
              <a:buFont typeface="Arial"/>
              <a:buChar char="•"/>
              <a:tabLst/>
              <a:defRPr/>
            </a:pPr>
            <a:r>
              <a:rPr kumimoji="0" lang="en-US" sz="1350" b="0" i="0" u="none" strike="noStrike" kern="1200" cap="none" spc="0" normalizeH="0" baseline="0" noProof="0" dirty="0">
                <a:ln>
                  <a:noFill/>
                </a:ln>
                <a:solidFill>
                  <a:prstClr val="black">
                    <a:lumMod val="85000"/>
                    <a:lumOff val="15000"/>
                  </a:prstClr>
                </a:solidFill>
                <a:effectLst/>
                <a:uLnTx/>
                <a:uFillTx/>
                <a:latin typeface="Arial"/>
                <a:ea typeface="+mn-ea"/>
                <a:cs typeface="Arial"/>
              </a:rPr>
              <a:t>Changing technology, services landscape </a:t>
            </a:r>
          </a:p>
          <a:p>
            <a:pPr marL="990560" marR="0" lvl="1" indent="-380985" algn="l" defTabSz="609576" rtl="0" eaLnBrk="1" fontAlgn="auto" latinLnBrk="0" hangingPunct="1">
              <a:lnSpc>
                <a:spcPct val="100000"/>
              </a:lnSpc>
              <a:spcBef>
                <a:spcPct val="20000"/>
              </a:spcBef>
              <a:spcAft>
                <a:spcPts val="0"/>
              </a:spcAft>
              <a:buClr>
                <a:srgbClr val="000090"/>
              </a:buClr>
              <a:buSzTx/>
              <a:buFont typeface="Arial"/>
              <a:buChar char="•"/>
              <a:tabLst/>
              <a:defRPr/>
            </a:pPr>
            <a:r>
              <a:rPr kumimoji="0" lang="en-US" sz="1350" b="0" i="0" u="none" strike="noStrike" kern="1200" cap="none" spc="0" normalizeH="0" baseline="0" noProof="0" dirty="0">
                <a:ln>
                  <a:noFill/>
                </a:ln>
                <a:solidFill>
                  <a:prstClr val="black">
                    <a:lumMod val="85000"/>
                    <a:lumOff val="15000"/>
                  </a:prstClr>
                </a:solidFill>
                <a:effectLst/>
                <a:uLnTx/>
                <a:uFillTx/>
                <a:latin typeface="Arial"/>
                <a:ea typeface="+mn-ea"/>
                <a:cs typeface="Arial"/>
              </a:rPr>
              <a:t>Increasing availability of (exp., obs.) data</a:t>
            </a:r>
          </a:p>
          <a:p>
            <a:pPr marL="990560" marR="0" lvl="1" indent="-380985" algn="l" defTabSz="609576" rtl="0" eaLnBrk="1" fontAlgn="auto" latinLnBrk="0" hangingPunct="1">
              <a:lnSpc>
                <a:spcPct val="100000"/>
              </a:lnSpc>
              <a:spcBef>
                <a:spcPct val="20000"/>
              </a:spcBef>
              <a:spcAft>
                <a:spcPts val="0"/>
              </a:spcAft>
              <a:buClr>
                <a:srgbClr val="000090"/>
              </a:buClr>
              <a:buSzTx/>
              <a:buFont typeface="Arial"/>
              <a:buChar char="•"/>
              <a:tabLst/>
              <a:defRPr/>
            </a:pPr>
            <a:r>
              <a:rPr kumimoji="0" lang="en-US" sz="1350" b="0" i="0" u="none" strike="noStrike" kern="1200" cap="none" spc="0" normalizeH="0" baseline="0" noProof="0" dirty="0">
                <a:ln>
                  <a:noFill/>
                </a:ln>
                <a:solidFill>
                  <a:prstClr val="black">
                    <a:lumMod val="85000"/>
                    <a:lumOff val="15000"/>
                  </a:prstClr>
                </a:solidFill>
                <a:effectLst/>
                <a:uLnTx/>
                <a:uFillTx/>
                <a:latin typeface="Arial"/>
                <a:ea typeface="+mn-ea"/>
                <a:cs typeface="Arial"/>
              </a:rPr>
              <a:t>Growing role of ML, data-driven approaches</a:t>
            </a:r>
          </a:p>
        </p:txBody>
      </p:sp>
      <p:cxnSp>
        <p:nvCxnSpPr>
          <p:cNvPr id="45" name="OTLSHAPE_M_a58f29487c0343c08abcf41913e40cae_Connector1">
            <a:extLst>
              <a:ext uri="{FF2B5EF4-FFF2-40B4-BE49-F238E27FC236}">
                <a16:creationId xmlns:a16="http://schemas.microsoft.com/office/drawing/2014/main" id="{B439085E-43A2-174F-83C5-14687EF4D5FD}"/>
              </a:ext>
            </a:extLst>
          </p:cNvPr>
          <p:cNvCxnSpPr>
            <a:cxnSpLocks/>
          </p:cNvCxnSpPr>
          <p:nvPr/>
        </p:nvCxnSpPr>
        <p:spPr>
          <a:xfrm>
            <a:off x="4261487" y="1629216"/>
            <a:ext cx="0" cy="2638793"/>
          </a:xfrm>
          <a:prstGeom prst="line">
            <a:avLst/>
          </a:prstGeom>
          <a:ln w="9525" cap="flat" cmpd="sng" algn="ctr">
            <a:solidFill>
              <a:srgbClr val="BE070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TLSHAPE_M_a58f29487c0343c08abcf41913e40cae_Shape">
            <a:extLst>
              <a:ext uri="{FF2B5EF4-FFF2-40B4-BE49-F238E27FC236}">
                <a16:creationId xmlns:a16="http://schemas.microsoft.com/office/drawing/2014/main" id="{2DC9951A-9DB4-2C4C-A27C-A733E4DB26AC}"/>
              </a:ext>
            </a:extLst>
          </p:cNvPr>
          <p:cNvSpPr/>
          <p:nvPr/>
        </p:nvSpPr>
        <p:spPr>
          <a:xfrm rot="16200000">
            <a:off x="4289362" y="1624840"/>
            <a:ext cx="123825" cy="123825"/>
          </a:xfrm>
          <a:prstGeom prst="flowChartMerge">
            <a:avLst/>
          </a:prstGeom>
          <a:solidFill>
            <a:srgbClr val="BE0707"/>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C27E1542-6AA3-D14F-887E-38137F4A3541}"/>
              </a:ext>
            </a:extLst>
          </p:cNvPr>
          <p:cNvSpPr txBox="1"/>
          <p:nvPr/>
        </p:nvSpPr>
        <p:spPr>
          <a:xfrm>
            <a:off x="4184801" y="1322117"/>
            <a:ext cx="2013270"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CyberTraining Solicitation</a:t>
            </a:r>
          </a:p>
        </p:txBody>
      </p:sp>
      <p:sp>
        <p:nvSpPr>
          <p:cNvPr id="49" name="OTLSHAPE_M_a58f29487c0343c08abcf41913e40cae_Date">
            <a:extLst>
              <a:ext uri="{FF2B5EF4-FFF2-40B4-BE49-F238E27FC236}">
                <a16:creationId xmlns:a16="http://schemas.microsoft.com/office/drawing/2014/main" id="{1CA6A59C-6911-1B4D-B69F-BEB45A6320D9}"/>
              </a:ext>
            </a:extLst>
          </p:cNvPr>
          <p:cNvSpPr txBox="1"/>
          <p:nvPr/>
        </p:nvSpPr>
        <p:spPr>
          <a:xfrm>
            <a:off x="4458002" y="1599116"/>
            <a:ext cx="939878" cy="184666"/>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6" normalizeH="0" baseline="0" noProof="0" dirty="0">
                <a:ln>
                  <a:noFill/>
                </a:ln>
                <a:solidFill>
                  <a:srgbClr val="7F7F7F"/>
                </a:solidFill>
                <a:effectLst/>
                <a:uLnTx/>
                <a:uFillTx/>
                <a:latin typeface="Calibri" panose="020F0502020204030204" pitchFamily="34" charset="0"/>
                <a:ea typeface="+mn-ea"/>
                <a:cs typeface="+mn-cs"/>
              </a:rPr>
              <a:t>Nov, 2016</a:t>
            </a:r>
          </a:p>
        </p:txBody>
      </p:sp>
      <p:sp>
        <p:nvSpPr>
          <p:cNvPr id="4" name="Footer Placeholder 3">
            <a:extLst>
              <a:ext uri="{FF2B5EF4-FFF2-40B4-BE49-F238E27FC236}">
                <a16:creationId xmlns:a16="http://schemas.microsoft.com/office/drawing/2014/main" id="{B5C8B613-C001-4A98-87C4-6EF30EDDBD66}"/>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127177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696200" cy="1143000"/>
          </a:xfrm>
        </p:spPr>
        <p:txBody>
          <a:bodyPr/>
          <a:lstStyle/>
          <a:p>
            <a:r>
              <a:rPr lang="en-US" sz="2800" dirty="0"/>
              <a:t/>
            </a:r>
            <a:br>
              <a:rPr lang="en-US" sz="2800" dirty="0"/>
            </a:br>
            <a:endParaRPr lang="en-US" sz="2800" dirty="0"/>
          </a:p>
        </p:txBody>
      </p:sp>
      <p:sp>
        <p:nvSpPr>
          <p:cNvPr id="3" name="Left Arrow 2"/>
          <p:cNvSpPr/>
          <p:nvPr/>
        </p:nvSpPr>
        <p:spPr>
          <a:xfrm rot="16200000">
            <a:off x="4445002" y="2428645"/>
            <a:ext cx="914400" cy="324309"/>
          </a:xfrm>
          <a:prstGeom prst="leftArrow">
            <a:avLst>
              <a:gd name="adj1" fmla="val 60000"/>
              <a:gd name="adj2" fmla="val 92717"/>
            </a:avLst>
          </a:prstGeom>
          <a:solidFill>
            <a:schemeClr val="accent1">
              <a:lumMod val="50000"/>
            </a:schemeClr>
          </a:solidFill>
          <a:scene3d>
            <a:camera prst="orthographicFront"/>
            <a:lightRig rig="flat" dir="t"/>
          </a:scene3d>
          <a:sp3d z="-1905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 name="Left Arrow 3"/>
          <p:cNvSpPr/>
          <p:nvPr/>
        </p:nvSpPr>
        <p:spPr>
          <a:xfrm rot="19623210">
            <a:off x="5465265" y="2867921"/>
            <a:ext cx="1675438" cy="324309"/>
          </a:xfrm>
          <a:prstGeom prst="leftArrow">
            <a:avLst>
              <a:gd name="adj1" fmla="val 60000"/>
              <a:gd name="adj2" fmla="val 92717"/>
            </a:avLst>
          </a:prstGeom>
          <a:solidFill>
            <a:schemeClr val="accent1">
              <a:lumMod val="50000"/>
            </a:schemeClr>
          </a:solidFill>
          <a:scene3d>
            <a:camera prst="orthographicFront"/>
            <a:lightRig rig="flat" dir="t"/>
          </a:scene3d>
          <a:sp3d z="-1905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 name="Left Arrow 4"/>
          <p:cNvSpPr/>
          <p:nvPr/>
        </p:nvSpPr>
        <p:spPr>
          <a:xfrm rot="12948260">
            <a:off x="2985411" y="2948769"/>
            <a:ext cx="1339233" cy="324309"/>
          </a:xfrm>
          <a:prstGeom prst="leftArrow">
            <a:avLst>
              <a:gd name="adj1" fmla="val 60000"/>
              <a:gd name="adj2" fmla="val 92717"/>
            </a:avLst>
          </a:prstGeom>
          <a:solidFill>
            <a:schemeClr val="accent1">
              <a:lumMod val="50000"/>
            </a:schemeClr>
          </a:solidFill>
          <a:scene3d>
            <a:camera prst="orthographicFront"/>
            <a:lightRig rig="flat" dir="t"/>
          </a:scene3d>
          <a:sp3d z="-1905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 name="Freeform 5"/>
          <p:cNvSpPr/>
          <p:nvPr/>
        </p:nvSpPr>
        <p:spPr>
          <a:xfrm>
            <a:off x="698500" y="1219200"/>
            <a:ext cx="2514600" cy="1600198"/>
          </a:xfrm>
          <a:custGeom>
            <a:avLst/>
            <a:gdLst>
              <a:gd name="connsiteX0" fmla="*/ 0 w 1081031"/>
              <a:gd name="connsiteY0" fmla="*/ 86483 h 864825"/>
              <a:gd name="connsiteX1" fmla="*/ 25330 w 1081031"/>
              <a:gd name="connsiteY1" fmla="*/ 25330 h 864825"/>
              <a:gd name="connsiteX2" fmla="*/ 86483 w 1081031"/>
              <a:gd name="connsiteY2" fmla="*/ 0 h 864825"/>
              <a:gd name="connsiteX3" fmla="*/ 994548 w 1081031"/>
              <a:gd name="connsiteY3" fmla="*/ 0 h 864825"/>
              <a:gd name="connsiteX4" fmla="*/ 1055701 w 1081031"/>
              <a:gd name="connsiteY4" fmla="*/ 25330 h 864825"/>
              <a:gd name="connsiteX5" fmla="*/ 1081031 w 1081031"/>
              <a:gd name="connsiteY5" fmla="*/ 86483 h 864825"/>
              <a:gd name="connsiteX6" fmla="*/ 1081031 w 1081031"/>
              <a:gd name="connsiteY6" fmla="*/ 778342 h 864825"/>
              <a:gd name="connsiteX7" fmla="*/ 1055701 w 1081031"/>
              <a:gd name="connsiteY7" fmla="*/ 839495 h 864825"/>
              <a:gd name="connsiteX8" fmla="*/ 994548 w 1081031"/>
              <a:gd name="connsiteY8" fmla="*/ 864825 h 864825"/>
              <a:gd name="connsiteX9" fmla="*/ 86483 w 1081031"/>
              <a:gd name="connsiteY9" fmla="*/ 864825 h 864825"/>
              <a:gd name="connsiteX10" fmla="*/ 25330 w 1081031"/>
              <a:gd name="connsiteY10" fmla="*/ 839495 h 864825"/>
              <a:gd name="connsiteX11" fmla="*/ 0 w 1081031"/>
              <a:gd name="connsiteY11" fmla="*/ 778342 h 864825"/>
              <a:gd name="connsiteX12" fmla="*/ 0 w 1081031"/>
              <a:gd name="connsiteY12" fmla="*/ 86483 h 86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031" h="864825">
                <a:moveTo>
                  <a:pt x="0" y="86483"/>
                </a:moveTo>
                <a:cubicBezTo>
                  <a:pt x="0" y="63546"/>
                  <a:pt x="9112" y="41549"/>
                  <a:pt x="25330" y="25330"/>
                </a:cubicBezTo>
                <a:cubicBezTo>
                  <a:pt x="41549" y="9111"/>
                  <a:pt x="63546" y="0"/>
                  <a:pt x="86483" y="0"/>
                </a:cubicBezTo>
                <a:lnTo>
                  <a:pt x="994548" y="0"/>
                </a:lnTo>
                <a:cubicBezTo>
                  <a:pt x="1017485" y="0"/>
                  <a:pt x="1039482" y="9112"/>
                  <a:pt x="1055701" y="25330"/>
                </a:cubicBezTo>
                <a:cubicBezTo>
                  <a:pt x="1071920" y="41549"/>
                  <a:pt x="1081031" y="63546"/>
                  <a:pt x="1081031" y="86483"/>
                </a:cubicBezTo>
                <a:lnTo>
                  <a:pt x="1081031" y="778342"/>
                </a:lnTo>
                <a:cubicBezTo>
                  <a:pt x="1081031" y="801279"/>
                  <a:pt x="1071919" y="823276"/>
                  <a:pt x="1055701" y="839495"/>
                </a:cubicBezTo>
                <a:cubicBezTo>
                  <a:pt x="1039482" y="855714"/>
                  <a:pt x="1017485" y="864825"/>
                  <a:pt x="994548" y="864825"/>
                </a:cubicBezTo>
                <a:lnTo>
                  <a:pt x="86483" y="864825"/>
                </a:lnTo>
                <a:cubicBezTo>
                  <a:pt x="63546" y="864825"/>
                  <a:pt x="41549" y="855713"/>
                  <a:pt x="25330" y="839495"/>
                </a:cubicBezTo>
                <a:cubicBezTo>
                  <a:pt x="9111" y="823276"/>
                  <a:pt x="0" y="801279"/>
                  <a:pt x="0" y="778342"/>
                </a:cubicBezTo>
                <a:lnTo>
                  <a:pt x="0" y="86483"/>
                </a:lnTo>
                <a:close/>
              </a:path>
            </a:pathLst>
          </a:custGeom>
          <a:solidFill>
            <a:schemeClr val="accent1">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905" tIns="53905" rIns="53905" bIns="53905" numCol="1" spcCol="1270" anchor="ctr" anchorCtr="0">
            <a:noAutofit/>
          </a:bodyPr>
          <a:lstStyle/>
          <a:p>
            <a:pPr marL="0" marR="0" lvl="0" indent="0" algn="ctr" defTabSz="914400" rtl="0" eaLnBrk="1" fontAlgn="base" latinLnBrk="0" hangingPunct="1">
              <a:lnSpc>
                <a:spcPct val="100000"/>
              </a:lnSpc>
              <a:spcBef>
                <a:spcPct val="20000"/>
              </a:spcBef>
              <a:spcAft>
                <a:spcPct val="25000"/>
              </a:spcAft>
              <a:buClrTx/>
              <a:buSzTx/>
              <a:buFontTx/>
              <a:buNone/>
              <a:tabLst/>
              <a:defRPr/>
            </a:pPr>
            <a:r>
              <a:rPr kumimoji="0" lang="en-US" sz="20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CI Contributors</a:t>
            </a:r>
          </a:p>
          <a:p>
            <a:pPr marL="0" marR="0" lvl="0" indent="0" algn="ctr" defTabSz="914400" rtl="0" eaLnBrk="1" fontAlgn="base" latinLnBrk="0" hangingPunct="1">
              <a:lnSpc>
                <a:spcPct val="100000"/>
              </a:lnSpc>
              <a:spcBef>
                <a:spcPct val="20000"/>
              </a:spcBef>
              <a:spcAft>
                <a:spcPct val="25000"/>
              </a:spcAft>
              <a:buClrTx/>
              <a:buSzTx/>
              <a:buFontTx/>
              <a:buNone/>
              <a:tabLst/>
              <a:defRPr/>
            </a:pPr>
            <a:r>
              <a:rPr kumimoji="0" lang="en-US" sz="2000" b="1" i="1"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mn-cs"/>
              </a:rPr>
              <a:t>Cyber Scientists</a:t>
            </a:r>
          </a:p>
          <a:p>
            <a:pPr marL="0" marR="0" lvl="0" indent="0" algn="ctr" defTabSz="914400" rtl="0" eaLnBrk="1" fontAlgn="base" latinLnBrk="0" hangingPunct="1">
              <a:lnSpc>
                <a:spcPct val="50000"/>
              </a:lnSpc>
              <a:spcBef>
                <a:spcPct val="20000"/>
              </a:spcBef>
              <a:spcAft>
                <a:spcPct val="2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a:ea typeface="+mn-ea"/>
                <a:cs typeface="+mn-cs"/>
              </a:rPr>
              <a:t>to develop</a:t>
            </a:r>
          </a:p>
          <a:p>
            <a:pPr marL="0" marR="0" lvl="0" indent="0" algn="ctr" defTabSz="914400" rtl="0" eaLnBrk="1" fontAlgn="base" latinLnBrk="0" hangingPunct="1">
              <a:lnSpc>
                <a:spcPct val="50000"/>
              </a:lnSpc>
              <a:spcBef>
                <a:spcPct val="20000"/>
              </a:spcBef>
              <a:spcAft>
                <a:spcPct val="2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a:ea typeface="+mn-ea"/>
                <a:cs typeface="+mn-cs"/>
              </a:rPr>
              <a:t>new capabilities</a:t>
            </a:r>
          </a:p>
        </p:txBody>
      </p:sp>
      <p:sp>
        <p:nvSpPr>
          <p:cNvPr id="7" name="Freeform 6"/>
          <p:cNvSpPr/>
          <p:nvPr/>
        </p:nvSpPr>
        <p:spPr>
          <a:xfrm>
            <a:off x="6426200" y="1353635"/>
            <a:ext cx="2514600" cy="1618165"/>
          </a:xfrm>
          <a:custGeom>
            <a:avLst/>
            <a:gdLst>
              <a:gd name="connsiteX0" fmla="*/ 0 w 1081031"/>
              <a:gd name="connsiteY0" fmla="*/ 86483 h 864825"/>
              <a:gd name="connsiteX1" fmla="*/ 25330 w 1081031"/>
              <a:gd name="connsiteY1" fmla="*/ 25330 h 864825"/>
              <a:gd name="connsiteX2" fmla="*/ 86483 w 1081031"/>
              <a:gd name="connsiteY2" fmla="*/ 0 h 864825"/>
              <a:gd name="connsiteX3" fmla="*/ 994548 w 1081031"/>
              <a:gd name="connsiteY3" fmla="*/ 0 h 864825"/>
              <a:gd name="connsiteX4" fmla="*/ 1055701 w 1081031"/>
              <a:gd name="connsiteY4" fmla="*/ 25330 h 864825"/>
              <a:gd name="connsiteX5" fmla="*/ 1081031 w 1081031"/>
              <a:gd name="connsiteY5" fmla="*/ 86483 h 864825"/>
              <a:gd name="connsiteX6" fmla="*/ 1081031 w 1081031"/>
              <a:gd name="connsiteY6" fmla="*/ 778342 h 864825"/>
              <a:gd name="connsiteX7" fmla="*/ 1055701 w 1081031"/>
              <a:gd name="connsiteY7" fmla="*/ 839495 h 864825"/>
              <a:gd name="connsiteX8" fmla="*/ 994548 w 1081031"/>
              <a:gd name="connsiteY8" fmla="*/ 864825 h 864825"/>
              <a:gd name="connsiteX9" fmla="*/ 86483 w 1081031"/>
              <a:gd name="connsiteY9" fmla="*/ 864825 h 864825"/>
              <a:gd name="connsiteX10" fmla="*/ 25330 w 1081031"/>
              <a:gd name="connsiteY10" fmla="*/ 839495 h 864825"/>
              <a:gd name="connsiteX11" fmla="*/ 0 w 1081031"/>
              <a:gd name="connsiteY11" fmla="*/ 778342 h 864825"/>
              <a:gd name="connsiteX12" fmla="*/ 0 w 1081031"/>
              <a:gd name="connsiteY12" fmla="*/ 86483 h 86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031" h="864825">
                <a:moveTo>
                  <a:pt x="0" y="86483"/>
                </a:moveTo>
                <a:cubicBezTo>
                  <a:pt x="0" y="63546"/>
                  <a:pt x="9112" y="41549"/>
                  <a:pt x="25330" y="25330"/>
                </a:cubicBezTo>
                <a:cubicBezTo>
                  <a:pt x="41549" y="9111"/>
                  <a:pt x="63546" y="0"/>
                  <a:pt x="86483" y="0"/>
                </a:cubicBezTo>
                <a:lnTo>
                  <a:pt x="994548" y="0"/>
                </a:lnTo>
                <a:cubicBezTo>
                  <a:pt x="1017485" y="0"/>
                  <a:pt x="1039482" y="9112"/>
                  <a:pt x="1055701" y="25330"/>
                </a:cubicBezTo>
                <a:cubicBezTo>
                  <a:pt x="1071920" y="41549"/>
                  <a:pt x="1081031" y="63546"/>
                  <a:pt x="1081031" y="86483"/>
                </a:cubicBezTo>
                <a:lnTo>
                  <a:pt x="1081031" y="778342"/>
                </a:lnTo>
                <a:cubicBezTo>
                  <a:pt x="1081031" y="801279"/>
                  <a:pt x="1071919" y="823276"/>
                  <a:pt x="1055701" y="839495"/>
                </a:cubicBezTo>
                <a:cubicBezTo>
                  <a:pt x="1039482" y="855714"/>
                  <a:pt x="1017485" y="864825"/>
                  <a:pt x="994548" y="864825"/>
                </a:cubicBezTo>
                <a:lnTo>
                  <a:pt x="86483" y="864825"/>
                </a:lnTo>
                <a:cubicBezTo>
                  <a:pt x="63546" y="864825"/>
                  <a:pt x="41549" y="855713"/>
                  <a:pt x="25330" y="839495"/>
                </a:cubicBezTo>
                <a:cubicBezTo>
                  <a:pt x="9111" y="823276"/>
                  <a:pt x="0" y="801279"/>
                  <a:pt x="0" y="778342"/>
                </a:cubicBezTo>
                <a:lnTo>
                  <a:pt x="0" y="86483"/>
                </a:lnTo>
                <a:close/>
              </a:path>
            </a:pathLst>
          </a:custGeom>
          <a:solidFill>
            <a:schemeClr val="accent1">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905" tIns="53905" rIns="53905" bIns="53905" numCol="1" spcCol="1270" anchor="ctr" anchorCtr="0">
            <a:noAutofit/>
          </a:bodyPr>
          <a:lstStyle/>
          <a:p>
            <a:pPr marL="0" marR="0" lvl="0" indent="0" algn="ctr" defTabSz="914400" rtl="0" eaLnBrk="1" fontAlgn="base" latinLnBrk="0" hangingPunct="1">
              <a:lnSpc>
                <a:spcPct val="120000"/>
              </a:lnSpc>
              <a:spcBef>
                <a:spcPct val="20000"/>
              </a:spcBef>
              <a:spcAft>
                <a:spcPct val="25000"/>
              </a:spcAft>
              <a:buClrTx/>
              <a:buSzTx/>
              <a:buFontTx/>
              <a:buNone/>
              <a:tabLst/>
              <a:defRPr/>
            </a:pPr>
            <a:r>
              <a:rPr kumimoji="0" lang="en-US" sz="20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CI Users</a:t>
            </a:r>
          </a:p>
          <a:p>
            <a:pPr marL="0" marR="0" lvl="0" indent="0" algn="ctr" defTabSz="914400" rtl="0" eaLnBrk="1" fontAlgn="base" latinLnBrk="0" hangingPunct="1">
              <a:lnSpc>
                <a:spcPct val="120000"/>
              </a:lnSpc>
              <a:spcBef>
                <a:spcPct val="20000"/>
              </a:spcBef>
              <a:spcAft>
                <a:spcPct val="25000"/>
              </a:spcAft>
              <a:buClrTx/>
              <a:buSzTx/>
              <a:buFontTx/>
              <a:buNone/>
              <a:tabLst/>
              <a:defRPr/>
            </a:pPr>
            <a:r>
              <a:rPr kumimoji="0" lang="en-US" sz="2000" b="1" i="1"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mn-cs"/>
              </a:rPr>
              <a:t>Area Scientists</a:t>
            </a:r>
          </a:p>
          <a:p>
            <a:pPr marL="0" marR="0" lvl="0" indent="0" algn="ctr" defTabSz="914400" rtl="0" eaLnBrk="1" fontAlgn="base" latinLnBrk="0" hangingPunct="1">
              <a:lnSpc>
                <a:spcPct val="50000"/>
              </a:lnSpc>
              <a:spcBef>
                <a:spcPct val="20000"/>
              </a:spcBef>
              <a:spcAft>
                <a:spcPct val="2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a:ea typeface="+mn-ea"/>
                <a:cs typeface="+mn-cs"/>
              </a:rPr>
              <a:t>to exploit</a:t>
            </a:r>
          </a:p>
          <a:p>
            <a:pPr marL="0" marR="0" lvl="0" indent="0" algn="ctr" defTabSz="914400" rtl="0" eaLnBrk="1" fontAlgn="base" latinLnBrk="0" hangingPunct="1">
              <a:lnSpc>
                <a:spcPct val="50000"/>
              </a:lnSpc>
              <a:spcBef>
                <a:spcPct val="20000"/>
              </a:spcBef>
              <a:spcAft>
                <a:spcPct val="2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a:ea typeface="+mn-ea"/>
                <a:cs typeface="+mn-cs"/>
              </a:rPr>
              <a:t>new capabilities</a:t>
            </a:r>
          </a:p>
        </p:txBody>
      </p:sp>
      <p:sp>
        <p:nvSpPr>
          <p:cNvPr id="8" name="Freeform 7"/>
          <p:cNvSpPr/>
          <p:nvPr/>
        </p:nvSpPr>
        <p:spPr>
          <a:xfrm>
            <a:off x="3606800" y="1003300"/>
            <a:ext cx="2514600" cy="1587500"/>
          </a:xfrm>
          <a:custGeom>
            <a:avLst/>
            <a:gdLst>
              <a:gd name="connsiteX0" fmla="*/ 0 w 1081031"/>
              <a:gd name="connsiteY0" fmla="*/ 86483 h 864825"/>
              <a:gd name="connsiteX1" fmla="*/ 25330 w 1081031"/>
              <a:gd name="connsiteY1" fmla="*/ 25330 h 864825"/>
              <a:gd name="connsiteX2" fmla="*/ 86483 w 1081031"/>
              <a:gd name="connsiteY2" fmla="*/ 0 h 864825"/>
              <a:gd name="connsiteX3" fmla="*/ 994548 w 1081031"/>
              <a:gd name="connsiteY3" fmla="*/ 0 h 864825"/>
              <a:gd name="connsiteX4" fmla="*/ 1055701 w 1081031"/>
              <a:gd name="connsiteY4" fmla="*/ 25330 h 864825"/>
              <a:gd name="connsiteX5" fmla="*/ 1081031 w 1081031"/>
              <a:gd name="connsiteY5" fmla="*/ 86483 h 864825"/>
              <a:gd name="connsiteX6" fmla="*/ 1081031 w 1081031"/>
              <a:gd name="connsiteY6" fmla="*/ 778342 h 864825"/>
              <a:gd name="connsiteX7" fmla="*/ 1055701 w 1081031"/>
              <a:gd name="connsiteY7" fmla="*/ 839495 h 864825"/>
              <a:gd name="connsiteX8" fmla="*/ 994548 w 1081031"/>
              <a:gd name="connsiteY8" fmla="*/ 864825 h 864825"/>
              <a:gd name="connsiteX9" fmla="*/ 86483 w 1081031"/>
              <a:gd name="connsiteY9" fmla="*/ 864825 h 864825"/>
              <a:gd name="connsiteX10" fmla="*/ 25330 w 1081031"/>
              <a:gd name="connsiteY10" fmla="*/ 839495 h 864825"/>
              <a:gd name="connsiteX11" fmla="*/ 0 w 1081031"/>
              <a:gd name="connsiteY11" fmla="*/ 778342 h 864825"/>
              <a:gd name="connsiteX12" fmla="*/ 0 w 1081031"/>
              <a:gd name="connsiteY12" fmla="*/ 86483 h 86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031" h="864825">
                <a:moveTo>
                  <a:pt x="0" y="86483"/>
                </a:moveTo>
                <a:cubicBezTo>
                  <a:pt x="0" y="63546"/>
                  <a:pt x="9112" y="41549"/>
                  <a:pt x="25330" y="25330"/>
                </a:cubicBezTo>
                <a:cubicBezTo>
                  <a:pt x="41549" y="9111"/>
                  <a:pt x="63546" y="0"/>
                  <a:pt x="86483" y="0"/>
                </a:cubicBezTo>
                <a:lnTo>
                  <a:pt x="994548" y="0"/>
                </a:lnTo>
                <a:cubicBezTo>
                  <a:pt x="1017485" y="0"/>
                  <a:pt x="1039482" y="9112"/>
                  <a:pt x="1055701" y="25330"/>
                </a:cubicBezTo>
                <a:cubicBezTo>
                  <a:pt x="1071920" y="41549"/>
                  <a:pt x="1081031" y="63546"/>
                  <a:pt x="1081031" y="86483"/>
                </a:cubicBezTo>
                <a:lnTo>
                  <a:pt x="1081031" y="778342"/>
                </a:lnTo>
                <a:cubicBezTo>
                  <a:pt x="1081031" y="801279"/>
                  <a:pt x="1071919" y="823276"/>
                  <a:pt x="1055701" y="839495"/>
                </a:cubicBezTo>
                <a:cubicBezTo>
                  <a:pt x="1039482" y="855714"/>
                  <a:pt x="1017485" y="864825"/>
                  <a:pt x="994548" y="864825"/>
                </a:cubicBezTo>
                <a:lnTo>
                  <a:pt x="86483" y="864825"/>
                </a:lnTo>
                <a:cubicBezTo>
                  <a:pt x="63546" y="864825"/>
                  <a:pt x="41549" y="855713"/>
                  <a:pt x="25330" y="839495"/>
                </a:cubicBezTo>
                <a:cubicBezTo>
                  <a:pt x="9111" y="823276"/>
                  <a:pt x="0" y="801279"/>
                  <a:pt x="0" y="778342"/>
                </a:cubicBezTo>
                <a:lnTo>
                  <a:pt x="0" y="86483"/>
                </a:lnTo>
                <a:close/>
              </a:path>
            </a:pathLst>
          </a:custGeom>
          <a:solidFill>
            <a:schemeClr val="accent1">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905" tIns="53905" rIns="53905" bIns="53905" numCol="1" spcCol="1270" anchor="ctr" anchorCtr="0">
            <a:noAutofit/>
          </a:bodyPr>
          <a:lstStyle/>
          <a:p>
            <a:pPr marL="0" marR="0" lvl="0" indent="0" algn="ctr" defTabSz="914400" rtl="0" eaLnBrk="1" fontAlgn="base" latinLnBrk="0" hangingPunct="1">
              <a:lnSpc>
                <a:spcPct val="120000"/>
              </a:lnSpc>
              <a:spcBef>
                <a:spcPct val="20000"/>
              </a:spcBef>
              <a:spcAft>
                <a:spcPct val="25000"/>
              </a:spcAft>
              <a:buClrTx/>
              <a:buSzTx/>
              <a:buFontTx/>
              <a:buNone/>
              <a:tabLst/>
              <a:defRPr/>
            </a:pPr>
            <a:r>
              <a:rPr kumimoji="0" lang="en-US" sz="20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CI Professionals</a:t>
            </a:r>
          </a:p>
          <a:p>
            <a:pPr marL="0" marR="0" lvl="0" indent="0" algn="ctr" defTabSz="914400" rtl="0" eaLnBrk="1" fontAlgn="base" latinLnBrk="0" hangingPunct="1">
              <a:lnSpc>
                <a:spcPct val="120000"/>
              </a:lnSpc>
              <a:spcBef>
                <a:spcPct val="20000"/>
              </a:spcBef>
              <a:spcAft>
                <a:spcPct val="25000"/>
              </a:spcAft>
              <a:buClrTx/>
              <a:buSzTx/>
              <a:buFontTx/>
              <a:buNone/>
              <a:tabLst/>
              <a:defRPr/>
            </a:pPr>
            <a:r>
              <a:rPr kumimoji="0" lang="en-US" sz="2000" b="1" i="1"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mn-cs"/>
              </a:rPr>
              <a:t>Professional Staff</a:t>
            </a:r>
          </a:p>
          <a:p>
            <a:pPr marL="0" marR="0" lvl="0" indent="0" algn="ctr" defTabSz="914400" rtl="0" eaLnBrk="1" fontAlgn="base" latinLnBrk="0" hangingPunct="1">
              <a:lnSpc>
                <a:spcPct val="50000"/>
              </a:lnSpc>
              <a:spcBef>
                <a:spcPct val="20000"/>
              </a:spcBef>
              <a:spcAft>
                <a:spcPct val="2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a:ea typeface="+mn-ea"/>
                <a:cs typeface="+mn-cs"/>
              </a:rPr>
              <a:t>to deploy &amp; support</a:t>
            </a:r>
          </a:p>
          <a:p>
            <a:pPr marL="0" marR="0" lvl="0" indent="0" algn="ctr" defTabSz="914400" rtl="0" eaLnBrk="1" fontAlgn="base" latinLnBrk="0" hangingPunct="1">
              <a:lnSpc>
                <a:spcPct val="50000"/>
              </a:lnSpc>
              <a:spcBef>
                <a:spcPct val="20000"/>
              </a:spcBef>
              <a:spcAft>
                <a:spcPct val="2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a:ea typeface="+mn-ea"/>
                <a:cs typeface="+mn-cs"/>
              </a:rPr>
              <a:t>new capabilities</a:t>
            </a:r>
          </a:p>
        </p:txBody>
      </p:sp>
      <p:sp>
        <p:nvSpPr>
          <p:cNvPr id="9" name="Freeform 8"/>
          <p:cNvSpPr>
            <a:spLocks noChangeAspect="1"/>
          </p:cNvSpPr>
          <p:nvPr/>
        </p:nvSpPr>
        <p:spPr>
          <a:xfrm>
            <a:off x="4110414" y="3124200"/>
            <a:ext cx="1443661" cy="1303749"/>
          </a:xfrm>
          <a:custGeom>
            <a:avLst/>
            <a:gdLst>
              <a:gd name="connsiteX0" fmla="*/ 0 w 1137927"/>
              <a:gd name="connsiteY0" fmla="*/ 568964 h 1137927"/>
              <a:gd name="connsiteX1" fmla="*/ 166646 w 1137927"/>
              <a:gd name="connsiteY1" fmla="*/ 166646 h 1137927"/>
              <a:gd name="connsiteX2" fmla="*/ 568965 w 1137927"/>
              <a:gd name="connsiteY2" fmla="*/ 1 h 1137927"/>
              <a:gd name="connsiteX3" fmla="*/ 971283 w 1137927"/>
              <a:gd name="connsiteY3" fmla="*/ 166647 h 1137927"/>
              <a:gd name="connsiteX4" fmla="*/ 1137928 w 1137927"/>
              <a:gd name="connsiteY4" fmla="*/ 568966 h 1137927"/>
              <a:gd name="connsiteX5" fmla="*/ 971282 w 1137927"/>
              <a:gd name="connsiteY5" fmla="*/ 971284 h 1137927"/>
              <a:gd name="connsiteX6" fmla="*/ 568963 w 1137927"/>
              <a:gd name="connsiteY6" fmla="*/ 1137930 h 1137927"/>
              <a:gd name="connsiteX7" fmla="*/ 166645 w 1137927"/>
              <a:gd name="connsiteY7" fmla="*/ 971284 h 1137927"/>
              <a:gd name="connsiteX8" fmla="*/ 0 w 1137927"/>
              <a:gd name="connsiteY8" fmla="*/ 568965 h 1137927"/>
              <a:gd name="connsiteX9" fmla="*/ 0 w 1137927"/>
              <a:gd name="connsiteY9" fmla="*/ 568964 h 113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927" h="1137927">
                <a:moveTo>
                  <a:pt x="0" y="568964"/>
                </a:moveTo>
                <a:cubicBezTo>
                  <a:pt x="0" y="418065"/>
                  <a:pt x="59945" y="273347"/>
                  <a:pt x="166646" y="166646"/>
                </a:cubicBezTo>
                <a:cubicBezTo>
                  <a:pt x="273348" y="59945"/>
                  <a:pt x="418066" y="1"/>
                  <a:pt x="568965" y="1"/>
                </a:cubicBezTo>
                <a:cubicBezTo>
                  <a:pt x="719864" y="1"/>
                  <a:pt x="864582" y="59946"/>
                  <a:pt x="971283" y="166647"/>
                </a:cubicBezTo>
                <a:cubicBezTo>
                  <a:pt x="1077984" y="273349"/>
                  <a:pt x="1137928" y="418067"/>
                  <a:pt x="1137928" y="568966"/>
                </a:cubicBezTo>
                <a:cubicBezTo>
                  <a:pt x="1137928" y="719865"/>
                  <a:pt x="1077984" y="864583"/>
                  <a:pt x="971282" y="971284"/>
                </a:cubicBezTo>
                <a:cubicBezTo>
                  <a:pt x="864580" y="1077985"/>
                  <a:pt x="719862" y="1137930"/>
                  <a:pt x="568963" y="1137930"/>
                </a:cubicBezTo>
                <a:cubicBezTo>
                  <a:pt x="418064" y="1137930"/>
                  <a:pt x="273346" y="1077986"/>
                  <a:pt x="166645" y="971284"/>
                </a:cubicBezTo>
                <a:cubicBezTo>
                  <a:pt x="59944" y="864582"/>
                  <a:pt x="-1" y="719864"/>
                  <a:pt x="0" y="568965"/>
                </a:cubicBezTo>
                <a:lnTo>
                  <a:pt x="0" y="568964"/>
                </a:lnTo>
                <a:close/>
              </a:path>
            </a:pathLst>
          </a:custGeom>
          <a:gradFill rotWithShape="0">
            <a:gsLst>
              <a:gs pos="0">
                <a:srgbClr val="FFF200"/>
              </a:gs>
              <a:gs pos="45000">
                <a:srgbClr val="FF7A00"/>
              </a:gs>
              <a:gs pos="70000">
                <a:srgbClr val="FF0300"/>
              </a:gs>
              <a:gs pos="100000">
                <a:srgbClr val="4D0808"/>
              </a:gs>
            </a:gsLst>
            <a:lin ang="16200000" scaled="0"/>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200301" tIns="200300" rIns="200301" bIns="200300" numCol="1" spcCol="1270" anchor="ctr" anchorCtr="0">
            <a:noAutofit/>
          </a:bodyPr>
          <a:lstStyle/>
          <a:p>
            <a:pPr marL="0" marR="0" lvl="0" indent="0" algn="ctr" defTabSz="2355850" rtl="0" eaLnBrk="1" fontAlgn="base" latinLnBrk="0" hangingPunct="1">
              <a:lnSpc>
                <a:spcPct val="90000"/>
              </a:lnSpc>
              <a:spcBef>
                <a:spcPct val="0"/>
              </a:spcBef>
              <a:spcAft>
                <a:spcPct val="3500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Stencil" pitchFamily="82" charset="0"/>
                <a:ea typeface="+mn-ea"/>
                <a:cs typeface="+mn-cs"/>
              </a:rPr>
              <a:t>OAC</a:t>
            </a:r>
          </a:p>
        </p:txBody>
      </p:sp>
      <p:pic>
        <p:nvPicPr>
          <p:cNvPr id="10" name="Picture 2" descr="http://www.mtu.edu/ece/graduate/images/ee-grad.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7400" y="3352800"/>
            <a:ext cx="2672861" cy="1828800"/>
          </a:xfrm>
          <a:prstGeom prst="rect">
            <a:avLst/>
          </a:prstGeom>
          <a:ln>
            <a:noFill/>
          </a:ln>
          <a:effectLst>
            <a:outerShdw blurRad="190500" algn="tl" rotWithShape="0">
              <a:srgbClr val="000000">
                <a:alpha val="70000"/>
              </a:srgbClr>
            </a:outerShdw>
          </a:effectLst>
        </p:spPr>
      </p:pic>
      <p:pic>
        <p:nvPicPr>
          <p:cNvPr id="11" name="Picture 8" descr="http://www.olcf.ornl.gov/wp-content/uploads/2011/09/Evans_Worley_EVEREST1-427x300.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350000" y="3352800"/>
            <a:ext cx="2641600" cy="1828800"/>
          </a:xfrm>
          <a:prstGeom prst="rect">
            <a:avLst/>
          </a:prstGeom>
          <a:ln>
            <a:noFill/>
          </a:ln>
          <a:effectLst>
            <a:outerShdw blurRad="190500" algn="tl" rotWithShape="0">
              <a:srgbClr val="000000">
                <a:alpha val="70000"/>
              </a:srgbClr>
            </a:outerShdw>
          </a:effectLst>
        </p:spPr>
      </p:pic>
      <p:pic>
        <p:nvPicPr>
          <p:cNvPr id="12" name="Picture 11" descr="maccartney-carter01.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3582331" y="4648200"/>
            <a:ext cx="2639739" cy="1828800"/>
          </a:xfrm>
          <a:prstGeom prst="rect">
            <a:avLst/>
          </a:prstGeom>
          <a:ln>
            <a:noFill/>
          </a:ln>
          <a:effectLst>
            <a:outerShdw blurRad="190500" algn="tl" rotWithShape="0">
              <a:srgbClr val="000000">
                <a:alpha val="70000"/>
              </a:srgbClr>
            </a:outerShdw>
          </a:effectLst>
        </p:spPr>
      </p:pic>
      <p:sp>
        <p:nvSpPr>
          <p:cNvPr id="13" name="Title 1"/>
          <p:cNvSpPr txBox="1">
            <a:spLocks/>
          </p:cNvSpPr>
          <p:nvPr/>
        </p:nvSpPr>
        <p:spPr>
          <a:xfrm>
            <a:off x="59326" y="76200"/>
            <a:ext cx="8382000" cy="762000"/>
          </a:xfrm>
          <a:prstGeom prst="rect">
            <a:avLst/>
          </a:prstGeom>
        </p:spPr>
        <p:txBody>
          <a:bodyPr/>
          <a:lstStyle>
            <a:lvl1pPr algn="l" rtl="0" eaLnBrk="0" fontAlgn="base" hangingPunct="0">
              <a:spcBef>
                <a:spcPct val="0"/>
              </a:spcBef>
              <a:spcAft>
                <a:spcPct val="0"/>
              </a:spcAft>
              <a:defRPr sz="3800">
                <a:solidFill>
                  <a:srgbClr val="0070C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a:ea typeface="+mj-ea"/>
                <a:cs typeface="+mj-cs"/>
              </a:rPr>
              <a:t>Communities of Concern</a:t>
            </a:r>
          </a:p>
        </p:txBody>
      </p:sp>
      <p:sp>
        <p:nvSpPr>
          <p:cNvPr id="14" name="Footer Placeholder 13">
            <a:extLst>
              <a:ext uri="{FF2B5EF4-FFF2-40B4-BE49-F238E27FC236}">
                <a16:creationId xmlns:a16="http://schemas.microsoft.com/office/drawing/2014/main" id="{48533D03-B50A-49C8-A321-2856A6480719}"/>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13101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9"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0" fill="hold" nodeType="clickEffect">
                                  <p:stCondLst>
                                    <p:cond delay="0"/>
                                  </p:stCondLst>
                                  <p:childTnLst>
                                    <p:anim calcmode="lin" valueType="num">
                                      <p:cBhvr>
                                        <p:cTn id="25" dur="500"/>
                                        <p:tgtEl>
                                          <p:spTgt spid="10"/>
                                        </p:tgtEl>
                                        <p:attrNameLst>
                                          <p:attrName>ppt_w</p:attrName>
                                        </p:attrNameLst>
                                      </p:cBhvr>
                                      <p:tavLst>
                                        <p:tav tm="0">
                                          <p:val>
                                            <p:strVal val="ppt_w"/>
                                          </p:val>
                                        </p:tav>
                                        <p:tav tm="100000">
                                          <p:val>
                                            <p:fltVal val="0"/>
                                          </p:val>
                                        </p:tav>
                                      </p:tavLst>
                                    </p:anim>
                                    <p:anim calcmode="lin" valueType="num">
                                      <p:cBhvr>
                                        <p:cTn id="26" dur="500"/>
                                        <p:tgtEl>
                                          <p:spTgt spid="10"/>
                                        </p:tgtEl>
                                        <p:attrNameLst>
                                          <p:attrName>ppt_h</p:attrName>
                                        </p:attrNameLst>
                                      </p:cBhvr>
                                      <p:tavLst>
                                        <p:tav tm="0">
                                          <p:val>
                                            <p:strVal val="ppt_h"/>
                                          </p:val>
                                        </p:tav>
                                        <p:tav tm="100000">
                                          <p:val>
                                            <p:fltVal val="0"/>
                                          </p:val>
                                        </p:tav>
                                      </p:tavLst>
                                    </p:anim>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par>
                                <p:cTn id="33" presetID="9"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0" fill="hold" nodeType="clickEffect">
                                  <p:stCondLst>
                                    <p:cond delay="0"/>
                                  </p:stCondLst>
                                  <p:childTnLst>
                                    <p:anim calcmode="lin" valueType="num">
                                      <p:cBhvr>
                                        <p:cTn id="43" dur="500"/>
                                        <p:tgtEl>
                                          <p:spTgt spid="11"/>
                                        </p:tgtEl>
                                        <p:attrNameLst>
                                          <p:attrName>ppt_w</p:attrName>
                                        </p:attrNameLst>
                                      </p:cBhvr>
                                      <p:tavLst>
                                        <p:tav tm="0">
                                          <p:val>
                                            <p:strVal val="ppt_w"/>
                                          </p:val>
                                        </p:tav>
                                        <p:tav tm="100000">
                                          <p:val>
                                            <p:fltVal val="0"/>
                                          </p:val>
                                        </p:tav>
                                      </p:tavLst>
                                    </p:anim>
                                    <p:anim calcmode="lin" valueType="num">
                                      <p:cBhvr>
                                        <p:cTn id="44" dur="500"/>
                                        <p:tgtEl>
                                          <p:spTgt spid="11"/>
                                        </p:tgtEl>
                                        <p:attrNameLst>
                                          <p:attrName>ppt_h</p:attrName>
                                        </p:attrNameLst>
                                      </p:cBhvr>
                                      <p:tavLst>
                                        <p:tav tm="0">
                                          <p:val>
                                            <p:strVal val="ppt_h"/>
                                          </p:val>
                                        </p:tav>
                                        <p:tav tm="100000">
                                          <p:val>
                                            <p:fltVal val="0"/>
                                          </p:val>
                                        </p:tav>
                                      </p:tavLst>
                                    </p:anim>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par>
                                <p:cTn id="51" presetID="9"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1021"/>
            <a:ext cx="7772400" cy="1470025"/>
          </a:xfrm>
        </p:spPr>
        <p:txBody>
          <a:bodyPr>
            <a:normAutofit fontScale="90000"/>
          </a:bodyPr>
          <a:lstStyle/>
          <a:p>
            <a:r>
              <a:rPr lang="en-US" dirty="0"/>
              <a:t>Training-based Workforce Development for Advanced Cyberinfrastructure (</a:t>
            </a:r>
            <a:r>
              <a:rPr lang="en-US" b="1" dirty="0"/>
              <a:t>CyberTraining</a:t>
            </a:r>
            <a:r>
              <a:rPr lang="en-US" dirty="0"/>
              <a:t>) </a:t>
            </a:r>
            <a:r>
              <a:rPr lang="en-US" cap="all" dirty="0"/>
              <a:t>NSF 19-524</a:t>
            </a:r>
            <a:r>
              <a:rPr lang="en-US" b="1" cap="all" dirty="0"/>
              <a:t/>
            </a:r>
            <a:br>
              <a:rPr lang="en-US" b="1" cap="all" dirty="0"/>
            </a:br>
            <a:r>
              <a:rPr lang="en-US" b="1" cap="all" dirty="0"/>
              <a:t> </a:t>
            </a:r>
            <a:r>
              <a:rPr lang="en-US" dirty="0"/>
              <a:t>(replaced NSF </a:t>
            </a:r>
            <a:r>
              <a:rPr lang="en-US" cap="all" dirty="0"/>
              <a:t>18-516</a:t>
            </a:r>
            <a:r>
              <a:rPr lang="en-US" dirty="0"/>
              <a:t>)</a:t>
            </a:r>
          </a:p>
        </p:txBody>
      </p:sp>
      <p:sp>
        <p:nvSpPr>
          <p:cNvPr id="3" name="Subtitle 2"/>
          <p:cNvSpPr>
            <a:spLocks noGrp="1"/>
          </p:cNvSpPr>
          <p:nvPr>
            <p:ph type="subTitle" idx="1"/>
          </p:nvPr>
        </p:nvSpPr>
        <p:spPr>
          <a:xfrm>
            <a:off x="203200" y="4065596"/>
            <a:ext cx="8940800" cy="3158481"/>
          </a:xfrm>
        </p:spPr>
        <p:txBody>
          <a:bodyPr>
            <a:normAutofit/>
          </a:bodyPr>
          <a:lstStyle/>
          <a:p>
            <a:r>
              <a:rPr lang="en-US" sz="2800" b="1" dirty="0">
                <a:solidFill>
                  <a:schemeClr val="tx1">
                    <a:lumMod val="50000"/>
                    <a:lumOff val="50000"/>
                  </a:schemeClr>
                </a:solidFill>
              </a:rPr>
              <a:t>Submission Deadline: Feb 6, 2019</a:t>
            </a:r>
            <a:endParaRPr lang="en-US" sz="2800" b="1" dirty="0">
              <a:solidFill>
                <a:srgbClr val="FF0000"/>
              </a:solidFill>
            </a:endParaRPr>
          </a:p>
          <a:p>
            <a:endParaRPr lang="en-US" sz="2800" dirty="0">
              <a:solidFill>
                <a:schemeClr val="tx1">
                  <a:lumMod val="50000"/>
                  <a:lumOff val="50000"/>
                </a:schemeClr>
              </a:solidFill>
            </a:endParaRPr>
          </a:p>
        </p:txBody>
      </p:sp>
    </p:spTree>
    <p:extLst>
      <p:ext uri="{BB962C8B-B14F-4D97-AF65-F5344CB8AC3E}">
        <p14:creationId xmlns:p14="http://schemas.microsoft.com/office/powerpoint/2010/main" val="289428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19088"/>
            <a:ext cx="8229600" cy="639762"/>
          </a:xfrm>
        </p:spPr>
        <p:txBody>
          <a:bodyPr>
            <a:normAutofit fontScale="90000"/>
          </a:bodyPr>
          <a:lstStyle/>
          <a:p>
            <a:pPr eaLnBrk="1" hangingPunct="1"/>
            <a:r>
              <a:rPr lang="en-US" dirty="0">
                <a:ea typeface="ＭＳ Ｐゴシック" pitchFamily="-96" charset="-128"/>
              </a:rPr>
              <a:t>Who are we?</a:t>
            </a:r>
          </a:p>
        </p:txBody>
      </p:sp>
      <p:sp>
        <p:nvSpPr>
          <p:cNvPr id="3" name="Content Placeholder 2"/>
          <p:cNvSpPr>
            <a:spLocks noGrp="1"/>
          </p:cNvSpPr>
          <p:nvPr>
            <p:ph idx="1"/>
          </p:nvPr>
        </p:nvSpPr>
        <p:spPr>
          <a:xfrm>
            <a:off x="457200" y="1371600"/>
            <a:ext cx="8229600" cy="51054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numCol="2" rtlCol="0">
            <a:noAutofit/>
          </a:bodyPr>
          <a:lstStyle/>
          <a:p>
            <a:pPr eaLnBrk="1" fontAlgn="auto" hangingPunct="1">
              <a:spcAft>
                <a:spcPts val="0"/>
              </a:spcAft>
              <a:buFont typeface="Arial"/>
              <a:buChar char="•"/>
              <a:defRPr/>
            </a:pPr>
            <a:r>
              <a:rPr lang="en-US" sz="1800" dirty="0">
                <a:ea typeface="+mn-ea"/>
                <a:cs typeface="+mn-cs"/>
              </a:rPr>
              <a:t>Chtchelkanova, Almadena - NSF</a:t>
            </a:r>
          </a:p>
          <a:p>
            <a:pPr eaLnBrk="1" fontAlgn="auto" hangingPunct="1">
              <a:spcAft>
                <a:spcPts val="0"/>
              </a:spcAft>
              <a:buFont typeface="Arial"/>
              <a:buChar char="•"/>
              <a:defRPr/>
            </a:pPr>
            <a:r>
              <a:rPr lang="en-US" sz="1800" dirty="0">
                <a:ea typeface="+mn-ea"/>
                <a:cs typeface="+mn-cs"/>
              </a:rPr>
              <a:t>Dehne, Frank - University of Carleton, Canada</a:t>
            </a:r>
          </a:p>
          <a:p>
            <a:pPr eaLnBrk="1" fontAlgn="auto" hangingPunct="1">
              <a:spcAft>
                <a:spcPts val="0"/>
              </a:spcAft>
              <a:buFont typeface="Arial"/>
              <a:buChar char="•"/>
              <a:defRPr/>
            </a:pPr>
            <a:r>
              <a:rPr lang="en-US" sz="1800" dirty="0">
                <a:ea typeface="+mn-ea"/>
                <a:cs typeface="+mn-cs"/>
              </a:rPr>
              <a:t>Gouda, Mohamed - University of Texas, Austin, NSF</a:t>
            </a:r>
          </a:p>
          <a:p>
            <a:pPr eaLnBrk="1" fontAlgn="auto" hangingPunct="1">
              <a:spcAft>
                <a:spcPts val="0"/>
              </a:spcAft>
              <a:buFont typeface="Arial"/>
              <a:buChar char="•"/>
              <a:defRPr/>
            </a:pPr>
            <a:r>
              <a:rPr lang="en-US" sz="1800" dirty="0">
                <a:ea typeface="+mn-ea"/>
                <a:cs typeface="+mn-cs"/>
              </a:rPr>
              <a:t>Gupta, Anshul - lBM T.J. Watson Research Center</a:t>
            </a:r>
          </a:p>
          <a:p>
            <a:pPr eaLnBrk="1" fontAlgn="auto" hangingPunct="1">
              <a:spcAft>
                <a:spcPts val="0"/>
              </a:spcAft>
              <a:buFont typeface="Arial"/>
              <a:buChar char="•"/>
              <a:defRPr/>
            </a:pPr>
            <a:r>
              <a:rPr lang="en-US" sz="1800" dirty="0">
                <a:ea typeface="+mn-ea"/>
                <a:cs typeface="+mn-cs"/>
              </a:rPr>
              <a:t>JaJa, Joseph - University of Maryland</a:t>
            </a:r>
          </a:p>
          <a:p>
            <a:pPr eaLnBrk="1" fontAlgn="auto" hangingPunct="1">
              <a:spcAft>
                <a:spcPts val="0"/>
              </a:spcAft>
              <a:buFont typeface="Arial"/>
              <a:buChar char="•"/>
              <a:defRPr/>
            </a:pPr>
            <a:r>
              <a:rPr lang="en-US" sz="1800" dirty="0">
                <a:ea typeface="+mn-ea"/>
                <a:cs typeface="+mn-cs"/>
              </a:rPr>
              <a:t>Kant, Krishna – George Mason University </a:t>
            </a:r>
          </a:p>
          <a:p>
            <a:pPr eaLnBrk="1" fontAlgn="auto" hangingPunct="1">
              <a:spcAft>
                <a:spcPts val="0"/>
              </a:spcAft>
              <a:buFont typeface="Arial"/>
              <a:buChar char="•"/>
              <a:defRPr/>
            </a:pPr>
            <a:r>
              <a:rPr lang="en-US" sz="1800" dirty="0"/>
              <a:t>La Salle, Anita - NSF </a:t>
            </a:r>
            <a:endParaRPr lang="en-US" sz="1800" dirty="0">
              <a:ea typeface="+mn-ea"/>
              <a:cs typeface="+mn-cs"/>
            </a:endParaRPr>
          </a:p>
          <a:p>
            <a:pPr eaLnBrk="1" fontAlgn="auto" hangingPunct="1">
              <a:spcAft>
                <a:spcPts val="0"/>
              </a:spcAft>
              <a:buFont typeface="Arial"/>
              <a:buChar char="•"/>
              <a:defRPr/>
            </a:pPr>
            <a:r>
              <a:rPr lang="en-US" sz="1800" dirty="0">
                <a:ea typeface="+mn-ea"/>
                <a:cs typeface="+mn-cs"/>
              </a:rPr>
              <a:t>LeBlanc, Richard, Seattle University</a:t>
            </a:r>
          </a:p>
          <a:p>
            <a:pPr eaLnBrk="1" fontAlgn="auto" hangingPunct="1">
              <a:spcAft>
                <a:spcPts val="0"/>
              </a:spcAft>
              <a:buFont typeface="Arial"/>
              <a:buChar char="•"/>
              <a:defRPr/>
            </a:pPr>
            <a:r>
              <a:rPr lang="en-US" sz="1800" dirty="0">
                <a:ea typeface="+mn-ea"/>
                <a:cs typeface="+mn-cs"/>
              </a:rPr>
              <a:t>Lumsdaine, Andrew - Indiana University</a:t>
            </a:r>
          </a:p>
          <a:p>
            <a:pPr eaLnBrk="1" fontAlgn="auto" hangingPunct="1">
              <a:spcAft>
                <a:spcPts val="0"/>
              </a:spcAft>
              <a:buFont typeface="Arial"/>
              <a:buChar char="•"/>
              <a:defRPr/>
            </a:pPr>
            <a:r>
              <a:rPr lang="en-US" sz="1800" dirty="0">
                <a:ea typeface="+mn-ea"/>
                <a:cs typeface="+mn-cs"/>
              </a:rPr>
              <a:t>Padua, David- University of Illinois at Urbana-Champaign</a:t>
            </a:r>
          </a:p>
          <a:p>
            <a:pPr eaLnBrk="1" fontAlgn="auto" hangingPunct="1">
              <a:spcAft>
                <a:spcPts val="0"/>
              </a:spcAft>
              <a:buFont typeface="Arial"/>
              <a:buChar char="•"/>
              <a:defRPr/>
            </a:pPr>
            <a:r>
              <a:rPr lang="en-US" sz="1800" dirty="0">
                <a:ea typeface="+mn-ea"/>
                <a:cs typeface="+mn-cs"/>
              </a:rPr>
              <a:t>Parashar, Manish- Rutgers</a:t>
            </a:r>
          </a:p>
          <a:p>
            <a:pPr eaLnBrk="1" fontAlgn="auto" hangingPunct="1">
              <a:spcAft>
                <a:spcPts val="0"/>
              </a:spcAft>
              <a:buFont typeface="Arial"/>
              <a:buChar char="•"/>
              <a:defRPr/>
            </a:pPr>
            <a:r>
              <a:rPr lang="en-US" sz="1800" dirty="0">
                <a:ea typeface="+mn-ea"/>
                <a:cs typeface="+mn-cs"/>
              </a:rPr>
              <a:t>Prasad, Sushil- Georgia State University</a:t>
            </a:r>
          </a:p>
          <a:p>
            <a:pPr eaLnBrk="1" fontAlgn="auto" hangingPunct="1">
              <a:spcAft>
                <a:spcPts val="0"/>
              </a:spcAft>
              <a:buFont typeface="Arial"/>
              <a:buChar char="•"/>
              <a:defRPr/>
            </a:pPr>
            <a:r>
              <a:rPr lang="en-US" sz="1800" dirty="0">
                <a:ea typeface="+mn-ea"/>
                <a:cs typeface="+mn-cs"/>
              </a:rPr>
              <a:t>Prasanna, Viktor- University of Southern California</a:t>
            </a:r>
          </a:p>
          <a:p>
            <a:pPr eaLnBrk="1" fontAlgn="auto" hangingPunct="1">
              <a:spcAft>
                <a:spcPts val="0"/>
              </a:spcAft>
              <a:buFont typeface="Arial"/>
              <a:buChar char="•"/>
              <a:defRPr/>
            </a:pPr>
            <a:r>
              <a:rPr lang="en-US" sz="1800" i="1" dirty="0">
                <a:solidFill>
                  <a:schemeClr val="accent6"/>
                </a:solidFill>
                <a:ea typeface="+mn-ea"/>
                <a:cs typeface="+mn-cs"/>
              </a:rPr>
              <a:t>Robert, Yves- INRIA, France</a:t>
            </a:r>
          </a:p>
          <a:p>
            <a:pPr eaLnBrk="1" fontAlgn="auto" hangingPunct="1">
              <a:spcAft>
                <a:spcPts val="0"/>
              </a:spcAft>
              <a:buFont typeface="Arial"/>
              <a:buChar char="•"/>
              <a:defRPr/>
            </a:pPr>
            <a:r>
              <a:rPr lang="en-US" sz="1800" i="1" dirty="0">
                <a:solidFill>
                  <a:schemeClr val="accent6"/>
                </a:solidFill>
                <a:ea typeface="+mn-ea"/>
                <a:cs typeface="+mn-cs"/>
              </a:rPr>
              <a:t>Rosenberg, Arnold- Northeastern </a:t>
            </a:r>
            <a:endParaRPr lang="en-US" sz="1800" dirty="0">
              <a:solidFill>
                <a:schemeClr val="accent6"/>
              </a:solidFill>
              <a:ea typeface="+mn-ea"/>
              <a:cs typeface="+mn-cs"/>
            </a:endParaRPr>
          </a:p>
          <a:p>
            <a:pPr eaLnBrk="1" fontAlgn="auto" hangingPunct="1">
              <a:spcAft>
                <a:spcPts val="0"/>
              </a:spcAft>
              <a:buFont typeface="Arial"/>
              <a:buChar char="•"/>
              <a:defRPr/>
            </a:pPr>
            <a:r>
              <a:rPr lang="en-US" sz="1800" dirty="0">
                <a:ea typeface="+mn-ea"/>
                <a:cs typeface="+mn-cs"/>
              </a:rPr>
              <a:t>Sahni, Sartaj- University of Florida</a:t>
            </a:r>
          </a:p>
          <a:p>
            <a:pPr eaLnBrk="1" fontAlgn="auto" hangingPunct="1">
              <a:spcAft>
                <a:spcPts val="0"/>
              </a:spcAft>
              <a:buFont typeface="Arial"/>
              <a:buChar char="•"/>
              <a:defRPr/>
            </a:pPr>
            <a:r>
              <a:rPr lang="en-US" sz="1800" dirty="0">
                <a:ea typeface="+mn-ea"/>
                <a:cs typeface="+mn-cs"/>
              </a:rPr>
              <a:t>Shirazi, Behrooz- Washington State University</a:t>
            </a:r>
          </a:p>
          <a:p>
            <a:pPr eaLnBrk="1" fontAlgn="auto" hangingPunct="1">
              <a:spcAft>
                <a:spcPts val="0"/>
              </a:spcAft>
              <a:buFont typeface="Arial"/>
              <a:buChar char="•"/>
              <a:defRPr/>
            </a:pPr>
            <a:r>
              <a:rPr lang="en-US" sz="1800" dirty="0">
                <a:ea typeface="+mn-ea"/>
                <a:cs typeface="+mn-cs"/>
              </a:rPr>
              <a:t>Sussman, Alan - University of Maryland</a:t>
            </a:r>
          </a:p>
          <a:p>
            <a:pPr eaLnBrk="1" fontAlgn="auto" hangingPunct="1">
              <a:spcAft>
                <a:spcPts val="0"/>
              </a:spcAft>
              <a:buFont typeface="Arial"/>
              <a:buChar char="•"/>
              <a:defRPr/>
            </a:pPr>
            <a:r>
              <a:rPr lang="en-US" sz="1800" dirty="0">
                <a:ea typeface="+mn-ea"/>
                <a:cs typeface="+mn-cs"/>
              </a:rPr>
              <a:t>Weems, Chip, University of Massachussets</a:t>
            </a:r>
          </a:p>
          <a:p>
            <a:pPr eaLnBrk="1" fontAlgn="auto" hangingPunct="1">
              <a:spcAft>
                <a:spcPts val="0"/>
              </a:spcAft>
              <a:buFont typeface="Arial"/>
              <a:buChar char="•"/>
              <a:defRPr/>
            </a:pPr>
            <a:r>
              <a:rPr lang="en-US" sz="1800" dirty="0">
                <a:ea typeface="+mn-ea"/>
                <a:cs typeface="+mn-cs"/>
              </a:rPr>
              <a:t>Wu, Jie - Temple University</a:t>
            </a:r>
          </a:p>
        </p:txBody>
      </p:sp>
      <p:sp>
        <p:nvSpPr>
          <p:cNvPr id="2" name="Footer Placeholder 1"/>
          <p:cNvSpPr>
            <a:spLocks noGrp="1"/>
          </p:cNvSpPr>
          <p:nvPr>
            <p:ph type="ftr" sz="quarter" idx="11"/>
          </p:nvPr>
        </p:nvSpPr>
        <p:spPr/>
        <p:txBody>
          <a:bodyPr/>
          <a:lstStyle/>
          <a:p>
            <a:r>
              <a:rPr lang="en-US"/>
              <a:t>Prasad/SCEC-18</a:t>
            </a:r>
            <a:endParaRPr lang="en-US" dirty="0"/>
          </a:p>
        </p:txBody>
      </p:sp>
    </p:spTree>
    <p:extLst>
      <p:ext uri="{BB962C8B-B14F-4D97-AF65-F5344CB8AC3E}">
        <p14:creationId xmlns:p14="http://schemas.microsoft.com/office/powerpoint/2010/main" val="387537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501" y="1011691"/>
            <a:ext cx="5658784" cy="519930"/>
          </a:xfrm>
        </p:spPr>
        <p:txBody>
          <a:bodyPr>
            <a:normAutofit/>
          </a:bodyPr>
          <a:lstStyle/>
          <a:p>
            <a:r>
              <a:rPr lang="en-US" sz="2800" dirty="0">
                <a:solidFill>
                  <a:srgbClr val="000000"/>
                </a:solidFill>
                <a:cs typeface="Arial"/>
              </a:rPr>
              <a:t>Overarching and Solicitation </a:t>
            </a:r>
            <a:r>
              <a:rPr lang="en-US" sz="2800" dirty="0"/>
              <a:t>Goals</a:t>
            </a:r>
          </a:p>
        </p:txBody>
      </p:sp>
      <p:sp>
        <p:nvSpPr>
          <p:cNvPr id="3" name="Content Placeholder 2"/>
          <p:cNvSpPr>
            <a:spLocks noGrp="1"/>
          </p:cNvSpPr>
          <p:nvPr>
            <p:ph idx="1"/>
          </p:nvPr>
        </p:nvSpPr>
        <p:spPr>
          <a:xfrm>
            <a:off x="59267" y="1600200"/>
            <a:ext cx="9084734" cy="5257800"/>
          </a:xfrm>
        </p:spPr>
        <p:txBody>
          <a:bodyPr>
            <a:normAutofit fontScale="77500" lnSpcReduction="20000"/>
          </a:bodyPr>
          <a:lstStyle/>
          <a:p>
            <a:r>
              <a:rPr lang="en-US" b="1" dirty="0">
                <a:solidFill>
                  <a:srgbClr val="000000"/>
                </a:solidFill>
                <a:cs typeface="Arial"/>
              </a:rPr>
              <a:t>Overarching Goal: </a:t>
            </a:r>
            <a:r>
              <a:rPr lang="en-US" i="1" dirty="0">
                <a:solidFill>
                  <a:srgbClr val="000000"/>
                </a:solidFill>
                <a:cs typeface="Arial"/>
              </a:rPr>
              <a:t>prepare, nurture and grow </a:t>
            </a:r>
            <a:r>
              <a:rPr lang="en-US" dirty="0">
                <a:solidFill>
                  <a:srgbClr val="000000"/>
                </a:solidFill>
                <a:cs typeface="Arial"/>
              </a:rPr>
              <a:t>scientific</a:t>
            </a:r>
            <a:r>
              <a:rPr lang="en-US" b="1" i="1" dirty="0">
                <a:solidFill>
                  <a:srgbClr val="000000"/>
                </a:solidFill>
                <a:cs typeface="Arial"/>
              </a:rPr>
              <a:t> </a:t>
            </a:r>
            <a:r>
              <a:rPr lang="en-US" b="1" i="1" u="sng" dirty="0">
                <a:solidFill>
                  <a:srgbClr val="000000"/>
                </a:solidFill>
                <a:cs typeface="Arial"/>
              </a:rPr>
              <a:t>research</a:t>
            </a:r>
            <a:r>
              <a:rPr lang="en-US" b="1" i="1" dirty="0">
                <a:solidFill>
                  <a:srgbClr val="000000"/>
                </a:solidFill>
                <a:cs typeface="Arial"/>
              </a:rPr>
              <a:t> </a:t>
            </a:r>
            <a:r>
              <a:rPr lang="en-US" dirty="0">
                <a:solidFill>
                  <a:srgbClr val="000000"/>
                </a:solidFill>
                <a:cs typeface="Arial"/>
              </a:rPr>
              <a:t>workforce</a:t>
            </a:r>
            <a:r>
              <a:rPr lang="en-US" b="1" dirty="0">
                <a:solidFill>
                  <a:srgbClr val="000000"/>
                </a:solidFill>
                <a:cs typeface="Arial"/>
              </a:rPr>
              <a:t> </a:t>
            </a:r>
          </a:p>
          <a:p>
            <a:r>
              <a:rPr lang="en-US" i="1" dirty="0"/>
              <a:t>Goal 1:</a:t>
            </a:r>
            <a:r>
              <a:rPr lang="en-US" dirty="0"/>
              <a:t> ensure</a:t>
            </a:r>
            <a:r>
              <a:rPr lang="en-US" u="sng" dirty="0"/>
              <a:t> </a:t>
            </a:r>
            <a:r>
              <a:rPr lang="en-US" b="1" i="1" u="sng" dirty="0"/>
              <a:t>broad adoption</a:t>
            </a:r>
            <a:r>
              <a:rPr lang="en-US" dirty="0"/>
              <a:t> of CI tools, methods, and resources, </a:t>
            </a:r>
            <a:r>
              <a:rPr lang="en-US" dirty="0">
                <a:solidFill>
                  <a:srgbClr val="00B0F0"/>
                </a:solidFill>
              </a:rPr>
              <a:t>OR</a:t>
            </a:r>
          </a:p>
          <a:p>
            <a:r>
              <a:rPr lang="en-US" i="1" dirty="0"/>
              <a:t>Goal 2: integrate skills</a:t>
            </a:r>
            <a:r>
              <a:rPr lang="en-US" dirty="0"/>
              <a:t> into educational </a:t>
            </a:r>
            <a:r>
              <a:rPr lang="en-US" b="1" i="1" u="sng" dirty="0"/>
              <a:t>curriculum/instructional material fabric</a:t>
            </a:r>
            <a:r>
              <a:rPr lang="en-US" dirty="0"/>
              <a:t> in</a:t>
            </a:r>
          </a:p>
          <a:p>
            <a:pPr lvl="2"/>
            <a:r>
              <a:rPr lang="en-US" sz="2600" dirty="0"/>
              <a:t>advanced cyberinfrastructure (CI) + </a:t>
            </a:r>
          </a:p>
          <a:p>
            <a:pPr lvl="2"/>
            <a:r>
              <a:rPr lang="en-US" sz="2600" dirty="0"/>
              <a:t>computational and data science and engineering (CDS&amp;E) </a:t>
            </a:r>
          </a:p>
          <a:p>
            <a:pPr lvl="2"/>
            <a:r>
              <a:rPr lang="en-US" sz="2600" dirty="0"/>
              <a:t>spanning undergraduate and graduate courses.</a:t>
            </a:r>
          </a:p>
          <a:p>
            <a:r>
              <a:rPr lang="en-US" b="1" i="1" dirty="0">
                <a:solidFill>
                  <a:schemeClr val="bg1">
                    <a:lumMod val="85000"/>
                  </a:schemeClr>
                </a:solidFill>
              </a:rPr>
              <a:t>Innovative</a:t>
            </a:r>
            <a:r>
              <a:rPr lang="en-US" dirty="0">
                <a:solidFill>
                  <a:schemeClr val="bg1">
                    <a:lumMod val="85000"/>
                  </a:schemeClr>
                </a:solidFill>
              </a:rPr>
              <a:t>, </a:t>
            </a:r>
            <a:r>
              <a:rPr lang="en-US" b="1" i="1" dirty="0">
                <a:solidFill>
                  <a:schemeClr val="bg1">
                    <a:lumMod val="85000"/>
                  </a:schemeClr>
                </a:solidFill>
              </a:rPr>
              <a:t>scalable training, education, and curricular </a:t>
            </a:r>
            <a:r>
              <a:rPr lang="en-US" dirty="0">
                <a:solidFill>
                  <a:schemeClr val="bg1">
                    <a:lumMod val="85000"/>
                  </a:schemeClr>
                </a:solidFill>
              </a:rPr>
              <a:t>programs addressing </a:t>
            </a:r>
          </a:p>
          <a:p>
            <a:pPr lvl="1"/>
            <a:r>
              <a:rPr lang="en-US" dirty="0">
                <a:solidFill>
                  <a:schemeClr val="bg1">
                    <a:lumMod val="85000"/>
                  </a:schemeClr>
                </a:solidFill>
              </a:rPr>
              <a:t>targeting one or both of the solicitation goals</a:t>
            </a:r>
          </a:p>
          <a:p>
            <a:pPr lvl="1"/>
            <a:r>
              <a:rPr lang="en-US" dirty="0">
                <a:solidFill>
                  <a:schemeClr val="bg1">
                    <a:lumMod val="85000"/>
                  </a:schemeClr>
                </a:solidFill>
              </a:rPr>
              <a:t>Emerging needs and Unresolved bottlenecks </a:t>
            </a:r>
          </a:p>
          <a:p>
            <a:pPr lvl="1"/>
            <a:r>
              <a:rPr lang="en-US" dirty="0">
                <a:solidFill>
                  <a:schemeClr val="bg1">
                    <a:lumMod val="85000"/>
                  </a:schemeClr>
                </a:solidFill>
              </a:rPr>
              <a:t>Undergrads, grad students, instructors, faculty, research  CI professionals</a:t>
            </a:r>
          </a:p>
        </p:txBody>
      </p:sp>
      <p:sp>
        <p:nvSpPr>
          <p:cNvPr id="4" name="Title 2">
            <a:extLst>
              <a:ext uri="{FF2B5EF4-FFF2-40B4-BE49-F238E27FC236}">
                <a16:creationId xmlns:a16="http://schemas.microsoft.com/office/drawing/2014/main" id="{8532A7DD-5B21-B04E-AE18-7C86892026DC}"/>
              </a:ext>
            </a:extLst>
          </p:cNvPr>
          <p:cNvSpPr txBox="1">
            <a:spLocks/>
          </p:cNvSpPr>
          <p:nvPr/>
        </p:nvSpPr>
        <p:spPr>
          <a:xfrm>
            <a:off x="0" y="26850"/>
            <a:ext cx="9144000" cy="916262"/>
          </a:xfrm>
          <a:prstGeom prst="rect">
            <a:avLst/>
          </a:prstGeom>
          <a:solidFill>
            <a:schemeClr val="accent1">
              <a:lumMod val="40000"/>
              <a:lumOff val="6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j-ea"/>
                <a:cs typeface="+mj-cs"/>
              </a:rPr>
              <a:t>CyberTraining –Training-based Workforce Development for Advanced Cyberinfrastructure (NSF 19-524)</a:t>
            </a:r>
          </a:p>
        </p:txBody>
      </p:sp>
      <p:sp>
        <p:nvSpPr>
          <p:cNvPr id="5" name="Footer Placeholder 4">
            <a:extLst>
              <a:ext uri="{FF2B5EF4-FFF2-40B4-BE49-F238E27FC236}">
                <a16:creationId xmlns:a16="http://schemas.microsoft.com/office/drawing/2014/main" id="{7A7F073E-F044-4BA9-B4F2-6194DB16A31B}"/>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2424602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501" y="1011691"/>
            <a:ext cx="5658784" cy="519930"/>
          </a:xfrm>
        </p:spPr>
        <p:txBody>
          <a:bodyPr>
            <a:normAutofit/>
          </a:bodyPr>
          <a:lstStyle/>
          <a:p>
            <a:r>
              <a:rPr lang="en-US" sz="2800" dirty="0">
                <a:solidFill>
                  <a:srgbClr val="000000"/>
                </a:solidFill>
                <a:cs typeface="Arial"/>
              </a:rPr>
              <a:t>Overarching and Solicitation </a:t>
            </a:r>
            <a:r>
              <a:rPr lang="en-US" sz="2800" dirty="0"/>
              <a:t>Goals</a:t>
            </a:r>
          </a:p>
        </p:txBody>
      </p:sp>
      <p:sp>
        <p:nvSpPr>
          <p:cNvPr id="3" name="Content Placeholder 2"/>
          <p:cNvSpPr>
            <a:spLocks noGrp="1"/>
          </p:cNvSpPr>
          <p:nvPr>
            <p:ph idx="1"/>
          </p:nvPr>
        </p:nvSpPr>
        <p:spPr>
          <a:xfrm>
            <a:off x="59267" y="1600200"/>
            <a:ext cx="9084734" cy="5257800"/>
          </a:xfrm>
        </p:spPr>
        <p:txBody>
          <a:bodyPr>
            <a:normAutofit fontScale="77500" lnSpcReduction="20000"/>
          </a:bodyPr>
          <a:lstStyle/>
          <a:p>
            <a:r>
              <a:rPr lang="en-US" b="1" dirty="0">
                <a:solidFill>
                  <a:srgbClr val="000000"/>
                </a:solidFill>
                <a:cs typeface="Arial"/>
              </a:rPr>
              <a:t>Overarching Goal: </a:t>
            </a:r>
            <a:r>
              <a:rPr lang="en-US" i="1" dirty="0">
                <a:solidFill>
                  <a:srgbClr val="000000"/>
                </a:solidFill>
                <a:cs typeface="Arial"/>
              </a:rPr>
              <a:t>prepare, nurture and grow </a:t>
            </a:r>
            <a:r>
              <a:rPr lang="en-US" dirty="0">
                <a:solidFill>
                  <a:srgbClr val="000000"/>
                </a:solidFill>
                <a:cs typeface="Arial"/>
              </a:rPr>
              <a:t>scientific</a:t>
            </a:r>
            <a:r>
              <a:rPr lang="en-US" b="1" i="1" dirty="0">
                <a:solidFill>
                  <a:srgbClr val="000000"/>
                </a:solidFill>
                <a:cs typeface="Arial"/>
              </a:rPr>
              <a:t> </a:t>
            </a:r>
            <a:r>
              <a:rPr lang="en-US" b="1" i="1" u="sng" dirty="0">
                <a:solidFill>
                  <a:srgbClr val="000000"/>
                </a:solidFill>
                <a:cs typeface="Arial"/>
              </a:rPr>
              <a:t>research</a:t>
            </a:r>
            <a:r>
              <a:rPr lang="en-US" b="1" i="1" dirty="0">
                <a:solidFill>
                  <a:srgbClr val="000000"/>
                </a:solidFill>
                <a:cs typeface="Arial"/>
              </a:rPr>
              <a:t> </a:t>
            </a:r>
            <a:r>
              <a:rPr lang="en-US" dirty="0">
                <a:solidFill>
                  <a:srgbClr val="000000"/>
                </a:solidFill>
                <a:cs typeface="Arial"/>
              </a:rPr>
              <a:t>workforce</a:t>
            </a:r>
            <a:r>
              <a:rPr lang="en-US" b="1" dirty="0">
                <a:solidFill>
                  <a:srgbClr val="000000"/>
                </a:solidFill>
                <a:cs typeface="Arial"/>
              </a:rPr>
              <a:t> </a:t>
            </a:r>
          </a:p>
          <a:p>
            <a:r>
              <a:rPr lang="en-US" i="1" dirty="0"/>
              <a:t>Goal 1:</a:t>
            </a:r>
            <a:r>
              <a:rPr lang="en-US" dirty="0"/>
              <a:t> ensure</a:t>
            </a:r>
            <a:r>
              <a:rPr lang="en-US" u="sng" dirty="0"/>
              <a:t> </a:t>
            </a:r>
            <a:r>
              <a:rPr lang="en-US" b="1" i="1" u="sng" dirty="0"/>
              <a:t>broad adoption</a:t>
            </a:r>
            <a:r>
              <a:rPr lang="en-US" dirty="0"/>
              <a:t> of CI tools, methods, and resources, </a:t>
            </a:r>
            <a:r>
              <a:rPr lang="en-US" dirty="0">
                <a:solidFill>
                  <a:srgbClr val="00B0F0"/>
                </a:solidFill>
              </a:rPr>
              <a:t>OR</a:t>
            </a:r>
          </a:p>
          <a:p>
            <a:r>
              <a:rPr lang="en-US" i="1" dirty="0"/>
              <a:t>Goal 2: integrate skills</a:t>
            </a:r>
            <a:r>
              <a:rPr lang="en-US" dirty="0"/>
              <a:t> into educational </a:t>
            </a:r>
            <a:r>
              <a:rPr lang="en-US" b="1" i="1" u="sng" dirty="0"/>
              <a:t>curriculum/instructional material fabric</a:t>
            </a:r>
            <a:r>
              <a:rPr lang="en-US" dirty="0"/>
              <a:t> in</a:t>
            </a:r>
          </a:p>
          <a:p>
            <a:pPr lvl="2"/>
            <a:r>
              <a:rPr lang="en-US" sz="2600" dirty="0"/>
              <a:t>advanced cyberinfrastructure (CI) + </a:t>
            </a:r>
          </a:p>
          <a:p>
            <a:pPr lvl="2"/>
            <a:r>
              <a:rPr lang="en-US" sz="2600" dirty="0"/>
              <a:t>computational and data science and engineering (CDS&amp;E) </a:t>
            </a:r>
          </a:p>
          <a:p>
            <a:pPr lvl="2"/>
            <a:r>
              <a:rPr lang="en-US" sz="2600" dirty="0"/>
              <a:t>spanning undergraduate and graduate courses.</a:t>
            </a:r>
          </a:p>
          <a:p>
            <a:r>
              <a:rPr lang="en-US" b="1" i="1" dirty="0"/>
              <a:t>Innovative</a:t>
            </a:r>
            <a:r>
              <a:rPr lang="en-US" dirty="0"/>
              <a:t>, </a:t>
            </a:r>
            <a:r>
              <a:rPr lang="en-US" b="1" i="1" dirty="0"/>
              <a:t>scalable training, education, and curricular </a:t>
            </a:r>
            <a:r>
              <a:rPr lang="en-US" dirty="0"/>
              <a:t>programs addressing </a:t>
            </a:r>
          </a:p>
          <a:p>
            <a:pPr lvl="1"/>
            <a:r>
              <a:rPr lang="en-US" dirty="0"/>
              <a:t>targeting </a:t>
            </a:r>
            <a:r>
              <a:rPr lang="en-US" dirty="0">
                <a:solidFill>
                  <a:srgbClr val="0070C0"/>
                </a:solidFill>
              </a:rPr>
              <a:t>one or both </a:t>
            </a:r>
            <a:r>
              <a:rPr lang="en-US" dirty="0"/>
              <a:t>of the solicitation goals</a:t>
            </a:r>
          </a:p>
          <a:p>
            <a:pPr lvl="1"/>
            <a:r>
              <a:rPr lang="en-US" dirty="0"/>
              <a:t>Emerging needs and Unresolved bottlenecks </a:t>
            </a:r>
          </a:p>
          <a:p>
            <a:pPr lvl="1"/>
            <a:r>
              <a:rPr lang="en-US" dirty="0"/>
              <a:t>Undergrads, grad students, instructors, faculty, research  CI professionals</a:t>
            </a:r>
          </a:p>
        </p:txBody>
      </p:sp>
      <p:sp>
        <p:nvSpPr>
          <p:cNvPr id="4" name="Title 2">
            <a:extLst>
              <a:ext uri="{FF2B5EF4-FFF2-40B4-BE49-F238E27FC236}">
                <a16:creationId xmlns:a16="http://schemas.microsoft.com/office/drawing/2014/main" id="{8532A7DD-5B21-B04E-AE18-7C86892026DC}"/>
              </a:ext>
            </a:extLst>
          </p:cNvPr>
          <p:cNvSpPr txBox="1">
            <a:spLocks/>
          </p:cNvSpPr>
          <p:nvPr/>
        </p:nvSpPr>
        <p:spPr>
          <a:xfrm>
            <a:off x="0" y="26850"/>
            <a:ext cx="9144000" cy="916262"/>
          </a:xfrm>
          <a:prstGeom prst="rect">
            <a:avLst/>
          </a:prstGeom>
          <a:solidFill>
            <a:schemeClr val="accent1">
              <a:lumMod val="40000"/>
              <a:lumOff val="6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j-ea"/>
                <a:cs typeface="+mj-cs"/>
              </a:rPr>
              <a:t>CyberTraining –Training-based Workforce Development for Advanced Cyberinfrastructure (NSF 19-524)</a:t>
            </a:r>
          </a:p>
        </p:txBody>
      </p:sp>
      <p:sp>
        <p:nvSpPr>
          <p:cNvPr id="5" name="Footer Placeholder 4">
            <a:extLst>
              <a:ext uri="{FF2B5EF4-FFF2-40B4-BE49-F238E27FC236}">
                <a16:creationId xmlns:a16="http://schemas.microsoft.com/office/drawing/2014/main" id="{2FD04123-C5D0-4358-9A25-5ED8BED10A45}"/>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3850659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042"/>
            <a:ext cx="8229600" cy="1143000"/>
          </a:xfrm>
        </p:spPr>
        <p:txBody>
          <a:bodyPr/>
          <a:lstStyle/>
          <a:p>
            <a:r>
              <a:rPr lang="en-US" dirty="0"/>
              <a:t>NSF-wide Participation</a:t>
            </a:r>
          </a:p>
        </p:txBody>
      </p:sp>
      <p:sp>
        <p:nvSpPr>
          <p:cNvPr id="3" name="Content Placeholder 2"/>
          <p:cNvSpPr>
            <a:spLocks noGrp="1"/>
          </p:cNvSpPr>
          <p:nvPr>
            <p:ph idx="1"/>
          </p:nvPr>
        </p:nvSpPr>
        <p:spPr>
          <a:xfrm>
            <a:off x="0" y="909638"/>
            <a:ext cx="9144000" cy="6453499"/>
          </a:xfrm>
        </p:spPr>
        <p:txBody>
          <a:bodyPr>
            <a:normAutofit fontScale="47500" lnSpcReduction="20000"/>
          </a:bodyPr>
          <a:lstStyle/>
          <a:p>
            <a:r>
              <a:rPr lang="en-US" sz="5100" dirty="0"/>
              <a:t>CISE/OAC  - Office of Advanced Cyberinfrastructure</a:t>
            </a:r>
            <a:r>
              <a:rPr lang="en-US" sz="5100" b="1" dirty="0"/>
              <a:t> – lead</a:t>
            </a:r>
          </a:p>
          <a:p>
            <a:pPr lvl="1"/>
            <a:r>
              <a:rPr lang="en-US" sz="4700" dirty="0"/>
              <a:t>Sushil K Prasad </a:t>
            </a:r>
          </a:p>
          <a:p>
            <a:pPr marL="457200" lvl="1" indent="0">
              <a:buNone/>
            </a:pPr>
            <a:r>
              <a:rPr lang="en-US" sz="4700" dirty="0"/>
              <a:t>(Includes BD Hub)</a:t>
            </a:r>
          </a:p>
          <a:p>
            <a:r>
              <a:rPr lang="en-US" sz="5100" dirty="0"/>
              <a:t>CISE/CCF Computing and Communication Foundation</a:t>
            </a:r>
          </a:p>
          <a:p>
            <a:pPr lvl="1"/>
            <a:r>
              <a:rPr lang="en-US" sz="4700" dirty="0"/>
              <a:t>Almadena </a:t>
            </a:r>
            <a:r>
              <a:rPr lang="en-US" sz="4700" dirty="0" err="1"/>
              <a:t>Chtchelkanova</a:t>
            </a:r>
            <a:endParaRPr lang="en-US" sz="4700" dirty="0"/>
          </a:p>
          <a:p>
            <a:r>
              <a:rPr lang="en-US" sz="5100" dirty="0"/>
              <a:t>EHR/DGE - Division of Graduate Education </a:t>
            </a:r>
          </a:p>
          <a:p>
            <a:pPr lvl="1"/>
            <a:r>
              <a:rPr lang="en-US" sz="4700" dirty="0"/>
              <a:t>Victor  Piotrowski;</a:t>
            </a:r>
            <a:r>
              <a:rPr lang="en-US" sz="4200" dirty="0"/>
              <a:t> Chun-</a:t>
            </a:r>
            <a:r>
              <a:rPr lang="en-US" sz="4200" dirty="0" err="1"/>
              <a:t>Hsi</a:t>
            </a:r>
            <a:r>
              <a:rPr lang="en-US" sz="4200" dirty="0"/>
              <a:t> (Vincent) Huang</a:t>
            </a:r>
          </a:p>
          <a:p>
            <a:r>
              <a:rPr lang="en-US" sz="5100" dirty="0"/>
              <a:t>ENG - Directorates of Engineering</a:t>
            </a:r>
          </a:p>
          <a:p>
            <a:pPr lvl="1"/>
            <a:r>
              <a:rPr lang="en-US" sz="4200" dirty="0"/>
              <a:t>Joanne Culbertson,  ENG/CMMI </a:t>
            </a:r>
          </a:p>
          <a:p>
            <a:pPr lvl="1"/>
            <a:r>
              <a:rPr lang="en-US" sz="4200" dirty="0"/>
              <a:t>Ronald</a:t>
            </a:r>
            <a:r>
              <a:rPr lang="en-US" sz="4600" dirty="0"/>
              <a:t> Joslin; </a:t>
            </a:r>
            <a:r>
              <a:rPr lang="en-US" sz="4200" dirty="0"/>
              <a:t>Christina Payne, </a:t>
            </a:r>
            <a:r>
              <a:rPr lang="en-US" sz="4600" dirty="0"/>
              <a:t>ENG/CBET  </a:t>
            </a:r>
          </a:p>
          <a:p>
            <a:pPr lvl="1"/>
            <a:r>
              <a:rPr lang="en-US" sz="4600" dirty="0"/>
              <a:t>Anthony </a:t>
            </a:r>
            <a:r>
              <a:rPr lang="en-US" sz="4600" dirty="0" err="1"/>
              <a:t>Kuh</a:t>
            </a:r>
            <a:r>
              <a:rPr lang="en-US" sz="4200" dirty="0"/>
              <a:t>,  ENG/EECS </a:t>
            </a:r>
          </a:p>
          <a:p>
            <a:r>
              <a:rPr lang="en-US" sz="5100" dirty="0"/>
              <a:t>GEO - Directorate for Geosciences </a:t>
            </a:r>
          </a:p>
          <a:p>
            <a:pPr lvl="1"/>
            <a:r>
              <a:rPr lang="en-US" sz="4700" dirty="0"/>
              <a:t>Eva </a:t>
            </a:r>
            <a:r>
              <a:rPr lang="en-US" sz="4700" dirty="0" err="1"/>
              <a:t>Zanzerkia</a:t>
            </a:r>
            <a:endParaRPr lang="en-US" sz="4700" dirty="0"/>
          </a:p>
          <a:p>
            <a:r>
              <a:rPr lang="en-US" sz="5100" dirty="0"/>
              <a:t>MPS - Directorate for Mathematical &amp; Physical Sciences</a:t>
            </a:r>
          </a:p>
          <a:p>
            <a:pPr lvl="1"/>
            <a:r>
              <a:rPr lang="en-US" sz="4200" dirty="0"/>
              <a:t>Nigel A. Sharp, MPS/AST; Daryl W. Hess, MPS/DMR; Bogdan Mihaila, MPS/PHY</a:t>
            </a:r>
          </a:p>
          <a:p>
            <a:r>
              <a:rPr lang="en-US" sz="5100" dirty="0">
                <a:solidFill>
                  <a:srgbClr val="FF0000"/>
                </a:solidFill>
                <a:cs typeface="Calibri"/>
              </a:rPr>
              <a:t>SBE - </a:t>
            </a:r>
            <a:r>
              <a:rPr lang="en-US" sz="5100" dirty="0"/>
              <a:t>Social Behavioral and Economic Sciences</a:t>
            </a:r>
            <a:endParaRPr lang="en-US" sz="5100" dirty="0">
              <a:solidFill>
                <a:srgbClr val="FF0000"/>
              </a:solidFill>
              <a:cs typeface="Calibri"/>
            </a:endParaRPr>
          </a:p>
          <a:p>
            <a:pPr lvl="1"/>
            <a:r>
              <a:rPr lang="en-US" sz="4600" dirty="0"/>
              <a:t>Sara </a:t>
            </a:r>
            <a:r>
              <a:rPr lang="en-US" sz="4600" dirty="0" err="1"/>
              <a:t>Kiesler</a:t>
            </a:r>
            <a:r>
              <a:rPr lang="en-US" sz="4600" dirty="0"/>
              <a:t> and Kenneth C. Land</a:t>
            </a:r>
          </a:p>
        </p:txBody>
      </p:sp>
      <p:sp>
        <p:nvSpPr>
          <p:cNvPr id="4" name="TextBox 3"/>
          <p:cNvSpPr txBox="1"/>
          <p:nvPr/>
        </p:nvSpPr>
        <p:spPr>
          <a:xfrm>
            <a:off x="5954233" y="2679406"/>
            <a:ext cx="3189767" cy="292387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EEECE1">
                    <a:lumMod val="90000"/>
                  </a:srgbClr>
                </a:solidFill>
                <a:effectLst/>
                <a:uLnTx/>
                <a:uFillTx/>
                <a:latin typeface="Calibri"/>
                <a:ea typeface="+mn-ea"/>
                <a:cs typeface="+mn-cs"/>
              </a:rPr>
              <a:t>Intent: stimulate co-funding between OAC and one or more domains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EEECE1">
                    <a:lumMod val="90000"/>
                  </a:srgbClr>
                </a:solidFill>
                <a:effectLst/>
                <a:uLnTx/>
                <a:uFillTx/>
                <a:latin typeface="Calibri"/>
                <a:ea typeface="+mn-ea"/>
                <a:cs typeface="+mn-cs"/>
              </a:rPr>
              <a:t>Consult OAC + other Cognizant Program Officers </a:t>
            </a:r>
          </a:p>
          <a:p>
            <a:pPr marL="628650" marR="0" lvl="1" indent="-171450" algn="l" defTabSz="4572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EEECE1">
                    <a:lumMod val="90000"/>
                  </a:srgbClr>
                </a:solidFill>
                <a:effectLst/>
                <a:uLnTx/>
                <a:uFillTx/>
                <a:latin typeface="Calibri"/>
                <a:ea typeface="+mn-ea"/>
                <a:cs typeface="+mn-cs"/>
              </a:rPr>
              <a:t>At least one month in advance of the submission deadline</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ABF977DF-831A-450B-9AC0-DADF68FE261F}"/>
              </a:ext>
            </a:extLst>
          </p:cNvPr>
          <p:cNvSpPr>
            <a:spLocks noGrp="1"/>
          </p:cNvSpPr>
          <p:nvPr>
            <p:ph type="ftr" sz="quarter" idx="11"/>
          </p:nvPr>
        </p:nvSpPr>
        <p:spPr>
          <a:xfrm>
            <a:off x="6302114" y="6323653"/>
            <a:ext cx="2895600" cy="365125"/>
          </a:xfrm>
        </p:spPr>
        <p:txBody>
          <a:bodyPr/>
          <a:lstStyle/>
          <a:p>
            <a:r>
              <a:rPr lang="en-US" dirty="0">
                <a:solidFill>
                  <a:prstClr val="black">
                    <a:tint val="75000"/>
                  </a:prstClr>
                </a:solidFill>
                <a:latin typeface="Calibri"/>
              </a:rPr>
              <a:t>Prasad/SCEC-18</a:t>
            </a:r>
          </a:p>
        </p:txBody>
      </p:sp>
    </p:spTree>
    <p:extLst>
      <p:ext uri="{BB962C8B-B14F-4D97-AF65-F5344CB8AC3E}">
        <p14:creationId xmlns:p14="http://schemas.microsoft.com/office/powerpoint/2010/main" val="378921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042"/>
            <a:ext cx="8229600" cy="1143000"/>
          </a:xfrm>
        </p:spPr>
        <p:txBody>
          <a:bodyPr/>
          <a:lstStyle/>
          <a:p>
            <a:r>
              <a:rPr lang="en-US" dirty="0"/>
              <a:t>NSF-wide Participation</a:t>
            </a:r>
          </a:p>
        </p:txBody>
      </p:sp>
      <p:sp>
        <p:nvSpPr>
          <p:cNvPr id="3" name="Content Placeholder 2"/>
          <p:cNvSpPr>
            <a:spLocks noGrp="1"/>
          </p:cNvSpPr>
          <p:nvPr>
            <p:ph idx="1"/>
          </p:nvPr>
        </p:nvSpPr>
        <p:spPr>
          <a:xfrm>
            <a:off x="0" y="909638"/>
            <a:ext cx="9144000" cy="6453499"/>
          </a:xfrm>
        </p:spPr>
        <p:txBody>
          <a:bodyPr>
            <a:normAutofit fontScale="47500" lnSpcReduction="20000"/>
          </a:bodyPr>
          <a:lstStyle/>
          <a:p>
            <a:r>
              <a:rPr lang="en-US" sz="5100" dirty="0"/>
              <a:t>CISE/OAC  - Office of Advanced Cyberinfrastructure</a:t>
            </a:r>
            <a:r>
              <a:rPr lang="en-US" sz="5100" b="1" dirty="0"/>
              <a:t> – lead</a:t>
            </a:r>
          </a:p>
          <a:p>
            <a:pPr lvl="1"/>
            <a:r>
              <a:rPr lang="en-US" sz="4700" dirty="0"/>
              <a:t>Sushil K Prasad </a:t>
            </a:r>
          </a:p>
          <a:p>
            <a:pPr marL="457200" lvl="1" indent="0">
              <a:buNone/>
            </a:pPr>
            <a:r>
              <a:rPr lang="en-US" sz="4700" dirty="0"/>
              <a:t>(Includes BD Hub)</a:t>
            </a:r>
          </a:p>
          <a:p>
            <a:r>
              <a:rPr lang="en-US" sz="5100" dirty="0"/>
              <a:t>CISE/CCF Computing and Communication Foundation</a:t>
            </a:r>
          </a:p>
          <a:p>
            <a:pPr lvl="1"/>
            <a:r>
              <a:rPr lang="en-US" sz="4700" dirty="0"/>
              <a:t>Almadena </a:t>
            </a:r>
            <a:r>
              <a:rPr lang="en-US" sz="4700" dirty="0" err="1"/>
              <a:t>Chtchelkanova</a:t>
            </a:r>
            <a:endParaRPr lang="en-US" sz="4700" dirty="0"/>
          </a:p>
          <a:p>
            <a:r>
              <a:rPr lang="en-US" sz="5100" dirty="0"/>
              <a:t>EHR/DGE - Division of Graduate Education </a:t>
            </a:r>
          </a:p>
          <a:p>
            <a:pPr lvl="1"/>
            <a:r>
              <a:rPr lang="en-US" sz="4700" dirty="0"/>
              <a:t>Victor  Piotrowski;</a:t>
            </a:r>
            <a:r>
              <a:rPr lang="en-US" sz="4200" dirty="0"/>
              <a:t> Chun-</a:t>
            </a:r>
            <a:r>
              <a:rPr lang="en-US" sz="4200" dirty="0" err="1"/>
              <a:t>Hsi</a:t>
            </a:r>
            <a:r>
              <a:rPr lang="en-US" sz="4200" dirty="0"/>
              <a:t> (Vincent) Huang</a:t>
            </a:r>
          </a:p>
          <a:p>
            <a:r>
              <a:rPr lang="en-US" sz="5100" dirty="0"/>
              <a:t>ENG - Directorates of Engineering</a:t>
            </a:r>
          </a:p>
          <a:p>
            <a:pPr lvl="1"/>
            <a:r>
              <a:rPr lang="en-US" sz="4200" dirty="0"/>
              <a:t>Joanne Culbertson,  ENG/CMMI </a:t>
            </a:r>
          </a:p>
          <a:p>
            <a:pPr lvl="1"/>
            <a:r>
              <a:rPr lang="en-US" sz="4200" dirty="0"/>
              <a:t>Ronald</a:t>
            </a:r>
            <a:r>
              <a:rPr lang="en-US" sz="4600" dirty="0"/>
              <a:t> Joslin; </a:t>
            </a:r>
            <a:r>
              <a:rPr lang="en-US" sz="4200" dirty="0"/>
              <a:t>Christina Payne, </a:t>
            </a:r>
            <a:r>
              <a:rPr lang="en-US" sz="4600" dirty="0"/>
              <a:t>ENG/CBET  </a:t>
            </a:r>
          </a:p>
          <a:p>
            <a:pPr lvl="1"/>
            <a:r>
              <a:rPr lang="en-US" sz="4600" dirty="0"/>
              <a:t>Anthony </a:t>
            </a:r>
            <a:r>
              <a:rPr lang="en-US" sz="4600" dirty="0" err="1"/>
              <a:t>Kuh</a:t>
            </a:r>
            <a:r>
              <a:rPr lang="en-US" sz="4200" dirty="0"/>
              <a:t>,  ENG/EECS </a:t>
            </a:r>
          </a:p>
          <a:p>
            <a:r>
              <a:rPr lang="en-US" sz="5100" dirty="0"/>
              <a:t>GEO - Directorate for Geosciences </a:t>
            </a:r>
          </a:p>
          <a:p>
            <a:pPr lvl="1"/>
            <a:r>
              <a:rPr lang="en-US" sz="4700" dirty="0"/>
              <a:t>Eva </a:t>
            </a:r>
            <a:r>
              <a:rPr lang="en-US" sz="4700" dirty="0" err="1"/>
              <a:t>Zanzerkia</a:t>
            </a:r>
            <a:endParaRPr lang="en-US" sz="4700" dirty="0"/>
          </a:p>
          <a:p>
            <a:r>
              <a:rPr lang="en-US" sz="5100" dirty="0"/>
              <a:t>MPS - Directorate for Mathematical &amp; Physical Sciences</a:t>
            </a:r>
          </a:p>
          <a:p>
            <a:pPr lvl="1"/>
            <a:r>
              <a:rPr lang="en-US" sz="4200" dirty="0"/>
              <a:t>Nigel A. Sharp, MPS/AST; Daryl W. Hess, MPS/DMR; Bogdan Mihaila, MPS/PHY</a:t>
            </a:r>
          </a:p>
          <a:p>
            <a:r>
              <a:rPr lang="en-US" sz="5100" dirty="0">
                <a:solidFill>
                  <a:srgbClr val="FF0000"/>
                </a:solidFill>
                <a:cs typeface="Calibri"/>
              </a:rPr>
              <a:t>SBE - </a:t>
            </a:r>
            <a:r>
              <a:rPr lang="en-US" sz="5100" dirty="0"/>
              <a:t>Social Behavioral and Economic Sciences</a:t>
            </a:r>
            <a:endParaRPr lang="en-US" sz="5100" dirty="0">
              <a:solidFill>
                <a:srgbClr val="FF0000"/>
              </a:solidFill>
              <a:cs typeface="Calibri"/>
            </a:endParaRPr>
          </a:p>
          <a:p>
            <a:pPr lvl="1"/>
            <a:r>
              <a:rPr lang="en-US" sz="4600" dirty="0"/>
              <a:t>Sara </a:t>
            </a:r>
            <a:r>
              <a:rPr lang="en-US" sz="4600" dirty="0" err="1"/>
              <a:t>Kiesler</a:t>
            </a:r>
            <a:endParaRPr lang="en-US" sz="4600" dirty="0"/>
          </a:p>
        </p:txBody>
      </p:sp>
      <p:sp>
        <p:nvSpPr>
          <p:cNvPr id="4" name="TextBox 3"/>
          <p:cNvSpPr txBox="1"/>
          <p:nvPr/>
        </p:nvSpPr>
        <p:spPr>
          <a:xfrm>
            <a:off x="5954233" y="2679406"/>
            <a:ext cx="3189767" cy="292387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Intent: </a:t>
            </a:r>
            <a:r>
              <a:rPr kumimoji="0" lang="en-US" sz="2000" b="0" i="0" u="none" strike="noStrike" kern="1200" cap="none" spc="0" normalizeH="0" baseline="0" noProof="0" dirty="0">
                <a:ln>
                  <a:noFill/>
                </a:ln>
                <a:solidFill>
                  <a:srgbClr val="0070C0"/>
                </a:solidFill>
                <a:effectLst/>
                <a:uLnTx/>
                <a:uFillTx/>
                <a:latin typeface="Calibri"/>
                <a:ea typeface="+mn-ea"/>
                <a:cs typeface="+mn-cs"/>
              </a:rPr>
              <a:t>stimulate co-funding </a:t>
            </a:r>
            <a:r>
              <a:rPr kumimoji="0" lang="en-US" sz="2000" b="0" i="0" u="none" strike="noStrike" kern="1200" cap="none" spc="0" normalizeH="0" baseline="0" noProof="0" dirty="0">
                <a:ln>
                  <a:noFill/>
                </a:ln>
                <a:solidFill>
                  <a:prstClr val="black"/>
                </a:solidFill>
                <a:effectLst/>
                <a:uLnTx/>
                <a:uFillTx/>
                <a:latin typeface="Calibri"/>
                <a:ea typeface="+mn-ea"/>
                <a:cs typeface="+mn-cs"/>
              </a:rPr>
              <a:t>between OAC and one or more domains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srgbClr val="00B0F0"/>
                </a:solidFill>
                <a:effectLst/>
                <a:uLnTx/>
                <a:uFillTx/>
                <a:latin typeface="Calibri"/>
                <a:ea typeface="+mn-ea"/>
                <a:cs typeface="+mn-cs"/>
              </a:rPr>
              <a:t>Consult</a:t>
            </a:r>
            <a:r>
              <a:rPr kumimoji="0" lang="en-US" sz="2000" b="0" i="0" u="none" strike="noStrike" kern="1200" cap="none" spc="0" normalizeH="0" baseline="0" noProof="0" dirty="0">
                <a:ln>
                  <a:noFill/>
                </a:ln>
                <a:solidFill>
                  <a:prstClr val="black"/>
                </a:solidFill>
                <a:effectLst/>
                <a:uLnTx/>
                <a:uFillTx/>
                <a:latin typeface="Calibri"/>
                <a:ea typeface="+mn-ea"/>
                <a:cs typeface="+mn-cs"/>
              </a:rPr>
              <a:t> OAC + other Cognizant Program Officers </a:t>
            </a:r>
          </a:p>
          <a:p>
            <a:pPr marL="628650" marR="0" lvl="1" indent="-171450" algn="l" defTabSz="45720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At least one month in advance of the submission deadline</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C3693F55-D37A-497B-B1DB-86611BD0346A}"/>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334705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6784438-141C-49D4-850E-A5B86709941B}"/>
              </a:ext>
            </a:extLst>
          </p:cNvPr>
          <p:cNvSpPr txBox="1">
            <a:spLocks/>
          </p:cNvSpPr>
          <p:nvPr/>
        </p:nvSpPr>
        <p:spPr>
          <a:xfrm>
            <a:off x="213558" y="999460"/>
            <a:ext cx="6144711" cy="58585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8858"/>
                </a:solidFill>
                <a:effectLst/>
                <a:uLnTx/>
                <a:uFillTx/>
                <a:latin typeface="Calibri" charset="0"/>
                <a:ea typeface="Calibri" charset="0"/>
                <a:cs typeface="Calibri" charset="0"/>
              </a:rPr>
              <a:t>Excellent </a:t>
            </a:r>
            <a:r>
              <a:rPr kumimoji="0" lang="en-US" sz="2400" b="0" i="0" u="none" strike="noStrike" kern="1200" cap="none" spc="0" normalizeH="0" baseline="0" noProof="0" dirty="0">
                <a:ln>
                  <a:noFill/>
                </a:ln>
                <a:solidFill>
                  <a:prstClr val="black"/>
                </a:solidFill>
                <a:effectLst/>
                <a:uLnTx/>
                <a:uFillTx/>
                <a:latin typeface="Calibri" charset="0"/>
                <a:ea typeface="Calibri" charset="0"/>
                <a:cs typeface="Calibri" charset="0"/>
              </a:rPr>
              <a:t>community response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libri" charset="0"/>
                <a:ea typeface="Calibri" charset="0"/>
                <a:cs typeface="Calibri" charset="0"/>
              </a:rPr>
              <a:t>40% additional submissions in 2</a:t>
            </a:r>
            <a:r>
              <a:rPr kumimoji="0" lang="en-US" sz="2000" b="0" i="0" u="none" strike="noStrike" kern="1200" cap="none" spc="0" normalizeH="0" baseline="30000" noProof="0" dirty="0">
                <a:ln>
                  <a:noFill/>
                </a:ln>
                <a:solidFill>
                  <a:srgbClr val="000000"/>
                </a:solidFill>
                <a:effectLst/>
                <a:uLnTx/>
                <a:uFillTx/>
                <a:latin typeface="Calibri" charset="0"/>
                <a:ea typeface="Calibri" charset="0"/>
                <a:cs typeface="Calibri" charset="0"/>
              </a:rPr>
              <a:t>nd</a:t>
            </a:r>
            <a:r>
              <a:rPr kumimoji="0" lang="en-US" sz="2000" b="0" i="0" u="none" strike="noStrike" kern="1200" cap="none" spc="0" normalizeH="0" baseline="0" noProof="0" dirty="0">
                <a:ln>
                  <a:noFill/>
                </a:ln>
                <a:solidFill>
                  <a:srgbClr val="000000"/>
                </a:solidFill>
                <a:effectLst/>
                <a:uLnTx/>
                <a:uFillTx/>
                <a:latin typeface="Calibri" charset="0"/>
                <a:ea typeface="Calibri" charset="0"/>
                <a:cs typeface="Calibri" charset="0"/>
              </a:rPr>
              <a:t> round!</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About 25 awards made in FY 16 and FY17</a:t>
            </a:r>
            <a:endParaRPr kumimoji="0" lang="en-US" sz="2000" b="0" i="0" u="none" strike="noStrike" kern="1200" cap="none" spc="0" normalizeH="0" baseline="0" noProof="0" dirty="0">
              <a:ln>
                <a:noFill/>
              </a:ln>
              <a:solidFill>
                <a:srgbClr val="000000"/>
              </a:solidFill>
              <a:effectLst/>
              <a:uLnTx/>
              <a:uFillTx/>
              <a:latin typeface="Calibri" charset="0"/>
              <a:ea typeface="+mn-ea"/>
              <a:cs typeface="Calibri" charset="0"/>
            </a:endParaRPr>
          </a:p>
          <a:p>
            <a:pPr marL="285750" marR="0" lvl="1" indent="0" algn="l" defTabSz="571500" rtl="0" eaLnBrk="1" fontAlgn="auto" latinLnBrk="0" hangingPunct="1">
              <a:lnSpc>
                <a:spcPct val="90000"/>
              </a:lnSpc>
              <a:spcBef>
                <a:spcPts val="313"/>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142875" marR="0" lvl="0"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Three project classes: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B0F0"/>
                </a:solidFill>
                <a:effectLst/>
                <a:uLnTx/>
                <a:uFillTx/>
                <a:latin typeface="Calibri"/>
                <a:ea typeface="+mn-ea"/>
                <a:cs typeface="+mn-cs"/>
              </a:rPr>
              <a:t>Pilot: </a:t>
            </a:r>
            <a:r>
              <a:rPr kumimoji="0" lang="en-US" sz="2400" b="0" i="1" u="none" strike="noStrike" kern="1200" cap="none" spc="0" normalizeH="0" baseline="0" noProof="0" dirty="0">
                <a:ln>
                  <a:noFill/>
                </a:ln>
                <a:solidFill>
                  <a:prstClr val="black"/>
                </a:solidFill>
                <a:effectLst/>
                <a:uLnTx/>
                <a:uFillTx/>
                <a:latin typeface="Calibri"/>
                <a:ea typeface="+mn-ea"/>
                <a:cs typeface="+mn-cs"/>
              </a:rPr>
              <a:t>E</a:t>
            </a:r>
            <a:r>
              <a:rPr kumimoji="0" lang="en-US" sz="2400" b="0" i="0" u="none" strike="noStrike" kern="1200" cap="none" spc="0" normalizeH="0" baseline="0" noProof="0" dirty="0">
                <a:ln>
                  <a:noFill/>
                </a:ln>
                <a:solidFill>
                  <a:prstClr val="black"/>
                </a:solidFill>
                <a:effectLst/>
                <a:uLnTx/>
                <a:uFillTx/>
                <a:latin typeface="Calibri"/>
                <a:ea typeface="+mn-ea"/>
                <a:cs typeface="+mn-cs"/>
              </a:rPr>
              <a:t>xploratory activities</a:t>
            </a:r>
          </a:p>
          <a:p>
            <a:pPr marL="88582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$300K, 2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endParaRPr kumimoji="0" lang="en-US" sz="2000" b="0" i="1" u="none" strike="noStrike" kern="1200" cap="none" spc="0" normalizeH="0" baseline="0" noProof="0" dirty="0">
              <a:ln>
                <a:noFill/>
              </a:ln>
              <a:solidFill>
                <a:prstClr val="black"/>
              </a:solidFill>
              <a:effectLst/>
              <a:uLnTx/>
              <a:uFillTx/>
              <a:latin typeface="Calibri"/>
              <a:ea typeface="+mn-ea"/>
              <a:cs typeface="+mn-cs"/>
            </a:endParaRP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B0F0"/>
                </a:solidFill>
                <a:effectLst/>
                <a:uLnTx/>
                <a:uFillTx/>
                <a:latin typeface="Calibri"/>
                <a:ea typeface="+mn-ea"/>
                <a:cs typeface="+mn-cs"/>
              </a:rPr>
              <a:t>Implementation: </a:t>
            </a:r>
            <a:r>
              <a:rPr kumimoji="0" lang="en-US" sz="2400" b="0" i="0" u="none" strike="noStrike" kern="1200" cap="none" spc="0" normalizeH="0" baseline="0" noProof="0" dirty="0">
                <a:ln>
                  <a:noFill/>
                </a:ln>
                <a:solidFill>
                  <a:prstClr val="black"/>
                </a:solidFill>
                <a:effectLst/>
                <a:uLnTx/>
                <a:uFillTx/>
                <a:latin typeface="Calibri"/>
                <a:ea typeface="+mn-ea"/>
                <a:cs typeface="+mn-cs"/>
              </a:rPr>
              <a:t>Broadly accessible to community </a:t>
            </a:r>
            <a:endParaRPr kumimoji="0" lang="en-US" sz="2400" b="0" i="1" u="none" strike="noStrike" kern="1200" cap="none" spc="0" normalizeH="0" baseline="0" noProof="0" dirty="0">
              <a:ln>
                <a:noFill/>
              </a:ln>
              <a:solidFill>
                <a:prstClr val="black"/>
              </a:solidFill>
              <a:effectLst/>
              <a:uLnTx/>
              <a:uFillTx/>
              <a:latin typeface="Calibri"/>
              <a:ea typeface="+mn-ea"/>
              <a:cs typeface="+mn-cs"/>
            </a:endParaRP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Small: </a:t>
            </a:r>
            <a:r>
              <a:rPr kumimoji="0" lang="en-US" sz="2400" b="0" i="0" u="none" strike="noStrike" kern="1200" cap="none" spc="0" normalizeH="0" baseline="0" noProof="0" dirty="0">
                <a:ln>
                  <a:noFill/>
                </a:ln>
                <a:solidFill>
                  <a:prstClr val="black"/>
                </a:solidFill>
                <a:effectLst/>
                <a:uLnTx/>
                <a:uFillTx/>
                <a:latin typeface="Calibri"/>
                <a:ea typeface="+mn-ea"/>
                <a:cs typeface="+mn-cs"/>
              </a:rPr>
              <a:t>$500K, 4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yrs</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Medium: </a:t>
            </a:r>
            <a:r>
              <a:rPr kumimoji="0" lang="en-US" sz="2400" b="0" i="0" u="none" strike="noStrike" kern="1200" cap="none" spc="0" normalizeH="0" baseline="0" noProof="0" dirty="0">
                <a:ln>
                  <a:noFill/>
                </a:ln>
                <a:solidFill>
                  <a:prstClr val="black"/>
                </a:solidFill>
                <a:effectLst/>
                <a:uLnTx/>
                <a:uFillTx/>
                <a:latin typeface="Calibri"/>
                <a:ea typeface="+mn-ea"/>
                <a:cs typeface="+mn-cs"/>
              </a:rPr>
              <a:t>foster a community, </a:t>
            </a:r>
          </a:p>
          <a:p>
            <a:pPr marL="1171575" marR="0" lvl="3"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$1M, 4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B0F0"/>
                </a:solidFill>
                <a:effectLst/>
                <a:uLnTx/>
                <a:uFillTx/>
                <a:latin typeface="Calibri"/>
                <a:ea typeface="+mn-ea"/>
                <a:cs typeface="+mn-cs"/>
              </a:rPr>
              <a:t>Large-scale Project Conceptualization: </a:t>
            </a:r>
            <a:r>
              <a:rPr kumimoji="0" lang="en-US" sz="2400" b="0" i="0" u="none" strike="noStrike" kern="1200" cap="none" spc="0" normalizeH="0" baseline="0" noProof="0" dirty="0">
                <a:ln>
                  <a:noFill/>
                </a:ln>
                <a:solidFill>
                  <a:srgbClr val="00B0F0"/>
                </a:solidFill>
                <a:effectLst/>
                <a:uLnTx/>
                <a:uFillTx/>
                <a:latin typeface="Calibri"/>
                <a:ea typeface="+mn-ea"/>
                <a:cs typeface="+mn-cs"/>
              </a:rPr>
              <a:t> </a:t>
            </a: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Planning grants for potential future institute-like CyberTraining projects</a:t>
            </a: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$500k, 2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itle 1">
            <a:extLst>
              <a:ext uri="{FF2B5EF4-FFF2-40B4-BE49-F238E27FC236}">
                <a16:creationId xmlns:a16="http://schemas.microsoft.com/office/drawing/2014/main" id="{3B88D91C-3B2A-E540-A570-134ED4BAB2D6}"/>
              </a:ext>
            </a:extLst>
          </p:cNvPr>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3125" b="1" kern="1200">
                <a:solidFill>
                  <a:srgbClr val="000090"/>
                </a:solidFill>
                <a:latin typeface="Arial"/>
                <a:ea typeface="+mj-ea"/>
                <a:cs typeface="Arial"/>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125" b="1" i="0" u="none" strike="noStrike" kern="1200" cap="none" spc="0" normalizeH="0" baseline="0" noProof="0" dirty="0">
                <a:ln>
                  <a:noFill/>
                </a:ln>
                <a:solidFill>
                  <a:srgbClr val="000090"/>
                </a:solidFill>
                <a:effectLst/>
                <a:uLnTx/>
                <a:uFillTx/>
                <a:latin typeface="Arial"/>
                <a:ea typeface="+mj-ea"/>
                <a:cs typeface="Arial"/>
              </a:rPr>
              <a:t>FY 19: Award Framework</a:t>
            </a:r>
          </a:p>
        </p:txBody>
      </p:sp>
      <p:sp>
        <p:nvSpPr>
          <p:cNvPr id="8" name="Subtitle 3">
            <a:extLst>
              <a:ext uri="{FF2B5EF4-FFF2-40B4-BE49-F238E27FC236}">
                <a16:creationId xmlns:a16="http://schemas.microsoft.com/office/drawing/2014/main" id="{CB8A8099-6EE7-6940-B1D8-A0C0BF2531CB}"/>
              </a:ext>
            </a:extLst>
          </p:cNvPr>
          <p:cNvSpPr txBox="1">
            <a:spLocks/>
          </p:cNvSpPr>
          <p:nvPr/>
        </p:nvSpPr>
        <p:spPr>
          <a:xfrm>
            <a:off x="6081823" y="999461"/>
            <a:ext cx="2659048" cy="47208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75" marR="0" lvl="0"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85000"/>
                  </a:prstClr>
                </a:solidFill>
                <a:effectLst/>
                <a:uLnTx/>
                <a:uFillTx/>
                <a:latin typeface="Calibri"/>
                <a:ea typeface="+mn-ea"/>
                <a:cs typeface="Calibri"/>
              </a:rPr>
              <a:t>No separate tracks, still 3 communities of concerns</a:t>
            </a:r>
            <a:endParaRPr kumimoji="0" lang="en-US" sz="2400" b="1" i="0" u="none" strike="noStrike" kern="1200" cap="none" spc="0" normalizeH="0" baseline="0" noProof="0" dirty="0">
              <a:ln>
                <a:noFill/>
              </a:ln>
              <a:solidFill>
                <a:prstClr val="white">
                  <a:lumMod val="85000"/>
                </a:prstClr>
              </a:solidFill>
              <a:effectLst/>
              <a:uLnTx/>
              <a:uFillTx/>
              <a:latin typeface="Calibri"/>
              <a:ea typeface="+mn-ea"/>
              <a:cs typeface="Calibri"/>
            </a:endParaRPr>
          </a:p>
          <a:p>
            <a:pPr marL="542925" marR="0" lvl="1"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lumMod val="85000"/>
                  </a:prstClr>
                </a:solidFill>
                <a:effectLst/>
                <a:uLnTx/>
                <a:uFillTx/>
                <a:latin typeface="Calibri"/>
                <a:ea typeface="+mn-ea"/>
                <a:cs typeface="Calibri"/>
              </a:rPr>
              <a:t>CI Professionals, CI Contributors, and CI Users </a:t>
            </a:r>
          </a:p>
          <a:p>
            <a:pPr marL="142875" marR="0" lvl="0"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85000"/>
                  </a:prstClr>
                </a:solidFill>
                <a:effectLst/>
                <a:uLnTx/>
                <a:uFillTx/>
                <a:latin typeface="Calibri"/>
                <a:ea typeface="+mn-ea"/>
                <a:cs typeface="Calibri"/>
              </a:rPr>
              <a:t>Next Deadline:</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lumMod val="85000"/>
                  </a:prstClr>
                </a:solidFill>
                <a:effectLst/>
                <a:uLnTx/>
                <a:uFillTx/>
                <a:latin typeface="Calibri"/>
                <a:ea typeface="+mn-ea"/>
                <a:cs typeface="Calibri"/>
              </a:rPr>
              <a:t>Feb 6, 2019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lumMod val="85000"/>
                  </a:prstClr>
                </a:solidFill>
                <a:effectLst/>
                <a:uLnTx/>
                <a:uFillTx/>
                <a:latin typeface="Calibri"/>
                <a:ea typeface="+mn-ea"/>
                <a:cs typeface="Calibri"/>
              </a:rPr>
              <a:t> Webinar on </a:t>
            </a:r>
            <a:r>
              <a:rPr kumimoji="0" lang="en-US" sz="2000" b="0" i="1" u="none" strike="noStrike" kern="1200" cap="none" spc="0" normalizeH="0" baseline="0" noProof="0" dirty="0">
                <a:ln>
                  <a:noFill/>
                </a:ln>
                <a:solidFill>
                  <a:prstClr val="white">
                    <a:lumMod val="85000"/>
                  </a:prstClr>
                </a:solidFill>
                <a:effectLst/>
                <a:uLnTx/>
                <a:uFillTx/>
                <a:latin typeface="Calibri"/>
                <a:ea typeface="+mn-ea"/>
                <a:cs typeface="Calibri"/>
              </a:rPr>
              <a:t>Nov 26</a:t>
            </a:r>
          </a:p>
          <a:p>
            <a:pPr marL="0" marR="0" lvl="0" indent="0" algn="l" defTabSz="571500" rtl="0" eaLnBrk="1" fontAlgn="auto" latinLnBrk="0" hangingPunct="1">
              <a:lnSpc>
                <a:spcPct val="90000"/>
              </a:lnSpc>
              <a:spcBef>
                <a:spcPts val="625"/>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lumMod val="85000"/>
                </a:prstClr>
              </a:solidFill>
              <a:effectLst/>
              <a:uLnTx/>
              <a:uFillTx/>
              <a:latin typeface="Calibri"/>
              <a:ea typeface="+mn-ea"/>
              <a:cs typeface="Calibri"/>
            </a:endParaRPr>
          </a:p>
          <a:p>
            <a:pPr marL="0" marR="0" lvl="0" indent="-171450"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85000"/>
                </a:prstClr>
              </a:solidFill>
              <a:effectLst/>
              <a:uLnTx/>
              <a:uFillTx/>
              <a:latin typeface="Calibri" charset="0"/>
              <a:ea typeface="Calibri" charset="0"/>
              <a:cs typeface="Calibri" charset="0"/>
            </a:endParaRP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85000"/>
                </a:prstClr>
              </a:solidFill>
              <a:effectLst/>
              <a:uLnTx/>
              <a:uFillTx/>
              <a:latin typeface="Calibri"/>
              <a:ea typeface="+mn-ea"/>
              <a:cs typeface="+mn-cs"/>
            </a:endParaRPr>
          </a:p>
        </p:txBody>
      </p:sp>
      <p:sp>
        <p:nvSpPr>
          <p:cNvPr id="2" name="Footer Placeholder 1">
            <a:extLst>
              <a:ext uri="{FF2B5EF4-FFF2-40B4-BE49-F238E27FC236}">
                <a16:creationId xmlns:a16="http://schemas.microsoft.com/office/drawing/2014/main" id="{D611C2E0-D435-4066-9791-D02DC919ED4F}"/>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2030727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6784438-141C-49D4-850E-A5B86709941B}"/>
              </a:ext>
            </a:extLst>
          </p:cNvPr>
          <p:cNvSpPr txBox="1">
            <a:spLocks/>
          </p:cNvSpPr>
          <p:nvPr/>
        </p:nvSpPr>
        <p:spPr>
          <a:xfrm>
            <a:off x="213558" y="999460"/>
            <a:ext cx="6144711" cy="58585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8858"/>
                </a:solidFill>
                <a:effectLst/>
                <a:uLnTx/>
                <a:uFillTx/>
                <a:latin typeface="Calibri" charset="0"/>
                <a:ea typeface="Calibri" charset="0"/>
                <a:cs typeface="Calibri" charset="0"/>
              </a:rPr>
              <a:t>Excellent </a:t>
            </a:r>
            <a:r>
              <a:rPr kumimoji="0" lang="en-US" sz="2400" b="0" i="0" u="none" strike="noStrike" kern="1200" cap="none" spc="0" normalizeH="0" baseline="0" noProof="0" dirty="0">
                <a:ln>
                  <a:noFill/>
                </a:ln>
                <a:solidFill>
                  <a:prstClr val="black"/>
                </a:solidFill>
                <a:effectLst/>
                <a:uLnTx/>
                <a:uFillTx/>
                <a:latin typeface="Calibri" charset="0"/>
                <a:ea typeface="Calibri" charset="0"/>
                <a:cs typeface="Calibri" charset="0"/>
              </a:rPr>
              <a:t>community response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libri" charset="0"/>
                <a:ea typeface="Calibri" charset="0"/>
                <a:cs typeface="Calibri" charset="0"/>
              </a:rPr>
              <a:t>40% additional submissions in 2</a:t>
            </a:r>
            <a:r>
              <a:rPr kumimoji="0" lang="en-US" sz="2000" b="0" i="0" u="none" strike="noStrike" kern="1200" cap="none" spc="0" normalizeH="0" baseline="30000" noProof="0" dirty="0">
                <a:ln>
                  <a:noFill/>
                </a:ln>
                <a:solidFill>
                  <a:srgbClr val="000000"/>
                </a:solidFill>
                <a:effectLst/>
                <a:uLnTx/>
                <a:uFillTx/>
                <a:latin typeface="Calibri" charset="0"/>
                <a:ea typeface="Calibri" charset="0"/>
                <a:cs typeface="Calibri" charset="0"/>
              </a:rPr>
              <a:t>nd</a:t>
            </a:r>
            <a:r>
              <a:rPr kumimoji="0" lang="en-US" sz="2000" b="0" i="0" u="none" strike="noStrike" kern="1200" cap="none" spc="0" normalizeH="0" baseline="0" noProof="0" dirty="0">
                <a:ln>
                  <a:noFill/>
                </a:ln>
                <a:solidFill>
                  <a:srgbClr val="000000"/>
                </a:solidFill>
                <a:effectLst/>
                <a:uLnTx/>
                <a:uFillTx/>
                <a:latin typeface="Calibri" charset="0"/>
                <a:ea typeface="Calibri" charset="0"/>
                <a:cs typeface="Calibri" charset="0"/>
              </a:rPr>
              <a:t> round!</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About 25 awards made in FY 16 and FY17</a:t>
            </a:r>
            <a:endParaRPr kumimoji="0" lang="en-US" sz="2000" b="0" i="0" u="none" strike="noStrike" kern="1200" cap="none" spc="0" normalizeH="0" baseline="0" noProof="0" dirty="0">
              <a:ln>
                <a:noFill/>
              </a:ln>
              <a:solidFill>
                <a:srgbClr val="000000"/>
              </a:solidFill>
              <a:effectLst/>
              <a:uLnTx/>
              <a:uFillTx/>
              <a:latin typeface="Calibri" charset="0"/>
              <a:ea typeface="+mn-ea"/>
              <a:cs typeface="Calibri" charset="0"/>
            </a:endParaRPr>
          </a:p>
          <a:p>
            <a:pPr marL="285750" marR="0" lvl="1" indent="0" algn="l" defTabSz="571500" rtl="0" eaLnBrk="1" fontAlgn="auto" latinLnBrk="0" hangingPunct="1">
              <a:lnSpc>
                <a:spcPct val="90000"/>
              </a:lnSpc>
              <a:spcBef>
                <a:spcPts val="313"/>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142875" marR="0" lvl="0"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Three project classes: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B0F0"/>
                </a:solidFill>
                <a:effectLst/>
                <a:uLnTx/>
                <a:uFillTx/>
                <a:latin typeface="Calibri"/>
                <a:ea typeface="+mn-ea"/>
                <a:cs typeface="+mn-cs"/>
              </a:rPr>
              <a:t>Pilot: </a:t>
            </a:r>
            <a:r>
              <a:rPr kumimoji="0" lang="en-US" sz="2400" b="0" i="1" u="none" strike="noStrike" kern="1200" cap="none" spc="0" normalizeH="0" baseline="0" noProof="0" dirty="0">
                <a:ln>
                  <a:noFill/>
                </a:ln>
                <a:solidFill>
                  <a:prstClr val="black"/>
                </a:solidFill>
                <a:effectLst/>
                <a:uLnTx/>
                <a:uFillTx/>
                <a:latin typeface="Calibri"/>
                <a:ea typeface="+mn-ea"/>
                <a:cs typeface="+mn-cs"/>
              </a:rPr>
              <a:t>E</a:t>
            </a:r>
            <a:r>
              <a:rPr kumimoji="0" lang="en-US" sz="2400" b="0" i="0" u="none" strike="noStrike" kern="1200" cap="none" spc="0" normalizeH="0" baseline="0" noProof="0" dirty="0">
                <a:ln>
                  <a:noFill/>
                </a:ln>
                <a:solidFill>
                  <a:prstClr val="black"/>
                </a:solidFill>
                <a:effectLst/>
                <a:uLnTx/>
                <a:uFillTx/>
                <a:latin typeface="Calibri"/>
                <a:ea typeface="+mn-ea"/>
                <a:cs typeface="+mn-cs"/>
              </a:rPr>
              <a:t>xploratory activities</a:t>
            </a:r>
          </a:p>
          <a:p>
            <a:pPr marL="88582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$300K, 2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endParaRPr kumimoji="0" lang="en-US" sz="2000" b="0" i="1" u="none" strike="noStrike" kern="1200" cap="none" spc="0" normalizeH="0" baseline="0" noProof="0" dirty="0">
              <a:ln>
                <a:noFill/>
              </a:ln>
              <a:solidFill>
                <a:prstClr val="black"/>
              </a:solidFill>
              <a:effectLst/>
              <a:uLnTx/>
              <a:uFillTx/>
              <a:latin typeface="Calibri"/>
              <a:ea typeface="+mn-ea"/>
              <a:cs typeface="+mn-cs"/>
            </a:endParaRP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B0F0"/>
                </a:solidFill>
                <a:effectLst/>
                <a:uLnTx/>
                <a:uFillTx/>
                <a:latin typeface="Calibri"/>
                <a:ea typeface="+mn-ea"/>
                <a:cs typeface="+mn-cs"/>
              </a:rPr>
              <a:t>Implementation: </a:t>
            </a:r>
            <a:r>
              <a:rPr kumimoji="0" lang="en-US" sz="2400" b="0" i="0" u="none" strike="noStrike" kern="1200" cap="none" spc="0" normalizeH="0" baseline="0" noProof="0" dirty="0">
                <a:ln>
                  <a:noFill/>
                </a:ln>
                <a:solidFill>
                  <a:prstClr val="black"/>
                </a:solidFill>
                <a:effectLst/>
                <a:uLnTx/>
                <a:uFillTx/>
                <a:latin typeface="Calibri"/>
                <a:ea typeface="+mn-ea"/>
                <a:cs typeface="+mn-cs"/>
              </a:rPr>
              <a:t>Broadly accessible to community </a:t>
            </a:r>
            <a:endParaRPr kumimoji="0" lang="en-US" sz="2400" b="0" i="1" u="none" strike="noStrike" kern="1200" cap="none" spc="0" normalizeH="0" baseline="0" noProof="0" dirty="0">
              <a:ln>
                <a:noFill/>
              </a:ln>
              <a:solidFill>
                <a:prstClr val="black"/>
              </a:solidFill>
              <a:effectLst/>
              <a:uLnTx/>
              <a:uFillTx/>
              <a:latin typeface="Calibri"/>
              <a:ea typeface="+mn-ea"/>
              <a:cs typeface="+mn-cs"/>
            </a:endParaRP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Small: </a:t>
            </a:r>
            <a:r>
              <a:rPr kumimoji="0" lang="en-US" sz="2400" b="0" i="0" u="none" strike="noStrike" kern="1200" cap="none" spc="0" normalizeH="0" baseline="0" noProof="0" dirty="0">
                <a:ln>
                  <a:noFill/>
                </a:ln>
                <a:solidFill>
                  <a:prstClr val="black"/>
                </a:solidFill>
                <a:effectLst/>
                <a:uLnTx/>
                <a:uFillTx/>
                <a:latin typeface="Calibri"/>
                <a:ea typeface="+mn-ea"/>
                <a:cs typeface="+mn-cs"/>
              </a:rPr>
              <a:t>$500K, 4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yrs</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prstClr val="black"/>
                </a:solidFill>
                <a:effectLst/>
                <a:uLnTx/>
                <a:uFillTx/>
                <a:latin typeface="Calibri"/>
                <a:ea typeface="+mn-ea"/>
                <a:cs typeface="+mn-cs"/>
              </a:rPr>
              <a:t>Medium: </a:t>
            </a:r>
            <a:r>
              <a:rPr kumimoji="0" lang="en-US" sz="2400" b="0" i="0" u="none" strike="noStrike" kern="1200" cap="none" spc="0" normalizeH="0" baseline="0" noProof="0" dirty="0">
                <a:ln>
                  <a:noFill/>
                </a:ln>
                <a:solidFill>
                  <a:prstClr val="black"/>
                </a:solidFill>
                <a:effectLst/>
                <a:uLnTx/>
                <a:uFillTx/>
                <a:latin typeface="Calibri"/>
                <a:ea typeface="+mn-ea"/>
                <a:cs typeface="+mn-cs"/>
              </a:rPr>
              <a:t>foster a community, </a:t>
            </a:r>
          </a:p>
          <a:p>
            <a:pPr marL="1171575" marR="0" lvl="3"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$1M, 4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428625" marR="0" lvl="1"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B0F0"/>
                </a:solidFill>
                <a:effectLst/>
                <a:uLnTx/>
                <a:uFillTx/>
                <a:latin typeface="Calibri"/>
                <a:ea typeface="+mn-ea"/>
                <a:cs typeface="+mn-cs"/>
              </a:rPr>
              <a:t>Large-scale Project Conceptualization: </a:t>
            </a:r>
            <a:r>
              <a:rPr kumimoji="0" lang="en-US" sz="2400" b="0" i="0" u="none" strike="noStrike" kern="1200" cap="none" spc="0" normalizeH="0" baseline="0" noProof="0" dirty="0">
                <a:ln>
                  <a:noFill/>
                </a:ln>
                <a:solidFill>
                  <a:srgbClr val="00B0F0"/>
                </a:solidFill>
                <a:effectLst/>
                <a:uLnTx/>
                <a:uFillTx/>
                <a:latin typeface="Calibri"/>
                <a:ea typeface="+mn-ea"/>
                <a:cs typeface="+mn-cs"/>
              </a:rPr>
              <a:t> </a:t>
            </a: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Planning grants for potential future institute-like CyberTraining projects</a:t>
            </a: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$500k, 2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yrs</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itle 1">
            <a:extLst>
              <a:ext uri="{FF2B5EF4-FFF2-40B4-BE49-F238E27FC236}">
                <a16:creationId xmlns:a16="http://schemas.microsoft.com/office/drawing/2014/main" id="{3B88D91C-3B2A-E540-A570-134ED4BAB2D6}"/>
              </a:ext>
            </a:extLst>
          </p:cNvPr>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3125" b="1" kern="1200">
                <a:solidFill>
                  <a:srgbClr val="000090"/>
                </a:solidFill>
                <a:latin typeface="Arial"/>
                <a:ea typeface="+mj-ea"/>
                <a:cs typeface="Arial"/>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125" b="1" i="0" u="none" strike="noStrike" kern="1200" cap="none" spc="0" normalizeH="0" baseline="0" noProof="0" dirty="0">
                <a:ln>
                  <a:noFill/>
                </a:ln>
                <a:solidFill>
                  <a:srgbClr val="000090"/>
                </a:solidFill>
                <a:effectLst/>
                <a:uLnTx/>
                <a:uFillTx/>
                <a:latin typeface="Arial"/>
                <a:ea typeface="+mj-ea"/>
                <a:cs typeface="Arial"/>
              </a:rPr>
              <a:t>FY 19: Award Framework</a:t>
            </a:r>
          </a:p>
        </p:txBody>
      </p:sp>
      <p:sp>
        <p:nvSpPr>
          <p:cNvPr id="8" name="Subtitle 3">
            <a:extLst>
              <a:ext uri="{FF2B5EF4-FFF2-40B4-BE49-F238E27FC236}">
                <a16:creationId xmlns:a16="http://schemas.microsoft.com/office/drawing/2014/main" id="{CB8A8099-6EE7-6940-B1D8-A0C0BF2531CB}"/>
              </a:ext>
            </a:extLst>
          </p:cNvPr>
          <p:cNvSpPr txBox="1">
            <a:spLocks/>
          </p:cNvSpPr>
          <p:nvPr/>
        </p:nvSpPr>
        <p:spPr>
          <a:xfrm>
            <a:off x="6081823" y="999461"/>
            <a:ext cx="2659048" cy="47208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2875" marR="0" lvl="0"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Calibri"/>
              </a:rPr>
              <a:t>No separate tracks, still 3 communities of concerns</a:t>
            </a:r>
            <a:endParaRPr kumimoji="0" lang="en-US" sz="2400" b="1" i="0" u="none" strike="noStrike" kern="1200" cap="none" spc="0" normalizeH="0" baseline="0" noProof="0" dirty="0">
              <a:ln>
                <a:noFill/>
              </a:ln>
              <a:solidFill>
                <a:prstClr val="black"/>
              </a:solidFill>
              <a:effectLst/>
              <a:uLnTx/>
              <a:uFillTx/>
              <a:latin typeface="Calibri"/>
              <a:ea typeface="+mn-ea"/>
              <a:cs typeface="Calibri"/>
            </a:endParaRPr>
          </a:p>
          <a:p>
            <a:pPr marL="542925" marR="0" lvl="1" indent="-142875" algn="l" defTabSz="571500" rtl="0" eaLnBrk="1" fontAlgn="auto" latinLnBrk="0" hangingPunct="1">
              <a:lnSpc>
                <a:spcPct val="90000"/>
              </a:lnSpc>
              <a:spcBef>
                <a:spcPts val="625"/>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Calibri"/>
              </a:rPr>
              <a:t>CI Professionals, CI Contributors, and CI Users </a:t>
            </a:r>
          </a:p>
          <a:p>
            <a:pPr marL="142875" lvl="0" indent="-142875" defTabSz="571500">
              <a:spcBef>
                <a:spcPts val="625"/>
              </a:spcBef>
              <a:defRPr/>
            </a:pPr>
            <a:r>
              <a:rPr lang="en-US" sz="2400" dirty="0">
                <a:solidFill>
                  <a:prstClr val="black"/>
                </a:solidFill>
                <a:cs typeface="Calibri"/>
              </a:rPr>
              <a:t>Next Deadline:</a:t>
            </a:r>
          </a:p>
          <a:p>
            <a:pPr marL="428625" lvl="1" indent="-142875" defTabSz="571500">
              <a:spcBef>
                <a:spcPts val="313"/>
              </a:spcBef>
              <a:defRPr/>
            </a:pPr>
            <a:r>
              <a:rPr lang="en-US" sz="2000" dirty="0">
                <a:solidFill>
                  <a:srgbClr val="FF0000"/>
                </a:solidFill>
                <a:cs typeface="Calibri"/>
              </a:rPr>
              <a:t>Feb 6, 2019 </a:t>
            </a:r>
          </a:p>
          <a:p>
            <a:pPr marL="428625" lvl="1" indent="-142875" defTabSz="571500">
              <a:spcBef>
                <a:spcPts val="313"/>
              </a:spcBef>
              <a:defRPr/>
            </a:pPr>
            <a:r>
              <a:rPr lang="en-US" sz="2000" dirty="0">
                <a:solidFill>
                  <a:prstClr val="black"/>
                </a:solidFill>
                <a:cs typeface="Calibri"/>
              </a:rPr>
              <a:t> Webinar on </a:t>
            </a:r>
            <a:r>
              <a:rPr lang="en-US" sz="2000" i="1" dirty="0">
                <a:solidFill>
                  <a:prstClr val="black"/>
                </a:solidFill>
                <a:cs typeface="Calibri"/>
              </a:rPr>
              <a:t>Nov 26</a:t>
            </a:r>
          </a:p>
          <a:p>
            <a:pPr marL="0" indent="0" defTabSz="571500">
              <a:spcBef>
                <a:spcPts val="625"/>
              </a:spcBef>
              <a:buNone/>
              <a:defRPr/>
            </a:pPr>
            <a:endParaRPr kumimoji="0" lang="en-US" sz="2400" b="0" i="0" u="none" strike="noStrike" kern="1200" cap="none" spc="0" normalizeH="0" baseline="0" noProof="0" dirty="0">
              <a:ln>
                <a:noFill/>
              </a:ln>
              <a:solidFill>
                <a:prstClr val="black"/>
              </a:solidFill>
              <a:effectLst/>
              <a:uLnTx/>
              <a:uFillTx/>
              <a:latin typeface="Calibri"/>
              <a:ea typeface="+mn-ea"/>
              <a:cs typeface="Calibri"/>
            </a:endParaRPr>
          </a:p>
          <a:p>
            <a:pPr marL="0" marR="0" lvl="0" indent="-171450"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charset="0"/>
              <a:ea typeface="Calibri" charset="0"/>
              <a:cs typeface="Calibri" charset="0"/>
            </a:endParaRPr>
          </a:p>
          <a:p>
            <a:pPr marL="714375" marR="0" lvl="2" indent="-142875" algn="l" defTabSz="571500" rtl="0" eaLnBrk="1" fontAlgn="auto" latinLnBrk="0" hangingPunct="1">
              <a:lnSpc>
                <a:spcPct val="90000"/>
              </a:lnSpc>
              <a:spcBef>
                <a:spcPts val="313"/>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Footer Placeholder 1">
            <a:extLst>
              <a:ext uri="{FF2B5EF4-FFF2-40B4-BE49-F238E27FC236}">
                <a16:creationId xmlns:a16="http://schemas.microsoft.com/office/drawing/2014/main" id="{333F5E44-4CC9-41C9-817C-7C0A6399A442}"/>
              </a:ext>
            </a:extLst>
          </p:cNvPr>
          <p:cNvSpPr>
            <a:spLocks noGrp="1"/>
          </p:cNvSpPr>
          <p:nvPr>
            <p:ph type="ftr" sz="quarter" idx="11"/>
          </p:nvPr>
        </p:nvSpPr>
        <p:spPr/>
        <p:txBody>
          <a:bodyPr/>
          <a:lstStyle/>
          <a:p>
            <a:r>
              <a:rPr lang="en-US">
                <a:solidFill>
                  <a:prstClr val="black">
                    <a:tint val="75000"/>
                  </a:prstClr>
                </a:solidFill>
                <a:latin typeface="Calibri"/>
              </a:rPr>
              <a:t>Prasad/SCEC-18</a:t>
            </a:r>
          </a:p>
        </p:txBody>
      </p:sp>
    </p:spTree>
    <p:extLst>
      <p:ext uri="{BB962C8B-B14F-4D97-AF65-F5344CB8AC3E}">
        <p14:creationId xmlns:p14="http://schemas.microsoft.com/office/powerpoint/2010/main" val="437803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660400"/>
            <a:ext cx="9037690" cy="1470025"/>
          </a:xfrm>
        </p:spPr>
        <p:txBody>
          <a:bodyPr>
            <a:noAutofit/>
          </a:bodyPr>
          <a:lstStyle/>
          <a:p>
            <a:pPr lvl="1" algn="ctr" defTabSz="457200" rtl="0">
              <a:spcBef>
                <a:spcPct val="0"/>
              </a:spcBef>
            </a:pPr>
            <a:r>
              <a:rPr lang="en-US" sz="3600" b="1" dirty="0">
                <a:solidFill>
                  <a:schemeClr val="tx1"/>
                </a:solidFill>
                <a:latin typeface="+mj-lt"/>
              </a:rPr>
              <a:t>Developing IEEE-TCPP Parallel/Distributed Curriculum and NSF CyberTraining Program</a:t>
            </a:r>
          </a:p>
        </p:txBody>
      </p:sp>
      <p:sp>
        <p:nvSpPr>
          <p:cNvPr id="3" name="Subtitle 2"/>
          <p:cNvSpPr>
            <a:spLocks noGrp="1"/>
          </p:cNvSpPr>
          <p:nvPr>
            <p:ph type="subTitle" idx="1"/>
          </p:nvPr>
        </p:nvSpPr>
        <p:spPr>
          <a:xfrm>
            <a:off x="1" y="3017961"/>
            <a:ext cx="9037690" cy="3646000"/>
          </a:xfrm>
        </p:spPr>
        <p:txBody>
          <a:bodyPr>
            <a:normAutofit fontScale="32500" lnSpcReduction="20000"/>
          </a:bodyPr>
          <a:lstStyle/>
          <a:p>
            <a:r>
              <a:rPr lang="en-US" sz="9600" dirty="0">
                <a:solidFill>
                  <a:schemeClr val="tx1"/>
                </a:solidFill>
              </a:rPr>
              <a:t>Sushil K Prasad</a:t>
            </a:r>
          </a:p>
          <a:p>
            <a:endParaRPr lang="en-US" sz="7000" dirty="0">
              <a:solidFill>
                <a:schemeClr val="tx1"/>
              </a:solidFill>
            </a:endParaRPr>
          </a:p>
          <a:p>
            <a:r>
              <a:rPr lang="en-US" sz="7000" dirty="0">
                <a:solidFill>
                  <a:schemeClr val="tx1"/>
                </a:solidFill>
              </a:rPr>
              <a:t>National Science Foundation</a:t>
            </a:r>
          </a:p>
          <a:p>
            <a:r>
              <a:rPr lang="en-US" sz="7000" dirty="0">
                <a:solidFill>
                  <a:schemeClr val="tx1"/>
                </a:solidFill>
              </a:rPr>
              <a:t>Georgia State University</a:t>
            </a:r>
          </a:p>
          <a:p>
            <a:r>
              <a:rPr lang="en-US" sz="6000" dirty="0">
                <a:solidFill>
                  <a:schemeClr val="tx1"/>
                </a:solidFill>
              </a:rPr>
              <a:t>Former Chair, IEEE Technical Committee on Parallel Processing (TCPP)</a:t>
            </a:r>
          </a:p>
          <a:p>
            <a:endParaRPr lang="en-US" sz="7000" dirty="0">
              <a:solidFill>
                <a:schemeClr val="tx1"/>
              </a:solidFill>
            </a:endParaRPr>
          </a:p>
          <a:p>
            <a:r>
              <a:rPr lang="en-US" sz="7000" b="1" dirty="0">
                <a:solidFill>
                  <a:schemeClr val="tx1"/>
                </a:solidFill>
                <a:ea typeface="ＭＳ Ｐゴシック" pitchFamily="-96" charset="-128"/>
              </a:rPr>
              <a:t>SCEC-18</a:t>
            </a:r>
            <a:endParaRPr lang="en-US" sz="7000" b="1" dirty="0">
              <a:solidFill>
                <a:schemeClr val="accent2"/>
              </a:solidFill>
              <a:ea typeface="ＭＳ Ｐゴシック" pitchFamily="-96" charset="-128"/>
            </a:endParaRPr>
          </a:p>
          <a:p>
            <a:pPr lvl="1"/>
            <a:r>
              <a:rPr lang="en-US" sz="7000" b="1" dirty="0">
                <a:solidFill>
                  <a:schemeClr val="accent2"/>
                </a:solidFill>
                <a:ea typeface="ＭＳ Ｐゴシック" pitchFamily="-96" charset="-128"/>
              </a:rPr>
              <a:t>TCPP Curriculum Initiative:</a:t>
            </a:r>
          </a:p>
          <a:p>
            <a:pPr lvl="1"/>
            <a:r>
              <a:rPr lang="en-US" sz="7000" dirty="0">
                <a:solidFill>
                  <a:schemeClr val="tx1"/>
                </a:solidFill>
                <a:ea typeface="ＭＳ Ｐゴシック" pitchFamily="-96" charset="-128"/>
                <a:hlinkClick r:id="rId3"/>
              </a:rPr>
              <a:t>http://www.cs.gsu.edu/~tcpp/curriculum/</a:t>
            </a:r>
            <a:endParaRPr lang="en-US" sz="7000" dirty="0">
              <a:solidFill>
                <a:schemeClr val="tx1"/>
              </a:solidFill>
              <a:ea typeface="ＭＳ Ｐゴシック" pitchFamily="-96" charset="-128"/>
            </a:endParaRPr>
          </a:p>
          <a:p>
            <a:pPr lvl="1"/>
            <a:endParaRPr lang="en-US" sz="6400" dirty="0">
              <a:solidFill>
                <a:schemeClr val="tx1"/>
              </a:solidFill>
              <a:ea typeface="ＭＳ Ｐゴシック" pitchFamily="-96" charset="-128"/>
            </a:endParaRPr>
          </a:p>
          <a:p>
            <a:pPr lvl="1"/>
            <a:endParaRPr lang="en-US" sz="6400" dirty="0">
              <a:solidFill>
                <a:schemeClr val="tx1"/>
              </a:solidFill>
              <a:ea typeface="ＭＳ Ｐゴシック" pitchFamily="-96" charset="-128"/>
            </a:endParaRPr>
          </a:p>
          <a:p>
            <a:endParaRPr lang="en-US" sz="3000" dirty="0"/>
          </a:p>
        </p:txBody>
      </p:sp>
    </p:spTree>
    <p:extLst>
      <p:ext uri="{BB962C8B-B14F-4D97-AF65-F5344CB8AC3E}">
        <p14:creationId xmlns:p14="http://schemas.microsoft.com/office/powerpoint/2010/main" val="232778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ea typeface="ＭＳ Ｐゴシック" pitchFamily="-96" charset="-128"/>
              </a:rPr>
              <a:t>Why now?</a:t>
            </a:r>
          </a:p>
        </p:txBody>
      </p:sp>
      <p:sp>
        <p:nvSpPr>
          <p:cNvPr id="5123" name="Content Placeholder 2"/>
          <p:cNvSpPr>
            <a:spLocks noGrp="1"/>
          </p:cNvSpPr>
          <p:nvPr>
            <p:ph idx="1"/>
          </p:nvPr>
        </p:nvSpPr>
        <p:spPr/>
        <p:txBody>
          <a:bodyPr/>
          <a:lstStyle/>
          <a:p>
            <a:pPr eaLnBrk="1" hangingPunct="1">
              <a:lnSpc>
                <a:spcPct val="90000"/>
              </a:lnSpc>
            </a:pPr>
            <a:r>
              <a:rPr lang="en-US" sz="2700" dirty="0">
                <a:ea typeface="ＭＳ Ｐゴシック" pitchFamily="-96" charset="-128"/>
              </a:rPr>
              <a:t> Computing Landscape has changed </a:t>
            </a:r>
          </a:p>
          <a:p>
            <a:pPr lvl="1" eaLnBrk="1" hangingPunct="1">
              <a:lnSpc>
                <a:spcPct val="90000"/>
              </a:lnSpc>
            </a:pPr>
            <a:r>
              <a:rPr lang="en-US" sz="2400" dirty="0">
                <a:ea typeface="ＭＳ Ｐゴシック" pitchFamily="-96" charset="-128"/>
              </a:rPr>
              <a:t>Mass marketing of multi-cores  </a:t>
            </a:r>
          </a:p>
          <a:p>
            <a:pPr lvl="1" eaLnBrk="1" hangingPunct="1">
              <a:lnSpc>
                <a:spcPct val="90000"/>
              </a:lnSpc>
            </a:pPr>
            <a:r>
              <a:rPr lang="en-US" sz="2400" dirty="0">
                <a:ea typeface="ＭＳ Ｐゴシック" pitchFamily="-96" charset="-128"/>
              </a:rPr>
              <a:t>General purpose GPUs even in laptops (and handhelds)</a:t>
            </a:r>
          </a:p>
          <a:p>
            <a:pPr eaLnBrk="1" hangingPunct="1">
              <a:lnSpc>
                <a:spcPct val="90000"/>
              </a:lnSpc>
            </a:pPr>
            <a:r>
              <a:rPr lang="en-US" sz="2700" dirty="0">
                <a:ea typeface="ＭＳ Ｐゴシック" pitchFamily="-96" charset="-128"/>
              </a:rPr>
              <a:t>A student with even a Bachelors in Computer Science (CS) or Computer Engineering (CE) must acquire skill sets to develop parallel software</a:t>
            </a:r>
          </a:p>
          <a:p>
            <a:pPr lvl="1" eaLnBrk="1" hangingPunct="1">
              <a:lnSpc>
                <a:spcPct val="90000"/>
              </a:lnSpc>
            </a:pPr>
            <a:r>
              <a:rPr lang="en-US" sz="2400" dirty="0">
                <a:ea typeface="ＭＳ Ｐゴシック" pitchFamily="-96" charset="-128"/>
              </a:rPr>
              <a:t>No longer instruction in parallel and distributed computing primarily for research or high-end specialized computing</a:t>
            </a:r>
          </a:p>
          <a:p>
            <a:pPr lvl="1" eaLnBrk="1" hangingPunct="1">
              <a:lnSpc>
                <a:spcPct val="90000"/>
              </a:lnSpc>
            </a:pPr>
            <a:r>
              <a:rPr lang="en-US" sz="2400" dirty="0">
                <a:ea typeface="ＭＳ Ｐゴシック" pitchFamily="-96" charset="-128"/>
              </a:rPr>
              <a:t>Industry is filling the curriculum gap with their preferred hardware/software platforms and “training” curriculums as alternatives with an eye toward mass market.   </a:t>
            </a:r>
          </a:p>
        </p:txBody>
      </p:sp>
      <p:sp>
        <p:nvSpPr>
          <p:cNvPr id="5" name="Footer Placeholder 1"/>
          <p:cNvSpPr txBox="1">
            <a:spLocks/>
          </p:cNvSpPr>
          <p:nvPr/>
        </p:nvSpPr>
        <p:spPr>
          <a:xfrm>
            <a:off x="3242581" y="634406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 name="Footer Placeholder 1"/>
          <p:cNvSpPr>
            <a:spLocks noGrp="1"/>
          </p:cNvSpPr>
          <p:nvPr>
            <p:ph type="ftr" sz="quarter" idx="11"/>
          </p:nvPr>
        </p:nvSpPr>
        <p:spPr>
          <a:xfrm>
            <a:off x="3124200" y="6308725"/>
            <a:ext cx="2895600" cy="365125"/>
          </a:xfrm>
        </p:spPr>
        <p:txBody>
          <a:bodyPr/>
          <a:lstStyle/>
          <a:p>
            <a:r>
              <a:rPr lang="en-US"/>
              <a:t>Prasad/SCEC-18</a:t>
            </a:r>
            <a:endParaRPr lang="en-US" dirty="0"/>
          </a:p>
        </p:txBody>
      </p:sp>
    </p:spTree>
    <p:extLst>
      <p:ext uri="{BB962C8B-B14F-4D97-AF65-F5344CB8AC3E}">
        <p14:creationId xmlns:p14="http://schemas.microsoft.com/office/powerpoint/2010/main" val="252582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ea typeface="ＭＳ Ｐゴシック" pitchFamily="-96" charset="-128"/>
              </a:rPr>
              <a:t>Stakeholders</a:t>
            </a:r>
          </a:p>
        </p:txBody>
      </p:sp>
      <p:sp>
        <p:nvSpPr>
          <p:cNvPr id="6147" name="Content Placeholder 2"/>
          <p:cNvSpPr>
            <a:spLocks noGrp="1"/>
          </p:cNvSpPr>
          <p:nvPr>
            <p:ph idx="1"/>
          </p:nvPr>
        </p:nvSpPr>
        <p:spPr/>
        <p:txBody>
          <a:bodyPr/>
          <a:lstStyle/>
          <a:p>
            <a:pPr eaLnBrk="1" hangingPunct="1">
              <a:lnSpc>
                <a:spcPct val="80000"/>
              </a:lnSpc>
            </a:pPr>
            <a:r>
              <a:rPr lang="en-US" sz="2200" dirty="0">
                <a:ea typeface="ＭＳ Ｐゴシック" pitchFamily="-96" charset="-128"/>
              </a:rPr>
              <a:t>CS/CE Students</a:t>
            </a:r>
          </a:p>
          <a:p>
            <a:pPr eaLnBrk="1" hangingPunct="1">
              <a:lnSpc>
                <a:spcPct val="80000"/>
              </a:lnSpc>
            </a:pPr>
            <a:r>
              <a:rPr lang="en-US" sz="2200" dirty="0">
                <a:ea typeface="ＭＳ Ｐゴシック" pitchFamily="-96" charset="-128"/>
              </a:rPr>
              <a:t>Educators – teaching core courses as well as PDC electives</a:t>
            </a:r>
          </a:p>
          <a:p>
            <a:pPr eaLnBrk="1" hangingPunct="1">
              <a:lnSpc>
                <a:spcPct val="80000"/>
              </a:lnSpc>
            </a:pPr>
            <a:r>
              <a:rPr lang="en-US" sz="2200" dirty="0">
                <a:ea typeface="ＭＳ Ｐゴシック" pitchFamily="-96" charset="-128"/>
              </a:rPr>
              <a:t>Universities and Colleges</a:t>
            </a:r>
          </a:p>
          <a:p>
            <a:pPr eaLnBrk="1" hangingPunct="1">
              <a:lnSpc>
                <a:spcPct val="80000"/>
              </a:lnSpc>
            </a:pPr>
            <a:r>
              <a:rPr lang="en-US" sz="2200" dirty="0">
                <a:ea typeface="ＭＳ Ｐゴシック" pitchFamily="-96" charset="-128"/>
              </a:rPr>
              <a:t>Employers</a:t>
            </a:r>
          </a:p>
          <a:p>
            <a:pPr eaLnBrk="1" hangingPunct="1">
              <a:lnSpc>
                <a:spcPct val="80000"/>
              </a:lnSpc>
            </a:pPr>
            <a:r>
              <a:rPr lang="en-US" sz="2200" dirty="0">
                <a:ea typeface="ＭＳ Ｐゴシック" pitchFamily="-96" charset="-128"/>
              </a:rPr>
              <a:t>Developers </a:t>
            </a:r>
          </a:p>
          <a:p>
            <a:pPr eaLnBrk="1" hangingPunct="1">
              <a:lnSpc>
                <a:spcPct val="80000"/>
              </a:lnSpc>
            </a:pPr>
            <a:r>
              <a:rPr lang="en-US" sz="2200" dirty="0">
                <a:ea typeface="ＭＳ Ｐゴシック" pitchFamily="-96" charset="-128"/>
              </a:rPr>
              <a:t>Vendors</a:t>
            </a:r>
          </a:p>
          <a:p>
            <a:pPr eaLnBrk="1" hangingPunct="1">
              <a:lnSpc>
                <a:spcPct val="80000"/>
              </a:lnSpc>
            </a:pPr>
            <a:r>
              <a:rPr lang="en-US" sz="2200" dirty="0">
                <a:ea typeface="ＭＳ Ｐゴシック" pitchFamily="-96" charset="-128"/>
              </a:rPr>
              <a:t>Authors</a:t>
            </a:r>
          </a:p>
          <a:p>
            <a:pPr eaLnBrk="1" hangingPunct="1">
              <a:lnSpc>
                <a:spcPct val="80000"/>
              </a:lnSpc>
            </a:pPr>
            <a:r>
              <a:rPr lang="en-US" sz="2200" dirty="0">
                <a:ea typeface="ＭＳ Ｐゴシック" pitchFamily="-96" charset="-128"/>
              </a:rPr>
              <a:t>Researchers</a:t>
            </a:r>
          </a:p>
          <a:p>
            <a:pPr eaLnBrk="1" hangingPunct="1">
              <a:lnSpc>
                <a:spcPct val="80000"/>
              </a:lnSpc>
            </a:pPr>
            <a:r>
              <a:rPr lang="en-US" sz="2200" dirty="0">
                <a:ea typeface="ＭＳ Ｐゴシック" pitchFamily="-96" charset="-128"/>
              </a:rPr>
              <a:t>NSF and other funding agencies</a:t>
            </a:r>
          </a:p>
          <a:p>
            <a:pPr eaLnBrk="1" hangingPunct="1">
              <a:lnSpc>
                <a:spcPct val="80000"/>
              </a:lnSpc>
            </a:pPr>
            <a:r>
              <a:rPr lang="en-US" sz="2200" dirty="0">
                <a:ea typeface="ＭＳ Ｐゴシック" pitchFamily="-96" charset="-128"/>
              </a:rPr>
              <a:t>IEEE Technical Committees/Societies, ACM SIGs, </a:t>
            </a:r>
          </a:p>
          <a:p>
            <a:pPr>
              <a:lnSpc>
                <a:spcPct val="80000"/>
              </a:lnSpc>
            </a:pPr>
            <a:r>
              <a:rPr lang="en-US" sz="2200" dirty="0">
                <a:ea typeface="ＭＳ Ｐゴシック" pitchFamily="-96" charset="-128"/>
              </a:rPr>
              <a:t>Curriculum Task Forces such as CS2013 ACM/IEEE  </a:t>
            </a:r>
          </a:p>
          <a:p>
            <a:pPr eaLnBrk="1" hangingPunct="1">
              <a:lnSpc>
                <a:spcPct val="80000"/>
              </a:lnSpc>
              <a:buFont typeface="Arial" charset="0"/>
              <a:buNone/>
            </a:pPr>
            <a:r>
              <a:rPr lang="en-US" sz="2200" dirty="0">
                <a:ea typeface="ＭＳ Ｐゴシック" pitchFamily="-96" charset="-128"/>
              </a:rPr>
              <a:t> </a:t>
            </a:r>
          </a:p>
          <a:p>
            <a:pPr eaLnBrk="1" hangingPunct="1">
              <a:lnSpc>
                <a:spcPct val="80000"/>
              </a:lnSpc>
            </a:pPr>
            <a:endParaRPr lang="en-US" sz="2200" dirty="0">
              <a:ea typeface="ＭＳ Ｐゴシック" pitchFamily="-96" charset="-128"/>
            </a:endParaRPr>
          </a:p>
        </p:txBody>
      </p:sp>
      <p:sp>
        <p:nvSpPr>
          <p:cNvPr id="5" name="Footer Placeholder 1"/>
          <p:cNvSpPr>
            <a:spLocks noGrp="1"/>
          </p:cNvSpPr>
          <p:nvPr>
            <p:ph type="ftr" sz="quarter" idx="11"/>
          </p:nvPr>
        </p:nvSpPr>
        <p:spPr>
          <a:xfrm>
            <a:off x="3124200" y="6356350"/>
            <a:ext cx="2895600" cy="365125"/>
          </a:xfrm>
        </p:spPr>
        <p:txBody>
          <a:bodyPr/>
          <a:lstStyle/>
          <a:p>
            <a:r>
              <a:rPr lang="en-US"/>
              <a:t>Prasad/SCEC-18</a:t>
            </a:r>
            <a:endParaRPr lang="en-US" dirty="0"/>
          </a:p>
        </p:txBody>
      </p:sp>
    </p:spTree>
    <p:extLst>
      <p:ext uri="{BB962C8B-B14F-4D97-AF65-F5344CB8AC3E}">
        <p14:creationId xmlns:p14="http://schemas.microsoft.com/office/powerpoint/2010/main" val="4625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877" y="648913"/>
            <a:ext cx="8229600" cy="3041900"/>
          </a:xfrm>
        </p:spPr>
        <p:txBody>
          <a:bodyPr>
            <a:normAutofit fontScale="90000"/>
          </a:bodyPr>
          <a:lstStyle/>
          <a:p>
            <a:pPr lvl="1" algn="ctr"/>
            <a:r>
              <a:rPr lang="en-US" sz="3600" dirty="0"/>
              <a:t>How was the curriculum formulated? </a:t>
            </a:r>
            <a:br>
              <a:rPr lang="en-US" sz="3600" dirty="0"/>
            </a:br>
            <a:r>
              <a:rPr lang="en-US" sz="3600" dirty="0"/>
              <a:t/>
            </a:r>
            <a:br>
              <a:rPr lang="en-US" sz="3600" dirty="0"/>
            </a:br>
            <a:r>
              <a:rPr lang="en-US" sz="3600" dirty="0"/>
              <a:t>Why would they come?</a:t>
            </a:r>
            <a:br>
              <a:rPr lang="en-US" sz="3600" dirty="0"/>
            </a:br>
            <a:r>
              <a:rPr lang="en-US" sz="3600" dirty="0"/>
              <a:t/>
            </a:r>
            <a:br>
              <a:rPr lang="en-US" sz="3600" dirty="0"/>
            </a:br>
            <a:r>
              <a:rPr lang="en-US" b="1" i="1" dirty="0">
                <a:solidFill>
                  <a:schemeClr val="bg1">
                    <a:lumMod val="75000"/>
                  </a:schemeClr>
                </a:solidFill>
              </a:rPr>
              <a:t>Field of Dreams (1989): </a:t>
            </a:r>
            <a:r>
              <a:rPr lang="en-US" dirty="0">
                <a:solidFill>
                  <a:schemeClr val="bg1">
                    <a:lumMod val="75000"/>
                  </a:schemeClr>
                </a:solidFill>
              </a:rPr>
              <a:t>"If you build it, he will come"</a:t>
            </a:r>
            <a:r>
              <a:rPr lang="en-US" sz="3600" dirty="0"/>
              <a:t/>
            </a:r>
            <a:br>
              <a:rPr lang="en-US" sz="3600" dirty="0"/>
            </a:br>
            <a:endParaRPr lang="en-US" sz="3600" dirty="0"/>
          </a:p>
        </p:txBody>
      </p:sp>
      <p:sp>
        <p:nvSpPr>
          <p:cNvPr id="3" name="Content Placeholder 2"/>
          <p:cNvSpPr>
            <a:spLocks noGrp="1"/>
          </p:cNvSpPr>
          <p:nvPr>
            <p:ph idx="1"/>
          </p:nvPr>
        </p:nvSpPr>
        <p:spPr>
          <a:xfrm>
            <a:off x="5291922" y="5027730"/>
            <a:ext cx="3852078" cy="2105642"/>
          </a:xfrm>
        </p:spPr>
        <p:txBody>
          <a:bodyPr>
            <a:normAutofit/>
          </a:bodyPr>
          <a:lstStyle/>
          <a:p>
            <a:pPr marL="457200" lvl="1" indent="0">
              <a:buNone/>
            </a:pPr>
            <a:r>
              <a:rPr lang="en-US" dirty="0"/>
              <a:t>  </a:t>
            </a:r>
          </a:p>
        </p:txBody>
      </p:sp>
      <p:sp>
        <p:nvSpPr>
          <p:cNvPr id="5" name="Footer Placeholder 1"/>
          <p:cNvSpPr>
            <a:spLocks noGrp="1"/>
          </p:cNvSpPr>
          <p:nvPr>
            <p:ph type="ftr" sz="quarter" idx="11"/>
          </p:nvPr>
        </p:nvSpPr>
        <p:spPr>
          <a:xfrm>
            <a:off x="3124200" y="6356350"/>
            <a:ext cx="2895600" cy="365125"/>
          </a:xfrm>
        </p:spPr>
        <p:txBody>
          <a:bodyPr/>
          <a:lstStyle/>
          <a:p>
            <a:r>
              <a:rPr lang="en-US"/>
              <a:t>Prasad/SCEC-18</a:t>
            </a:r>
            <a:endParaRPr lang="en-US" dirty="0"/>
          </a:p>
        </p:txBody>
      </p:sp>
    </p:spTree>
    <p:extLst>
      <p:ext uri="{BB962C8B-B14F-4D97-AF65-F5344CB8AC3E}">
        <p14:creationId xmlns:p14="http://schemas.microsoft.com/office/powerpoint/2010/main" val="179947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sz="4000">
                <a:ea typeface="ＭＳ Ｐゴシック" pitchFamily="-96" charset="-128"/>
              </a:rPr>
              <a:t>Curriculum Planning Workshops</a:t>
            </a:r>
            <a:br>
              <a:rPr lang="en-US" sz="4000">
                <a:ea typeface="ＭＳ Ｐゴシック" pitchFamily="-96" charset="-128"/>
              </a:rPr>
            </a:br>
            <a:r>
              <a:rPr lang="en-US" sz="4000">
                <a:ea typeface="ＭＳ Ｐゴシック" pitchFamily="-96" charset="-128"/>
              </a:rPr>
              <a:t>at DC (Feb-10) and at Atlanta (April-10)</a:t>
            </a:r>
          </a:p>
        </p:txBody>
      </p:sp>
      <p:sp>
        <p:nvSpPr>
          <p:cNvPr id="10243" name="Content Placeholder 2"/>
          <p:cNvSpPr>
            <a:spLocks noGrp="1"/>
          </p:cNvSpPr>
          <p:nvPr>
            <p:ph idx="1"/>
          </p:nvPr>
        </p:nvSpPr>
        <p:spPr>
          <a:xfrm>
            <a:off x="457200" y="1600200"/>
            <a:ext cx="4953000" cy="5257800"/>
          </a:xfrm>
        </p:spPr>
        <p:txBody>
          <a:bodyPr/>
          <a:lstStyle/>
          <a:p>
            <a:pPr eaLnBrk="1" hangingPunct="1"/>
            <a:r>
              <a:rPr lang="en-US" sz="2000">
                <a:ea typeface="ＭＳ Ｐゴシック" pitchFamily="-96" charset="-128"/>
              </a:rPr>
              <a:t>Goals</a:t>
            </a:r>
          </a:p>
          <a:p>
            <a:pPr lvl="1" eaLnBrk="1" hangingPunct="1"/>
            <a:r>
              <a:rPr lang="en-US" sz="2000">
                <a:ea typeface="ＭＳ Ｐゴシック" pitchFamily="-96" charset="-128"/>
              </a:rPr>
              <a:t>setup mechanism and processes which would provide periodic curricular guidelines</a:t>
            </a:r>
          </a:p>
          <a:p>
            <a:pPr lvl="1" eaLnBrk="1" hangingPunct="1"/>
            <a:r>
              <a:rPr lang="en-US" sz="2000">
                <a:ea typeface="ＭＳ Ｐゴシック" pitchFamily="-96" charset="-128"/>
              </a:rPr>
              <a:t>employ the mechanism to develop sample curriculums</a:t>
            </a:r>
          </a:p>
          <a:p>
            <a:pPr eaLnBrk="1" hangingPunct="1"/>
            <a:r>
              <a:rPr lang="en-US" sz="2000">
                <a:ea typeface="ＭＳ Ｐゴシック" pitchFamily="-96" charset="-128"/>
              </a:rPr>
              <a:t>Agenda: </a:t>
            </a:r>
          </a:p>
          <a:p>
            <a:pPr lvl="1" eaLnBrk="1" hangingPunct="1"/>
            <a:r>
              <a:rPr lang="en-US" sz="2000">
                <a:ea typeface="ＭＳ Ｐゴシック" pitchFamily="-96" charset="-128"/>
              </a:rPr>
              <a:t>Review and Scope</a:t>
            </a:r>
          </a:p>
          <a:p>
            <a:pPr lvl="1" eaLnBrk="1" hangingPunct="1"/>
            <a:r>
              <a:rPr lang="en-US" sz="2000">
                <a:ea typeface="ＭＳ Ｐゴシック" pitchFamily="-96" charset="-128"/>
              </a:rPr>
              <a:t>Formulate Mechanism and Processes</a:t>
            </a:r>
          </a:p>
          <a:p>
            <a:pPr lvl="1" eaLnBrk="1" hangingPunct="1"/>
            <a:r>
              <a:rPr lang="en-US" sz="2000">
                <a:ea typeface="ＭＳ Ｐゴシック" pitchFamily="-96" charset="-128"/>
              </a:rPr>
              <a:t>Preliminary Curriculum Planning</a:t>
            </a:r>
          </a:p>
          <a:p>
            <a:pPr lvl="2" eaLnBrk="1" hangingPunct="1"/>
            <a:r>
              <a:rPr lang="en-US" sz="2000">
                <a:ea typeface="ＭＳ Ｐゴシック" pitchFamily="-96" charset="-128"/>
              </a:rPr>
              <a:t>Core Curriculum</a:t>
            </a:r>
          </a:p>
          <a:p>
            <a:pPr lvl="2" eaLnBrk="1" hangingPunct="1"/>
            <a:r>
              <a:rPr lang="en-US" sz="2000">
                <a:ea typeface="ＭＳ Ｐゴシック" pitchFamily="-96" charset="-128"/>
              </a:rPr>
              <a:t>Introductory and advanced courses</a:t>
            </a:r>
          </a:p>
          <a:p>
            <a:pPr lvl="1" eaLnBrk="1" hangingPunct="1"/>
            <a:r>
              <a:rPr lang="en-US" sz="2000">
                <a:ea typeface="ＭＳ Ｐゴシック" pitchFamily="-96" charset="-128"/>
              </a:rPr>
              <a:t>Impact Assessment and Evaluation Plan</a:t>
            </a:r>
          </a:p>
          <a:p>
            <a:pPr eaLnBrk="1" hangingPunct="1">
              <a:buFont typeface="Arial" charset="0"/>
              <a:buNone/>
            </a:pPr>
            <a:endParaRPr lang="en-US" sz="2000">
              <a:ea typeface="ＭＳ Ｐゴシック" pitchFamily="-96" charset="-128"/>
            </a:endParaRPr>
          </a:p>
          <a:p>
            <a:pPr lvl="1" eaLnBrk="1" hangingPunct="1"/>
            <a:endParaRPr lang="en-US" sz="2000">
              <a:ea typeface="ＭＳ Ｐゴシック" pitchFamily="-96" charset="-128"/>
            </a:endParaRPr>
          </a:p>
          <a:p>
            <a:pPr lvl="1" eaLnBrk="1" hangingPunct="1"/>
            <a:endParaRPr lang="en-US" sz="2000">
              <a:ea typeface="ＭＳ Ｐゴシック" pitchFamily="-96" charset="-128"/>
            </a:endParaRPr>
          </a:p>
        </p:txBody>
      </p:sp>
      <p:sp>
        <p:nvSpPr>
          <p:cNvPr id="10244" name="TextBox 4"/>
          <p:cNvSpPr txBox="1">
            <a:spLocks noChangeArrowheads="1"/>
          </p:cNvSpPr>
          <p:nvPr/>
        </p:nvSpPr>
        <p:spPr bwMode="auto">
          <a:xfrm>
            <a:off x="6172200" y="1981200"/>
            <a:ext cx="2743200" cy="4246563"/>
          </a:xfrm>
          <a:prstGeom prst="rect">
            <a:avLst/>
          </a:prstGeom>
          <a:noFill/>
          <a:ln w="9525">
            <a:noFill/>
            <a:miter lim="800000"/>
            <a:headEnd/>
            <a:tailEnd/>
          </a:ln>
        </p:spPr>
        <p:txBody>
          <a:bodyPr>
            <a:spAutoFit/>
          </a:bodyPr>
          <a:lstStyle/>
          <a:p>
            <a:r>
              <a:rPr lang="en-US" b="1" dirty="0"/>
              <a:t>Main Outcomes</a:t>
            </a:r>
          </a:p>
          <a:p>
            <a:endParaRPr lang="en-US" dirty="0">
              <a:solidFill>
                <a:srgbClr val="FF0000"/>
              </a:solidFill>
            </a:endParaRPr>
          </a:p>
          <a:p>
            <a:r>
              <a:rPr lang="en-US" b="1" dirty="0">
                <a:solidFill>
                  <a:srgbClr val="FF0000"/>
                </a:solidFill>
              </a:rPr>
              <a:t>- Priority: </a:t>
            </a:r>
          </a:p>
          <a:p>
            <a:r>
              <a:rPr lang="en-US" b="1" dirty="0">
                <a:solidFill>
                  <a:srgbClr val="FF0000"/>
                </a:solidFill>
              </a:rPr>
              <a:t>Core curriculum revision at undergraduate level</a:t>
            </a:r>
          </a:p>
          <a:p>
            <a:endParaRPr lang="en-US" dirty="0"/>
          </a:p>
          <a:p>
            <a:r>
              <a:rPr lang="en-US" dirty="0"/>
              <a:t>- Preliminary Core Curriculum Topics</a:t>
            </a:r>
          </a:p>
          <a:p>
            <a:endParaRPr lang="en-US" dirty="0"/>
          </a:p>
          <a:p>
            <a:pPr>
              <a:buFontTx/>
              <a:buChar char="-"/>
            </a:pPr>
            <a:r>
              <a:rPr lang="en-US" dirty="0"/>
              <a:t>Sample Intro and Advanced Course Curriculums</a:t>
            </a:r>
          </a:p>
          <a:p>
            <a:endParaRPr lang="en-US" dirty="0"/>
          </a:p>
          <a:p>
            <a:endParaRPr lang="en-US" dirty="0"/>
          </a:p>
        </p:txBody>
      </p:sp>
      <p:sp>
        <p:nvSpPr>
          <p:cNvPr id="6" name="Footer Placeholder 1"/>
          <p:cNvSpPr>
            <a:spLocks noGrp="1"/>
          </p:cNvSpPr>
          <p:nvPr>
            <p:ph type="ftr" sz="quarter" idx="11"/>
          </p:nvPr>
        </p:nvSpPr>
        <p:spPr>
          <a:xfrm>
            <a:off x="3124200" y="6356350"/>
            <a:ext cx="2895600" cy="365125"/>
          </a:xfrm>
        </p:spPr>
        <p:txBody>
          <a:bodyPr/>
          <a:lstStyle/>
          <a:p>
            <a:r>
              <a:rPr lang="en-US"/>
              <a:t>Prasad/SCEC-18</a:t>
            </a:r>
            <a:endParaRPr lang="en-US" dirty="0"/>
          </a:p>
        </p:txBody>
      </p:sp>
    </p:spTree>
    <p:extLst>
      <p:ext uri="{BB962C8B-B14F-4D97-AF65-F5344CB8AC3E}">
        <p14:creationId xmlns:p14="http://schemas.microsoft.com/office/powerpoint/2010/main" val="196688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a:ea typeface="ＭＳ Ｐゴシック" pitchFamily="-96" charset="-128"/>
              </a:rPr>
              <a:t>Weekly Tele-Meetings on Core Curriculum (</a:t>
            </a:r>
            <a:r>
              <a:rPr lang="en-US" sz="3200" dirty="0">
                <a:ea typeface="ＭＳ Ｐゴシック" pitchFamily="-96" charset="-128"/>
              </a:rPr>
              <a:t>May-Dec’10; Aug’11-Feb’12</a:t>
            </a:r>
            <a:r>
              <a:rPr lang="en-US" dirty="0">
                <a:ea typeface="ＭＳ Ｐゴシック" pitchFamily="-96" charset="-128"/>
              </a:rPr>
              <a:t>)</a:t>
            </a:r>
          </a:p>
        </p:txBody>
      </p:sp>
      <p:sp>
        <p:nvSpPr>
          <p:cNvPr id="11267" name="Content Placeholder 2"/>
          <p:cNvSpPr>
            <a:spLocks noGrp="1"/>
          </p:cNvSpPr>
          <p:nvPr>
            <p:ph idx="1"/>
          </p:nvPr>
        </p:nvSpPr>
        <p:spPr>
          <a:xfrm>
            <a:off x="457200" y="1600200"/>
            <a:ext cx="4038600" cy="4525963"/>
          </a:xfrm>
        </p:spPr>
        <p:txBody>
          <a:bodyPr/>
          <a:lstStyle/>
          <a:p>
            <a:pPr>
              <a:buFont typeface="Arial" charset="0"/>
              <a:buNone/>
            </a:pPr>
            <a:endParaRPr lang="en-US">
              <a:ea typeface="ＭＳ Ｐゴシック" pitchFamily="-96" charset="-128"/>
            </a:endParaRPr>
          </a:p>
          <a:p>
            <a:pPr>
              <a:buFont typeface="Arial" charset="0"/>
              <a:buNone/>
            </a:pPr>
            <a:endParaRPr lang="en-US">
              <a:ea typeface="ＭＳ Ｐゴシック" pitchFamily="-96" charset="-128"/>
            </a:endParaRPr>
          </a:p>
        </p:txBody>
      </p:sp>
      <p:sp>
        <p:nvSpPr>
          <p:cNvPr id="11268" name="Content Placeholder 2"/>
          <p:cNvSpPr txBox="1">
            <a:spLocks/>
          </p:cNvSpPr>
          <p:nvPr/>
        </p:nvSpPr>
        <p:spPr bwMode="auto">
          <a:xfrm>
            <a:off x="609600" y="1752600"/>
            <a:ext cx="2667000" cy="4373563"/>
          </a:xfrm>
          <a:prstGeom prst="rect">
            <a:avLst/>
          </a:prstGeom>
          <a:noFill/>
          <a:ln w="9525">
            <a:noFill/>
            <a:miter lim="800000"/>
            <a:headEnd/>
            <a:tailEnd/>
          </a:ln>
        </p:spPr>
        <p:txBody>
          <a:bodyPr/>
          <a:lstStyle/>
          <a:p>
            <a:r>
              <a:rPr lang="en-US" sz="2000" b="1" dirty="0">
                <a:solidFill>
                  <a:srgbClr val="FF0000"/>
                </a:solidFill>
              </a:rPr>
              <a:t>Goal: </a:t>
            </a:r>
            <a:r>
              <a:rPr lang="en-US" sz="2000" dirty="0"/>
              <a:t>Propose core curriculum for CS/CS graduates</a:t>
            </a:r>
          </a:p>
          <a:p>
            <a:endParaRPr lang="en-US" sz="2000" b="1" u="sng" dirty="0"/>
          </a:p>
          <a:p>
            <a:r>
              <a:rPr lang="en-US" b="1" dirty="0"/>
              <a:t>- </a:t>
            </a:r>
            <a:r>
              <a:rPr lang="en-US" b="1" u="sng" dirty="0"/>
              <a:t> Every individual </a:t>
            </a:r>
            <a:r>
              <a:rPr lang="en-US" dirty="0"/>
              <a:t>CS/CE undergraduate must be at the proposed level of knowledge as a result of their </a:t>
            </a:r>
            <a:r>
              <a:rPr lang="en-US" i="1" dirty="0"/>
              <a:t>required</a:t>
            </a:r>
            <a:r>
              <a:rPr lang="en-US" dirty="0"/>
              <a:t> coursework </a:t>
            </a:r>
          </a:p>
        </p:txBody>
      </p:sp>
      <p:sp>
        <p:nvSpPr>
          <p:cNvPr id="11269" name="TextBox 4"/>
          <p:cNvSpPr txBox="1">
            <a:spLocks noChangeArrowheads="1"/>
          </p:cNvSpPr>
          <p:nvPr/>
        </p:nvSpPr>
        <p:spPr bwMode="auto">
          <a:xfrm>
            <a:off x="3276600" y="1752600"/>
            <a:ext cx="5410200" cy="5632450"/>
          </a:xfrm>
          <a:prstGeom prst="rect">
            <a:avLst/>
          </a:prstGeom>
          <a:noFill/>
          <a:ln w="9525">
            <a:noFill/>
            <a:miter lim="800000"/>
            <a:headEnd/>
            <a:tailEnd/>
          </a:ln>
        </p:spPr>
        <p:txBody>
          <a:bodyPr>
            <a:spAutoFit/>
          </a:bodyPr>
          <a:lstStyle/>
          <a:p>
            <a:r>
              <a:rPr lang="en-US" sz="2000" b="1" dirty="0">
                <a:solidFill>
                  <a:srgbClr val="FF0000"/>
                </a:solidFill>
              </a:rPr>
              <a:t>Process: </a:t>
            </a:r>
            <a:r>
              <a:rPr lang="en-US" sz="2000" dirty="0"/>
              <a:t>For each topic and subtopic</a:t>
            </a:r>
          </a:p>
          <a:p>
            <a:endParaRPr lang="en-US" sz="2000" dirty="0"/>
          </a:p>
          <a:p>
            <a:pPr marL="914400" lvl="1" indent="-457200">
              <a:buFont typeface="Calibri" pitchFamily="-96" charset="0"/>
              <a:buAutoNum type="arabicPeriod"/>
            </a:pPr>
            <a:r>
              <a:rPr lang="en-US" sz="2000" dirty="0"/>
              <a:t> Assign </a:t>
            </a:r>
            <a:r>
              <a:rPr lang="en-US" sz="2000" b="1" dirty="0"/>
              <a:t>Bloom’s classification</a:t>
            </a:r>
          </a:p>
          <a:p>
            <a:pPr marL="914400" lvl="1" indent="-457200"/>
            <a:endParaRPr lang="en-US" sz="2000" dirty="0"/>
          </a:p>
          <a:p>
            <a:pPr marL="1371600" lvl="2" indent="-457200"/>
            <a:r>
              <a:rPr lang="en-US" sz="2000" dirty="0"/>
              <a:t>K= Know the term  (basic literacy) </a:t>
            </a:r>
          </a:p>
          <a:p>
            <a:pPr marL="1371600" lvl="2" indent="-457200"/>
            <a:r>
              <a:rPr lang="en-US" sz="2000" dirty="0"/>
              <a:t>C = Comprehend so as to paraphrase/illustrate</a:t>
            </a:r>
          </a:p>
          <a:p>
            <a:pPr marL="1371600" lvl="2" indent="-457200"/>
            <a:r>
              <a:rPr lang="en-US" sz="2000" dirty="0"/>
              <a:t>A = Apply it in some way (requires operational command)</a:t>
            </a:r>
          </a:p>
          <a:p>
            <a:pPr marL="1371600" lvl="2" indent="-457200"/>
            <a:endParaRPr lang="en-US" sz="2000" dirty="0"/>
          </a:p>
          <a:p>
            <a:pPr marL="914400" lvl="1" indent="-457200">
              <a:buFont typeface="Calibri" pitchFamily="-96" charset="0"/>
              <a:buAutoNum type="arabicPeriod"/>
            </a:pPr>
            <a:r>
              <a:rPr lang="en-US" sz="2000" dirty="0"/>
              <a:t>Write </a:t>
            </a:r>
            <a:r>
              <a:rPr lang="en-US" sz="2000" b="1" dirty="0"/>
              <a:t>learning outcomes</a:t>
            </a:r>
          </a:p>
          <a:p>
            <a:pPr marL="914400" lvl="1" indent="-457200">
              <a:buFont typeface="Calibri" pitchFamily="-96" charset="0"/>
              <a:buAutoNum type="arabicPeriod"/>
            </a:pPr>
            <a:r>
              <a:rPr lang="en-US" sz="2000" dirty="0"/>
              <a:t>Identify core CS/CE courses impacted</a:t>
            </a:r>
          </a:p>
          <a:p>
            <a:pPr marL="914400" lvl="1" indent="-457200">
              <a:buFont typeface="Calibri" pitchFamily="-96" charset="0"/>
              <a:buAutoNum type="arabicPeriod"/>
            </a:pPr>
            <a:r>
              <a:rPr lang="en-US" sz="2000" dirty="0"/>
              <a:t>Assign number of hours</a:t>
            </a:r>
          </a:p>
          <a:p>
            <a:pPr marL="914400" lvl="1" indent="-457200">
              <a:buFont typeface="Calibri" pitchFamily="-96" charset="0"/>
              <a:buAutoNum type="arabicPeriod"/>
            </a:pPr>
            <a:r>
              <a:rPr lang="en-US" sz="2000" dirty="0"/>
              <a:t>Write suggestions for “how to teach” </a:t>
            </a:r>
          </a:p>
          <a:p>
            <a:pPr marL="914400" lvl="1" indent="-457200">
              <a:buFont typeface="Calibri" pitchFamily="-96" charset="0"/>
              <a:buAutoNum type="arabicPeriod"/>
            </a:pPr>
            <a:endParaRPr lang="en-US" sz="2000" dirty="0"/>
          </a:p>
          <a:p>
            <a:pPr marL="914400" lvl="1" indent="-457200">
              <a:buFont typeface="Calibri" pitchFamily="-96" charset="0"/>
              <a:buAutoNum type="arabicPeriod"/>
            </a:pPr>
            <a:endParaRPr lang="en-US" sz="2000" dirty="0"/>
          </a:p>
          <a:p>
            <a:endParaRPr lang="en-US" sz="2000" dirty="0"/>
          </a:p>
          <a:p>
            <a:endParaRPr lang="en-US" sz="2000" dirty="0"/>
          </a:p>
        </p:txBody>
      </p:sp>
      <p:sp>
        <p:nvSpPr>
          <p:cNvPr id="7" name="Footer Placeholder 1"/>
          <p:cNvSpPr>
            <a:spLocks noGrp="1"/>
          </p:cNvSpPr>
          <p:nvPr>
            <p:ph type="ftr" sz="quarter" idx="11"/>
          </p:nvPr>
        </p:nvSpPr>
        <p:spPr>
          <a:xfrm>
            <a:off x="3124200" y="6356350"/>
            <a:ext cx="2895600" cy="365125"/>
          </a:xfrm>
        </p:spPr>
        <p:txBody>
          <a:bodyPr/>
          <a:lstStyle/>
          <a:p>
            <a:r>
              <a:rPr lang="en-US"/>
              <a:t>Prasad/SCEC-18</a:t>
            </a:r>
            <a:endParaRPr lang="en-US" dirty="0"/>
          </a:p>
        </p:txBody>
      </p:sp>
    </p:spTree>
    <p:extLst>
      <p:ext uri="{BB962C8B-B14F-4D97-AF65-F5344CB8AC3E}">
        <p14:creationId xmlns:p14="http://schemas.microsoft.com/office/powerpoint/2010/main" val="237576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743200" y="274638"/>
            <a:ext cx="5943600" cy="639762"/>
          </a:xfrm>
        </p:spPr>
        <p:txBody>
          <a:bodyPr>
            <a:normAutofit fontScale="90000"/>
          </a:bodyPr>
          <a:lstStyle/>
          <a:p>
            <a:pPr>
              <a:defRPr/>
            </a:pPr>
            <a:r>
              <a:rPr lang="en-US" sz="3600" dirty="0">
                <a:ea typeface="ＭＳ Ｐゴシック" pitchFamily="-96" charset="-128"/>
              </a:rPr>
              <a:t>TCPP Curriculum Example </a:t>
            </a:r>
          </a:p>
        </p:txBody>
      </p:sp>
      <p:sp>
        <p:nvSpPr>
          <p:cNvPr id="21507" name="Content Placeholder 2"/>
          <p:cNvSpPr>
            <a:spLocks noGrp="1"/>
          </p:cNvSpPr>
          <p:nvPr>
            <p:ph idx="1"/>
          </p:nvPr>
        </p:nvSpPr>
        <p:spPr/>
        <p:txBody>
          <a:bodyPr/>
          <a:lstStyle/>
          <a:p>
            <a:r>
              <a:rPr lang="en-US">
                <a:ea typeface="ＭＳ Ｐゴシック" pitchFamily="-96" charset="-128"/>
              </a:rPr>
              <a:t>Parallel and Distributed Models and Complexity</a:t>
            </a:r>
          </a:p>
          <a:p>
            <a:pPr lvl="1"/>
            <a:r>
              <a:rPr lang="en-US">
                <a:ea typeface="ＭＳ Ｐゴシック" pitchFamily="-96" charset="-128"/>
              </a:rPr>
              <a:t> Costs of computation</a:t>
            </a:r>
          </a:p>
        </p:txBody>
      </p:sp>
      <p:graphicFrame>
        <p:nvGraphicFramePr>
          <p:cNvPr id="4" name="Table 3"/>
          <p:cNvGraphicFramePr>
            <a:graphicFrameLocks noGrp="1"/>
          </p:cNvGraphicFramePr>
          <p:nvPr/>
        </p:nvGraphicFramePr>
        <p:xfrm>
          <a:off x="38100" y="1225550"/>
          <a:ext cx="9105900" cy="5268914"/>
        </p:xfrm>
        <a:graphic>
          <a:graphicData uri="http://schemas.openxmlformats.org/drawingml/2006/table">
            <a:tbl>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71438">
                  <a:extLst>
                    <a:ext uri="{9D8B030D-6E8A-4147-A177-3AD203B41FA5}">
                      <a16:colId xmlns:a16="http://schemas.microsoft.com/office/drawing/2014/main" val="20003"/>
                    </a:ext>
                  </a:extLst>
                </a:gridCol>
                <a:gridCol w="957262">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4191000">
                  <a:extLst>
                    <a:ext uri="{9D8B030D-6E8A-4147-A177-3AD203B41FA5}">
                      <a16:colId xmlns:a16="http://schemas.microsoft.com/office/drawing/2014/main" val="20006"/>
                    </a:ext>
                  </a:extLst>
                </a:gridCol>
              </a:tblGrid>
              <a:tr h="547688">
                <a:tc gridSpan="4">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pitchFamily="-96" charset="-128"/>
                        </a:rPr>
                        <a:t>Algorithms Topics</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6411"/>
                          </a:solidFill>
                          <a:effectLst/>
                          <a:latin typeface="Arial" charset="0"/>
                          <a:ea typeface="ＭＳ Ｐゴシック" pitchFamily="-96" charset="-128"/>
                        </a:rPr>
                        <a:t>Bloom#</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6411"/>
                          </a:solidFill>
                          <a:effectLst/>
                          <a:latin typeface="Arial" charset="0"/>
                          <a:ea typeface="ＭＳ Ｐゴシック" pitchFamily="-96" charset="-128"/>
                        </a:rPr>
                        <a:t>Course</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6411"/>
                          </a:solidFill>
                          <a:effectLst/>
                          <a:latin typeface="Arial" charset="0"/>
                          <a:ea typeface="ＭＳ Ｐゴシック" pitchFamily="-96" charset="-128"/>
                        </a:rPr>
                        <a:t>Learning Outcome</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90550">
                <a:tc gridSpan="4">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Algorithmic problems</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006411"/>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ea typeface="ＭＳ Ｐゴシック" pitchFamily="-96" charset="-128"/>
                        </a:rPr>
                        <a:t>The important thing here is to emphasize the parallel/distributed aspects of the topic</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52413">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3">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Communication </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rgbClr val="006411"/>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1" u="none" strike="noStrike" cap="none" normalizeH="0" baseline="0">
                        <a:ln>
                          <a:noFill/>
                        </a:ln>
                        <a:solidFill>
                          <a:schemeClr val="tx1"/>
                        </a:solidFill>
                        <a:effectLst/>
                        <a:latin typeface="Calibri" pitchFamily="-96"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28638">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broadcast</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C/A</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411"/>
                          </a:solidFill>
                          <a:effectLst/>
                          <a:latin typeface="Arial" charset="0"/>
                          <a:ea typeface="ＭＳ Ｐゴシック" pitchFamily="-96" charset="-128"/>
                        </a:rPr>
                        <a:t>Data Struc/Algo</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ea typeface="ＭＳ Ｐゴシック" pitchFamily="-96" charset="-128"/>
                        </a:rPr>
                        <a:t>represents method of exchanging information - one-to-all broadcast (by recursive doubling)</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19113">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multicast</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K/C</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411"/>
                          </a:solidFill>
                          <a:effectLst/>
                          <a:latin typeface="Arial" charset="0"/>
                          <a:ea typeface="ＭＳ Ｐゴシック" pitchFamily="-96" charset="-128"/>
                        </a:rPr>
                        <a:t>Data Struc/Algo</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pitchFamily="-96" charset="-128"/>
                        </a:rPr>
                        <a:t>Illustrate macro-communications on rings, 2D-grids and trees</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252413">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scatter/gather</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C/A</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ea typeface="ＭＳ Ｐゴシック" pitchFamily="-96" charset="-128"/>
                        </a:rPr>
                        <a:t>Data Structures/Algorithms</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5"/>
                  </a:ext>
                </a:extLst>
              </a:tr>
              <a:tr h="252413">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gossip</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N</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Calibri" pitchFamily="-96" charset="0"/>
                          <a:ea typeface="ＭＳ Ｐゴシック" pitchFamily="-96" charset="-128"/>
                        </a:rPr>
                        <a:t>Not in core</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1" u="none" strike="noStrike" cap="none" normalizeH="0" baseline="0">
                        <a:ln>
                          <a:noFill/>
                        </a:ln>
                        <a:solidFill>
                          <a:schemeClr val="tx1"/>
                        </a:solidFill>
                        <a:effectLst/>
                        <a:latin typeface="Calibri" pitchFamily="-96"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46113">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3">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Asynchrony</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K</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411"/>
                          </a:solidFill>
                          <a:effectLst/>
                          <a:latin typeface="Arial" charset="0"/>
                          <a:ea typeface="ＭＳ Ｐゴシック" pitchFamily="-96" charset="-128"/>
                        </a:rPr>
                        <a:t>CS2</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ea typeface="ＭＳ Ｐゴシック" pitchFamily="-96" charset="-128"/>
                        </a:rPr>
                        <a:t>asynchrony as exhibited on a distributed platform, existence of race conditions</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93713">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3">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Synchronization</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K</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411"/>
                          </a:solidFill>
                          <a:effectLst/>
                          <a:latin typeface="Arial" charset="0"/>
                          <a:ea typeface="ＭＳ Ｐゴシック" pitchFamily="-96" charset="-128"/>
                        </a:rPr>
                        <a:t>CS2, Data Struc/Algo</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ea typeface="ＭＳ Ｐゴシック" pitchFamily="-96" charset="-128"/>
                        </a:rPr>
                        <a:t>aware of  methods of controlling race condition, </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439738">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Sorting </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C </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411"/>
                          </a:solidFill>
                          <a:effectLst/>
                          <a:latin typeface="Arial" charset="0"/>
                          <a:ea typeface="ＭＳ Ｐゴシック" pitchFamily="-96" charset="-128"/>
                        </a:rPr>
                        <a:t>CS2, Data Struc/Algo</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a:ln>
                            <a:noFill/>
                          </a:ln>
                          <a:solidFill>
                            <a:schemeClr val="tx1"/>
                          </a:solidFill>
                          <a:effectLst/>
                          <a:latin typeface="Arial" charset="0"/>
                          <a:ea typeface="ＭＳ Ｐゴシック" pitchFamily="-96" charset="-128"/>
                        </a:rPr>
                        <a:t>parallel merge sort, </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439738">
                <a:tc>
                  <a:txBody>
                    <a:bodyPr/>
                    <a:lstStyle/>
                    <a:p>
                      <a:pPr marL="0" marR="0" lvl="0" indent="0" algn="l" defTabSz="457200" rtl="0" eaLnBrk="1" fontAlgn="b"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a typeface="ＭＳ Ｐゴシック" pitchFamily="-96"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3">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pitchFamily="-96" charset="-128"/>
                        </a:rPr>
                        <a:t>Selection</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c hMerge="1">
                  <a:txBody>
                    <a:bodyPr/>
                    <a:lstStyle/>
                    <a:p>
                      <a:endParaRPr lang="en-US"/>
                    </a:p>
                  </a:txBody>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6411"/>
                          </a:solidFill>
                          <a:effectLst/>
                          <a:latin typeface="Arial" charset="0"/>
                          <a:ea typeface="ＭＳ Ｐゴシック" pitchFamily="-96" charset="-128"/>
                        </a:rPr>
                        <a:t>K</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411"/>
                          </a:solidFill>
                          <a:effectLst/>
                          <a:latin typeface="Arial" charset="0"/>
                          <a:ea typeface="ＭＳ Ｐゴシック" pitchFamily="-96" charset="-128"/>
                        </a:rPr>
                        <a:t>CS2, Data Struc/Algo</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pitchFamily="-96" charset="-128"/>
                        </a:rPr>
                        <a:t>min/max, know that selection can be accomplished by sorting</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
        <p:nvSpPr>
          <p:cNvPr id="21587" name="TextBox 4"/>
          <p:cNvSpPr txBox="1">
            <a:spLocks noChangeArrowheads="1"/>
          </p:cNvSpPr>
          <p:nvPr/>
        </p:nvSpPr>
        <p:spPr bwMode="auto">
          <a:xfrm>
            <a:off x="254000" y="274638"/>
            <a:ext cx="3006928" cy="1200329"/>
          </a:xfrm>
          <a:prstGeom prst="rect">
            <a:avLst/>
          </a:prstGeom>
          <a:noFill/>
          <a:ln w="9525">
            <a:noFill/>
            <a:miter lim="800000"/>
            <a:headEnd/>
            <a:tailEnd/>
          </a:ln>
        </p:spPr>
        <p:txBody>
          <a:bodyPr wrap="none">
            <a:spAutoFit/>
          </a:bodyPr>
          <a:lstStyle/>
          <a:p>
            <a:r>
              <a:rPr lang="en-US" b="1" dirty="0"/>
              <a:t>4 Curriculum Areas </a:t>
            </a:r>
          </a:p>
          <a:p>
            <a:r>
              <a:rPr lang="en-US" dirty="0">
                <a:solidFill>
                  <a:srgbClr val="FF0000"/>
                </a:solidFill>
              </a:rPr>
              <a:t>Architecture, Programming, </a:t>
            </a:r>
          </a:p>
          <a:p>
            <a:r>
              <a:rPr lang="en-US" dirty="0">
                <a:solidFill>
                  <a:srgbClr val="FF0000"/>
                </a:solidFill>
              </a:rPr>
              <a:t>Algorithms, Cross-cutting</a:t>
            </a:r>
          </a:p>
          <a:p>
            <a:endParaRPr lang="en-US" dirty="0"/>
          </a:p>
        </p:txBody>
      </p:sp>
      <p:sp>
        <p:nvSpPr>
          <p:cNvPr id="2" name="Footer Placeholder 1"/>
          <p:cNvSpPr>
            <a:spLocks noGrp="1"/>
          </p:cNvSpPr>
          <p:nvPr>
            <p:ph type="ftr" sz="quarter" idx="11"/>
          </p:nvPr>
        </p:nvSpPr>
        <p:spPr>
          <a:xfrm>
            <a:off x="3105912" y="6619697"/>
            <a:ext cx="2895600" cy="227011"/>
          </a:xfrm>
        </p:spPr>
        <p:txBody>
          <a:bodyPr/>
          <a:lstStyle/>
          <a:p>
            <a:r>
              <a:rPr lang="en-US"/>
              <a:t>Prasad/SCEC-18</a:t>
            </a:r>
            <a:endParaRPr lang="en-US" dirty="0"/>
          </a:p>
        </p:txBody>
      </p:sp>
    </p:spTree>
    <p:extLst>
      <p:ext uri="{BB962C8B-B14F-4D97-AF65-F5344CB8AC3E}">
        <p14:creationId xmlns:p14="http://schemas.microsoft.com/office/powerpoint/2010/main" val="57276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20000"/>
          </a:spcBef>
          <a:spcAft>
            <a:spcPct val="25000"/>
          </a:spcAft>
          <a:buClrTx/>
          <a:buSzTx/>
          <a:buFontTx/>
          <a:buNone/>
          <a:tabLst/>
          <a:defRPr kumimoji="0" 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20000"/>
          </a:spcBef>
          <a:spcAft>
            <a:spcPct val="25000"/>
          </a:spcAft>
          <a:buClrTx/>
          <a:buSzTx/>
          <a:buFontTx/>
          <a:buNone/>
          <a:tabLst/>
          <a:defRPr kumimoji="0" lang="en-US" sz="1800" b="0" i="0" u="none" strike="noStrike" cap="none" normalizeH="0" baseline="0" smtClean="0">
            <a:ln>
              <a:noFill/>
            </a:ln>
            <a:solidFill>
              <a:schemeClr val="bg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20000"/>
          </a:spcBef>
          <a:spcAft>
            <a:spcPct val="25000"/>
          </a:spcAft>
          <a:buClrTx/>
          <a:buSzTx/>
          <a:buFontTx/>
          <a:buNone/>
          <a:tabLst/>
          <a:defRPr kumimoji="0" 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20000"/>
          </a:spcBef>
          <a:spcAft>
            <a:spcPct val="25000"/>
          </a:spcAft>
          <a:buClrTx/>
          <a:buSzTx/>
          <a:buFontTx/>
          <a:buNone/>
          <a:tabLst/>
          <a:defRPr kumimoji="0" lang="en-US"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20000"/>
          </a:spcBef>
          <a:spcAft>
            <a:spcPct val="25000"/>
          </a:spcAft>
          <a:buClrTx/>
          <a:buSzTx/>
          <a:buFontTx/>
          <a:buNone/>
          <a:tabLst/>
          <a:defRPr kumimoji="0" 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20000"/>
          </a:spcBef>
          <a:spcAft>
            <a:spcPct val="25000"/>
          </a:spcAft>
          <a:buClrTx/>
          <a:buSzTx/>
          <a:buFontTx/>
          <a:buNone/>
          <a:tabLst/>
          <a:defRPr kumimoji="0" lang="en-US" sz="1800" b="0" i="0" u="none" strike="noStrike" cap="none" normalizeH="0" baseline="0" smtClean="0">
            <a:ln>
              <a:noFill/>
            </a:ln>
            <a:solidFill>
              <a:schemeClr val="bg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9352</TotalTime>
  <Words>6314</Words>
  <Application>Microsoft Office PowerPoint</Application>
  <PresentationFormat>On-screen Show (4:3)</PresentationFormat>
  <Paragraphs>785</Paragraphs>
  <Slides>36</Slides>
  <Notes>33</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36</vt:i4>
      </vt:variant>
    </vt:vector>
  </HeadingPairs>
  <TitlesOfParts>
    <vt:vector size="50" baseType="lpstr">
      <vt:lpstr>MS PGothic</vt:lpstr>
      <vt:lpstr>MS PGothic</vt:lpstr>
      <vt:lpstr>Arial</vt:lpstr>
      <vt:lpstr>Calibri</vt:lpstr>
      <vt:lpstr>Helvetica</vt:lpstr>
      <vt:lpstr>Stencil</vt:lpstr>
      <vt:lpstr>Symbol</vt:lpstr>
      <vt:lpstr>Wingdings</vt:lpstr>
      <vt:lpstr>Office Theme</vt:lpstr>
      <vt:lpstr>Custom Design</vt:lpstr>
      <vt:lpstr>1_Default Design</vt:lpstr>
      <vt:lpstr>Default Design</vt:lpstr>
      <vt:lpstr>2_Default Design</vt:lpstr>
      <vt:lpstr>1_Office Theme</vt:lpstr>
      <vt:lpstr>Developing IEEE-TCPP Parallel/Distributed Curriculum and NSF CyberTraining Program</vt:lpstr>
      <vt:lpstr>Outline</vt:lpstr>
      <vt:lpstr>Who are we?</vt:lpstr>
      <vt:lpstr>Why now?</vt:lpstr>
      <vt:lpstr>Stakeholders</vt:lpstr>
      <vt:lpstr>How was the curriculum formulated?   Why would they come?  Field of Dreams (1989): "If you build it, he will come" </vt:lpstr>
      <vt:lpstr>Curriculum Planning Workshops at DC (Feb-10) and at Atlanta (April-10)</vt:lpstr>
      <vt:lpstr>Weekly Tele-Meetings on Core Curriculum (May-Dec’10; Aug’11-Feb’12)</vt:lpstr>
      <vt:lpstr>TCPP Curriculum Example </vt:lpstr>
      <vt:lpstr>How is the Curriculum being evaluated?</vt:lpstr>
      <vt:lpstr>Early Adopter Program</vt:lpstr>
      <vt:lpstr>Edu* Workshop Series</vt:lpstr>
      <vt:lpstr>NOW OPEN - CDER Courseware Website</vt:lpstr>
      <vt:lpstr>CDER Book Project</vt:lpstr>
      <vt:lpstr>Curriculum Version II Activities </vt:lpstr>
      <vt:lpstr>Sponsorship Acknowledgements</vt:lpstr>
      <vt:lpstr>Innovations in NSF Advanced Cyberinfrastructure Research Workforce Development and Education Programs  Office of Advanced Cyberinfrastructure (OAC) Computer and Information Science &amp; Engineering (CISE) National Science Foundation   </vt:lpstr>
      <vt:lpstr>NSF Office of Advanced Cyberinfrastructure</vt:lpstr>
      <vt:lpstr>My Journey as a NSF Program Director</vt:lpstr>
      <vt:lpstr>My Journey as a NSF Program Director</vt:lpstr>
      <vt:lpstr>My Journey as a NSF Program Director</vt:lpstr>
      <vt:lpstr>My Journey as a NSF Program Director</vt:lpstr>
      <vt:lpstr>OAC Research and Education Scope</vt:lpstr>
      <vt:lpstr>OAC Research and Education Scope</vt:lpstr>
      <vt:lpstr>OAC Research and Education Scope</vt:lpstr>
      <vt:lpstr>OAC Research and Education Scope</vt:lpstr>
      <vt:lpstr>Planning for the Future CI Ecosystem</vt:lpstr>
      <vt:lpstr> </vt:lpstr>
      <vt:lpstr>Training-based Workforce Development for Advanced Cyberinfrastructure (CyberTraining) NSF 19-524  (replaced NSF 18-516)</vt:lpstr>
      <vt:lpstr>Overarching and Solicitation Goals</vt:lpstr>
      <vt:lpstr>Overarching and Solicitation Goals</vt:lpstr>
      <vt:lpstr>NSF-wide Participation</vt:lpstr>
      <vt:lpstr>NSF-wide Participation</vt:lpstr>
      <vt:lpstr>PowerPoint Presentation</vt:lpstr>
      <vt:lpstr>PowerPoint Presentation</vt:lpstr>
      <vt:lpstr>Developing IEEE-TCPP Parallel/Distributed Curriculum and NSF CyberTraining Program</vt:lpstr>
    </vt:vector>
  </TitlesOfParts>
  <Manager/>
  <Company>Georgia State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Literacy for all: NSF/IEEE-TCPP Curriculum Initiative on Parallel and Distributed Computing</dc:title>
  <dc:subject/>
  <dc:creator>Sushil Prasad</dc:creator>
  <cp:keywords/>
  <dc:description/>
  <cp:lastModifiedBy>Majumdar, Amitava</cp:lastModifiedBy>
  <cp:revision>514</cp:revision>
  <dcterms:created xsi:type="dcterms:W3CDTF">2012-11-05T13:04:23Z</dcterms:created>
  <dcterms:modified xsi:type="dcterms:W3CDTF">2018-12-14T02:10:02Z</dcterms:modified>
  <cp:category/>
</cp:coreProperties>
</file>