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drawings/drawing5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6.xml" ContentType="application/vnd.openxmlformats-officedocument.drawingml.chartshapes+xml"/>
  <Override PartName="/ppt/notesSlides/notesSlide20.xml" ContentType="application/vnd.openxmlformats-officedocument.presentationml.notesSlid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1.xml" ContentType="application/vnd.openxmlformats-officedocument.presentationml.notesSlid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3.xml" ContentType="application/vnd.openxmlformats-officedocument.presentationml.notesSlid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7.xml" ContentType="application/vnd.openxmlformats-officedocument.drawingml.chartshapes+xml"/>
  <Override PartName="/ppt/charts/chart1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4.xml" ContentType="application/vnd.openxmlformats-officedocument.presentationml.notesSlide+xml"/>
  <Override PartName="/ppt/charts/chart1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5.xml" ContentType="application/vnd.openxmlformats-officedocument.presentationml.notesSlide+xml"/>
  <Override PartName="/ppt/charts/chart2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30.xml" ContentType="application/vnd.openxmlformats-officedocument.presentationml.notesSlid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31.xml" ContentType="application/vnd.openxmlformats-officedocument.presentationml.notesSlide+xml"/>
  <Override PartName="/ppt/charts/chart30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1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32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33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32.xml" ContentType="application/vnd.openxmlformats-officedocument.presentationml.notesSlide+xml"/>
  <Override PartName="/ppt/charts/chart34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35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6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37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8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5.xml" ContentType="application/vnd.openxmlformats-officedocument.themeOverride+xml"/>
  <Override PartName="/ppt/charts/chart39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6.xml" ContentType="application/vnd.openxmlformats-officedocument.themeOverride+xml"/>
  <Override PartName="/ppt/notesSlides/notesSlide33.xml" ContentType="application/vnd.openxmlformats-officedocument.presentationml.notesSlide+xml"/>
  <Override PartName="/ppt/charts/chart40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41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42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43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44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45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46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47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34.xml" ContentType="application/vnd.openxmlformats-officedocument.presentationml.notesSlide+xml"/>
  <Override PartName="/ppt/charts/chart48.xml" ContentType="application/vnd.openxmlformats-officedocument.drawingml.chart+xml"/>
  <Override PartName="/ppt/theme/themeOverride7.xml" ContentType="application/vnd.openxmlformats-officedocument.themeOverride+xml"/>
  <Override PartName="/ppt/drawings/drawing8.xml" ContentType="application/vnd.openxmlformats-officedocument.drawingml.chartshapes+xml"/>
  <Override PartName="/ppt/notesSlides/notesSlide35.xml" ContentType="application/vnd.openxmlformats-officedocument.presentationml.notesSlide+xml"/>
  <Override PartName="/ppt/charts/chart4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5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5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5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5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5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.xml" ContentType="application/vnd.openxmlformats-officedocument.presentationml.tags+xml"/>
  <Override PartName="/ppt/charts/chart5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theme/themeOverride8.xml" ContentType="application/vnd.openxmlformats-officedocument.themeOverride+xml"/>
  <Override PartName="/ppt/notesSlides/notesSlide38.xml" ContentType="application/vnd.openxmlformats-officedocument.presentationml.notesSlide+xml"/>
  <Override PartName="/ppt/charts/chart5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5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5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notesSlides/notesSlide39.xml" ContentType="application/vnd.openxmlformats-officedocument.presentationml.notesSlide+xml"/>
  <Override PartName="/ppt/charts/chart5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6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notesSlides/notesSlide40.xml" ContentType="application/vnd.openxmlformats-officedocument.presentationml.notesSlide+xml"/>
  <Override PartName="/ppt/charts/chart6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6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63.xml" ContentType="application/vnd.openxmlformats-officedocument.drawingml.chart+xml"/>
  <Override PartName="/ppt/notesSlides/notesSlide41.xml" ContentType="application/vnd.openxmlformats-officedocument.presentationml.notesSlide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theme/themeOverride9.xml" ContentType="application/vnd.openxmlformats-officedocument.themeOverride+xml"/>
  <Override PartName="/ppt/charts/chart70.xml" ContentType="application/vnd.openxmlformats-officedocument.drawingml.chart+xml"/>
  <Override PartName="/ppt/theme/themeOverride10.xml" ContentType="application/vnd.openxmlformats-officedocument.themeOverride+xml"/>
  <Override PartName="/ppt/notesSlides/notesSlide4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71.xml" ContentType="application/vnd.openxmlformats-officedocument.drawingml.chart+xml"/>
  <Override PartName="/ppt/theme/themeOverride11.xml" ContentType="application/vnd.openxmlformats-officedocument.themeOverr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72.xml" ContentType="application/vnd.openxmlformats-officedocument.drawingml.chart+xml"/>
  <Override PartName="/ppt/drawings/drawing9.xml" ContentType="application/vnd.openxmlformats-officedocument.drawingml.chartshapes+xml"/>
  <Override PartName="/ppt/charts/chart73.xml" ContentType="application/vnd.openxmlformats-officedocument.drawingml.chart+xml"/>
  <Override PartName="/ppt/drawings/drawing10.xml" ContentType="application/vnd.openxmlformats-officedocument.drawingml.chartshapes+xml"/>
  <Override PartName="/ppt/notesSlides/notesSlide49.xml" ContentType="application/vnd.openxmlformats-officedocument.presentationml.notesSlide+xml"/>
  <Override PartName="/ppt/charts/chart74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75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50.xml" ContentType="application/vnd.openxmlformats-officedocument.presentationml.notesSlide+xml"/>
  <Override PartName="/ppt/charts/chart76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77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78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41" r:id="rId1"/>
  </p:sldMasterIdLst>
  <p:notesMasterIdLst>
    <p:notesMasterId r:id="rId70"/>
  </p:notesMasterIdLst>
  <p:handoutMasterIdLst>
    <p:handoutMasterId r:id="rId71"/>
  </p:handoutMasterIdLst>
  <p:sldIdLst>
    <p:sldId id="2097" r:id="rId2"/>
    <p:sldId id="2296" r:id="rId3"/>
    <p:sldId id="2299" r:id="rId4"/>
    <p:sldId id="2300" r:id="rId5"/>
    <p:sldId id="2301" r:id="rId6"/>
    <p:sldId id="2302" r:id="rId7"/>
    <p:sldId id="2303" r:id="rId8"/>
    <p:sldId id="2181" r:id="rId9"/>
    <p:sldId id="2253" r:id="rId10"/>
    <p:sldId id="2254" r:id="rId11"/>
    <p:sldId id="2381" r:id="rId12"/>
    <p:sldId id="2382" r:id="rId13"/>
    <p:sldId id="1997" r:id="rId14"/>
    <p:sldId id="2274" r:id="rId15"/>
    <p:sldId id="1931" r:id="rId16"/>
    <p:sldId id="2206" r:id="rId17"/>
    <p:sldId id="2207" r:id="rId18"/>
    <p:sldId id="2273" r:id="rId19"/>
    <p:sldId id="2276" r:id="rId20"/>
    <p:sldId id="2210" r:id="rId21"/>
    <p:sldId id="2211" r:id="rId22"/>
    <p:sldId id="2212" r:id="rId23"/>
    <p:sldId id="2277" r:id="rId24"/>
    <p:sldId id="2385" r:id="rId25"/>
    <p:sldId id="2380" r:id="rId26"/>
    <p:sldId id="2307" r:id="rId27"/>
    <p:sldId id="2085" r:id="rId28"/>
    <p:sldId id="1944" r:id="rId29"/>
    <p:sldId id="2383" r:id="rId30"/>
    <p:sldId id="2094" r:id="rId31"/>
    <p:sldId id="2078" r:id="rId32"/>
    <p:sldId id="2310" r:id="rId33"/>
    <p:sldId id="2311" r:id="rId34"/>
    <p:sldId id="2313" r:id="rId35"/>
    <p:sldId id="2315" r:id="rId36"/>
    <p:sldId id="2316" r:id="rId37"/>
    <p:sldId id="2317" r:id="rId38"/>
    <p:sldId id="2318" r:id="rId39"/>
    <p:sldId id="2320" r:id="rId40"/>
    <p:sldId id="2321" r:id="rId41"/>
    <p:sldId id="2322" r:id="rId42"/>
    <p:sldId id="2323" r:id="rId43"/>
    <p:sldId id="2288" r:id="rId44"/>
    <p:sldId id="2286" r:id="rId45"/>
    <p:sldId id="2287" r:id="rId46"/>
    <p:sldId id="2384" r:id="rId47"/>
    <p:sldId id="2375" r:id="rId48"/>
    <p:sldId id="2376" r:id="rId49"/>
    <p:sldId id="2326" r:id="rId50"/>
    <p:sldId id="2328" r:id="rId51"/>
    <p:sldId id="2331" r:id="rId52"/>
    <p:sldId id="2332" r:id="rId53"/>
    <p:sldId id="2333" r:id="rId54"/>
    <p:sldId id="2334" r:id="rId55"/>
    <p:sldId id="2336" r:id="rId56"/>
    <p:sldId id="2337" r:id="rId57"/>
    <p:sldId id="2338" r:id="rId58"/>
    <p:sldId id="2339" r:id="rId59"/>
    <p:sldId id="2340" r:id="rId60"/>
    <p:sldId id="2142" r:id="rId61"/>
    <p:sldId id="2143" r:id="rId62"/>
    <p:sldId id="2173" r:id="rId63"/>
    <p:sldId id="2244" r:id="rId64"/>
    <p:sldId id="2386" r:id="rId65"/>
    <p:sldId id="2387" r:id="rId66"/>
    <p:sldId id="2149" r:id="rId67"/>
    <p:sldId id="2292" r:id="rId68"/>
    <p:sldId id="2167" r:id="rId69"/>
  </p:sldIdLst>
  <p:sldSz cx="9144000" cy="5143500" type="screen16x9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cy Elton" initials="BE [4]" lastIdx="1" clrIdx="0"/>
  <p:cmAuthor id="2" name="Chu, Ching-Hsiang" initials="C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C01A"/>
    <a:srgbClr val="69E74B"/>
    <a:srgbClr val="FFFF99"/>
    <a:srgbClr val="FF00FF"/>
    <a:srgbClr val="D60093"/>
    <a:srgbClr val="66FF33"/>
    <a:srgbClr val="6699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597" autoAdjust="0"/>
    <p:restoredTop sz="93947" autoAdjust="0"/>
  </p:normalViewPr>
  <p:slideViewPr>
    <p:cSldViewPr snapToGrid="0">
      <p:cViewPr varScale="1">
        <p:scale>
          <a:sx n="91" d="100"/>
          <a:sy n="91" d="100"/>
        </p:scale>
        <p:origin x="404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236"/>
    </p:cViewPr>
  </p:sorterViewPr>
  <p:notesViewPr>
    <p:cSldViewPr snapToGrid="0">
      <p:cViewPr varScale="1">
        <p:scale>
          <a:sx n="80" d="100"/>
          <a:sy n="80" d="100"/>
        </p:scale>
        <p:origin x="-3936" y="-120"/>
      </p:cViewPr>
      <p:guideLst>
        <p:guide orient="horz" pos="2923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OSU\Excel\HPL-2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OSU\Excel\HPL-2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package" Target="../embeddings/Microsoft_Excel_Worksheet32.xlsx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package" Target="../embeddings/Microsoft_Excel_Worksheet3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3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8.xml"/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7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4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45.xml"/><Relationship Id="rId1" Type="http://schemas.microsoft.com/office/2011/relationships/chartStyle" Target="style45.xml"/><Relationship Id="rId4" Type="http://schemas.openxmlformats.org/officeDocument/2006/relationships/oleObject" Target="file:///\\Users\awan\Dropbox\osu\papers\submitted\ipdps19\paper\results\isc18-tf-numbers-ri2.xlsx" TargetMode="Externa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usratislam:Desktop:Release%201.0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usratislam:Desktop:Release%201.0.xlsx" TargetMode="External"/></Relationships>
</file>

<file path=ppt/charts/_rels/chart6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0.xlsx"/><Relationship Id="rId1" Type="http://schemas.openxmlformats.org/officeDocument/2006/relationships/themeOverride" Target="../theme/themeOverride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1.xlsx"/><Relationship Id="rId1" Type="http://schemas.openxmlformats.org/officeDocument/2006/relationships/themeOverride" Target="../theme/themeOverride10.xml"/></Relationships>
</file>

<file path=ppt/charts/_rels/chart71.xml.rels><?xml version="1.0" encoding="UTF-8" standalone="yes"?>
<Relationships xmlns="http://schemas.openxmlformats.org/package/2006/relationships"><Relationship Id="rId2" Type="http://schemas.openxmlformats.org/officeDocument/2006/relationships/oleObject" Target="Untitled:Users:luxiaoyi:Work:OSUWork:MyWork:Spark:spark-dl:hoti17:camera_ready:Data:dlobd-hoti17-bigdl-results.xlsx" TargetMode="External"/><Relationship Id="rId1" Type="http://schemas.openxmlformats.org/officeDocument/2006/relationships/themeOverride" Target="../theme/themeOverride11.xml"/></Relationships>
</file>

<file path=ppt/charts/_rels/chart7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Macintosh%20HD:Users:jiezhang:Desktop:chameleon-128.xlsx" TargetMode="External"/></Relationships>
</file>

<file path=ppt/charts/_rels/chart7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Macintosh%20HD:Users:jiezhang:Desktop:chameleon-128.xlsx" TargetMode="Externa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ie\Documents\Paper\isc17\singularity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ie\Documents\Paper\isc17\singularity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497938313397588E-2"/>
          <c:y val="1.5806018238249203E-2"/>
          <c:w val="0.9054367206285675"/>
          <c:h val="0.814164130650307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Cumlative Download Count</c:v>
                </c:pt>
              </c:strCache>
            </c:strRef>
          </c:tx>
          <c:dPt>
            <c:idx val="1047956"/>
            <c:marker>
              <c:symbol val="square"/>
              <c:size val="5"/>
              <c:spPr>
                <a:ln w="9525">
                  <a:noFill/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3CB2-8A48-97CD-91E20F1DD650}"/>
              </c:ext>
            </c:extLst>
          </c:dPt>
          <c:cat>
            <c:numRef>
              <c:f>Sheet1!$A$2:$A$1047961</c:f>
              <c:numCache>
                <c:formatCode>[$-409]mmm\-yy;@</c:formatCode>
                <c:ptCount val="1047960"/>
                <c:pt idx="0">
                  <c:v>38240</c:v>
                </c:pt>
                <c:pt idx="1">
                  <c:v>38295</c:v>
                </c:pt>
                <c:pt idx="2">
                  <c:v>38466</c:v>
                </c:pt>
                <c:pt idx="3">
                  <c:v>38535</c:v>
                </c:pt>
                <c:pt idx="4">
                  <c:v>38585</c:v>
                </c:pt>
                <c:pt idx="5">
                  <c:v>38657</c:v>
                </c:pt>
                <c:pt idx="6">
                  <c:v>38692</c:v>
                </c:pt>
                <c:pt idx="7">
                  <c:v>38732</c:v>
                </c:pt>
                <c:pt idx="8">
                  <c:v>38790</c:v>
                </c:pt>
                <c:pt idx="9">
                  <c:v>38818</c:v>
                </c:pt>
                <c:pt idx="10">
                  <c:v>38857</c:v>
                </c:pt>
                <c:pt idx="11">
                  <c:v>38884</c:v>
                </c:pt>
                <c:pt idx="12">
                  <c:v>38928</c:v>
                </c:pt>
                <c:pt idx="13">
                  <c:v>38959</c:v>
                </c:pt>
                <c:pt idx="14">
                  <c:v>39012</c:v>
                </c:pt>
                <c:pt idx="15">
                  <c:v>39031</c:v>
                </c:pt>
                <c:pt idx="16">
                  <c:v>39122</c:v>
                </c:pt>
                <c:pt idx="17">
                  <c:v>39199</c:v>
                </c:pt>
                <c:pt idx="18">
                  <c:v>39248</c:v>
                </c:pt>
                <c:pt idx="19">
                  <c:v>39289</c:v>
                </c:pt>
                <c:pt idx="20">
                  <c:v>39339</c:v>
                </c:pt>
                <c:pt idx="21">
                  <c:v>39381</c:v>
                </c:pt>
                <c:pt idx="22">
                  <c:v>39498</c:v>
                </c:pt>
                <c:pt idx="23">
                  <c:v>39506</c:v>
                </c:pt>
                <c:pt idx="24">
                  <c:v>39598</c:v>
                </c:pt>
                <c:pt idx="25">
                  <c:v>39609</c:v>
                </c:pt>
                <c:pt idx="26">
                  <c:v>39611</c:v>
                </c:pt>
                <c:pt idx="27">
                  <c:v>39611</c:v>
                </c:pt>
                <c:pt idx="28">
                  <c:v>39631</c:v>
                </c:pt>
                <c:pt idx="29">
                  <c:v>39680</c:v>
                </c:pt>
                <c:pt idx="30">
                  <c:v>39719</c:v>
                </c:pt>
                <c:pt idx="31">
                  <c:v>39758</c:v>
                </c:pt>
                <c:pt idx="32">
                  <c:v>39766</c:v>
                </c:pt>
                <c:pt idx="33">
                  <c:v>39966</c:v>
                </c:pt>
                <c:pt idx="34">
                  <c:v>40056</c:v>
                </c:pt>
                <c:pt idx="35">
                  <c:v>40115</c:v>
                </c:pt>
                <c:pt idx="36">
                  <c:v>40207</c:v>
                </c:pt>
                <c:pt idx="37">
                  <c:v>40249</c:v>
                </c:pt>
                <c:pt idx="38">
                  <c:v>40302</c:v>
                </c:pt>
                <c:pt idx="39">
                  <c:v>40350</c:v>
                </c:pt>
                <c:pt idx="40">
                  <c:v>40370</c:v>
                </c:pt>
                <c:pt idx="41">
                  <c:v>40494</c:v>
                </c:pt>
                <c:pt idx="42">
                  <c:v>40535</c:v>
                </c:pt>
                <c:pt idx="43">
                  <c:v>40595</c:v>
                </c:pt>
                <c:pt idx="44">
                  <c:v>40611</c:v>
                </c:pt>
                <c:pt idx="45">
                  <c:v>40651</c:v>
                </c:pt>
                <c:pt idx="46">
                  <c:v>40697</c:v>
                </c:pt>
                <c:pt idx="47">
                  <c:v>40744</c:v>
                </c:pt>
                <c:pt idx="48">
                  <c:v>40806</c:v>
                </c:pt>
                <c:pt idx="49">
                  <c:v>40830</c:v>
                </c:pt>
                <c:pt idx="50">
                  <c:v>40856</c:v>
                </c:pt>
                <c:pt idx="51">
                  <c:v>40941</c:v>
                </c:pt>
                <c:pt idx="52">
                  <c:v>40990</c:v>
                </c:pt>
                <c:pt idx="53">
                  <c:v>41029</c:v>
                </c:pt>
                <c:pt idx="54">
                  <c:v>41221</c:v>
                </c:pt>
                <c:pt idx="55">
                  <c:v>41333</c:v>
                </c:pt>
                <c:pt idx="56">
                  <c:v>41380</c:v>
                </c:pt>
                <c:pt idx="57">
                  <c:v>41400</c:v>
                </c:pt>
                <c:pt idx="58">
                  <c:v>41510</c:v>
                </c:pt>
                <c:pt idx="59">
                  <c:v>41602</c:v>
                </c:pt>
                <c:pt idx="60">
                  <c:v>41656</c:v>
                </c:pt>
                <c:pt idx="61">
                  <c:v>41722</c:v>
                </c:pt>
                <c:pt idx="62">
                  <c:v>41784</c:v>
                </c:pt>
                <c:pt idx="63">
                  <c:v>41810</c:v>
                </c:pt>
                <c:pt idx="64">
                  <c:v>41865</c:v>
                </c:pt>
                <c:pt idx="65">
                  <c:v>41975</c:v>
                </c:pt>
                <c:pt idx="66">
                  <c:v>41992</c:v>
                </c:pt>
                <c:pt idx="67">
                  <c:v>41987</c:v>
                </c:pt>
                <c:pt idx="68">
                  <c:v>42078</c:v>
                </c:pt>
                <c:pt idx="69">
                  <c:v>42109</c:v>
                </c:pt>
                <c:pt idx="70">
                  <c:v>42170</c:v>
                </c:pt>
                <c:pt idx="71">
                  <c:v>42200</c:v>
                </c:pt>
                <c:pt idx="72">
                  <c:v>42231</c:v>
                </c:pt>
                <c:pt idx="73">
                  <c:v>42262</c:v>
                </c:pt>
                <c:pt idx="74">
                  <c:v>42292</c:v>
                </c:pt>
                <c:pt idx="75">
                  <c:v>42323</c:v>
                </c:pt>
                <c:pt idx="76">
                  <c:v>42405</c:v>
                </c:pt>
                <c:pt idx="77">
                  <c:v>42479</c:v>
                </c:pt>
                <c:pt idx="78">
                  <c:v>42506</c:v>
                </c:pt>
                <c:pt idx="79">
                  <c:v>42518</c:v>
                </c:pt>
                <c:pt idx="80">
                  <c:v>42566</c:v>
                </c:pt>
                <c:pt idx="81">
                  <c:v>42590</c:v>
                </c:pt>
                <c:pt idx="82">
                  <c:v>42622</c:v>
                </c:pt>
                <c:pt idx="83">
                  <c:v>42823</c:v>
                </c:pt>
                <c:pt idx="84">
                  <c:v>42851</c:v>
                </c:pt>
                <c:pt idx="85">
                  <c:v>42957</c:v>
                </c:pt>
                <c:pt idx="86">
                  <c:v>43038</c:v>
                </c:pt>
                <c:pt idx="87">
                  <c:v>43049</c:v>
                </c:pt>
                <c:pt idx="88">
                  <c:v>43150</c:v>
                </c:pt>
                <c:pt idx="89">
                  <c:v>43175</c:v>
                </c:pt>
                <c:pt idx="90">
                  <c:v>43304</c:v>
                </c:pt>
                <c:pt idx="91">
                  <c:v>43364</c:v>
                </c:pt>
                <c:pt idx="92">
                  <c:v>43414</c:v>
                </c:pt>
              </c:numCache>
            </c:numRef>
          </c:cat>
          <c:val>
            <c:numRef>
              <c:f>Sheet1!$B$2:$B$1047961</c:f>
              <c:numCache>
                <c:formatCode>#,##0</c:formatCode>
                <c:ptCount val="1047960"/>
                <c:pt idx="0" formatCode="General">
                  <c:v>863</c:v>
                </c:pt>
                <c:pt idx="1">
                  <c:v>1114</c:v>
                </c:pt>
                <c:pt idx="2">
                  <c:v>1332</c:v>
                </c:pt>
                <c:pt idx="3">
                  <c:v>1638</c:v>
                </c:pt>
                <c:pt idx="4">
                  <c:v>1823</c:v>
                </c:pt>
                <c:pt idx="5">
                  <c:v>2047</c:v>
                </c:pt>
                <c:pt idx="6">
                  <c:v>2208</c:v>
                </c:pt>
                <c:pt idx="7">
                  <c:v>2409</c:v>
                </c:pt>
                <c:pt idx="8" formatCode="General">
                  <c:v>2681</c:v>
                </c:pt>
                <c:pt idx="9" formatCode="General">
                  <c:v>3127</c:v>
                </c:pt>
                <c:pt idx="10" formatCode="General">
                  <c:v>3615</c:v>
                </c:pt>
                <c:pt idx="11" formatCode="General">
                  <c:v>3991</c:v>
                </c:pt>
                <c:pt idx="12" formatCode="General">
                  <c:v>4562</c:v>
                </c:pt>
                <c:pt idx="13" formatCode="General">
                  <c:v>4974</c:v>
                </c:pt>
                <c:pt idx="14" formatCode="General">
                  <c:v>5681</c:v>
                </c:pt>
                <c:pt idx="15" formatCode="General">
                  <c:v>5991</c:v>
                </c:pt>
                <c:pt idx="16" formatCode="General">
                  <c:v>8479</c:v>
                </c:pt>
                <c:pt idx="17" formatCode="General">
                  <c:v>10018</c:v>
                </c:pt>
                <c:pt idx="18" formatCode="General">
                  <c:v>11025</c:v>
                </c:pt>
                <c:pt idx="19" formatCode="General">
                  <c:v>11900</c:v>
                </c:pt>
                <c:pt idx="20" formatCode="General">
                  <c:v>13574</c:v>
                </c:pt>
                <c:pt idx="21" formatCode="General">
                  <c:v>14578</c:v>
                </c:pt>
                <c:pt idx="22" formatCode="General">
                  <c:v>17102</c:v>
                </c:pt>
                <c:pt idx="23" formatCode="General">
                  <c:v>17310</c:v>
                </c:pt>
                <c:pt idx="24" formatCode="General">
                  <c:v>20167</c:v>
                </c:pt>
                <c:pt idx="25" formatCode="General">
                  <c:v>20522</c:v>
                </c:pt>
                <c:pt idx="26" formatCode="General">
                  <c:v>20622</c:v>
                </c:pt>
                <c:pt idx="27" formatCode="General">
                  <c:v>20622</c:v>
                </c:pt>
                <c:pt idx="28" formatCode="General">
                  <c:v>21262</c:v>
                </c:pt>
                <c:pt idx="29" formatCode="General">
                  <c:v>22330</c:v>
                </c:pt>
                <c:pt idx="30" formatCode="General">
                  <c:v>23302</c:v>
                </c:pt>
                <c:pt idx="31" formatCode="General">
                  <c:v>24475</c:v>
                </c:pt>
                <c:pt idx="32" formatCode="General">
                  <c:v>24798</c:v>
                </c:pt>
                <c:pt idx="33" formatCode="General">
                  <c:v>29948</c:v>
                </c:pt>
                <c:pt idx="34" formatCode="General">
                  <c:v>32786</c:v>
                </c:pt>
                <c:pt idx="35" formatCode="General">
                  <c:v>34639</c:v>
                </c:pt>
                <c:pt idx="36" formatCode="General">
                  <c:v>37105</c:v>
                </c:pt>
                <c:pt idx="37" formatCode="General">
                  <c:v>38775</c:v>
                </c:pt>
                <c:pt idx="38" formatCode="General">
                  <c:v>40322</c:v>
                </c:pt>
                <c:pt idx="39" formatCode="General">
                  <c:v>42741</c:v>
                </c:pt>
                <c:pt idx="40" formatCode="General">
                  <c:v>43198</c:v>
                </c:pt>
                <c:pt idx="41" formatCode="General">
                  <c:v>46130</c:v>
                </c:pt>
                <c:pt idx="42" formatCode="General">
                  <c:v>47538</c:v>
                </c:pt>
                <c:pt idx="43" formatCode="General">
                  <c:v>54324</c:v>
                </c:pt>
                <c:pt idx="44" formatCode="General">
                  <c:v>55688</c:v>
                </c:pt>
                <c:pt idx="45" formatCode="General">
                  <c:v>62718</c:v>
                </c:pt>
                <c:pt idx="46" formatCode="General">
                  <c:v>67890</c:v>
                </c:pt>
                <c:pt idx="47" formatCode="General">
                  <c:v>72247</c:v>
                </c:pt>
                <c:pt idx="48" formatCode="General">
                  <c:v>78220</c:v>
                </c:pt>
                <c:pt idx="49" formatCode="General">
                  <c:v>80206</c:v>
                </c:pt>
                <c:pt idx="50" formatCode="General">
                  <c:v>84957</c:v>
                </c:pt>
                <c:pt idx="51" formatCode="General">
                  <c:v>94715</c:v>
                </c:pt>
                <c:pt idx="52" formatCode="General">
                  <c:v>101956</c:v>
                </c:pt>
                <c:pt idx="53" formatCode="General">
                  <c:v>107681</c:v>
                </c:pt>
                <c:pt idx="54" formatCode="General">
                  <c:v>137317</c:v>
                </c:pt>
                <c:pt idx="55" formatCode="General">
                  <c:v>157681</c:v>
                </c:pt>
                <c:pt idx="56" formatCode="General">
                  <c:v>164622</c:v>
                </c:pt>
                <c:pt idx="57" formatCode="General">
                  <c:v>167428</c:v>
                </c:pt>
                <c:pt idx="58" formatCode="General">
                  <c:v>181622</c:v>
                </c:pt>
                <c:pt idx="59" formatCode="General">
                  <c:v>194000</c:v>
                </c:pt>
                <c:pt idx="60" formatCode="General">
                  <c:v>200823</c:v>
                </c:pt>
                <c:pt idx="61" formatCode="General">
                  <c:v>204395</c:v>
                </c:pt>
                <c:pt idx="62" formatCode="General">
                  <c:v>212800</c:v>
                </c:pt>
                <c:pt idx="63" formatCode="General">
                  <c:v>214800</c:v>
                </c:pt>
                <c:pt idx="64" formatCode="General">
                  <c:v>221000</c:v>
                </c:pt>
                <c:pt idx="65" formatCode="General">
                  <c:v>227094</c:v>
                </c:pt>
                <c:pt idx="66" formatCode="General">
                  <c:v>228488</c:v>
                </c:pt>
                <c:pt idx="67" formatCode="General">
                  <c:v>238000</c:v>
                </c:pt>
                <c:pt idx="68">
                  <c:v>240157</c:v>
                </c:pt>
                <c:pt idx="69">
                  <c:v>248403</c:v>
                </c:pt>
                <c:pt idx="70">
                  <c:v>269939</c:v>
                </c:pt>
                <c:pt idx="71">
                  <c:v>277000</c:v>
                </c:pt>
                <c:pt idx="72">
                  <c:v>281855</c:v>
                </c:pt>
                <c:pt idx="73" formatCode="General">
                  <c:v>285559</c:v>
                </c:pt>
                <c:pt idx="74" formatCode="General">
                  <c:v>292000</c:v>
                </c:pt>
                <c:pt idx="75">
                  <c:v>304900</c:v>
                </c:pt>
                <c:pt idx="76">
                  <c:v>347278</c:v>
                </c:pt>
                <c:pt idx="77">
                  <c:v>363000</c:v>
                </c:pt>
                <c:pt idx="78" formatCode="General">
                  <c:v>374458</c:v>
                </c:pt>
                <c:pt idx="79" formatCode="General">
                  <c:v>377000</c:v>
                </c:pt>
                <c:pt idx="80" formatCode="General">
                  <c:v>381000</c:v>
                </c:pt>
                <c:pt idx="81" formatCode="General">
                  <c:v>383000</c:v>
                </c:pt>
                <c:pt idx="82">
                  <c:v>387000</c:v>
                </c:pt>
                <c:pt idx="83">
                  <c:v>412000</c:v>
                </c:pt>
                <c:pt idx="84" formatCode="General">
                  <c:v>413000</c:v>
                </c:pt>
                <c:pt idx="85">
                  <c:v>424000</c:v>
                </c:pt>
                <c:pt idx="86">
                  <c:v>431000</c:v>
                </c:pt>
                <c:pt idx="87">
                  <c:v>432400</c:v>
                </c:pt>
                <c:pt idx="88">
                  <c:v>445000</c:v>
                </c:pt>
                <c:pt idx="89" formatCode="General">
                  <c:v>455000</c:v>
                </c:pt>
                <c:pt idx="90" formatCode="General">
                  <c:v>484000</c:v>
                </c:pt>
                <c:pt idx="91" formatCode="General">
                  <c:v>494000</c:v>
                </c:pt>
                <c:pt idx="92" formatCode="General">
                  <c:v>505000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CB2-8A48-97CD-91E20F1DD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277248"/>
        <c:axId val="172277640"/>
      </c:lineChart>
      <c:dateAx>
        <c:axId val="172277248"/>
        <c:scaling>
          <c:orientation val="minMax"/>
          <c:max val="4344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Timeline</a:t>
                </a:r>
              </a:p>
            </c:rich>
          </c:tx>
          <c:overlay val="0"/>
        </c:title>
        <c:numFmt formatCode="[$-409]mmm\-yy;@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172277640"/>
        <c:crosses val="autoZero"/>
        <c:auto val="1"/>
        <c:lblOffset val="100"/>
        <c:baseTimeUnit val="days"/>
      </c:dateAx>
      <c:valAx>
        <c:axId val="172277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Number of Downloads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2277248"/>
        <c:crosses val="autoZero"/>
        <c:crossBetween val="between"/>
      </c:valAx>
      <c:spPr>
        <a:ln>
          <a:solidFill>
            <a:srgbClr val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998235551404"/>
          <c:y val="4.4330760794761802E-2"/>
          <c:w val="0.824478802695222"/>
          <c:h val="0.65008983933311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567.66</c:v>
                </c:pt>
                <c:pt idx="1">
                  <c:v>1150.49666</c:v>
                </c:pt>
                <c:pt idx="2">
                  <c:v>826.6</c:v>
                </c:pt>
                <c:pt idx="3">
                  <c:v>948.16332999999997</c:v>
                </c:pt>
                <c:pt idx="4">
                  <c:v>1212.56</c:v>
                </c:pt>
                <c:pt idx="5">
                  <c:v>1723.93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EE-104D-A35B-D95BAC8760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MVAPICH2-OPT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188.45666</c:v>
                </c:pt>
                <c:pt idx="1">
                  <c:v>229.09666000000001</c:v>
                </c:pt>
                <c:pt idx="2">
                  <c:v>349.75666000000001</c:v>
                </c:pt>
                <c:pt idx="3">
                  <c:v>625.31332999999984</c:v>
                </c:pt>
                <c:pt idx="4">
                  <c:v>1022.91333</c:v>
                </c:pt>
                <c:pt idx="5">
                  <c:v>1404.5866599999999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DEE-104D-A35B-D95BAC876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204.04333</c:v>
                </c:pt>
                <c:pt idx="1">
                  <c:v>444.03</c:v>
                </c:pt>
                <c:pt idx="2">
                  <c:v>375.72332999999992</c:v>
                </c:pt>
                <c:pt idx="3">
                  <c:v>582.78665999999998</c:v>
                </c:pt>
                <c:pt idx="4">
                  <c:v>976.63</c:v>
                </c:pt>
                <c:pt idx="5">
                  <c:v>1439.56333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DEE-104D-A35B-D95BAC876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612152"/>
        <c:axId val="173610584"/>
      </c:barChart>
      <c:catAx>
        <c:axId val="173612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 dirty="0">
                    <a:effectLst/>
                  </a:rPr>
                  <a:t>Message Size</a:t>
                </a:r>
                <a:endParaRPr lang="en-US" sz="105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0584"/>
        <c:crosses val="autoZero"/>
        <c:auto val="1"/>
        <c:lblAlgn val="ctr"/>
        <c:lblOffset val="100"/>
        <c:noMultiLvlLbl val="0"/>
      </c:catAx>
      <c:valAx>
        <c:axId val="17361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2152"/>
        <c:crosses val="autoZero"/>
        <c:crossBetween val="between"/>
      </c:valAx>
      <c:spPr>
        <a:noFill/>
        <a:ln>
          <a:solidFill>
            <a:schemeClr val="bg2">
              <a:lumMod val="95000"/>
              <a:lumOff val="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114947198568572"/>
          <c:y val="0.81689625309720704"/>
          <c:w val="0.76346480292371899"/>
          <c:h val="8.6660131789060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KNL (2 Nodes, 128 Procs)</a:t>
            </a:r>
          </a:p>
        </c:rich>
      </c:tx>
      <c:layout>
        <c:manualLayout>
          <c:xMode val="edge"/>
          <c:yMode val="edge"/>
          <c:x val="0.30695121074723802"/>
          <c:y val="6.51927292140425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9236620913378"/>
          <c:y val="5.52458826592176E-2"/>
          <c:w val="0.74239076167974605"/>
          <c:h val="0.741675949358424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  <c:pt idx="11">
                  <c:v>2M</c:v>
                </c:pt>
                <c:pt idx="12">
                  <c:v>4M</c:v>
                </c:pt>
              </c:strCache>
            </c:strRef>
          </c:cat>
          <c:val>
            <c:numRef>
              <c:f>Sheet1!$B$2:$B$14</c:f>
              <c:numCache>
                <c:formatCode>0.00</c:formatCode>
                <c:ptCount val="13"/>
                <c:pt idx="0">
                  <c:v>305.88</c:v>
                </c:pt>
                <c:pt idx="1">
                  <c:v>375.24</c:v>
                </c:pt>
                <c:pt idx="2">
                  <c:v>485.29</c:v>
                </c:pt>
                <c:pt idx="3">
                  <c:v>707.19</c:v>
                </c:pt>
                <c:pt idx="4">
                  <c:v>4089.41</c:v>
                </c:pt>
                <c:pt idx="5">
                  <c:v>7982.37</c:v>
                </c:pt>
                <c:pt idx="6">
                  <c:v>12354.39</c:v>
                </c:pt>
                <c:pt idx="7">
                  <c:v>6473.37</c:v>
                </c:pt>
                <c:pt idx="8">
                  <c:v>12278.95</c:v>
                </c:pt>
                <c:pt idx="9">
                  <c:v>33462.589999999997</c:v>
                </c:pt>
                <c:pt idx="10">
                  <c:v>77951.929999999993</c:v>
                </c:pt>
                <c:pt idx="11">
                  <c:v>160158.24</c:v>
                </c:pt>
                <c:pt idx="12">
                  <c:v>343091.69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AA2-544D-987B-0FF0A64AAB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Intel MPI 2017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  <c:pt idx="11">
                  <c:v>2M</c:v>
                </c:pt>
                <c:pt idx="12">
                  <c:v>4M</c:v>
                </c:pt>
              </c:strCache>
            </c:strRef>
          </c:cat>
          <c:val>
            <c:numRef>
              <c:f>Sheet1!$C$2:$C$14</c:f>
              <c:numCache>
                <c:formatCode>0.00</c:formatCode>
                <c:ptCount val="13"/>
                <c:pt idx="0">
                  <c:v>170.87</c:v>
                </c:pt>
                <c:pt idx="1">
                  <c:v>407.92999999999961</c:v>
                </c:pt>
                <c:pt idx="2">
                  <c:v>410.65</c:v>
                </c:pt>
                <c:pt idx="3">
                  <c:v>578.8499999999982</c:v>
                </c:pt>
                <c:pt idx="4">
                  <c:v>846.08</c:v>
                </c:pt>
                <c:pt idx="5">
                  <c:v>1461.17</c:v>
                </c:pt>
                <c:pt idx="6">
                  <c:v>3640.87</c:v>
                </c:pt>
                <c:pt idx="7">
                  <c:v>6338.42</c:v>
                </c:pt>
                <c:pt idx="8">
                  <c:v>9418.5499999999865</c:v>
                </c:pt>
                <c:pt idx="9">
                  <c:v>21648.61</c:v>
                </c:pt>
                <c:pt idx="10">
                  <c:v>42751.53</c:v>
                </c:pt>
                <c:pt idx="11">
                  <c:v>125583.65</c:v>
                </c:pt>
                <c:pt idx="12">
                  <c:v>246768.41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AA2-544D-987B-0FF0A64AAB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OpenMPI 2.1.0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  <c:pt idx="11">
                  <c:v>2M</c:v>
                </c:pt>
                <c:pt idx="12">
                  <c:v>4M</c:v>
                </c:pt>
              </c:strCache>
            </c:strRef>
          </c:cat>
          <c:val>
            <c:numRef>
              <c:f>Sheet1!$D$2:$D$14</c:f>
              <c:numCache>
                <c:formatCode>0.00</c:formatCode>
                <c:ptCount val="13"/>
                <c:pt idx="0">
                  <c:v>160.88</c:v>
                </c:pt>
                <c:pt idx="1">
                  <c:v>232.83</c:v>
                </c:pt>
                <c:pt idx="2">
                  <c:v>383.5</c:v>
                </c:pt>
                <c:pt idx="3">
                  <c:v>1263.82</c:v>
                </c:pt>
                <c:pt idx="4">
                  <c:v>1612.56</c:v>
                </c:pt>
                <c:pt idx="5">
                  <c:v>3110.9</c:v>
                </c:pt>
                <c:pt idx="6">
                  <c:v>4075.38</c:v>
                </c:pt>
                <c:pt idx="7">
                  <c:v>6440.01</c:v>
                </c:pt>
                <c:pt idx="8">
                  <c:v>8460.1</c:v>
                </c:pt>
                <c:pt idx="9">
                  <c:v>25443.58</c:v>
                </c:pt>
                <c:pt idx="10">
                  <c:v>48096.84</c:v>
                </c:pt>
                <c:pt idx="11">
                  <c:v>92284.81</c:v>
                </c:pt>
                <c:pt idx="12">
                  <c:v>199481.08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AA2-544D-987B-0FF0A64AAB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Tuned CMA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  <c:pt idx="11">
                  <c:v>2M</c:v>
                </c:pt>
                <c:pt idx="12">
                  <c:v>4M</c:v>
                </c:pt>
              </c:strCache>
            </c:strRef>
          </c:cat>
          <c:val>
            <c:numRef>
              <c:f>Sheet1!$E$2:$E$14</c:f>
              <c:numCache>
                <c:formatCode>0.00</c:formatCode>
                <c:ptCount val="13"/>
                <c:pt idx="0">
                  <c:v>177.39</c:v>
                </c:pt>
                <c:pt idx="1">
                  <c:v>201.8</c:v>
                </c:pt>
                <c:pt idx="2">
                  <c:v>231.36</c:v>
                </c:pt>
                <c:pt idx="3">
                  <c:v>308.13</c:v>
                </c:pt>
                <c:pt idx="4">
                  <c:v>504.92</c:v>
                </c:pt>
                <c:pt idx="5">
                  <c:v>864.53</c:v>
                </c:pt>
                <c:pt idx="6">
                  <c:v>1646.21</c:v>
                </c:pt>
                <c:pt idx="7">
                  <c:v>3124.16</c:v>
                </c:pt>
                <c:pt idx="8">
                  <c:v>6652.41</c:v>
                </c:pt>
                <c:pt idx="9">
                  <c:v>14110.16</c:v>
                </c:pt>
                <c:pt idx="10">
                  <c:v>34661.199999999997</c:v>
                </c:pt>
                <c:pt idx="11">
                  <c:v>68900.56</c:v>
                </c:pt>
                <c:pt idx="12">
                  <c:v>133689.35999999999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AA2-544D-987B-0FF0A64AA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17640"/>
        <c:axId val="173616464"/>
      </c:lineChart>
      <c:catAx>
        <c:axId val="173617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</a:t>
                </a:r>
              </a:p>
            </c:rich>
          </c:tx>
          <c:layout>
            <c:manualLayout>
              <c:xMode val="edge"/>
              <c:yMode val="edge"/>
              <c:x val="0.23233205267012"/>
              <c:y val="0.92328988862480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6464"/>
        <c:crosses val="autoZero"/>
        <c:auto val="1"/>
        <c:lblAlgn val="ctr"/>
        <c:lblOffset val="100"/>
        <c:noMultiLvlLbl val="0"/>
      </c:catAx>
      <c:valAx>
        <c:axId val="173616464"/>
        <c:scaling>
          <c:logBase val="10"/>
          <c:orientation val="minMax"/>
          <c:max val="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7640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7890371623349834"/>
          <c:y val="0.40064857347145599"/>
          <c:w val="0.39935053724167102"/>
          <c:h val="0.343379173575214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KNL (4 Nodes, 256 Procs)</a:t>
            </a:r>
          </a:p>
        </c:rich>
      </c:tx>
      <c:layout>
        <c:manualLayout>
          <c:xMode val="edge"/>
          <c:yMode val="edge"/>
          <c:x val="0.30695121074723802"/>
          <c:y val="6.51927292140425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9236620913378"/>
          <c:y val="5.52458826592176E-2"/>
          <c:w val="0.74239076167974605"/>
          <c:h val="0.741675949358424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  <c:pt idx="11">
                  <c:v>2M</c:v>
                </c:pt>
              </c:strCache>
            </c:strRef>
          </c:cat>
          <c:val>
            <c:numRef>
              <c:f>Sheet1!$B$2:$B$13</c:f>
              <c:numCache>
                <c:formatCode>0.00</c:formatCode>
                <c:ptCount val="12"/>
                <c:pt idx="0">
                  <c:v>723.71</c:v>
                </c:pt>
                <c:pt idx="1">
                  <c:v>858.80999999999938</c:v>
                </c:pt>
                <c:pt idx="2">
                  <c:v>1013.57</c:v>
                </c:pt>
                <c:pt idx="3">
                  <c:v>1461.6</c:v>
                </c:pt>
                <c:pt idx="4">
                  <c:v>8211.75</c:v>
                </c:pt>
                <c:pt idx="5">
                  <c:v>12542.32</c:v>
                </c:pt>
                <c:pt idx="6">
                  <c:v>19394.11</c:v>
                </c:pt>
                <c:pt idx="7">
                  <c:v>10951.24</c:v>
                </c:pt>
                <c:pt idx="8">
                  <c:v>30803.51</c:v>
                </c:pt>
                <c:pt idx="9">
                  <c:v>74435.5</c:v>
                </c:pt>
                <c:pt idx="10">
                  <c:v>155483.84</c:v>
                </c:pt>
                <c:pt idx="11">
                  <c:v>311774.38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CCC-A443-9942-21D5A483F2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Intel MPI 2017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  <c:pt idx="11">
                  <c:v>2M</c:v>
                </c:pt>
              </c:strCache>
            </c:strRef>
          </c:cat>
          <c:val>
            <c:numRef>
              <c:f>Sheet1!$C$2:$C$13</c:f>
              <c:numCache>
                <c:formatCode>0.00</c:formatCode>
                <c:ptCount val="12"/>
                <c:pt idx="0">
                  <c:v>255.92</c:v>
                </c:pt>
                <c:pt idx="1">
                  <c:v>492.62</c:v>
                </c:pt>
                <c:pt idx="2">
                  <c:v>681.09</c:v>
                </c:pt>
                <c:pt idx="3">
                  <c:v>1163.96</c:v>
                </c:pt>
                <c:pt idx="4">
                  <c:v>2035.54</c:v>
                </c:pt>
                <c:pt idx="5">
                  <c:v>3573.21</c:v>
                </c:pt>
                <c:pt idx="6">
                  <c:v>6606.36</c:v>
                </c:pt>
                <c:pt idx="7">
                  <c:v>10611.96</c:v>
                </c:pt>
                <c:pt idx="8">
                  <c:v>20585.12</c:v>
                </c:pt>
                <c:pt idx="9">
                  <c:v>48998.1</c:v>
                </c:pt>
                <c:pt idx="10">
                  <c:v>82197.409999999989</c:v>
                </c:pt>
                <c:pt idx="11">
                  <c:v>295814.28999999998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CCC-A443-9942-21D5A483F2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OpenMPI 2.1.0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  <c:pt idx="11">
                  <c:v>2M</c:v>
                </c:pt>
              </c:strCache>
            </c:strRef>
          </c:cat>
          <c:val>
            <c:numRef>
              <c:f>Sheet1!$D$2:$D$13</c:f>
              <c:numCache>
                <c:formatCode>0.00</c:formatCode>
                <c:ptCount val="12"/>
                <c:pt idx="0">
                  <c:v>291.47000000000003</c:v>
                </c:pt>
                <c:pt idx="1">
                  <c:v>438.7</c:v>
                </c:pt>
                <c:pt idx="2">
                  <c:v>545.65</c:v>
                </c:pt>
                <c:pt idx="3">
                  <c:v>2251.33</c:v>
                </c:pt>
                <c:pt idx="4">
                  <c:v>2913.13</c:v>
                </c:pt>
                <c:pt idx="5">
                  <c:v>4944.2700000000004</c:v>
                </c:pt>
                <c:pt idx="6">
                  <c:v>7686.72</c:v>
                </c:pt>
                <c:pt idx="7">
                  <c:v>13278.45</c:v>
                </c:pt>
                <c:pt idx="8">
                  <c:v>23299.82</c:v>
                </c:pt>
                <c:pt idx="9">
                  <c:v>43526.37</c:v>
                </c:pt>
                <c:pt idx="10">
                  <c:v>84164.09</c:v>
                </c:pt>
                <c:pt idx="11">
                  <c:v>167345.78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CCC-A443-9942-21D5A483F2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Tuned CMA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  <c:pt idx="11">
                  <c:v>2M</c:v>
                </c:pt>
              </c:strCache>
            </c:strRef>
          </c:cat>
          <c:val>
            <c:numRef>
              <c:f>Sheet1!$E$2:$E$13</c:f>
              <c:numCache>
                <c:formatCode>0.00</c:formatCode>
                <c:ptCount val="12"/>
                <c:pt idx="0">
                  <c:v>218.39</c:v>
                </c:pt>
                <c:pt idx="1">
                  <c:v>500.79</c:v>
                </c:pt>
                <c:pt idx="2">
                  <c:v>266.39</c:v>
                </c:pt>
                <c:pt idx="3">
                  <c:v>379.49</c:v>
                </c:pt>
                <c:pt idx="4">
                  <c:v>655.92</c:v>
                </c:pt>
                <c:pt idx="5">
                  <c:v>1173.44</c:v>
                </c:pt>
                <c:pt idx="6">
                  <c:v>2117.61</c:v>
                </c:pt>
                <c:pt idx="7">
                  <c:v>4105.1499999999996</c:v>
                </c:pt>
                <c:pt idx="8">
                  <c:v>8818.61</c:v>
                </c:pt>
                <c:pt idx="9">
                  <c:v>21612.12</c:v>
                </c:pt>
                <c:pt idx="10">
                  <c:v>41403.78</c:v>
                </c:pt>
                <c:pt idx="11">
                  <c:v>99458.31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CCC-A443-9942-21D5A483F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13328"/>
        <c:axId val="173611368"/>
      </c:lineChart>
      <c:catAx>
        <c:axId val="173613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</a:t>
                </a:r>
              </a:p>
            </c:rich>
          </c:tx>
          <c:layout>
            <c:manualLayout>
              <c:xMode val="edge"/>
              <c:yMode val="edge"/>
              <c:x val="0.23233205267012"/>
              <c:y val="0.92328988862480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1368"/>
        <c:crosses val="autoZero"/>
        <c:auto val="1"/>
        <c:lblAlgn val="ctr"/>
        <c:lblOffset val="100"/>
        <c:noMultiLvlLbl val="0"/>
      </c:catAx>
      <c:valAx>
        <c:axId val="173611368"/>
        <c:scaling>
          <c:logBase val="10"/>
          <c:orientation val="minMax"/>
          <c:max val="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3328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4425475350622199"/>
          <c:y val="0.45280268847286498"/>
          <c:w val="0.39935053724167102"/>
          <c:h val="0.343379173575214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KNL (8 Nodes, 512 Procs)</a:t>
            </a:r>
          </a:p>
        </c:rich>
      </c:tx>
      <c:layout>
        <c:manualLayout>
          <c:xMode val="edge"/>
          <c:yMode val="edge"/>
          <c:x val="0.26147449428893799"/>
          <c:y val="6.51927292140425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9236620913378"/>
          <c:y val="5.52458826592176E-2"/>
          <c:w val="0.74239076167974605"/>
          <c:h val="0.741675949358424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</c:strCache>
            </c:strRef>
          </c:cat>
          <c:val>
            <c:numRef>
              <c:f>Sheet1!$B$2:$B$12</c:f>
              <c:numCache>
                <c:formatCode>0.00</c:formatCode>
                <c:ptCount val="11"/>
                <c:pt idx="0">
                  <c:v>1565.85</c:v>
                </c:pt>
                <c:pt idx="1">
                  <c:v>1755.96</c:v>
                </c:pt>
                <c:pt idx="2">
                  <c:v>2095.44</c:v>
                </c:pt>
                <c:pt idx="3">
                  <c:v>10267.07</c:v>
                </c:pt>
                <c:pt idx="4">
                  <c:v>16198.87</c:v>
                </c:pt>
                <c:pt idx="5">
                  <c:v>22122.49</c:v>
                </c:pt>
                <c:pt idx="6">
                  <c:v>33350.660000000003</c:v>
                </c:pt>
                <c:pt idx="7">
                  <c:v>30170.720000000001</c:v>
                </c:pt>
                <c:pt idx="8">
                  <c:v>70019</c:v>
                </c:pt>
                <c:pt idx="9">
                  <c:v>144221.76000000001</c:v>
                </c:pt>
                <c:pt idx="10">
                  <c:v>296192.33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21A-5447-BAB3-A0B100F330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Intel MPI 2017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</c:strCache>
            </c:strRef>
          </c:cat>
          <c:val>
            <c:numRef>
              <c:f>Sheet1!$C$2:$C$12</c:f>
              <c:numCache>
                <c:formatCode>0.00</c:formatCode>
                <c:ptCount val="11"/>
                <c:pt idx="0">
                  <c:v>490.73</c:v>
                </c:pt>
                <c:pt idx="1">
                  <c:v>834.30999999999938</c:v>
                </c:pt>
                <c:pt idx="2">
                  <c:v>1163.8399999999999</c:v>
                </c:pt>
                <c:pt idx="3">
                  <c:v>2007.03</c:v>
                </c:pt>
                <c:pt idx="4">
                  <c:v>3637.85</c:v>
                </c:pt>
                <c:pt idx="5">
                  <c:v>6068.08</c:v>
                </c:pt>
                <c:pt idx="6">
                  <c:v>23230.080000000002</c:v>
                </c:pt>
                <c:pt idx="7">
                  <c:v>28548.61</c:v>
                </c:pt>
                <c:pt idx="8">
                  <c:v>56255.58</c:v>
                </c:pt>
                <c:pt idx="9">
                  <c:v>80294.62</c:v>
                </c:pt>
                <c:pt idx="10">
                  <c:v>139541.49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21A-5447-BAB3-A0B100F330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OpenMPI 2.1.0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</c:strCache>
            </c:strRef>
          </c:cat>
          <c:val>
            <c:numRef>
              <c:f>Sheet1!$D$2:$D$12</c:f>
              <c:numCache>
                <c:formatCode>0.00</c:formatCode>
                <c:ptCount val="11"/>
                <c:pt idx="0">
                  <c:v>371.6</c:v>
                </c:pt>
                <c:pt idx="1">
                  <c:v>530.14</c:v>
                </c:pt>
                <c:pt idx="2">
                  <c:v>616.87</c:v>
                </c:pt>
                <c:pt idx="3">
                  <c:v>4722.28</c:v>
                </c:pt>
                <c:pt idx="4">
                  <c:v>6326.41</c:v>
                </c:pt>
                <c:pt idx="5">
                  <c:v>9008.7900000000009</c:v>
                </c:pt>
                <c:pt idx="6">
                  <c:v>13890.64</c:v>
                </c:pt>
                <c:pt idx="7">
                  <c:v>21786.9</c:v>
                </c:pt>
                <c:pt idx="8">
                  <c:v>51608.46</c:v>
                </c:pt>
                <c:pt idx="9">
                  <c:v>86184.34</c:v>
                </c:pt>
                <c:pt idx="10">
                  <c:v>149126.67000000001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21A-5447-BAB3-A0B100F330F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Tuned CMA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  <c:pt idx="5">
                  <c:v>32K</c:v>
                </c:pt>
                <c:pt idx="6">
                  <c:v>64K</c:v>
                </c:pt>
                <c:pt idx="7">
                  <c:v>128K</c:v>
                </c:pt>
                <c:pt idx="8">
                  <c:v>256K</c:v>
                </c:pt>
                <c:pt idx="9">
                  <c:v>512K</c:v>
                </c:pt>
                <c:pt idx="10">
                  <c:v>1M</c:v>
                </c:pt>
              </c:strCache>
            </c:strRef>
          </c:cat>
          <c:val>
            <c:numRef>
              <c:f>Sheet1!$E$2:$E$12</c:f>
              <c:numCache>
                <c:formatCode>0.00</c:formatCode>
                <c:ptCount val="11"/>
                <c:pt idx="0">
                  <c:v>351.83</c:v>
                </c:pt>
                <c:pt idx="1">
                  <c:v>353.29</c:v>
                </c:pt>
                <c:pt idx="2">
                  <c:v>443.92</c:v>
                </c:pt>
                <c:pt idx="3">
                  <c:v>601.98</c:v>
                </c:pt>
                <c:pt idx="4">
                  <c:v>981.68</c:v>
                </c:pt>
                <c:pt idx="5">
                  <c:v>1819.16</c:v>
                </c:pt>
                <c:pt idx="6">
                  <c:v>3500.22</c:v>
                </c:pt>
                <c:pt idx="7">
                  <c:v>6810.28</c:v>
                </c:pt>
                <c:pt idx="8">
                  <c:v>13583.24</c:v>
                </c:pt>
                <c:pt idx="9">
                  <c:v>32192.85</c:v>
                </c:pt>
                <c:pt idx="10">
                  <c:v>72877.179999999993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21A-5447-BAB3-A0B100F33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12544"/>
        <c:axId val="172281168"/>
      </c:lineChart>
      <c:catAx>
        <c:axId val="173612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</a:t>
                </a:r>
              </a:p>
            </c:rich>
          </c:tx>
          <c:layout>
            <c:manualLayout>
              <c:xMode val="edge"/>
              <c:yMode val="edge"/>
              <c:x val="0.23233205267012"/>
              <c:y val="0.92328988862480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81168"/>
        <c:crosses val="autoZero"/>
        <c:auto val="1"/>
        <c:lblAlgn val="ctr"/>
        <c:lblOffset val="100"/>
        <c:noMultiLvlLbl val="0"/>
      </c:catAx>
      <c:valAx>
        <c:axId val="172281168"/>
        <c:scaling>
          <c:logBase val="10"/>
          <c:orientation val="minMax"/>
          <c:max val="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2544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4425475350622199"/>
          <c:y val="0.45280268847286498"/>
          <c:w val="0.39935053724167102"/>
          <c:h val="0.343379173575214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08943706933084"/>
          <c:y val="9.2663153737719814E-2"/>
          <c:w val="0.81391056293066921"/>
          <c:h val="0.711144235335079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MVAPICH2-2.3b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  <c:pt idx="8">
                  <c:v>4M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73.23</c:v>
                </c:pt>
                <c:pt idx="1">
                  <c:v>94.05</c:v>
                </c:pt>
                <c:pt idx="2">
                  <c:v>109.47</c:v>
                </c:pt>
                <c:pt idx="3">
                  <c:v>182.95</c:v>
                </c:pt>
                <c:pt idx="4">
                  <c:v>327.04000000000002</c:v>
                </c:pt>
                <c:pt idx="5">
                  <c:v>581.75</c:v>
                </c:pt>
                <c:pt idx="6">
                  <c:v>1491.73</c:v>
                </c:pt>
                <c:pt idx="7">
                  <c:v>4849.33</c:v>
                </c:pt>
                <c:pt idx="8">
                  <c:v>11355.76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584-4F4D-B2C2-FDD65DD8AE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IMPI-2017v1.132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"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  <c:pt idx="8">
                  <c:v>4M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38.24</c:v>
                </c:pt>
                <c:pt idx="1">
                  <c:v>50.8</c:v>
                </c:pt>
                <c:pt idx="2">
                  <c:v>77.16</c:v>
                </c:pt>
                <c:pt idx="3">
                  <c:v>145.88999999999999</c:v>
                </c:pt>
                <c:pt idx="4">
                  <c:v>273</c:v>
                </c:pt>
                <c:pt idx="5">
                  <c:v>1103.69</c:v>
                </c:pt>
                <c:pt idx="6">
                  <c:v>1377.36</c:v>
                </c:pt>
                <c:pt idx="7">
                  <c:v>3050.61</c:v>
                </c:pt>
                <c:pt idx="8">
                  <c:v>10145.1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584-4F4D-B2C2-FDD65DD8AE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MVAPICH2-X-2.3rc1</c:v>
                </c:pt>
              </c:strCache>
            </c:strRef>
          </c:tx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star"/>
            <c:size val="8"/>
            <c:spPr>
              <a:solidFill>
                <a:srgbClr val="FFFFFF"/>
              </a:solidFill>
              <a:ln w="19050">
                <a:solidFill>
                  <a:srgbClr val="002060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  <c:pt idx="8">
                  <c:v>4M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36.04</c:v>
                </c:pt>
                <c:pt idx="1">
                  <c:v>44.27</c:v>
                </c:pt>
                <c:pt idx="2">
                  <c:v>66.069999999999993</c:v>
                </c:pt>
                <c:pt idx="3">
                  <c:v>117.5</c:v>
                </c:pt>
                <c:pt idx="4">
                  <c:v>210.74</c:v>
                </c:pt>
                <c:pt idx="5">
                  <c:v>474.99</c:v>
                </c:pt>
                <c:pt idx="6">
                  <c:v>926.76</c:v>
                </c:pt>
                <c:pt idx="7">
                  <c:v>2696.13</c:v>
                </c:pt>
                <c:pt idx="8">
                  <c:v>6205.72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584-4F4D-B2C2-FDD65DD8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396120"/>
        <c:axId val="175396904"/>
      </c:lineChart>
      <c:catAx>
        <c:axId val="175396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bg2"/>
                    </a:solidFill>
                  </a:rPr>
                  <a:t>Message Size</a:t>
                </a:r>
              </a:p>
            </c:rich>
          </c:tx>
          <c:layout>
            <c:manualLayout>
              <c:xMode val="edge"/>
              <c:yMode val="edge"/>
              <c:x val="0.47108234628365975"/>
              <c:y val="0.89197811227147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96904"/>
        <c:crosses val="autoZero"/>
        <c:auto val="1"/>
        <c:lblAlgn val="ctr"/>
        <c:lblOffset val="100"/>
        <c:noMultiLvlLbl val="0"/>
      </c:catAx>
      <c:valAx>
        <c:axId val="17539690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bg2"/>
                    </a:solidFill>
                  </a:rPr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9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973268832873423"/>
          <c:y val="1.5188371162009971E-2"/>
          <c:w val="0.49875574139669654"/>
          <c:h val="0.24380275574576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91856557012411"/>
          <c:y val="4.534767226120584E-2"/>
          <c:w val="0.82908128725778807"/>
          <c:h val="0.771363939032461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MVAPICH2-2.3b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squar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  <c:pt idx="8">
                  <c:v>4M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15.05</c:v>
                </c:pt>
                <c:pt idx="1">
                  <c:v>28.93</c:v>
                </c:pt>
                <c:pt idx="2">
                  <c:v>52.98</c:v>
                </c:pt>
                <c:pt idx="3">
                  <c:v>88.59</c:v>
                </c:pt>
                <c:pt idx="4">
                  <c:v>148.61000000000001</c:v>
                </c:pt>
                <c:pt idx="5">
                  <c:v>322.52</c:v>
                </c:pt>
                <c:pt idx="6">
                  <c:v>834.5</c:v>
                </c:pt>
                <c:pt idx="7">
                  <c:v>3024.19</c:v>
                </c:pt>
                <c:pt idx="8">
                  <c:v>8434.98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811-DA4E-AD91-021E1FBBA0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IMPI-2017v1.132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"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  <c:pt idx="8">
                  <c:v>4M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37.92</c:v>
                </c:pt>
                <c:pt idx="1">
                  <c:v>50.04</c:v>
                </c:pt>
                <c:pt idx="2">
                  <c:v>76.459999999999994</c:v>
                </c:pt>
                <c:pt idx="3">
                  <c:v>141.1</c:v>
                </c:pt>
                <c:pt idx="4">
                  <c:v>269.83</c:v>
                </c:pt>
                <c:pt idx="5">
                  <c:v>1101.03</c:v>
                </c:pt>
                <c:pt idx="6">
                  <c:v>1249.8800000000001</c:v>
                </c:pt>
                <c:pt idx="7">
                  <c:v>3063.01</c:v>
                </c:pt>
                <c:pt idx="8">
                  <c:v>10137.370000000001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811-DA4E-AD91-021E1FBBA0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MVAPICH2-2.3rc1</c:v>
                </c:pt>
              </c:strCache>
            </c:strRef>
          </c:tx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star"/>
            <c:size val="8"/>
            <c:spPr>
              <a:solidFill>
                <a:srgbClr val="FFFFFF"/>
              </a:solidFill>
              <a:ln w="19050">
                <a:solidFill>
                  <a:srgbClr val="002060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  <c:pt idx="8">
                  <c:v>4M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16.809999999999999</c:v>
                </c:pt>
                <c:pt idx="1">
                  <c:v>20.45</c:v>
                </c:pt>
                <c:pt idx="2">
                  <c:v>32.03</c:v>
                </c:pt>
                <c:pt idx="3">
                  <c:v>58.92</c:v>
                </c:pt>
                <c:pt idx="4">
                  <c:v>111.35</c:v>
                </c:pt>
                <c:pt idx="5">
                  <c:v>209.61</c:v>
                </c:pt>
                <c:pt idx="6">
                  <c:v>375.57</c:v>
                </c:pt>
                <c:pt idx="7">
                  <c:v>881.02</c:v>
                </c:pt>
                <c:pt idx="8">
                  <c:v>2510.96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811-DA4E-AD91-021E1FBBA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395728"/>
        <c:axId val="175397296"/>
      </c:lineChart>
      <c:catAx>
        <c:axId val="175395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bg2"/>
                    </a:solidFill>
                  </a:rPr>
                  <a:t>Message Size</a:t>
                </a:r>
              </a:p>
            </c:rich>
          </c:tx>
          <c:layout>
            <c:manualLayout>
              <c:xMode val="edge"/>
              <c:yMode val="edge"/>
              <c:x val="0.40837520845029601"/>
              <c:y val="0.89197811227147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97296"/>
        <c:crosses val="autoZero"/>
        <c:auto val="1"/>
        <c:lblAlgn val="ctr"/>
        <c:lblOffset val="100"/>
        <c:noMultiLvlLbl val="0"/>
      </c:catAx>
      <c:valAx>
        <c:axId val="175397296"/>
        <c:scaling>
          <c:logBase val="10"/>
          <c:orientation val="minMax"/>
          <c:max val="1000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95728"/>
        <c:crosses val="autoZero"/>
        <c:crossBetween val="between"/>
        <c:majorUnit val="10"/>
        <c:min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048877137638228"/>
          <c:y val="1.5188371162009971E-2"/>
          <c:w val="0.58407411832950173"/>
          <c:h val="0.248104163152721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07958051306584"/>
          <c:y val="0.12722762335565868"/>
          <c:w val="0.74335028434038897"/>
          <c:h val="0.64714658983314188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Intel MPI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28</c:v>
                </c:pt>
                <c:pt idx="1">
                  <c:v>56</c:v>
                </c:pt>
                <c:pt idx="2">
                  <c:v>112</c:v>
                </c:pt>
                <c:pt idx="3">
                  <c:v>224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482.58</c:v>
                </c:pt>
                <c:pt idx="1">
                  <c:v>573.05809999999997</c:v>
                </c:pt>
                <c:pt idx="2">
                  <c:v>620.06449999999995</c:v>
                </c:pt>
                <c:pt idx="3">
                  <c:v>691.96969999999999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69-C94F-9F52-D9AAD148A98F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MVAPICH2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28</c:v>
                </c:pt>
                <c:pt idx="1">
                  <c:v>56</c:v>
                </c:pt>
                <c:pt idx="2">
                  <c:v>112</c:v>
                </c:pt>
                <c:pt idx="3">
                  <c:v>224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433.05270000000002</c:v>
                </c:pt>
                <c:pt idx="1">
                  <c:v>502.45299999999997</c:v>
                </c:pt>
                <c:pt idx="2">
                  <c:v>592.09730000000002</c:v>
                </c:pt>
                <c:pt idx="3">
                  <c:v>686.5643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769-C94F-9F52-D9AAD148A98F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MVAPICH2-XPMEM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28</c:v>
                </c:pt>
                <c:pt idx="1">
                  <c:v>56</c:v>
                </c:pt>
                <c:pt idx="2">
                  <c:v>112</c:v>
                </c:pt>
                <c:pt idx="3">
                  <c:v>224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395.84969999999998</c:v>
                </c:pt>
                <c:pt idx="1">
                  <c:v>460.7398</c:v>
                </c:pt>
                <c:pt idx="2">
                  <c:v>524.24850000000004</c:v>
                </c:pt>
                <c:pt idx="3">
                  <c:v>635.88499999999999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769-C94F-9F52-D9AAD148A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5394552"/>
        <c:axId val="175393768"/>
      </c:barChart>
      <c:catAx>
        <c:axId val="175394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bg2"/>
                    </a:solidFill>
                  </a:rPr>
                  <a:t>No. of Processes</a:t>
                </a:r>
              </a:p>
            </c:rich>
          </c:tx>
          <c:layout>
            <c:manualLayout>
              <c:xMode val="edge"/>
              <c:yMode val="edge"/>
              <c:x val="0.36496867327068"/>
              <c:y val="0.88621097340188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93768"/>
        <c:crosses val="autoZero"/>
        <c:auto val="0"/>
        <c:lblAlgn val="ctr"/>
        <c:lblOffset val="100"/>
        <c:noMultiLvlLbl val="0"/>
      </c:catAx>
      <c:valAx>
        <c:axId val="175393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bg2"/>
                    </a:solidFill>
                  </a:rPr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1.9219225211068384E-2"/>
              <c:y val="0.164868634424341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94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677508287127463"/>
          <c:y val="5.0770409547505314E-2"/>
          <c:w val="0.4161372873408607"/>
          <c:h val="0.217630371563959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98932084122222"/>
          <c:y val="8.0601832631880699E-2"/>
          <c:w val="0.74644054401223259"/>
          <c:h val="0.69377234333825899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Intel MPI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13.211247999999999</c:v>
                </c:pt>
                <c:pt idx="1">
                  <c:v>19.929767999999999</c:v>
                </c:pt>
                <c:pt idx="2">
                  <c:v>29.585121000000001</c:v>
                </c:pt>
                <c:pt idx="3">
                  <c:v>35.345824999999998</c:v>
                </c:pt>
                <c:pt idx="4">
                  <c:v>51.616911999999999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4F-C14D-BCB6-27F2EC796AC7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MVAPICH2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15.558209</c:v>
                </c:pt>
                <c:pt idx="1">
                  <c:v>22.172449</c:v>
                </c:pt>
                <c:pt idx="2">
                  <c:v>30.365046</c:v>
                </c:pt>
                <c:pt idx="3">
                  <c:v>43.312952000000003</c:v>
                </c:pt>
                <c:pt idx="4">
                  <c:v>58.761012999999998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04F-C14D-BCB6-27F2EC796AC7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MVAPICH2-XPMEM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9.6962729999999997</c:v>
                </c:pt>
                <c:pt idx="1">
                  <c:v>15.964558</c:v>
                </c:pt>
                <c:pt idx="2">
                  <c:v>23.448867</c:v>
                </c:pt>
                <c:pt idx="3">
                  <c:v>35.393881999999998</c:v>
                </c:pt>
                <c:pt idx="4">
                  <c:v>50.173828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4F-C14D-BCB6-27F2EC796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5395336"/>
        <c:axId val="175396512"/>
      </c:barChart>
      <c:catAx>
        <c:axId val="175395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bg2"/>
                    </a:solidFill>
                  </a:rPr>
                  <a:t>No. of Processes</a:t>
                </a:r>
              </a:p>
            </c:rich>
          </c:tx>
          <c:layout>
            <c:manualLayout>
              <c:xMode val="edge"/>
              <c:yMode val="edge"/>
              <c:x val="0.36496867327068"/>
              <c:y val="0.88621097340188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96512"/>
        <c:crosses val="autoZero"/>
        <c:auto val="0"/>
        <c:lblAlgn val="ctr"/>
        <c:lblOffset val="100"/>
        <c:noMultiLvlLbl val="0"/>
      </c:catAx>
      <c:valAx>
        <c:axId val="17539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solidFill>
                      <a:schemeClr val="bg2"/>
                    </a:solidFill>
                  </a:rPr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2.2309484882912008E-2"/>
              <c:y val="0.169531219310003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953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9986534254311825"/>
          <c:y val="6.9420749090153472E-2"/>
          <c:w val="0.40686650832532995"/>
          <c:h val="0.250268465763593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99336355791086"/>
          <c:y val="8.0601832631880699E-2"/>
          <c:w val="0.75049742929028962"/>
          <c:h val="0.697075910935848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MVAPICH2X-2.3</c:v>
                </c:pt>
              </c:strCache>
            </c:strRef>
          </c:tx>
          <c:spPr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Sheet1!$A$2:$A$6</c:f>
              <c:numCache>
                <c:formatCode>@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1.77494</c:v>
                </c:pt>
                <c:pt idx="1">
                  <c:v>6.4367200000000002</c:v>
                </c:pt>
                <c:pt idx="2">
                  <c:v>9.1767099999999999</c:v>
                </c:pt>
                <c:pt idx="3">
                  <c:v>17.809159999999999</c:v>
                </c:pt>
                <c:pt idx="4">
                  <c:v>94.135679999999994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754-4756-AD75-18EB4E56A0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IMPI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@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1.1582000000000001</c:v>
                </c:pt>
                <c:pt idx="1">
                  <c:v>5.4853000000000005</c:v>
                </c:pt>
                <c:pt idx="2">
                  <c:v>8.7752499999999998</c:v>
                </c:pt>
                <c:pt idx="3">
                  <c:v>21.828700000000001</c:v>
                </c:pt>
                <c:pt idx="4">
                  <c:v>79.225850000000008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754-4756-AD75-18EB4E56A0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IMPI 2019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2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@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4.8274499999999998</c:v>
                </c:pt>
                <c:pt idx="1">
                  <c:v>12.375450000000001</c:v>
                </c:pt>
                <c:pt idx="2">
                  <c:v>14.255549999999999</c:v>
                </c:pt>
                <c:pt idx="3">
                  <c:v>18.6021</c:v>
                </c:pt>
                <c:pt idx="4">
                  <c:v>38.787309999999998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754-4756-AD75-18EB4E56A0B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MVAPICH2X-Opt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@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28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0.87619000000000002</c:v>
                </c:pt>
                <c:pt idx="1">
                  <c:v>4.0689899999999994</c:v>
                </c:pt>
                <c:pt idx="2">
                  <c:v>6.5591899999999992</c:v>
                </c:pt>
                <c:pt idx="3">
                  <c:v>11.39091</c:v>
                </c:pt>
                <c:pt idx="4">
                  <c:v>18.43216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754-4756-AD75-18EB4E56A0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5398080"/>
        <c:axId val="175398864"/>
      </c:barChart>
      <c:catAx>
        <c:axId val="175398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 dirty="0"/>
                  <a:t>No. of Processes</a:t>
                </a:r>
              </a:p>
            </c:rich>
          </c:tx>
          <c:layout>
            <c:manualLayout>
              <c:xMode val="edge"/>
              <c:yMode val="edge"/>
              <c:x val="0.34090174998491823"/>
              <c:y val="0.88906070834307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398864"/>
        <c:crossesAt val="0.01"/>
        <c:auto val="0"/>
        <c:lblAlgn val="ctr"/>
        <c:lblOffset val="100"/>
        <c:noMultiLvlLbl val="0"/>
      </c:catAx>
      <c:valAx>
        <c:axId val="1753988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 dirty="0"/>
                  <a:t>Logscale Latency (milliseconds)</a:t>
                </a:r>
              </a:p>
            </c:rich>
          </c:tx>
          <c:layout>
            <c:manualLayout>
              <c:xMode val="edge"/>
              <c:yMode val="edge"/>
              <c:x val="3.8591032294920569E-3"/>
              <c:y val="0.152991624886268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39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30168117921306"/>
          <c:y val="5.0271067931650345E-3"/>
          <c:w val="0.48731965529396043"/>
          <c:h val="0.263968284825244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7040219756176"/>
          <c:y val="8.0601832631880699E-2"/>
          <c:w val="0.82382039065063872"/>
          <c:h val="0.49444745116826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MVAPICH2X-2.3</c:v>
                </c:pt>
              </c:strCache>
            </c:strRef>
          </c:tx>
          <c:spPr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16,16,32,32</c:v>
                </c:pt>
                <c:pt idx="1">
                  <c:v>32,32,32,32</c:v>
                </c:pt>
                <c:pt idx="2">
                  <c:v>64,64,32,32</c:v>
                </c:pt>
                <c:pt idx="3">
                  <c:v>128,128,32,32</c:v>
                </c:pt>
                <c:pt idx="4">
                  <c:v>128,128,64,64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3.8812199999999999</c:v>
                </c:pt>
                <c:pt idx="1">
                  <c:v>10.79607</c:v>
                </c:pt>
                <c:pt idx="2">
                  <c:v>30.755759999999999</c:v>
                </c:pt>
                <c:pt idx="3">
                  <c:v>121.26684</c:v>
                </c:pt>
                <c:pt idx="4">
                  <c:v>219.99645000000001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CB-4102-A71B-DEC15971B1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IMPI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16,16,32,32</c:v>
                </c:pt>
                <c:pt idx="1">
                  <c:v>32,32,32,32</c:v>
                </c:pt>
                <c:pt idx="2">
                  <c:v>64,64,32,32</c:v>
                </c:pt>
                <c:pt idx="3">
                  <c:v>128,128,32,32</c:v>
                </c:pt>
                <c:pt idx="4">
                  <c:v>128,128,64,64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4.1961700000000004</c:v>
                </c:pt>
                <c:pt idx="1">
                  <c:v>11.73997</c:v>
                </c:pt>
                <c:pt idx="2">
                  <c:v>35.954000000000001</c:v>
                </c:pt>
                <c:pt idx="3">
                  <c:v>138.81301999999999</c:v>
                </c:pt>
                <c:pt idx="4">
                  <c:v>251.73305999999999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ECB-4102-A71B-DEC15971B113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MVAPICH2X-Opt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16,16,32,32</c:v>
                </c:pt>
                <c:pt idx="1">
                  <c:v>32,32,32,32</c:v>
                </c:pt>
                <c:pt idx="2">
                  <c:v>64,64,32,32</c:v>
                </c:pt>
                <c:pt idx="3">
                  <c:v>128,128,32,32</c:v>
                </c:pt>
                <c:pt idx="4">
                  <c:v>128,128,64,64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0.17618999999999999</c:v>
                </c:pt>
                <c:pt idx="1">
                  <c:v>0.4859</c:v>
                </c:pt>
                <c:pt idx="2">
                  <c:v>1.7077899999999999</c:v>
                </c:pt>
                <c:pt idx="3">
                  <c:v>6.6199300000000001</c:v>
                </c:pt>
                <c:pt idx="4">
                  <c:v>13.297559999999999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ECB-4102-A71B-DEC15971B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5399256"/>
        <c:axId val="176784616"/>
      </c:barChart>
      <c:catAx>
        <c:axId val="175399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 dirty="0"/>
                  <a:t>Grid Dimensions</a:t>
                </a:r>
                <a:r>
                  <a:rPr lang="en-US" sz="1200" baseline="0" dirty="0"/>
                  <a:t> (x, y, z, t)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2642734420914496"/>
              <c:y val="0.88906070834307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784616"/>
        <c:crossesAt val="0.01"/>
        <c:auto val="0"/>
        <c:lblAlgn val="ctr"/>
        <c:lblOffset val="100"/>
        <c:noMultiLvlLbl val="0"/>
      </c:catAx>
      <c:valAx>
        <c:axId val="17678461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39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427510596593078"/>
          <c:y val="1.0359411495743166E-2"/>
          <c:w val="0.53966754238360537"/>
          <c:h val="0.237306645382141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0415568087581"/>
          <c:y val="7.1268297154964494E-2"/>
          <c:w val="0.77803463909312298"/>
          <c:h val="0.705479584077139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TrueScale-QDR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lgDash"/>
            </a:ln>
          </c:spPr>
          <c:marker>
            <c:symbol val="plus"/>
            <c:size val="7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1.19</c:v>
                </c:pt>
                <c:pt idx="1">
                  <c:v>1.1599999999999999</c:v>
                </c:pt>
                <c:pt idx="2">
                  <c:v>1.1499999999999999</c:v>
                </c:pt>
                <c:pt idx="3">
                  <c:v>1.1299999999999999</c:v>
                </c:pt>
                <c:pt idx="4">
                  <c:v>1.1200000000000001</c:v>
                </c:pt>
                <c:pt idx="5">
                  <c:v>1.26</c:v>
                </c:pt>
                <c:pt idx="6">
                  <c:v>1.25</c:v>
                </c:pt>
                <c:pt idx="7">
                  <c:v>1.25</c:v>
                </c:pt>
                <c:pt idx="8">
                  <c:v>1.3</c:v>
                </c:pt>
                <c:pt idx="9">
                  <c:v>1.42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A28-6E47-9B95-59D1409FB6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ConnectX-3-FDR</c:v>
                </c:pt>
              </c:strCache>
            </c:strRef>
          </c:tx>
          <c:spPr>
            <a:ln>
              <a:solidFill>
                <a:srgbClr val="7030A0"/>
              </a:solidFill>
              <a:prstDash val="dash"/>
            </a:ln>
          </c:spPr>
          <c:marker>
            <c:symbol val="circ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Sheet1!$C$2:$C$11</c:f>
              <c:numCache>
                <c:formatCode>0.00</c:formatCode>
                <c:ptCount val="10"/>
                <c:pt idx="0">
                  <c:v>1.08</c:v>
                </c:pt>
                <c:pt idx="1">
                  <c:v>1.1499999999999999</c:v>
                </c:pt>
                <c:pt idx="2">
                  <c:v>1.1499999999999999</c:v>
                </c:pt>
                <c:pt idx="3">
                  <c:v>1.1499999999999999</c:v>
                </c:pt>
                <c:pt idx="4">
                  <c:v>1.1599999999999999</c:v>
                </c:pt>
                <c:pt idx="5">
                  <c:v>1.18</c:v>
                </c:pt>
                <c:pt idx="6">
                  <c:v>1.2</c:v>
                </c:pt>
                <c:pt idx="7">
                  <c:v>1.23</c:v>
                </c:pt>
                <c:pt idx="8">
                  <c:v>1.34</c:v>
                </c:pt>
                <c:pt idx="9">
                  <c:v>1.66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A28-6E47-9B95-59D1409FB6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ConnectIB-DualFDR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1.1000000000000001</c:v>
                </c:pt>
                <c:pt idx="1">
                  <c:v>1.1399999999999999</c:v>
                </c:pt>
                <c:pt idx="2">
                  <c:v>1.1200000000000001</c:v>
                </c:pt>
                <c:pt idx="3">
                  <c:v>1.1100000000000001</c:v>
                </c:pt>
                <c:pt idx="4">
                  <c:v>1.1000000000000001</c:v>
                </c:pt>
                <c:pt idx="5">
                  <c:v>1.1399999999999999</c:v>
                </c:pt>
                <c:pt idx="6">
                  <c:v>1.1399999999999999</c:v>
                </c:pt>
                <c:pt idx="7">
                  <c:v>1.1499999999999999</c:v>
                </c:pt>
                <c:pt idx="8">
                  <c:v>1.19</c:v>
                </c:pt>
                <c:pt idx="9">
                  <c:v>1.6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A28-6E47-9B95-59D1409FB61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ConnectX-5-EDR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0.98</c:v>
                </c:pt>
                <c:pt idx="1">
                  <c:v>1.04</c:v>
                </c:pt>
                <c:pt idx="2">
                  <c:v>1.04</c:v>
                </c:pt>
                <c:pt idx="3">
                  <c:v>1.0900000000000001</c:v>
                </c:pt>
                <c:pt idx="4">
                  <c:v>1.0900000000000001</c:v>
                </c:pt>
                <c:pt idx="5">
                  <c:v>1.0900000000000001</c:v>
                </c:pt>
                <c:pt idx="6">
                  <c:v>1.1499999999999999</c:v>
                </c:pt>
                <c:pt idx="7">
                  <c:v>1.52</c:v>
                </c:pt>
                <c:pt idx="8">
                  <c:v>1.61</c:v>
                </c:pt>
                <c:pt idx="9">
                  <c:v>1.75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A28-6E47-9B95-59D1409FB6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Omni-Path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marker>
            <c:symbol val="triangl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1.04</c:v>
                </c:pt>
                <c:pt idx="1">
                  <c:v>1.02</c:v>
                </c:pt>
                <c:pt idx="2">
                  <c:v>1</c:v>
                </c:pt>
                <c:pt idx="3">
                  <c:v>0.98</c:v>
                </c:pt>
                <c:pt idx="4">
                  <c:v>0.97</c:v>
                </c:pt>
                <c:pt idx="5">
                  <c:v>1.0900000000000001</c:v>
                </c:pt>
                <c:pt idx="6">
                  <c:v>1.07</c:v>
                </c:pt>
                <c:pt idx="7">
                  <c:v>1.06</c:v>
                </c:pt>
                <c:pt idx="8">
                  <c:v>1.07</c:v>
                </c:pt>
                <c:pt idx="9">
                  <c:v>1.1000000000000001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A28-6E47-9B95-59D1409FB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276856"/>
        <c:axId val="172278424"/>
      </c:lineChart>
      <c:catAx>
        <c:axId val="172276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3600000"/>
          <a:lstStyle/>
          <a:p>
            <a:pPr>
              <a:defRPr/>
            </a:pPr>
            <a:endParaRPr lang="en-US"/>
          </a:p>
        </c:txPr>
        <c:crossAx val="172278424"/>
        <c:crosses val="autoZero"/>
        <c:auto val="1"/>
        <c:lblAlgn val="ctr"/>
        <c:lblOffset val="100"/>
        <c:noMultiLvlLbl val="0"/>
      </c:catAx>
      <c:valAx>
        <c:axId val="172278424"/>
        <c:scaling>
          <c:orientation val="minMax"/>
        </c:scaling>
        <c:delete val="0"/>
        <c:axPos val="l"/>
        <c:majorGridlines>
          <c:spPr>
            <a:ln>
              <a:solidFill>
                <a:srgbClr val="000000">
                  <a:alpha val="50000"/>
                </a:srgb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>
                <a:alpha val="25000"/>
              </a:srgbClr>
            </a:solidFill>
          </a:ln>
        </c:spPr>
        <c:crossAx val="17227685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j-lt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7040219756176"/>
          <c:y val="8.0601832631880699E-2"/>
          <c:w val="0.82382039065063872"/>
          <c:h val="0.49444745116826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MVAPICH2X-2.3</c:v>
                </c:pt>
              </c:strCache>
            </c:strRef>
          </c:tx>
          <c:spPr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4,140,8,136</c:v>
                </c:pt>
                <c:pt idx="1">
                  <c:v>4,268,264,8</c:v>
                </c:pt>
                <c:pt idx="2">
                  <c:v>4,524,8,520</c:v>
                </c:pt>
                <c:pt idx="3">
                  <c:v>4,1036,8,1032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0.24878999999999998</c:v>
                </c:pt>
                <c:pt idx="1">
                  <c:v>0.33819600000000005</c:v>
                </c:pt>
                <c:pt idx="2">
                  <c:v>0.53060000000000007</c:v>
                </c:pt>
                <c:pt idx="3">
                  <c:v>0.94913999999999998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8AE-46C6-BC1D-53B0AD2939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IMPI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4,140,8,136</c:v>
                </c:pt>
                <c:pt idx="1">
                  <c:v>4,268,264,8</c:v>
                </c:pt>
                <c:pt idx="2">
                  <c:v>4,524,8,520</c:v>
                </c:pt>
                <c:pt idx="3">
                  <c:v>4,1036,8,1032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0.25402999999999998</c:v>
                </c:pt>
                <c:pt idx="1">
                  <c:v>0.435948</c:v>
                </c:pt>
                <c:pt idx="2">
                  <c:v>0.81502999999999992</c:v>
                </c:pt>
                <c:pt idx="3">
                  <c:v>1.9649300000000001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8AE-46C6-BC1D-53B0AD29395A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MVAPICH2X-Opt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4,140,8,136</c:v>
                </c:pt>
                <c:pt idx="1">
                  <c:v>4,268,264,8</c:v>
                </c:pt>
                <c:pt idx="2">
                  <c:v>4,524,8,520</c:v>
                </c:pt>
                <c:pt idx="3">
                  <c:v>4,1036,8,1032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9.1200000000000003E-2</c:v>
                </c:pt>
                <c:pt idx="1">
                  <c:v>0.16355500000000001</c:v>
                </c:pt>
                <c:pt idx="2">
                  <c:v>0.28800999999999999</c:v>
                </c:pt>
                <c:pt idx="3">
                  <c:v>0.59426000000000001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8AE-46C6-BC1D-53B0AD293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6780696"/>
        <c:axId val="176781872"/>
      </c:barChart>
      <c:catAx>
        <c:axId val="17678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 dirty="0"/>
                  <a:t>Grid Dimensions</a:t>
                </a:r>
                <a:r>
                  <a:rPr lang="en-US" sz="1200" baseline="0" dirty="0"/>
                  <a:t> (x, y, z, t)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22679015001064362"/>
              <c:y val="0.88906070834307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781872"/>
        <c:crossesAt val="0.01"/>
        <c:auto val="0"/>
        <c:lblAlgn val="ctr"/>
        <c:lblOffset val="100"/>
        <c:noMultiLvlLbl val="0"/>
      </c:catAx>
      <c:valAx>
        <c:axId val="1767818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780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96051747603154"/>
          <c:y val="5.0270836071224789E-3"/>
          <c:w val="0.50686966181290005"/>
          <c:h val="0.253303629048003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Poster!$C$72</c:f>
              <c:strCache>
                <c:ptCount val="1"/>
                <c:pt idx="0">
                  <c:v>MVAPICH2-X Async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Poster!$A$73:$A$76</c:f>
              <c:numCache>
                <c:formatCode>General</c:formatCode>
                <c:ptCount val="4"/>
                <c:pt idx="0">
                  <c:v>56</c:v>
                </c:pt>
                <c:pt idx="1">
                  <c:v>112</c:v>
                </c:pt>
                <c:pt idx="2">
                  <c:v>224</c:v>
                </c:pt>
                <c:pt idx="3">
                  <c:v>448</c:v>
                </c:pt>
              </c:numCache>
            </c:numRef>
          </c:cat>
          <c:val>
            <c:numRef>
              <c:f>Poster!$C$73:$C$76</c:f>
              <c:numCache>
                <c:formatCode>0</c:formatCode>
                <c:ptCount val="4"/>
                <c:pt idx="0">
                  <c:v>65.954499999999996</c:v>
                </c:pt>
                <c:pt idx="1">
                  <c:v>57.469142390000002</c:v>
                </c:pt>
                <c:pt idx="2">
                  <c:v>66.488626100000005</c:v>
                </c:pt>
                <c:pt idx="3">
                  <c:v>72.584321209999999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CD-4CEB-9B46-7EAB72CF0986}"/>
            </c:ext>
          </c:extLst>
        </c:ser>
        <c:ser>
          <c:idx val="0"/>
          <c:order val="1"/>
          <c:tx>
            <c:strRef>
              <c:f>Poster!$B$72</c:f>
              <c:strCache>
                <c:ptCount val="1"/>
                <c:pt idx="0">
                  <c:v>MVAPICH2-X Default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Poster!$A$73:$A$76</c:f>
              <c:numCache>
                <c:formatCode>General</c:formatCode>
                <c:ptCount val="4"/>
                <c:pt idx="0">
                  <c:v>56</c:v>
                </c:pt>
                <c:pt idx="1">
                  <c:v>112</c:v>
                </c:pt>
                <c:pt idx="2">
                  <c:v>224</c:v>
                </c:pt>
                <c:pt idx="3">
                  <c:v>448</c:v>
                </c:pt>
              </c:numCache>
            </c:numRef>
          </c:cat>
          <c:val>
            <c:numRef>
              <c:f>Poster!$B$73:$B$76</c:f>
              <c:numCache>
                <c:formatCode>0</c:formatCode>
                <c:ptCount val="4"/>
                <c:pt idx="0">
                  <c:v>67.779150000000001</c:v>
                </c:pt>
                <c:pt idx="1">
                  <c:v>61.81889486</c:v>
                </c:pt>
                <c:pt idx="2">
                  <c:v>75.357653279999994</c:v>
                </c:pt>
                <c:pt idx="3">
                  <c:v>85.238707880000007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CD-4CEB-9B46-7EAB72CF0986}"/>
            </c:ext>
          </c:extLst>
        </c:ser>
        <c:ser>
          <c:idx val="2"/>
          <c:order val="2"/>
          <c:tx>
            <c:strRef>
              <c:f>Poster!$D$72</c:f>
              <c:strCache>
                <c:ptCount val="1"/>
                <c:pt idx="0">
                  <c:v>Intel MPI 18.1.163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Poster!$A$73:$A$76</c:f>
              <c:numCache>
                <c:formatCode>General</c:formatCode>
                <c:ptCount val="4"/>
                <c:pt idx="0">
                  <c:v>56</c:v>
                </c:pt>
                <c:pt idx="1">
                  <c:v>112</c:v>
                </c:pt>
                <c:pt idx="2">
                  <c:v>224</c:v>
                </c:pt>
                <c:pt idx="3">
                  <c:v>448</c:v>
                </c:pt>
              </c:numCache>
            </c:numRef>
          </c:cat>
          <c:val>
            <c:numRef>
              <c:f>Poster!$D$73:$D$76</c:f>
              <c:numCache>
                <c:formatCode>0</c:formatCode>
                <c:ptCount val="4"/>
                <c:pt idx="0">
                  <c:v>75.36712</c:v>
                </c:pt>
                <c:pt idx="1">
                  <c:v>61.075178379999997</c:v>
                </c:pt>
                <c:pt idx="2">
                  <c:v>99.150639530000007</c:v>
                </c:pt>
                <c:pt idx="3">
                  <c:v>128.6113263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3CD-4CEB-9B46-7EAB72CF09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785792"/>
        <c:axId val="176786184"/>
      </c:barChart>
      <c:catAx>
        <c:axId val="17678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Number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6184"/>
        <c:crosses val="autoZero"/>
        <c:auto val="1"/>
        <c:lblAlgn val="ctr"/>
        <c:lblOffset val="100"/>
        <c:noMultiLvlLbl val="0"/>
      </c:catAx>
      <c:valAx>
        <c:axId val="17678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Time  per loop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23637744169323"/>
          <c:y val="0.13425925925925927"/>
          <c:w val="0.81749148533067584"/>
          <c:h val="0.55426655001458147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Poster!$F$48</c:f>
              <c:strCache>
                <c:ptCount val="1"/>
                <c:pt idx="0">
                  <c:v>MVAPICH2-X Async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E0BF-42C8-B430-7F37B63D5A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Poster!$B$49:$B$51</c:f>
              <c:numCache>
                <c:formatCode>General</c:formatCode>
                <c:ptCount val="3"/>
                <c:pt idx="0">
                  <c:v>224</c:v>
                </c:pt>
                <c:pt idx="1">
                  <c:v>448</c:v>
                </c:pt>
                <c:pt idx="2">
                  <c:v>896</c:v>
                </c:pt>
              </c:numCache>
            </c:numRef>
          </c:cat>
          <c:val>
            <c:numRef>
              <c:f>Poster!$F$49:$F$51</c:f>
              <c:numCache>
                <c:formatCode>0</c:formatCode>
                <c:ptCount val="3"/>
                <c:pt idx="0">
                  <c:v>105.57742782152231</c:v>
                </c:pt>
                <c:pt idx="1">
                  <c:v>119.25925925925925</c:v>
                </c:pt>
                <c:pt idx="2">
                  <c:v>108.72636695186685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7C-4CCE-A83F-B8047D9CE8C4}"/>
            </c:ext>
          </c:extLst>
        </c:ser>
        <c:ser>
          <c:idx val="2"/>
          <c:order val="1"/>
          <c:tx>
            <c:strRef>
              <c:f>Poster!$E$48</c:f>
              <c:strCache>
                <c:ptCount val="1"/>
                <c:pt idx="0">
                  <c:v>MVAPICH2-X Default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Poster!$B$49:$B$51</c:f>
              <c:numCache>
                <c:formatCode>General</c:formatCode>
                <c:ptCount val="3"/>
                <c:pt idx="0">
                  <c:v>224</c:v>
                </c:pt>
                <c:pt idx="1">
                  <c:v>448</c:v>
                </c:pt>
                <c:pt idx="2">
                  <c:v>896</c:v>
                </c:pt>
              </c:numCache>
            </c:numRef>
          </c:cat>
          <c:val>
            <c:numRef>
              <c:f>Poster!$E$49:$E$51</c:f>
              <c:numCache>
                <c:formatCode>0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47C-4CCE-A83F-B8047D9CE8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783440"/>
        <c:axId val="176784224"/>
      </c:barChart>
      <c:catAx>
        <c:axId val="176783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Number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4224"/>
        <c:crosses val="autoZero"/>
        <c:auto val="1"/>
        <c:lblAlgn val="ctr"/>
        <c:lblOffset val="100"/>
        <c:noMultiLvlLbl val="0"/>
      </c:catAx>
      <c:valAx>
        <c:axId val="17678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Normalized Performance in GFLOPS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440"/>
        <c:crosses val="autoZero"/>
        <c:crossBetween val="between"/>
        <c:majorUnit val="20"/>
      </c:valAx>
      <c:spPr>
        <a:noFill/>
        <a:ln w="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GPU-GPU</a:t>
            </a:r>
            <a:r>
              <a:rPr lang="en-US" baseline="0" dirty="0"/>
              <a:t> Inter-node Bi-Bandwidth</a:t>
            </a:r>
            <a:endParaRPr lang="en-US" dirty="0"/>
          </a:p>
        </c:rich>
      </c:tx>
      <c:layout>
        <c:manualLayout>
          <c:xMode val="edge"/>
          <c:yMode val="edge"/>
          <c:x val="0.18326503653781401"/>
          <c:y val="3.509550860392649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996005193183"/>
          <c:y val="0.153972767415015"/>
          <c:w val="0.77375166963821396"/>
          <c:h val="0.522102500443846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MV2-(NO-GDR)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0.11</c:v>
                </c:pt>
                <c:pt idx="1">
                  <c:v>0.18</c:v>
                </c:pt>
                <c:pt idx="2">
                  <c:v>0.46</c:v>
                </c:pt>
                <c:pt idx="3">
                  <c:v>0.92</c:v>
                </c:pt>
                <c:pt idx="4">
                  <c:v>1.79</c:v>
                </c:pt>
                <c:pt idx="5">
                  <c:v>3.61</c:v>
                </c:pt>
                <c:pt idx="6">
                  <c:v>7.28</c:v>
                </c:pt>
                <c:pt idx="7">
                  <c:v>14.48</c:v>
                </c:pt>
                <c:pt idx="8">
                  <c:v>28.87</c:v>
                </c:pt>
                <c:pt idx="9">
                  <c:v>57.61</c:v>
                </c:pt>
                <c:pt idx="10">
                  <c:v>113.58</c:v>
                </c:pt>
                <c:pt idx="11">
                  <c:v>222.66</c:v>
                </c:pt>
                <c:pt idx="12">
                  <c:v>434.74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5B3-2445-8563-E1821F8B92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MV2-GDR-2.3</c:v>
                </c:pt>
              </c:strCache>
            </c:strRef>
          </c:tx>
          <c:spPr>
            <a:ln w="412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1.01</c:v>
                </c:pt>
                <c:pt idx="1">
                  <c:v>0.9</c:v>
                </c:pt>
                <c:pt idx="2">
                  <c:v>4.43</c:v>
                </c:pt>
                <c:pt idx="3">
                  <c:v>9.0299999999999994</c:v>
                </c:pt>
                <c:pt idx="4">
                  <c:v>15.04</c:v>
                </c:pt>
                <c:pt idx="5">
                  <c:v>59.61</c:v>
                </c:pt>
                <c:pt idx="6">
                  <c:v>120.78</c:v>
                </c:pt>
                <c:pt idx="7">
                  <c:v>241.49</c:v>
                </c:pt>
                <c:pt idx="8">
                  <c:v>479.8</c:v>
                </c:pt>
                <c:pt idx="9">
                  <c:v>932.52</c:v>
                </c:pt>
                <c:pt idx="10">
                  <c:v>1755.79</c:v>
                </c:pt>
                <c:pt idx="11">
                  <c:v>3114.5</c:v>
                </c:pt>
                <c:pt idx="12">
                  <c:v>5004.95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5B3-2445-8563-E1821F8B9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81088"/>
        <c:axId val="176781480"/>
      </c:lineChart>
      <c:catAx>
        <c:axId val="176781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8838687867466898"/>
              <c:y val="0.80638227096291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1480"/>
        <c:crosses val="autoZero"/>
        <c:auto val="1"/>
        <c:lblAlgn val="ctr"/>
        <c:lblOffset val="100"/>
        <c:tickMarkSkip val="2"/>
        <c:noMultiLvlLbl val="0"/>
      </c:catAx>
      <c:valAx>
        <c:axId val="176781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Bandwidth 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778369281035499"/>
          <c:y val="0.88187365375387405"/>
          <c:w val="0.68958860545848699"/>
          <c:h val="0.11803601386729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GPU-GPU</a:t>
            </a:r>
            <a:r>
              <a:rPr lang="en-US" baseline="0" dirty="0"/>
              <a:t> Inter-node Bandwidth</a:t>
            </a:r>
            <a:endParaRPr lang="en-US" dirty="0"/>
          </a:p>
        </c:rich>
      </c:tx>
      <c:layout>
        <c:manualLayout>
          <c:xMode val="edge"/>
          <c:yMode val="edge"/>
          <c:x val="0.20378818874433299"/>
          <c:y val="3.509550860392649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2971556561697"/>
          <c:y val="0.153972767415015"/>
          <c:w val="0.75977611826969904"/>
          <c:h val="0.417090435126978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MV2-(NO-GDR)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0.79</c:v>
                </c:pt>
                <c:pt idx="4">
                  <c:v>1.56</c:v>
                </c:pt>
                <c:pt idx="5">
                  <c:v>3.11</c:v>
                </c:pt>
                <c:pt idx="6">
                  <c:v>6.29</c:v>
                </c:pt>
                <c:pt idx="7">
                  <c:v>12.45</c:v>
                </c:pt>
                <c:pt idx="8">
                  <c:v>24.68</c:v>
                </c:pt>
                <c:pt idx="9">
                  <c:v>50.39</c:v>
                </c:pt>
                <c:pt idx="10">
                  <c:v>99.82</c:v>
                </c:pt>
                <c:pt idx="11">
                  <c:v>196.45</c:v>
                </c:pt>
                <c:pt idx="12">
                  <c:v>378.9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9EA-0C43-A44E-2DA2E07511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MV2-GDR-2.3</c:v>
                </c:pt>
              </c:strCache>
            </c:strRef>
          </c:tx>
          <c:spPr>
            <a:ln w="412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1.04</c:v>
                </c:pt>
                <c:pt idx="1">
                  <c:v>1.96</c:v>
                </c:pt>
                <c:pt idx="2">
                  <c:v>4.18</c:v>
                </c:pt>
                <c:pt idx="3">
                  <c:v>8.34</c:v>
                </c:pt>
                <c:pt idx="4">
                  <c:v>13.41</c:v>
                </c:pt>
                <c:pt idx="5">
                  <c:v>58.43</c:v>
                </c:pt>
                <c:pt idx="6">
                  <c:v>115.56</c:v>
                </c:pt>
                <c:pt idx="7">
                  <c:v>231.02</c:v>
                </c:pt>
                <c:pt idx="8">
                  <c:v>444.5</c:v>
                </c:pt>
                <c:pt idx="9">
                  <c:v>856.74</c:v>
                </c:pt>
                <c:pt idx="10">
                  <c:v>1593.5</c:v>
                </c:pt>
                <c:pt idx="11">
                  <c:v>2684.09</c:v>
                </c:pt>
                <c:pt idx="12">
                  <c:v>3135.01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9EA-0C43-A44E-2DA2E0751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82264"/>
        <c:axId val="176785400"/>
      </c:lineChart>
      <c:catAx>
        <c:axId val="176782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8838695506629101"/>
              <c:y val="0.75663961946789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5400"/>
        <c:crosses val="autoZero"/>
        <c:auto val="1"/>
        <c:lblAlgn val="ctr"/>
        <c:lblOffset val="100"/>
        <c:noMultiLvlLbl val="0"/>
      </c:catAx>
      <c:valAx>
        <c:axId val="176785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Bandwidth (MB/s)</a:t>
                </a:r>
              </a:p>
            </c:rich>
          </c:tx>
          <c:layout>
            <c:manualLayout>
              <c:xMode val="edge"/>
              <c:yMode val="edge"/>
              <c:x val="1.60329285998984E-2"/>
              <c:y val="7.2083042789807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2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778369281035499"/>
          <c:y val="0.88187365375387405"/>
          <c:w val="0.68958860545848699"/>
          <c:h val="0.11803601386729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GPU-GPU</a:t>
            </a:r>
            <a:r>
              <a:rPr lang="en-US" baseline="0" dirty="0"/>
              <a:t> Inter-node Latency</a:t>
            </a:r>
            <a:endParaRPr lang="en-US" dirty="0"/>
          </a:p>
        </c:rich>
      </c:tx>
      <c:layout>
        <c:manualLayout>
          <c:xMode val="edge"/>
          <c:yMode val="edge"/>
          <c:x val="0.21065007442256201"/>
          <c:y val="2.9246257169938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06945248909801"/>
          <c:y val="0.153972767415015"/>
          <c:w val="0.81567822384177202"/>
          <c:h val="0.463609826373951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MV2-(NO-GDR)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1.05</c:v>
                </c:pt>
                <c:pt idx="1">
                  <c:v>18.34</c:v>
                </c:pt>
                <c:pt idx="2">
                  <c:v>18.66</c:v>
                </c:pt>
                <c:pt idx="3">
                  <c:v>18.649999999999999</c:v>
                </c:pt>
                <c:pt idx="4">
                  <c:v>18.66</c:v>
                </c:pt>
                <c:pt idx="5">
                  <c:v>18.690000000000001</c:v>
                </c:pt>
                <c:pt idx="6">
                  <c:v>18.809999999999999</c:v>
                </c:pt>
                <c:pt idx="7">
                  <c:v>18.940000000000001</c:v>
                </c:pt>
                <c:pt idx="8">
                  <c:v>18.98</c:v>
                </c:pt>
                <c:pt idx="9">
                  <c:v>19.55</c:v>
                </c:pt>
                <c:pt idx="10">
                  <c:v>19.399999999999999</c:v>
                </c:pt>
                <c:pt idx="11">
                  <c:v>19.97</c:v>
                </c:pt>
                <c:pt idx="12">
                  <c:v>20.54</c:v>
                </c:pt>
                <c:pt idx="13">
                  <c:v>21.66</c:v>
                </c:pt>
                <c:pt idx="14">
                  <c:v>24.22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04D-0C43-A4A0-E95F2CA1D6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MV2-GDR 2.3</c:v>
                </c:pt>
              </c:strCache>
            </c:strRef>
          </c:tx>
          <c:spPr>
            <a:ln w="412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  <c:pt idx="14">
                  <c:v>8K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1.07</c:v>
                </c:pt>
                <c:pt idx="1">
                  <c:v>1.95</c:v>
                </c:pt>
                <c:pt idx="2">
                  <c:v>1.92</c:v>
                </c:pt>
                <c:pt idx="3">
                  <c:v>1.9</c:v>
                </c:pt>
                <c:pt idx="4">
                  <c:v>1.88</c:v>
                </c:pt>
                <c:pt idx="5">
                  <c:v>1.94</c:v>
                </c:pt>
                <c:pt idx="6">
                  <c:v>2.61</c:v>
                </c:pt>
                <c:pt idx="7">
                  <c:v>2.57</c:v>
                </c:pt>
                <c:pt idx="8">
                  <c:v>2.62</c:v>
                </c:pt>
                <c:pt idx="9">
                  <c:v>2.65</c:v>
                </c:pt>
                <c:pt idx="10">
                  <c:v>2.75</c:v>
                </c:pt>
                <c:pt idx="11">
                  <c:v>2.92</c:v>
                </c:pt>
                <c:pt idx="12">
                  <c:v>3.6</c:v>
                </c:pt>
                <c:pt idx="13">
                  <c:v>4.45</c:v>
                </c:pt>
                <c:pt idx="14">
                  <c:v>6.21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04D-0C43-A4A0-E95F2CA1D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037488"/>
        <c:axId val="177036312"/>
      </c:lineChart>
      <c:catAx>
        <c:axId val="177037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5484563178185602"/>
              <c:y val="0.771286899795413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36312"/>
        <c:crosses val="autoZero"/>
        <c:auto val="1"/>
        <c:lblAlgn val="ctr"/>
        <c:lblOffset val="100"/>
        <c:noMultiLvlLbl val="0"/>
      </c:catAx>
      <c:valAx>
        <c:axId val="17703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Latency (us)</a:t>
                </a:r>
              </a:p>
            </c:rich>
          </c:tx>
          <c:layout>
            <c:manualLayout>
              <c:xMode val="edge"/>
              <c:yMode val="edge"/>
              <c:x val="1.95466243101085E-2"/>
              <c:y val="0.252495143279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3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778369281035499"/>
          <c:y val="0.88187365375387405"/>
          <c:w val="0.666633800278146"/>
          <c:h val="0.118126323565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97484026617903"/>
          <c:y val="0.136679790026247"/>
          <c:w val="0.68291404862270999"/>
          <c:h val="0.63656622249141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Sheet1!$E$69</c:f>
              <c:strCache>
                <c:ptCount val="1"/>
                <c:pt idx="0">
                  <c:v>MV2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Sheet1!$D$70:$D$73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Sheet1!$E$70:$E$73</c:f>
              <c:numCache>
                <c:formatCode>General</c:formatCode>
                <c:ptCount val="4"/>
                <c:pt idx="0">
                  <c:v>625.94999999999948</c:v>
                </c:pt>
                <c:pt idx="1">
                  <c:v>910.76</c:v>
                </c:pt>
                <c:pt idx="2">
                  <c:v>1145.93</c:v>
                </c:pt>
                <c:pt idx="3">
                  <c:v>1086.05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FC-384E-838E-4CE111387CF2}"/>
            </c:ext>
          </c:extLst>
        </c:ser>
        <c:ser>
          <c:idx val="1"/>
          <c:order val="1"/>
          <c:tx>
            <c:strRef>
              <c:f>Sheet1!$F$69</c:f>
              <c:strCache>
                <c:ptCount val="1"/>
                <c:pt idx="0">
                  <c:v>MV2+GDR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numRef>
              <c:f>Sheet1!$D$70:$D$73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Sheet1!$F$70:$F$73</c:f>
              <c:numCache>
                <c:formatCode>General</c:formatCode>
                <c:ptCount val="4"/>
                <c:pt idx="0">
                  <c:v>654.38</c:v>
                </c:pt>
                <c:pt idx="1">
                  <c:v>1053.44</c:v>
                </c:pt>
                <c:pt idx="2">
                  <c:v>1516.34</c:v>
                </c:pt>
                <c:pt idx="3">
                  <c:v>2100.4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FC-384E-838E-4CE111387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033960"/>
        <c:axId val="177034744"/>
      </c:barChart>
      <c:catAx>
        <c:axId val="177033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 dirty="0"/>
                  <a:t>Number of Processes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7034744"/>
        <c:crosses val="autoZero"/>
        <c:auto val="1"/>
        <c:lblAlgn val="ctr"/>
        <c:lblOffset val="100"/>
        <c:noMultiLvlLbl val="0"/>
      </c:catAx>
      <c:valAx>
        <c:axId val="177034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 b="0"/>
                </a:pPr>
                <a:r>
                  <a:rPr lang="en-US" sz="1600" b="0" dirty="0"/>
                  <a:t>Average Time Steps per second</a:t>
                </a:r>
                <a:r>
                  <a:rPr lang="en-US" sz="1600" b="0" baseline="0" dirty="0"/>
                  <a:t> (TPS)</a:t>
                </a:r>
                <a:endParaRPr lang="en-US" sz="1600" b="0" dirty="0"/>
              </a:p>
            </c:rich>
          </c:tx>
          <c:layout>
            <c:manualLayout>
              <c:xMode val="edge"/>
              <c:yMode val="edge"/>
              <c:x val="2.6893224111303299E-3"/>
              <c:y val="0.135498108003921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7033960"/>
        <c:crosses val="autoZero"/>
        <c:crossBetween val="between"/>
        <c:minorUnit val="2"/>
      </c:valAx>
    </c:plotArea>
    <c:legend>
      <c:legendPos val="t"/>
      <c:layout>
        <c:manualLayout>
          <c:xMode val="edge"/>
          <c:yMode val="edge"/>
          <c:x val="0.28527762693456399"/>
          <c:y val="0.12677294225292199"/>
          <c:w val="0.66391384820254395"/>
          <c:h val="0.116358639132373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786684859273398"/>
          <c:y val="6.3222851014734599E-2"/>
          <c:w val="0.67602185814254701"/>
          <c:h val="0.710022955671091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Sheet1!$E$58</c:f>
              <c:strCache>
                <c:ptCount val="1"/>
                <c:pt idx="0">
                  <c:v>Default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Sheet1!$D$59:$D$62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Sheet1!$E$59:$E$62</c:f>
              <c:numCache>
                <c:formatCode>General</c:formatCode>
                <c:ptCount val="4"/>
                <c:pt idx="0">
                  <c:v>1629.51</c:v>
                </c:pt>
                <c:pt idx="1">
                  <c:v>1608.55</c:v>
                </c:pt>
                <c:pt idx="2">
                  <c:v>1597.27</c:v>
                </c:pt>
                <c:pt idx="3">
                  <c:v>1475.07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0E0-1748-913C-69C18730939A}"/>
            </c:ext>
          </c:extLst>
        </c:ser>
        <c:ser>
          <c:idx val="1"/>
          <c:order val="1"/>
          <c:tx>
            <c:strRef>
              <c:f>Sheet1!$F$58</c:f>
              <c:strCache>
                <c:ptCount val="1"/>
                <c:pt idx="0">
                  <c:v>Tuned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numRef>
              <c:f>Sheet1!$D$59:$D$62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Sheet1!$F$59:$F$62</c:f>
              <c:numCache>
                <c:formatCode>General</c:formatCode>
                <c:ptCount val="4"/>
                <c:pt idx="0">
                  <c:v>1818.53</c:v>
                </c:pt>
                <c:pt idx="1">
                  <c:v>2360.92</c:v>
                </c:pt>
                <c:pt idx="2">
                  <c:v>2757.53</c:v>
                </c:pt>
                <c:pt idx="3">
                  <c:v>2910.07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0E0-1748-913C-69C187309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034352"/>
        <c:axId val="177039056"/>
      </c:barChart>
      <c:catAx>
        <c:axId val="177034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 dirty="0"/>
                  <a:t>Number of Processes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7039056"/>
        <c:crosses val="autoZero"/>
        <c:auto val="1"/>
        <c:lblAlgn val="ctr"/>
        <c:lblOffset val="100"/>
        <c:noMultiLvlLbl val="0"/>
      </c:catAx>
      <c:valAx>
        <c:axId val="177039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 b="0"/>
                </a:pPr>
                <a:r>
                  <a:rPr lang="en-US" sz="1800" b="0" dirty="0"/>
                  <a:t>Average Time Steps per second</a:t>
                </a:r>
                <a:r>
                  <a:rPr lang="en-US" sz="1800" b="0" baseline="0" dirty="0"/>
                  <a:t> (TPS)</a:t>
                </a:r>
                <a:endParaRPr lang="en-US" sz="1800" b="0" dirty="0"/>
              </a:p>
            </c:rich>
          </c:tx>
          <c:layout>
            <c:manualLayout>
              <c:xMode val="edge"/>
              <c:yMode val="edge"/>
              <c:x val="3.0212566362311601E-3"/>
              <c:y val="0.12696183887616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7034352"/>
        <c:crosses val="autoZero"/>
        <c:crossBetween val="between"/>
        <c:minorUnit val="2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1400"/>
            </a:pPr>
            <a:r>
              <a:rPr lang="en-US" sz="1400" dirty="0"/>
              <a:t>CSCS GPU cluster</a:t>
            </a:r>
          </a:p>
        </c:rich>
      </c:tx>
      <c:layout>
        <c:manualLayout>
          <c:xMode val="edge"/>
          <c:yMode val="edge"/>
          <c:x val="0.34106673273622601"/>
          <c:y val="2.449866113069349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2333318800865801"/>
          <c:y val="0.28314944415724802"/>
          <c:w val="0.71814704659498996"/>
          <c:h val="0.490444979810428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96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DD-204C-B39F-1A68C4D02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Callback-based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96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0.95534209930000002</c:v>
                </c:pt>
                <c:pt idx="1">
                  <c:v>0.83174850060000305</c:v>
                </c:pt>
                <c:pt idx="2">
                  <c:v>0.82268453720000101</c:v>
                </c:pt>
                <c:pt idx="3">
                  <c:v>0.813969246300001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DD-204C-B39F-1A68C4D02B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Event-based</c:v>
                </c:pt>
              </c:strCache>
            </c:strRef>
          </c:tx>
          <c:spPr>
            <a:solidFill>
              <a:srgbClr val="00FA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96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0.71196088310000005</c:v>
                </c:pt>
                <c:pt idx="1">
                  <c:v>0.66349700120000099</c:v>
                </c:pt>
                <c:pt idx="2">
                  <c:v>0.64536907430000101</c:v>
                </c:pt>
                <c:pt idx="3">
                  <c:v>0.627938492500003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DD-204C-B39F-1A68C4D02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177036704"/>
        <c:axId val="177033568"/>
      </c:barChart>
      <c:catAx>
        <c:axId val="17703670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/>
                  <a:t>Number of GPUs</a:t>
                </a:r>
              </a:p>
            </c:rich>
          </c:tx>
          <c:layout>
            <c:manualLayout>
              <c:xMode val="edge"/>
              <c:yMode val="edge"/>
              <c:x val="0.38168462489751898"/>
              <c:y val="0.8884827970036529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5000"/>
                <a:lumOff val="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en-US"/>
          </a:p>
        </c:txPr>
        <c:crossAx val="177033568"/>
        <c:crosses val="autoZero"/>
        <c:auto val="1"/>
        <c:lblAlgn val="ctr"/>
        <c:lblOffset val="100"/>
        <c:noMultiLvlLbl val="0"/>
      </c:catAx>
      <c:valAx>
        <c:axId val="17703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Normalized Execution Time</a:t>
                </a:r>
              </a:p>
            </c:rich>
          </c:tx>
          <c:layout>
            <c:manualLayout>
              <c:xMode val="edge"/>
              <c:yMode val="edge"/>
              <c:x val="3.6557053077596199E-2"/>
              <c:y val="0.24968994350393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en-US"/>
          </a:p>
        </c:txPr>
        <c:crossAx val="177036704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7.3145148039827801E-2"/>
          <c:w val="1"/>
          <c:h val="0.23504441447657501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Wilkes GPU Cluster</a:t>
            </a:r>
          </a:p>
        </c:rich>
      </c:tx>
      <c:layout>
        <c:manualLayout>
          <c:xMode val="edge"/>
          <c:yMode val="edge"/>
          <c:x val="0.21636499657538"/>
          <c:y val="9.026085426472530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1406696763461999"/>
          <c:y val="0.29763647560814699"/>
          <c:w val="0.72984128515671698"/>
          <c:h val="0.468267459425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Default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Sheet1!$A$9:$A$12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Sheet1!$B$9:$B$12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437-2544-8670-F920AC4B1168}"/>
            </c:ext>
          </c:extLst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Callback-based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Sheet1!$A$9:$A$12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Sheet1!$C$9:$C$12</c:f>
              <c:numCache>
                <c:formatCode>General</c:formatCode>
                <c:ptCount val="4"/>
                <c:pt idx="0">
                  <c:v>0.95325767680000095</c:v>
                </c:pt>
                <c:pt idx="1">
                  <c:v>0.81781325960000095</c:v>
                </c:pt>
                <c:pt idx="2">
                  <c:v>0.91586433509999998</c:v>
                </c:pt>
                <c:pt idx="3">
                  <c:v>0.794974023300001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437-2544-8670-F920AC4B1168}"/>
            </c:ext>
          </c:extLst>
        </c:ser>
        <c:ser>
          <c:idx val="2"/>
          <c:order val="2"/>
          <c:tx>
            <c:strRef>
              <c:f>Sheet1!$D$8</c:f>
              <c:strCache>
                <c:ptCount val="1"/>
                <c:pt idx="0">
                  <c:v>Event-based</c:v>
                </c:pt>
              </c:strCache>
            </c:strRef>
          </c:tx>
          <c:spPr>
            <a:solidFill>
              <a:srgbClr val="00FA00"/>
            </a:solidFill>
            <a:ln>
              <a:noFill/>
            </a:ln>
            <a:effectLst/>
          </c:spPr>
          <c:invertIfNegative val="0"/>
          <c:cat>
            <c:numRef>
              <c:f>Sheet1!$A$9:$A$12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Sheet1!$D$9:$D$12</c:f>
              <c:numCache>
                <c:formatCode>General</c:formatCode>
                <c:ptCount val="4"/>
                <c:pt idx="0">
                  <c:v>0.815728908300001</c:v>
                </c:pt>
                <c:pt idx="1">
                  <c:v>0.55773954210000098</c:v>
                </c:pt>
                <c:pt idx="2">
                  <c:v>0.74450349540000005</c:v>
                </c:pt>
                <c:pt idx="3">
                  <c:v>0.51423623490000003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437-2544-8670-F920AC4B1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177038664"/>
        <c:axId val="177032784"/>
      </c:barChart>
      <c:catAx>
        <c:axId val="17703866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Number of GPUs</a:t>
                </a:r>
              </a:p>
            </c:rich>
          </c:tx>
          <c:layout>
            <c:manualLayout>
              <c:xMode val="edge"/>
              <c:yMode val="edge"/>
              <c:x val="0.33913117926528302"/>
              <c:y val="0.8894375118520599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5000"/>
                <a:lumOff val="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7032784"/>
        <c:crosses val="autoZero"/>
        <c:auto val="1"/>
        <c:lblAlgn val="ctr"/>
        <c:lblOffset val="100"/>
        <c:noMultiLvlLbl val="0"/>
      </c:catAx>
      <c:valAx>
        <c:axId val="17703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Normalized Execution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7038664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legend>
      <c:legendPos val="t"/>
      <c:layout>
        <c:manualLayout>
          <c:xMode val="edge"/>
          <c:yMode val="edge"/>
          <c:x val="1.93925919483371E-3"/>
          <c:y val="9.4431362353290693E-2"/>
          <c:w val="0.99806074080516605"/>
          <c:h val="0.15569871947824701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0415568087581"/>
          <c:y val="7.1268297154964494E-2"/>
          <c:w val="0.77803463909312298"/>
          <c:h val="0.705479584077139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TrueScale-QDR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lgDash"/>
            </a:ln>
          </c:spPr>
          <c:marker>
            <c:symbol val="plus"/>
            <c:size val="7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strRef>
              <c:f>Sheet1!$A$2:$A$9</c:f>
              <c:strCache>
                <c:ptCount val="8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16K</c:v>
                </c:pt>
                <c:pt idx="4">
                  <c:v>32K</c:v>
                </c:pt>
                <c:pt idx="5">
                  <c:v>64K</c:v>
                </c:pt>
                <c:pt idx="6">
                  <c:v>128K</c:v>
                </c:pt>
                <c:pt idx="7">
                  <c:v>256K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2.76</c:v>
                </c:pt>
                <c:pt idx="1">
                  <c:v>4.6399999999999997</c:v>
                </c:pt>
                <c:pt idx="2">
                  <c:v>7.21</c:v>
                </c:pt>
                <c:pt idx="3">
                  <c:v>9.7899999999999991</c:v>
                </c:pt>
                <c:pt idx="4">
                  <c:v>15.04</c:v>
                </c:pt>
                <c:pt idx="5">
                  <c:v>37.86</c:v>
                </c:pt>
                <c:pt idx="6">
                  <c:v>65.22</c:v>
                </c:pt>
                <c:pt idx="7">
                  <c:v>103.33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4B0-6F47-8482-8522147048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ConnectX-3-FDR</c:v>
                </c:pt>
              </c:strCache>
            </c:strRef>
          </c:tx>
          <c:spPr>
            <a:ln>
              <a:solidFill>
                <a:srgbClr val="7030A0"/>
              </a:solidFill>
              <a:prstDash val="dash"/>
            </a:ln>
          </c:spPr>
          <c:marker>
            <c:symbol val="circ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Sheet1!$A$2:$A$9</c:f>
              <c:strCache>
                <c:ptCount val="8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16K</c:v>
                </c:pt>
                <c:pt idx="4">
                  <c:v>32K</c:v>
                </c:pt>
                <c:pt idx="5">
                  <c:v>64K</c:v>
                </c:pt>
                <c:pt idx="6">
                  <c:v>128K</c:v>
                </c:pt>
                <c:pt idx="7">
                  <c:v>256K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2.67</c:v>
                </c:pt>
                <c:pt idx="1">
                  <c:v>3.21</c:v>
                </c:pt>
                <c:pt idx="2">
                  <c:v>4.6900000000000004</c:v>
                </c:pt>
                <c:pt idx="3">
                  <c:v>7.72</c:v>
                </c:pt>
                <c:pt idx="4">
                  <c:v>10.35</c:v>
                </c:pt>
                <c:pt idx="5">
                  <c:v>15.56</c:v>
                </c:pt>
                <c:pt idx="6">
                  <c:v>25.86</c:v>
                </c:pt>
                <c:pt idx="7">
                  <c:v>46.45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4B0-6F47-8482-8522147048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ConnectIB-DualFDR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Sheet1!$A$2:$A$9</c:f>
              <c:strCache>
                <c:ptCount val="8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16K</c:v>
                </c:pt>
                <c:pt idx="4">
                  <c:v>32K</c:v>
                </c:pt>
                <c:pt idx="5">
                  <c:v>64K</c:v>
                </c:pt>
                <c:pt idx="6">
                  <c:v>128K</c:v>
                </c:pt>
                <c:pt idx="7">
                  <c:v>256K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2.2599999999999998</c:v>
                </c:pt>
                <c:pt idx="1">
                  <c:v>2.9</c:v>
                </c:pt>
                <c:pt idx="2">
                  <c:v>4.33</c:v>
                </c:pt>
                <c:pt idx="3">
                  <c:v>7.01</c:v>
                </c:pt>
                <c:pt idx="4">
                  <c:v>8.23</c:v>
                </c:pt>
                <c:pt idx="5">
                  <c:v>11.83</c:v>
                </c:pt>
                <c:pt idx="6">
                  <c:v>17.25</c:v>
                </c:pt>
                <c:pt idx="7">
                  <c:v>27.64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4B0-6F47-8482-85221470480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ConnectX-5-EDR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Sheet1!$A$2:$A$9</c:f>
              <c:strCache>
                <c:ptCount val="8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16K</c:v>
                </c:pt>
                <c:pt idx="4">
                  <c:v>32K</c:v>
                </c:pt>
                <c:pt idx="5">
                  <c:v>64K</c:v>
                </c:pt>
                <c:pt idx="6">
                  <c:v>128K</c:v>
                </c:pt>
                <c:pt idx="7">
                  <c:v>256K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2.14</c:v>
                </c:pt>
                <c:pt idx="1">
                  <c:v>2.88</c:v>
                </c:pt>
                <c:pt idx="2">
                  <c:v>4.3899999999999997</c:v>
                </c:pt>
                <c:pt idx="3">
                  <c:v>6.46</c:v>
                </c:pt>
                <c:pt idx="4">
                  <c:v>8.4499999999999993</c:v>
                </c:pt>
                <c:pt idx="5">
                  <c:v>11.12</c:v>
                </c:pt>
                <c:pt idx="6">
                  <c:v>16.38</c:v>
                </c:pt>
                <c:pt idx="7">
                  <c:v>27.18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4B0-6F47-8482-85221470480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Omni-Path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marker>
            <c:symbol val="triangl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cat>
            <c:strRef>
              <c:f>Sheet1!$A$2:$A$9</c:f>
              <c:strCache>
                <c:ptCount val="8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16K</c:v>
                </c:pt>
                <c:pt idx="4">
                  <c:v>32K</c:v>
                </c:pt>
                <c:pt idx="5">
                  <c:v>64K</c:v>
                </c:pt>
                <c:pt idx="6">
                  <c:v>128K</c:v>
                </c:pt>
                <c:pt idx="7">
                  <c:v>256K</c:v>
                </c:pt>
              </c:strCache>
            </c:strRef>
          </c:cat>
          <c:val>
            <c:numRef>
              <c:f>Sheet1!$F$2:$F$9</c:f>
              <c:numCache>
                <c:formatCode>0.00</c:formatCode>
                <c:ptCount val="8"/>
                <c:pt idx="0">
                  <c:v>1.5</c:v>
                </c:pt>
                <c:pt idx="1">
                  <c:v>1.96</c:v>
                </c:pt>
                <c:pt idx="2">
                  <c:v>3.03</c:v>
                </c:pt>
                <c:pt idx="3">
                  <c:v>5.4</c:v>
                </c:pt>
                <c:pt idx="4">
                  <c:v>7.2</c:v>
                </c:pt>
                <c:pt idx="5">
                  <c:v>14.27</c:v>
                </c:pt>
                <c:pt idx="6">
                  <c:v>21.49</c:v>
                </c:pt>
                <c:pt idx="7">
                  <c:v>30.99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4B0-6F47-8482-852214704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276072"/>
        <c:axId val="172274504"/>
      </c:lineChart>
      <c:catAx>
        <c:axId val="17227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3600000"/>
          <a:lstStyle/>
          <a:p>
            <a:pPr>
              <a:defRPr/>
            </a:pPr>
            <a:endParaRPr lang="en-US"/>
          </a:p>
        </c:txPr>
        <c:crossAx val="172274504"/>
        <c:crosses val="autoZero"/>
        <c:auto val="1"/>
        <c:lblAlgn val="ctr"/>
        <c:lblOffset val="100"/>
        <c:noMultiLvlLbl val="0"/>
      </c:catAx>
      <c:valAx>
        <c:axId val="172274504"/>
        <c:scaling>
          <c:orientation val="minMax"/>
        </c:scaling>
        <c:delete val="0"/>
        <c:axPos val="l"/>
        <c:majorGridlines>
          <c:spPr>
            <a:ln>
              <a:solidFill>
                <a:srgbClr val="000000">
                  <a:alpha val="50000"/>
                </a:srgb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>
                <a:alpha val="25000"/>
              </a:srgbClr>
            </a:solidFill>
          </a:ln>
        </c:spPr>
        <c:crossAx val="172276072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l"/>
      <c:layout>
        <c:manualLayout>
          <c:xMode val="edge"/>
          <c:yMode val="edge"/>
          <c:x val="0.17226468424299801"/>
          <c:y val="7.6861430759215504E-2"/>
          <c:w val="0.580843961311307"/>
          <c:h val="0.34030476055460701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j-lt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60561261719401"/>
          <c:y val="6.2704862233870506E-2"/>
          <c:w val="0.79485577215324799"/>
          <c:h val="0.784415416543257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0.27</c:v>
                </c:pt>
                <c:pt idx="1">
                  <c:v>0.3</c:v>
                </c:pt>
                <c:pt idx="2">
                  <c:v>0.31</c:v>
                </c:pt>
                <c:pt idx="3">
                  <c:v>0.3</c:v>
                </c:pt>
                <c:pt idx="4">
                  <c:v>0.28999999999999998</c:v>
                </c:pt>
                <c:pt idx="5">
                  <c:v>0.31</c:v>
                </c:pt>
                <c:pt idx="6">
                  <c:v>0.32</c:v>
                </c:pt>
                <c:pt idx="7">
                  <c:v>0.34</c:v>
                </c:pt>
                <c:pt idx="8">
                  <c:v>0.37</c:v>
                </c:pt>
                <c:pt idx="9">
                  <c:v>0.38</c:v>
                </c:pt>
                <c:pt idx="10">
                  <c:v>0.42</c:v>
                </c:pt>
                <c:pt idx="11">
                  <c:v>0.47</c:v>
                </c:pt>
                <c:pt idx="12">
                  <c:v>0.57999999999999996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7F-488A-AD31-3C13BE9BC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SpectrumMPI-10.1.0.2</c:v>
                </c:pt>
              </c:strCache>
            </c:strRef>
          </c:tx>
          <c:spPr>
            <a:ln w="28575" cap="rnd">
              <a:solidFill>
                <a:schemeClr val="bg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0.37</c:v>
                </c:pt>
                <c:pt idx="1">
                  <c:v>0.38</c:v>
                </c:pt>
                <c:pt idx="2">
                  <c:v>0.37</c:v>
                </c:pt>
                <c:pt idx="3">
                  <c:v>0.37</c:v>
                </c:pt>
                <c:pt idx="4">
                  <c:v>0.38</c:v>
                </c:pt>
                <c:pt idx="5">
                  <c:v>0.38</c:v>
                </c:pt>
                <c:pt idx="6">
                  <c:v>0.38</c:v>
                </c:pt>
                <c:pt idx="7">
                  <c:v>0.42</c:v>
                </c:pt>
                <c:pt idx="8">
                  <c:v>0.41</c:v>
                </c:pt>
                <c:pt idx="9">
                  <c:v>0.47</c:v>
                </c:pt>
                <c:pt idx="10">
                  <c:v>0.5</c:v>
                </c:pt>
                <c:pt idx="11">
                  <c:v>0.59</c:v>
                </c:pt>
                <c:pt idx="12">
                  <c:v>0.71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200-E04E-89C6-C4D670245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OpenMPI-3.0.0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0.35</c:v>
                </c:pt>
                <c:pt idx="1">
                  <c:v>0.4</c:v>
                </c:pt>
                <c:pt idx="2">
                  <c:v>0.4</c:v>
                </c:pt>
                <c:pt idx="3">
                  <c:v>0.39</c:v>
                </c:pt>
                <c:pt idx="4">
                  <c:v>0.39</c:v>
                </c:pt>
                <c:pt idx="5">
                  <c:v>0.4</c:v>
                </c:pt>
                <c:pt idx="6">
                  <c:v>0.39</c:v>
                </c:pt>
                <c:pt idx="7">
                  <c:v>0.42</c:v>
                </c:pt>
                <c:pt idx="8">
                  <c:v>0.44</c:v>
                </c:pt>
                <c:pt idx="9">
                  <c:v>0.47</c:v>
                </c:pt>
                <c:pt idx="10">
                  <c:v>0.56000000000000005</c:v>
                </c:pt>
                <c:pt idx="11">
                  <c:v>0.81</c:v>
                </c:pt>
                <c:pt idx="12">
                  <c:v>1.01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200-E04E-89C6-C4D670245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436952"/>
        <c:axId val="177442048"/>
      </c:lineChart>
      <c:catAx>
        <c:axId val="177436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7442048"/>
        <c:crosses val="autoZero"/>
        <c:auto val="1"/>
        <c:lblAlgn val="ctr"/>
        <c:lblOffset val="200"/>
        <c:tickLblSkip val="1"/>
        <c:tickMarkSkip val="1"/>
        <c:noMultiLvlLbl val="0"/>
      </c:catAx>
      <c:valAx>
        <c:axId val="17744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layout>
            <c:manualLayout>
              <c:xMode val="edge"/>
              <c:yMode val="edge"/>
              <c:x val="1.4042925016929201E-2"/>
              <c:y val="0.22655554232404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7436952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t"/>
      <c:layout>
        <c:manualLayout>
          <c:xMode val="edge"/>
          <c:yMode val="edge"/>
          <c:x val="0.19263399965328584"/>
          <c:y val="7.5734119895817117E-2"/>
          <c:w val="0.53207093682122131"/>
          <c:h val="0.315811758335597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60561261719401"/>
          <c:y val="6.2704862233870506E-2"/>
          <c:w val="0.79485577215324799"/>
          <c:h val="0.784415416543257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Sheet1!$A$15:$A$24</c:f>
              <c:strCache>
                <c:ptCount val="10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  <c:pt idx="3">
                  <c:v>32K</c:v>
                </c:pt>
                <c:pt idx="4">
                  <c:v>64K</c:v>
                </c:pt>
                <c:pt idx="5">
                  <c:v>128K</c:v>
                </c:pt>
                <c:pt idx="6">
                  <c:v>256K</c:v>
                </c:pt>
                <c:pt idx="7">
                  <c:v>512K</c:v>
                </c:pt>
                <c:pt idx="8">
                  <c:v>1M</c:v>
                </c:pt>
                <c:pt idx="9">
                  <c:v>2M</c:v>
                </c:pt>
              </c:strCache>
            </c:strRef>
          </c:cat>
          <c:val>
            <c:numRef>
              <c:f>Sheet1!$B$15:$B$24</c:f>
              <c:numCache>
                <c:formatCode>General</c:formatCode>
                <c:ptCount val="10"/>
                <c:pt idx="0">
                  <c:v>0.78</c:v>
                </c:pt>
                <c:pt idx="1">
                  <c:v>1.2</c:v>
                </c:pt>
                <c:pt idx="2">
                  <c:v>1.92</c:v>
                </c:pt>
                <c:pt idx="3">
                  <c:v>3.27</c:v>
                </c:pt>
                <c:pt idx="4">
                  <c:v>4.18</c:v>
                </c:pt>
                <c:pt idx="5">
                  <c:v>5.97</c:v>
                </c:pt>
                <c:pt idx="6">
                  <c:v>11.18</c:v>
                </c:pt>
                <c:pt idx="7">
                  <c:v>19.239999999999998</c:v>
                </c:pt>
                <c:pt idx="8">
                  <c:v>36.07</c:v>
                </c:pt>
                <c:pt idx="9">
                  <c:v>68.739999999999995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7F-488A-AD31-3C13BE9BC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SpectrumMPI-10.1.0.2</c:v>
                </c:pt>
              </c:strCache>
            </c:strRef>
          </c:tx>
          <c:spPr>
            <a:ln w="28575" cap="rnd">
              <a:solidFill>
                <a:schemeClr val="bg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Sheet1!$A$15:$A$24</c:f>
              <c:strCache>
                <c:ptCount val="10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  <c:pt idx="3">
                  <c:v>32K</c:v>
                </c:pt>
                <c:pt idx="4">
                  <c:v>64K</c:v>
                </c:pt>
                <c:pt idx="5">
                  <c:v>128K</c:v>
                </c:pt>
                <c:pt idx="6">
                  <c:v>256K</c:v>
                </c:pt>
                <c:pt idx="7">
                  <c:v>512K</c:v>
                </c:pt>
                <c:pt idx="8">
                  <c:v>1M</c:v>
                </c:pt>
                <c:pt idx="9">
                  <c:v>2M</c:v>
                </c:pt>
              </c:strCache>
            </c:strRef>
          </c:cat>
          <c:val>
            <c:numRef>
              <c:f>Sheet1!$C$15:$C$24</c:f>
              <c:numCache>
                <c:formatCode>General</c:formatCode>
                <c:ptCount val="10"/>
                <c:pt idx="0">
                  <c:v>1.05</c:v>
                </c:pt>
                <c:pt idx="1">
                  <c:v>1.47</c:v>
                </c:pt>
                <c:pt idx="2">
                  <c:v>2.46</c:v>
                </c:pt>
                <c:pt idx="3">
                  <c:v>2.84</c:v>
                </c:pt>
                <c:pt idx="4">
                  <c:v>3.88</c:v>
                </c:pt>
                <c:pt idx="5">
                  <c:v>5.64</c:v>
                </c:pt>
                <c:pt idx="6">
                  <c:v>10.86</c:v>
                </c:pt>
                <c:pt idx="7">
                  <c:v>19.12</c:v>
                </c:pt>
                <c:pt idx="8">
                  <c:v>35.450000000000003</c:v>
                </c:pt>
                <c:pt idx="9">
                  <c:v>68.290000000000006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BBE-3B46-9580-6C9CB6A239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OpenMPI-3.0.0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Sheet1!$A$15:$A$24</c:f>
              <c:strCache>
                <c:ptCount val="10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  <c:pt idx="3">
                  <c:v>32K</c:v>
                </c:pt>
                <c:pt idx="4">
                  <c:v>64K</c:v>
                </c:pt>
                <c:pt idx="5">
                  <c:v>128K</c:v>
                </c:pt>
                <c:pt idx="6">
                  <c:v>256K</c:v>
                </c:pt>
                <c:pt idx="7">
                  <c:v>512K</c:v>
                </c:pt>
                <c:pt idx="8">
                  <c:v>1M</c:v>
                </c:pt>
                <c:pt idx="9">
                  <c:v>2M</c:v>
                </c:pt>
              </c:strCache>
            </c:strRef>
          </c:cat>
          <c:val>
            <c:numRef>
              <c:f>Sheet1!$D$15:$D$24</c:f>
              <c:numCache>
                <c:formatCode>General</c:formatCode>
                <c:ptCount val="10"/>
                <c:pt idx="0">
                  <c:v>2.0699999999999998</c:v>
                </c:pt>
                <c:pt idx="1">
                  <c:v>2.46</c:v>
                </c:pt>
                <c:pt idx="2">
                  <c:v>2.66</c:v>
                </c:pt>
                <c:pt idx="3">
                  <c:v>2.98</c:v>
                </c:pt>
                <c:pt idx="4">
                  <c:v>3.95</c:v>
                </c:pt>
                <c:pt idx="5">
                  <c:v>5.8</c:v>
                </c:pt>
                <c:pt idx="6">
                  <c:v>10.81</c:v>
                </c:pt>
                <c:pt idx="7">
                  <c:v>18.91</c:v>
                </c:pt>
                <c:pt idx="8">
                  <c:v>34.799999999999997</c:v>
                </c:pt>
                <c:pt idx="9">
                  <c:v>68.099999999999994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BBE-3B46-9580-6C9CB6A239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441656"/>
        <c:axId val="177437736"/>
      </c:lineChart>
      <c:catAx>
        <c:axId val="17744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7437736"/>
        <c:crosses val="autoZero"/>
        <c:auto val="1"/>
        <c:lblAlgn val="ctr"/>
        <c:lblOffset val="200"/>
        <c:tickLblSkip val="1"/>
        <c:tickMarkSkip val="1"/>
        <c:noMultiLvlLbl val="0"/>
      </c:catAx>
      <c:valAx>
        <c:axId val="177437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layout>
            <c:manualLayout>
              <c:xMode val="edge"/>
              <c:yMode val="edge"/>
              <c:x val="1.4042925016929201E-2"/>
              <c:y val="0.22655554232404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7441656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t"/>
      <c:layout>
        <c:manualLayout>
          <c:xMode val="edge"/>
          <c:yMode val="edge"/>
          <c:x val="0.19263399965328584"/>
          <c:y val="7.5734119895817117E-2"/>
          <c:w val="0.49077042342907329"/>
          <c:h val="0.315811758335597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212613184915"/>
          <c:y val="6.2704862233870506E-2"/>
          <c:w val="0.76124028769361451"/>
          <c:h val="0.784415416543257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3.85</c:v>
                </c:pt>
                <c:pt idx="1">
                  <c:v>7.73</c:v>
                </c:pt>
                <c:pt idx="2">
                  <c:v>15.45</c:v>
                </c:pt>
                <c:pt idx="3">
                  <c:v>31.17</c:v>
                </c:pt>
                <c:pt idx="4">
                  <c:v>61.65</c:v>
                </c:pt>
                <c:pt idx="5">
                  <c:v>121.95</c:v>
                </c:pt>
                <c:pt idx="6">
                  <c:v>243.96</c:v>
                </c:pt>
                <c:pt idx="7">
                  <c:v>483.6</c:v>
                </c:pt>
                <c:pt idx="8">
                  <c:v>962.32</c:v>
                </c:pt>
                <c:pt idx="9" formatCode="#,##0.00">
                  <c:v>1811.98</c:v>
                </c:pt>
                <c:pt idx="10" formatCode="#,##0.00">
                  <c:v>3234.24</c:v>
                </c:pt>
                <c:pt idx="11" formatCode="#,##0.00">
                  <c:v>5308.06</c:v>
                </c:pt>
                <c:pt idx="12" formatCode="#,##0.00">
                  <c:v>7920.98</c:v>
                </c:pt>
                <c:pt idx="13" formatCode="#,##0.00">
                  <c:v>9817.51</c:v>
                </c:pt>
                <c:pt idx="14" formatCode="#,##0.00">
                  <c:v>11854.57</c:v>
                </c:pt>
                <c:pt idx="15" formatCode="#,##0.00">
                  <c:v>14372.23</c:v>
                </c:pt>
                <c:pt idx="16" formatCode="#,##0.00">
                  <c:v>20613.27</c:v>
                </c:pt>
                <c:pt idx="17" formatCode="#,##0.00">
                  <c:v>26562.06</c:v>
                </c:pt>
                <c:pt idx="18" formatCode="#,##0.00">
                  <c:v>25793.48</c:v>
                </c:pt>
                <c:pt idx="19" formatCode="#,##0.00">
                  <c:v>28746.28</c:v>
                </c:pt>
                <c:pt idx="20" formatCode="#,##0.00">
                  <c:v>30730.12</c:v>
                </c:pt>
                <c:pt idx="21" formatCode="#,##0.00">
                  <c:v>31568.16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7F-488A-AD31-3C13BE9BC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SpectrumMPI-10.1.0.2</c:v>
                </c:pt>
              </c:strCache>
            </c:strRef>
          </c:tx>
          <c:spPr>
            <a:ln w="28575" cap="rnd">
              <a:solidFill>
                <a:schemeClr val="bg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3.28</c:v>
                </c:pt>
                <c:pt idx="1">
                  <c:v>6.79</c:v>
                </c:pt>
                <c:pt idx="2">
                  <c:v>13.53</c:v>
                </c:pt>
                <c:pt idx="3">
                  <c:v>27.63</c:v>
                </c:pt>
                <c:pt idx="4">
                  <c:v>48.38</c:v>
                </c:pt>
                <c:pt idx="5">
                  <c:v>104.59</c:v>
                </c:pt>
                <c:pt idx="6">
                  <c:v>175.75</c:v>
                </c:pt>
                <c:pt idx="7">
                  <c:v>353.75</c:v>
                </c:pt>
                <c:pt idx="8">
                  <c:v>650.78</c:v>
                </c:pt>
                <c:pt idx="9">
                  <c:v>1137.9100000000001</c:v>
                </c:pt>
                <c:pt idx="10">
                  <c:v>2140.5</c:v>
                </c:pt>
                <c:pt idx="11">
                  <c:v>3233.04</c:v>
                </c:pt>
                <c:pt idx="12">
                  <c:v>2681.18</c:v>
                </c:pt>
                <c:pt idx="13">
                  <c:v>3520.88</c:v>
                </c:pt>
                <c:pt idx="14">
                  <c:v>8343.17</c:v>
                </c:pt>
                <c:pt idx="15">
                  <c:v>14316.29</c:v>
                </c:pt>
                <c:pt idx="16">
                  <c:v>19871.990000000002</c:v>
                </c:pt>
                <c:pt idx="17">
                  <c:v>25660.41</c:v>
                </c:pt>
                <c:pt idx="18">
                  <c:v>25555.52</c:v>
                </c:pt>
                <c:pt idx="19">
                  <c:v>28548.41</c:v>
                </c:pt>
                <c:pt idx="20">
                  <c:v>30651.15</c:v>
                </c:pt>
                <c:pt idx="21">
                  <c:v>30307.19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603-3647-A7C2-889CA509EC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OpenMPI-3.0.0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7.26</c:v>
                </c:pt>
                <c:pt idx="1">
                  <c:v>14.61</c:v>
                </c:pt>
                <c:pt idx="2">
                  <c:v>29.01</c:v>
                </c:pt>
                <c:pt idx="3">
                  <c:v>58.18</c:v>
                </c:pt>
                <c:pt idx="4">
                  <c:v>106.02</c:v>
                </c:pt>
                <c:pt idx="5">
                  <c:v>226.95</c:v>
                </c:pt>
                <c:pt idx="6">
                  <c:v>312.56</c:v>
                </c:pt>
                <c:pt idx="7">
                  <c:v>474.24</c:v>
                </c:pt>
                <c:pt idx="8">
                  <c:v>840.07</c:v>
                </c:pt>
                <c:pt idx="9">
                  <c:v>1514.29</c:v>
                </c:pt>
                <c:pt idx="10">
                  <c:v>3016.23</c:v>
                </c:pt>
                <c:pt idx="11">
                  <c:v>4753.41</c:v>
                </c:pt>
                <c:pt idx="12">
                  <c:v>2936.17</c:v>
                </c:pt>
                <c:pt idx="13">
                  <c:v>5028.55</c:v>
                </c:pt>
                <c:pt idx="14">
                  <c:v>9204.52</c:v>
                </c:pt>
                <c:pt idx="15">
                  <c:v>15533.24</c:v>
                </c:pt>
                <c:pt idx="16">
                  <c:v>21862.69</c:v>
                </c:pt>
                <c:pt idx="17">
                  <c:v>27070.71</c:v>
                </c:pt>
                <c:pt idx="18">
                  <c:v>26282.78</c:v>
                </c:pt>
                <c:pt idx="19">
                  <c:v>28948</c:v>
                </c:pt>
                <c:pt idx="20">
                  <c:v>30869.29</c:v>
                </c:pt>
                <c:pt idx="21">
                  <c:v>31507.07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603-3647-A7C2-889CA509E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438128"/>
        <c:axId val="177439696"/>
      </c:lineChart>
      <c:catAx>
        <c:axId val="17743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7439696"/>
        <c:crosses val="autoZero"/>
        <c:auto val="1"/>
        <c:lblAlgn val="ctr"/>
        <c:lblOffset val="200"/>
        <c:tickLblSkip val="3"/>
        <c:tickMarkSkip val="1"/>
        <c:noMultiLvlLbl val="0"/>
      </c:catAx>
      <c:valAx>
        <c:axId val="17743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 (MB/s)</a:t>
                </a:r>
              </a:p>
            </c:rich>
          </c:tx>
          <c:layout>
            <c:manualLayout>
              <c:xMode val="edge"/>
              <c:yMode val="edge"/>
              <c:x val="1.4042925016929201E-2"/>
              <c:y val="0.22655554232404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7438128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t"/>
      <c:layout>
        <c:manualLayout>
          <c:xMode val="edge"/>
          <c:yMode val="edge"/>
          <c:x val="0.19263399965328584"/>
          <c:y val="7.5734119895817117E-2"/>
          <c:w val="0.46638465184885736"/>
          <c:h val="0.315811758335597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212613184915"/>
          <c:y val="6.2704862233870506E-2"/>
          <c:w val="0.76124028769361451"/>
          <c:h val="0.784415416543257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5.0599999999999996</c:v>
                </c:pt>
                <c:pt idx="1">
                  <c:v>10.35</c:v>
                </c:pt>
                <c:pt idx="2">
                  <c:v>20.83</c:v>
                </c:pt>
                <c:pt idx="3">
                  <c:v>42.26</c:v>
                </c:pt>
                <c:pt idx="4">
                  <c:v>81.86</c:v>
                </c:pt>
                <c:pt idx="5">
                  <c:v>158.66</c:v>
                </c:pt>
                <c:pt idx="6">
                  <c:v>302.57</c:v>
                </c:pt>
                <c:pt idx="7">
                  <c:v>592.77</c:v>
                </c:pt>
                <c:pt idx="8" formatCode="#,##0.00">
                  <c:v>1145.42</c:v>
                </c:pt>
                <c:pt idx="9" formatCode="#,##0.00">
                  <c:v>2186.9499999999998</c:v>
                </c:pt>
                <c:pt idx="10" formatCode="#,##0.00">
                  <c:v>4073.47</c:v>
                </c:pt>
                <c:pt idx="11" formatCode="#,##0.00">
                  <c:v>6898.68</c:v>
                </c:pt>
                <c:pt idx="12" formatCode="#,##0.00">
                  <c:v>10256.64</c:v>
                </c:pt>
                <c:pt idx="13" formatCode="#,##0.00">
                  <c:v>12273.05</c:v>
                </c:pt>
                <c:pt idx="14" formatCode="#,##0.00">
                  <c:v>15094.11</c:v>
                </c:pt>
                <c:pt idx="15" formatCode="#,##0.00">
                  <c:v>20168.740000000002</c:v>
                </c:pt>
                <c:pt idx="16" formatCode="#,##0.00">
                  <c:v>31151.77</c:v>
                </c:pt>
                <c:pt idx="17" formatCode="#,##0.00">
                  <c:v>43902.26</c:v>
                </c:pt>
                <c:pt idx="18" formatCode="#,##0.00">
                  <c:v>46943.79</c:v>
                </c:pt>
                <c:pt idx="19" formatCode="#,##0.00">
                  <c:v>54492.39</c:v>
                </c:pt>
                <c:pt idx="20" formatCode="#,##0.00">
                  <c:v>59545.9</c:v>
                </c:pt>
                <c:pt idx="21" formatCode="#,##0.00">
                  <c:v>59313.14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7F-488A-AD31-3C13BE9BC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SpectrumMPI-10.1.0.2</c:v>
                </c:pt>
              </c:strCache>
            </c:strRef>
          </c:tx>
          <c:spPr>
            <a:ln w="28575" cap="rnd">
              <a:solidFill>
                <a:schemeClr val="bg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3.3</c:v>
                </c:pt>
                <c:pt idx="1">
                  <c:v>6.61</c:v>
                </c:pt>
                <c:pt idx="2">
                  <c:v>19.71</c:v>
                </c:pt>
                <c:pt idx="3">
                  <c:v>26.58</c:v>
                </c:pt>
                <c:pt idx="4">
                  <c:v>52.36</c:v>
                </c:pt>
                <c:pt idx="5">
                  <c:v>103.85</c:v>
                </c:pt>
                <c:pt idx="6">
                  <c:v>197.84</c:v>
                </c:pt>
                <c:pt idx="7">
                  <c:v>585.27</c:v>
                </c:pt>
                <c:pt idx="8">
                  <c:v>1317.4</c:v>
                </c:pt>
                <c:pt idx="9">
                  <c:v>2247.9899999999998</c:v>
                </c:pt>
                <c:pt idx="10">
                  <c:v>3870.14</c:v>
                </c:pt>
                <c:pt idx="11">
                  <c:v>6606.6</c:v>
                </c:pt>
                <c:pt idx="12">
                  <c:v>5430.87</c:v>
                </c:pt>
                <c:pt idx="13">
                  <c:v>7725.48</c:v>
                </c:pt>
                <c:pt idx="14">
                  <c:v>9745.5</c:v>
                </c:pt>
                <c:pt idx="15">
                  <c:v>16714.060000000001</c:v>
                </c:pt>
                <c:pt idx="16">
                  <c:v>23055.23</c:v>
                </c:pt>
                <c:pt idx="17">
                  <c:v>31031.49</c:v>
                </c:pt>
                <c:pt idx="18">
                  <c:v>30601.01</c:v>
                </c:pt>
                <c:pt idx="19">
                  <c:v>34315.85</c:v>
                </c:pt>
                <c:pt idx="20">
                  <c:v>37670.239999999998</c:v>
                </c:pt>
                <c:pt idx="21">
                  <c:v>37970.660000000003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3A8-1740-810E-05834BD1F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OpenMPI-3.0.0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9.09</c:v>
                </c:pt>
                <c:pt idx="1">
                  <c:v>18.28</c:v>
                </c:pt>
                <c:pt idx="2">
                  <c:v>36.26</c:v>
                </c:pt>
                <c:pt idx="3">
                  <c:v>73.28</c:v>
                </c:pt>
                <c:pt idx="4">
                  <c:v>112.42</c:v>
                </c:pt>
                <c:pt idx="5">
                  <c:v>277.67</c:v>
                </c:pt>
                <c:pt idx="6">
                  <c:v>351.49</c:v>
                </c:pt>
                <c:pt idx="7">
                  <c:v>556.6</c:v>
                </c:pt>
                <c:pt idx="8">
                  <c:v>952.23</c:v>
                </c:pt>
                <c:pt idx="9">
                  <c:v>1754.99</c:v>
                </c:pt>
                <c:pt idx="10">
                  <c:v>3418.41</c:v>
                </c:pt>
                <c:pt idx="11">
                  <c:v>5604.06</c:v>
                </c:pt>
                <c:pt idx="12">
                  <c:v>4470.96</c:v>
                </c:pt>
                <c:pt idx="13">
                  <c:v>7835.64</c:v>
                </c:pt>
                <c:pt idx="14">
                  <c:v>14650.53</c:v>
                </c:pt>
                <c:pt idx="15">
                  <c:v>24669.45</c:v>
                </c:pt>
                <c:pt idx="16">
                  <c:v>37954.120000000003</c:v>
                </c:pt>
                <c:pt idx="17">
                  <c:v>49393.38</c:v>
                </c:pt>
                <c:pt idx="18">
                  <c:v>49570.06</c:v>
                </c:pt>
                <c:pt idx="19">
                  <c:v>56150.64</c:v>
                </c:pt>
                <c:pt idx="20">
                  <c:v>60304.3</c:v>
                </c:pt>
                <c:pt idx="21">
                  <c:v>63036.19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3A8-1740-810E-05834BD1F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440480"/>
        <c:axId val="177440088"/>
      </c:lineChart>
      <c:catAx>
        <c:axId val="17744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7440088"/>
        <c:crosses val="autoZero"/>
        <c:auto val="1"/>
        <c:lblAlgn val="ctr"/>
        <c:lblOffset val="200"/>
        <c:tickLblSkip val="3"/>
        <c:tickMarkSkip val="1"/>
        <c:noMultiLvlLbl val="0"/>
      </c:catAx>
      <c:valAx>
        <c:axId val="17744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 (MB/s)</a:t>
                </a:r>
              </a:p>
            </c:rich>
          </c:tx>
          <c:layout>
            <c:manualLayout>
              <c:xMode val="edge"/>
              <c:yMode val="edge"/>
              <c:x val="1.4042925016929201E-2"/>
              <c:y val="0.22655554232404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7440480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t"/>
      <c:layout>
        <c:manualLayout>
          <c:xMode val="edge"/>
          <c:yMode val="edge"/>
          <c:x val="0.19263399965328584"/>
          <c:y val="7.5734119895817117E-2"/>
          <c:w val="0.48166446492982118"/>
          <c:h val="0.315811758335597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INTRA-NODE LATENCY (SMALL)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INTRA-SOCKET(NVLINK)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13.83</c:v>
                </c:pt>
                <c:pt idx="1">
                  <c:v>13.82</c:v>
                </c:pt>
                <c:pt idx="2">
                  <c:v>13.82</c:v>
                </c:pt>
                <c:pt idx="3">
                  <c:v>13.88</c:v>
                </c:pt>
                <c:pt idx="4">
                  <c:v>13.77</c:v>
                </c:pt>
                <c:pt idx="5">
                  <c:v>13.75</c:v>
                </c:pt>
                <c:pt idx="6">
                  <c:v>13.76</c:v>
                </c:pt>
                <c:pt idx="7">
                  <c:v>13.74</c:v>
                </c:pt>
                <c:pt idx="8">
                  <c:v>13.68</c:v>
                </c:pt>
                <c:pt idx="9">
                  <c:v>13.7</c:v>
                </c:pt>
                <c:pt idx="10">
                  <c:v>13.7</c:v>
                </c:pt>
                <c:pt idx="11">
                  <c:v>13.72</c:v>
                </c:pt>
                <c:pt idx="12">
                  <c:v>13.8</c:v>
                </c:pt>
                <c:pt idx="13">
                  <c:v>13.96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42-7641-9B9E-C3C4B1900C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INTER-SOCKET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17.739999999999991</c:v>
                </c:pt>
                <c:pt idx="1">
                  <c:v>17.73</c:v>
                </c:pt>
                <c:pt idx="2">
                  <c:v>17.420000000000002</c:v>
                </c:pt>
                <c:pt idx="3">
                  <c:v>17.47</c:v>
                </c:pt>
                <c:pt idx="4">
                  <c:v>17.43</c:v>
                </c:pt>
                <c:pt idx="5">
                  <c:v>17.399999999999999</c:v>
                </c:pt>
                <c:pt idx="6">
                  <c:v>17.39</c:v>
                </c:pt>
                <c:pt idx="7">
                  <c:v>17.41</c:v>
                </c:pt>
                <c:pt idx="8">
                  <c:v>17.43</c:v>
                </c:pt>
                <c:pt idx="9">
                  <c:v>17.39</c:v>
                </c:pt>
                <c:pt idx="10">
                  <c:v>17.399999999999999</c:v>
                </c:pt>
                <c:pt idx="11">
                  <c:v>17.39</c:v>
                </c:pt>
                <c:pt idx="12">
                  <c:v>17.39</c:v>
                </c:pt>
                <c:pt idx="13">
                  <c:v>17.38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42-7641-9B9E-C3C4B1900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435384"/>
        <c:axId val="177440872"/>
      </c:lineChart>
      <c:catAx>
        <c:axId val="177435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40872"/>
        <c:crosses val="autoZero"/>
        <c:auto val="1"/>
        <c:lblAlgn val="ctr"/>
        <c:lblOffset val="100"/>
        <c:noMultiLvlLbl val="0"/>
      </c:catAx>
      <c:valAx>
        <c:axId val="177440872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35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INTRA-NODE BANDWIDTH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INTRA-SOCKET(NVLINK)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1528.48</c:v>
                </c:pt>
                <c:pt idx="15">
                  <c:v>3073.52</c:v>
                </c:pt>
                <c:pt idx="16">
                  <c:v>6040.55</c:v>
                </c:pt>
                <c:pt idx="17">
                  <c:v>12111.87</c:v>
                </c:pt>
                <c:pt idx="18">
                  <c:v>23120.99</c:v>
                </c:pt>
                <c:pt idx="19">
                  <c:v>27905</c:v>
                </c:pt>
                <c:pt idx="20">
                  <c:v>31674.45</c:v>
                </c:pt>
                <c:pt idx="21">
                  <c:v>33276.49</c:v>
                </c:pt>
                <c:pt idx="22">
                  <c:v>34363.78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F-2449-9F5D-C374CEEEBC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INTER-SOCKET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1130.8399999999999</c:v>
                </c:pt>
                <c:pt idx="14">
                  <c:v>2260.5100000000002</c:v>
                </c:pt>
                <c:pt idx="15">
                  <c:v>4464.34</c:v>
                </c:pt>
                <c:pt idx="16">
                  <c:v>8852.9699999999611</c:v>
                </c:pt>
                <c:pt idx="17">
                  <c:v>14532.69</c:v>
                </c:pt>
                <c:pt idx="18">
                  <c:v>15109.02</c:v>
                </c:pt>
                <c:pt idx="19">
                  <c:v>15326.04</c:v>
                </c:pt>
                <c:pt idx="20">
                  <c:v>15456.15</c:v>
                </c:pt>
                <c:pt idx="21">
                  <c:v>15528.67</c:v>
                </c:pt>
                <c:pt idx="22">
                  <c:v>15516.05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F-2449-9F5D-C374CEEEBC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F-2449-9F5D-C374CEEEB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437344"/>
        <c:axId val="177438912"/>
      </c:lineChart>
      <c:catAx>
        <c:axId val="17743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38912"/>
        <c:crosses val="autoZero"/>
        <c:auto val="1"/>
        <c:lblAlgn val="ctr"/>
        <c:lblOffset val="100"/>
        <c:noMultiLvlLbl val="0"/>
      </c:catAx>
      <c:valAx>
        <c:axId val="17743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 (GB/sec)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3734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INTER-NODE BANDWIDTH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INTER-NODE</c:v>
                </c:pt>
              </c:strCache>
            </c:strRef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154.26</c:v>
                </c:pt>
                <c:pt idx="12">
                  <c:v>303.7</c:v>
                </c:pt>
                <c:pt idx="13">
                  <c:v>584.52</c:v>
                </c:pt>
                <c:pt idx="14">
                  <c:v>1611.04</c:v>
                </c:pt>
                <c:pt idx="15">
                  <c:v>3180.36</c:v>
                </c:pt>
                <c:pt idx="16">
                  <c:v>5777.21</c:v>
                </c:pt>
                <c:pt idx="17">
                  <c:v>6027.04</c:v>
                </c:pt>
                <c:pt idx="18">
                  <c:v>6070.64</c:v>
                </c:pt>
                <c:pt idx="19">
                  <c:v>6222.09</c:v>
                </c:pt>
                <c:pt idx="20">
                  <c:v>6268.42</c:v>
                </c:pt>
                <c:pt idx="21">
                  <c:v>6285.15</c:v>
                </c:pt>
                <c:pt idx="22">
                  <c:v>6293.58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768-DE41-A201-B5170F70A8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768-DE41-A201-B5170F70A8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768-DE41-A201-B5170F70A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764128"/>
        <c:axId val="178764520"/>
      </c:lineChart>
      <c:catAx>
        <c:axId val="17876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4520"/>
        <c:crosses val="autoZero"/>
        <c:auto val="1"/>
        <c:lblAlgn val="ctr"/>
        <c:lblOffset val="100"/>
        <c:noMultiLvlLbl val="0"/>
      </c:catAx>
      <c:valAx>
        <c:axId val="17876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 (GB/sec)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412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INTRA-NODE LATENCY (LARGE)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INTRA-SOCKET(NVLINK)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  <c:pt idx="8">
                  <c:v>4M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14.29</c:v>
                </c:pt>
                <c:pt idx="1">
                  <c:v>14.78</c:v>
                </c:pt>
                <c:pt idx="2">
                  <c:v>15.94</c:v>
                </c:pt>
                <c:pt idx="3">
                  <c:v>17.95</c:v>
                </c:pt>
                <c:pt idx="4">
                  <c:v>21.39</c:v>
                </c:pt>
                <c:pt idx="5">
                  <c:v>29.1</c:v>
                </c:pt>
                <c:pt idx="6">
                  <c:v>43.62</c:v>
                </c:pt>
                <c:pt idx="7">
                  <c:v>75.599999999999994</c:v>
                </c:pt>
                <c:pt idx="8">
                  <c:v>137.83000000000001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D3-1547-A3BA-FC930C6538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INTER-SOCKET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  <c:pt idx="8">
                  <c:v>4M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17.399999999999999</c:v>
                </c:pt>
                <c:pt idx="1">
                  <c:v>18.170000000000009</c:v>
                </c:pt>
                <c:pt idx="2">
                  <c:v>20.47</c:v>
                </c:pt>
                <c:pt idx="3">
                  <c:v>25.12</c:v>
                </c:pt>
                <c:pt idx="4">
                  <c:v>33.369999999999997</c:v>
                </c:pt>
                <c:pt idx="5">
                  <c:v>58.25</c:v>
                </c:pt>
                <c:pt idx="6">
                  <c:v>110.67</c:v>
                </c:pt>
                <c:pt idx="7">
                  <c:v>164.8</c:v>
                </c:pt>
                <c:pt idx="8">
                  <c:v>300.72000000000003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FD3-1547-A3BA-FC930C653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762952"/>
        <c:axId val="178764912"/>
      </c:lineChart>
      <c:catAx>
        <c:axId val="178762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4912"/>
        <c:crossesAt val="1"/>
        <c:auto val="1"/>
        <c:lblAlgn val="ctr"/>
        <c:lblOffset val="100"/>
        <c:noMultiLvlLbl val="0"/>
      </c:catAx>
      <c:valAx>
        <c:axId val="178764912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INTER-NODE LATENCY (SMALL)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INTER-NODE</c:v>
                </c:pt>
              </c:strCache>
            </c:strRef>
          </c:tx>
          <c:spPr>
            <a:ln w="28575" cap="rnd">
              <a:solidFill>
                <a:srgbClr val="CD052B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23.24</c:v>
                </c:pt>
                <c:pt idx="1">
                  <c:v>23.74</c:v>
                </c:pt>
                <c:pt idx="2">
                  <c:v>23.66</c:v>
                </c:pt>
                <c:pt idx="3">
                  <c:v>23.63</c:v>
                </c:pt>
                <c:pt idx="4">
                  <c:v>23.64</c:v>
                </c:pt>
                <c:pt idx="5">
                  <c:v>23.8</c:v>
                </c:pt>
                <c:pt idx="6">
                  <c:v>23.81</c:v>
                </c:pt>
                <c:pt idx="7">
                  <c:v>23.68</c:v>
                </c:pt>
                <c:pt idx="8">
                  <c:v>24.33</c:v>
                </c:pt>
                <c:pt idx="9">
                  <c:v>24.41</c:v>
                </c:pt>
                <c:pt idx="10">
                  <c:v>24.73</c:v>
                </c:pt>
                <c:pt idx="11">
                  <c:v>25.2</c:v>
                </c:pt>
                <c:pt idx="12">
                  <c:v>26.66</c:v>
                </c:pt>
                <c:pt idx="13">
                  <c:v>28.23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7A3-8C40-856F-DCDE4C7EF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769224"/>
        <c:axId val="178766088"/>
      </c:lineChart>
      <c:catAx>
        <c:axId val="178769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6088"/>
        <c:crosses val="autoZero"/>
        <c:auto val="1"/>
        <c:lblAlgn val="ctr"/>
        <c:lblOffset val="100"/>
        <c:noMultiLvlLbl val="0"/>
      </c:catAx>
      <c:valAx>
        <c:axId val="17876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9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4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INTER-NODE LATENCY (LARGE)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INTER-NODE</c:v>
                </c:pt>
              </c:strCache>
            </c:strRef>
          </c:tx>
          <c:spPr>
            <a:ln w="28575" cap="rnd">
              <a:solidFill>
                <a:srgbClr val="CD052B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  <c:pt idx="8">
                  <c:v>4M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28.46</c:v>
                </c:pt>
                <c:pt idx="1">
                  <c:v>31.49</c:v>
                </c:pt>
                <c:pt idx="2">
                  <c:v>38.51</c:v>
                </c:pt>
                <c:pt idx="3">
                  <c:v>53.88</c:v>
                </c:pt>
                <c:pt idx="4">
                  <c:v>84.81</c:v>
                </c:pt>
                <c:pt idx="5">
                  <c:v>125.3</c:v>
                </c:pt>
                <c:pt idx="6">
                  <c:v>212.99</c:v>
                </c:pt>
                <c:pt idx="7">
                  <c:v>399.12</c:v>
                </c:pt>
                <c:pt idx="8">
                  <c:v>775.74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861-7C46-B1A1-874A70663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765304"/>
        <c:axId val="178763736"/>
      </c:lineChart>
      <c:catAx>
        <c:axId val="17876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3736"/>
        <c:crosses val="autoZero"/>
        <c:auto val="1"/>
        <c:lblAlgn val="ctr"/>
        <c:lblOffset val="100"/>
        <c:noMultiLvlLbl val="0"/>
      </c:catAx>
      <c:valAx>
        <c:axId val="17876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5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1467081567415"/>
          <c:y val="7.4329982271177097E-2"/>
          <c:w val="0.742212700519289"/>
          <c:h val="0.707432990439020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TrueScale-QDR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Dot"/>
            </a:ln>
          </c:spPr>
          <c:marker>
            <c:symbol val="plus"/>
            <c:size val="7"/>
            <c:spPr>
              <a:solidFill>
                <a:schemeClr val="accent6">
                  <a:lumMod val="75000"/>
                </a:schemeClr>
              </a:solidFill>
              <a:ln>
                <a:solidFill>
                  <a:srgbClr val="E78A2D">
                    <a:lumMod val="75000"/>
                  </a:srgbClr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9.57</c:v>
                </c:pt>
                <c:pt idx="1">
                  <c:v>40.08</c:v>
                </c:pt>
                <c:pt idx="2">
                  <c:v>171.91</c:v>
                </c:pt>
                <c:pt idx="3">
                  <c:v>580.32000000000005</c:v>
                </c:pt>
                <c:pt idx="4">
                  <c:v>1759.78</c:v>
                </c:pt>
                <c:pt idx="5">
                  <c:v>2541.58</c:v>
                </c:pt>
                <c:pt idx="6">
                  <c:v>6042.94</c:v>
                </c:pt>
                <c:pt idx="7">
                  <c:v>5914.29</c:v>
                </c:pt>
                <c:pt idx="8">
                  <c:v>6205.33</c:v>
                </c:pt>
                <c:pt idx="9">
                  <c:v>6096.98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26C-3F46-B265-8DC9514CBB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ConnectX-3-FDR</c:v>
                </c:pt>
              </c:strCache>
            </c:strRef>
          </c:tx>
          <c:spPr>
            <a:ln>
              <a:solidFill>
                <a:srgbClr val="7030A0"/>
              </a:solidFill>
              <a:prstDash val="dash"/>
            </a:ln>
          </c:spPr>
          <c:marker>
            <c:symbol val="circ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11.49</c:v>
                </c:pt>
                <c:pt idx="1">
                  <c:v>45.05</c:v>
                </c:pt>
                <c:pt idx="2">
                  <c:v>175.72</c:v>
                </c:pt>
                <c:pt idx="3">
                  <c:v>694.63</c:v>
                </c:pt>
                <c:pt idx="4">
                  <c:v>2460.5700000000002</c:v>
                </c:pt>
                <c:pt idx="5">
                  <c:v>6844.55</c:v>
                </c:pt>
                <c:pt idx="6">
                  <c:v>9547.68</c:v>
                </c:pt>
                <c:pt idx="7">
                  <c:v>11380.62</c:v>
                </c:pt>
                <c:pt idx="8">
                  <c:v>12098.8</c:v>
                </c:pt>
                <c:pt idx="9">
                  <c:v>12291.73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26C-3F46-B265-8DC9514CBB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ConnectIB-DualFDR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4.63</c:v>
                </c:pt>
                <c:pt idx="1">
                  <c:v>18.75</c:v>
                </c:pt>
                <c:pt idx="2">
                  <c:v>74.64</c:v>
                </c:pt>
                <c:pt idx="3">
                  <c:v>204.66</c:v>
                </c:pt>
                <c:pt idx="4">
                  <c:v>2298.94</c:v>
                </c:pt>
                <c:pt idx="5">
                  <c:v>7363.07</c:v>
                </c:pt>
                <c:pt idx="6">
                  <c:v>11172.92</c:v>
                </c:pt>
                <c:pt idx="7">
                  <c:v>19829.23</c:v>
                </c:pt>
                <c:pt idx="8">
                  <c:v>21403.84</c:v>
                </c:pt>
                <c:pt idx="9">
                  <c:v>21967.61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26C-3F46-B265-8DC9514CBB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ConnectX-5-EDR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12.72</c:v>
                </c:pt>
                <c:pt idx="1">
                  <c:v>49.38</c:v>
                </c:pt>
                <c:pt idx="2">
                  <c:v>194.39</c:v>
                </c:pt>
                <c:pt idx="3">
                  <c:v>746.05</c:v>
                </c:pt>
                <c:pt idx="4">
                  <c:v>2625.23</c:v>
                </c:pt>
                <c:pt idx="5">
                  <c:v>7290.66</c:v>
                </c:pt>
                <c:pt idx="6">
                  <c:v>14355.31</c:v>
                </c:pt>
                <c:pt idx="7">
                  <c:v>21072.89</c:v>
                </c:pt>
                <c:pt idx="8">
                  <c:v>21725.22</c:v>
                </c:pt>
                <c:pt idx="9">
                  <c:v>22564.81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26C-3F46-B265-8DC9514CBB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Omni-Path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marker>
            <c:symbol val="triangl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15.74</c:v>
                </c:pt>
                <c:pt idx="1">
                  <c:v>59.15</c:v>
                </c:pt>
                <c:pt idx="2">
                  <c:v>243.11</c:v>
                </c:pt>
                <c:pt idx="3">
                  <c:v>905.86</c:v>
                </c:pt>
                <c:pt idx="4">
                  <c:v>3087.06</c:v>
                </c:pt>
                <c:pt idx="5">
                  <c:v>7183.93</c:v>
                </c:pt>
                <c:pt idx="6">
                  <c:v>10039.84</c:v>
                </c:pt>
                <c:pt idx="7">
                  <c:v>18667.02</c:v>
                </c:pt>
                <c:pt idx="8">
                  <c:v>21193.97</c:v>
                </c:pt>
                <c:pt idx="9">
                  <c:v>23611.22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526C-3F46-B265-8DC9514CB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279600"/>
        <c:axId val="172280384"/>
      </c:lineChart>
      <c:catAx>
        <c:axId val="17227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2280384"/>
        <c:crosses val="autoZero"/>
        <c:auto val="1"/>
        <c:lblAlgn val="ctr"/>
        <c:lblOffset val="100"/>
        <c:noMultiLvlLbl val="0"/>
      </c:catAx>
      <c:valAx>
        <c:axId val="172280384"/>
        <c:scaling>
          <c:orientation val="minMax"/>
        </c:scaling>
        <c:delete val="0"/>
        <c:axPos val="l"/>
        <c:majorGridlines>
          <c:spPr>
            <a:ln>
              <a:solidFill>
                <a:srgbClr val="000000">
                  <a:alpha val="50000"/>
                </a:srgbClr>
              </a:solidFill>
              <a:prstDash val="sysDot"/>
            </a:ln>
          </c:spPr>
        </c:majorGridlines>
        <c:numFmt formatCode="0" sourceLinked="0"/>
        <c:majorTickMark val="out"/>
        <c:minorTickMark val="none"/>
        <c:tickLblPos val="nextTo"/>
        <c:crossAx val="172279600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egendEntry>
        <c:idx val="0"/>
        <c:txPr>
          <a:bodyPr/>
          <a:lstStyle/>
          <a:p>
            <a:pPr>
              <a:defRPr sz="1400" b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="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 b="0"/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 b="0"/>
            </a:pPr>
            <a:endParaRPr lang="en-US"/>
          </a:p>
        </c:txPr>
      </c:legendEntry>
      <c:layout>
        <c:manualLayout>
          <c:xMode val="edge"/>
          <c:yMode val="edge"/>
          <c:x val="0.186762065511409"/>
          <c:y val="8.6025444645793703E-2"/>
          <c:w val="0.51254827651049695"/>
          <c:h val="0.34890983783002499"/>
        </c:manualLayout>
      </c:layout>
      <c:overlay val="0"/>
      <c:txPr>
        <a:bodyPr/>
        <a:lstStyle/>
        <a:p>
          <a:pPr>
            <a:defRPr sz="14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j-lt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09810822595584"/>
          <c:y val="3.5053859442166803E-2"/>
          <c:w val="0.81341022631859006"/>
          <c:h val="0.801452798560263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MVAPICH2-GDR-Next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Sheet1!$B$15:$B$22</c:f>
              <c:numCache>
                <c:formatCode>General</c:formatCode>
                <c:ptCount val="8"/>
                <c:pt idx="0">
                  <c:v>24.17</c:v>
                </c:pt>
                <c:pt idx="1">
                  <c:v>29.37</c:v>
                </c:pt>
                <c:pt idx="2">
                  <c:v>42.35</c:v>
                </c:pt>
                <c:pt idx="3">
                  <c:v>68.16</c:v>
                </c:pt>
                <c:pt idx="4">
                  <c:v>126.63</c:v>
                </c:pt>
                <c:pt idx="5">
                  <c:v>229.22</c:v>
                </c:pt>
                <c:pt idx="6">
                  <c:v>453.79</c:v>
                </c:pt>
                <c:pt idx="7">
                  <c:v>955.4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315-458D-BDF7-048B939B5AF7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SpectrumMPI-10.1.0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Sheet1!$C$15:$C$22</c:f>
              <c:numCache>
                <c:formatCode>General</c:formatCode>
                <c:ptCount val="8"/>
                <c:pt idx="0">
                  <c:v>23.46</c:v>
                </c:pt>
                <c:pt idx="1">
                  <c:v>43.32</c:v>
                </c:pt>
                <c:pt idx="2">
                  <c:v>81.650000000000006</c:v>
                </c:pt>
                <c:pt idx="3">
                  <c:v>140.55000000000001</c:v>
                </c:pt>
                <c:pt idx="4">
                  <c:v>174.36</c:v>
                </c:pt>
                <c:pt idx="5">
                  <c:v>332.72</c:v>
                </c:pt>
                <c:pt idx="6">
                  <c:v>654.88</c:v>
                </c:pt>
                <c:pt idx="7">
                  <c:v>1440.42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315-458D-BDF7-048B939B5AF7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OpenMPI-3.0.0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Sheet1!$D$15:$D$22</c:f>
              <c:numCache>
                <c:formatCode>General</c:formatCode>
                <c:ptCount val="8"/>
                <c:pt idx="0">
                  <c:v>40.28</c:v>
                </c:pt>
                <c:pt idx="1">
                  <c:v>89.71</c:v>
                </c:pt>
                <c:pt idx="2">
                  <c:v>130.94999999999999</c:v>
                </c:pt>
                <c:pt idx="3">
                  <c:v>259.64</c:v>
                </c:pt>
                <c:pt idx="4">
                  <c:v>349.17</c:v>
                </c:pt>
                <c:pt idx="5">
                  <c:v>556.34</c:v>
                </c:pt>
                <c:pt idx="6">
                  <c:v>984.94</c:v>
                </c:pt>
                <c:pt idx="7">
                  <c:v>1847.08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315-458D-BDF7-048B939B5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766480"/>
        <c:axId val="178766872"/>
      </c:lineChart>
      <c:catAx>
        <c:axId val="17876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6872"/>
        <c:crossesAt val="0.1"/>
        <c:auto val="1"/>
        <c:lblAlgn val="ctr"/>
        <c:lblOffset val="100"/>
        <c:noMultiLvlLbl val="0"/>
      </c:catAx>
      <c:valAx>
        <c:axId val="178766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layout>
            <c:manualLayout>
              <c:xMode val="edge"/>
              <c:yMode val="edge"/>
              <c:x val="7.2920171254790972E-3"/>
              <c:y val="0.247889512823410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6480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409294185338364"/>
          <c:y val="4.2898958563795324E-2"/>
          <c:w val="0.50368252694597837"/>
          <c:h val="0.518571456615313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88767286895958"/>
          <c:y val="5.0978771814265154E-2"/>
          <c:w val="0.75259910956595777"/>
          <c:h val="0.6950119798749917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MVAPICH2-GDR-Next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Sheet1!$B$15:$B$22</c:f>
              <c:numCache>
                <c:formatCode>General</c:formatCode>
                <c:ptCount val="8"/>
                <c:pt idx="0">
                  <c:v>29.01</c:v>
                </c:pt>
                <c:pt idx="1">
                  <c:v>34.700000000000003</c:v>
                </c:pt>
                <c:pt idx="2">
                  <c:v>48.74</c:v>
                </c:pt>
                <c:pt idx="3">
                  <c:v>79.650000000000006</c:v>
                </c:pt>
                <c:pt idx="4">
                  <c:v>141.32</c:v>
                </c:pt>
                <c:pt idx="5">
                  <c:v>258.27999999999997</c:v>
                </c:pt>
                <c:pt idx="6">
                  <c:v>547.63</c:v>
                </c:pt>
                <c:pt idx="7" formatCode="#,##0.00">
                  <c:v>1656.15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0EF-4228-A342-B8B9115AE54B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SpectrumMPI-10.1.0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Sheet1!$C$15:$C$22</c:f>
              <c:numCache>
                <c:formatCode>General</c:formatCode>
                <c:ptCount val="8"/>
                <c:pt idx="0">
                  <c:v>35.020000000000003</c:v>
                </c:pt>
                <c:pt idx="1">
                  <c:v>61.9</c:v>
                </c:pt>
                <c:pt idx="2">
                  <c:v>129.16999999999999</c:v>
                </c:pt>
                <c:pt idx="3">
                  <c:v>239.86</c:v>
                </c:pt>
                <c:pt idx="4">
                  <c:v>450.1</c:v>
                </c:pt>
                <c:pt idx="5">
                  <c:v>857.15</c:v>
                </c:pt>
                <c:pt idx="6" formatCode="#,##0.00">
                  <c:v>1681.13</c:v>
                </c:pt>
                <c:pt idx="7" formatCode="#,##0.00">
                  <c:v>3384.45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0EF-4228-A342-B8B9115AE54B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OpenMPI-3.0.0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Sheet1!$D$15:$D$22</c:f>
              <c:numCache>
                <c:formatCode>General</c:formatCode>
                <c:ptCount val="8"/>
                <c:pt idx="0">
                  <c:v>75.59</c:v>
                </c:pt>
                <c:pt idx="1">
                  <c:v>89.92</c:v>
                </c:pt>
                <c:pt idx="2">
                  <c:v>178.03</c:v>
                </c:pt>
                <c:pt idx="3">
                  <c:v>265.77</c:v>
                </c:pt>
                <c:pt idx="4">
                  <c:v>566.20000000000005</c:v>
                </c:pt>
                <c:pt idx="5" formatCode="#,##0.00">
                  <c:v>1143.03</c:v>
                </c:pt>
                <c:pt idx="6" formatCode="#,##0.00">
                  <c:v>1757.75</c:v>
                </c:pt>
                <c:pt idx="7" formatCode="#,##0.00">
                  <c:v>3004.57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0EF-4228-A342-B8B9115AE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768048"/>
        <c:axId val="178762168"/>
      </c:lineChart>
      <c:catAx>
        <c:axId val="178768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2168"/>
        <c:crossesAt val="0.1"/>
        <c:auto val="1"/>
        <c:lblAlgn val="ctr"/>
        <c:lblOffset val="100"/>
        <c:noMultiLvlLbl val="0"/>
      </c:catAx>
      <c:valAx>
        <c:axId val="178762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layout>
            <c:manualLayout>
              <c:xMode val="edge"/>
              <c:yMode val="edge"/>
              <c:x val="3.8709618898718226E-2"/>
              <c:y val="0.242690058479532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8048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78267733295493"/>
          <c:y val="2.8094548666785759E-2"/>
          <c:w val="0.58452913085280123"/>
          <c:h val="0.432304675812318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89130334395427"/>
          <c:y val="3.5053859442166803E-2"/>
          <c:w val="0.76761694604418584"/>
          <c:h val="0.701270270509811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MVAPICH2-GDR-Next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Sheet1!$B$15:$B$22</c:f>
              <c:numCache>
                <c:formatCode>General</c:formatCode>
                <c:ptCount val="8"/>
                <c:pt idx="0">
                  <c:v>29.01</c:v>
                </c:pt>
                <c:pt idx="1">
                  <c:v>34.700000000000003</c:v>
                </c:pt>
                <c:pt idx="2">
                  <c:v>48.74</c:v>
                </c:pt>
                <c:pt idx="3">
                  <c:v>79.650000000000006</c:v>
                </c:pt>
                <c:pt idx="4">
                  <c:v>141.32</c:v>
                </c:pt>
                <c:pt idx="5">
                  <c:v>258.27999999999997</c:v>
                </c:pt>
                <c:pt idx="6">
                  <c:v>547.63</c:v>
                </c:pt>
                <c:pt idx="7" formatCode="#,##0.00">
                  <c:v>1656.15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033-415D-A4E8-19791A84ECB1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SpectrumMPI-10.1.0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Sheet1!$C$15:$C$22</c:f>
              <c:numCache>
                <c:formatCode>General</c:formatCode>
                <c:ptCount val="8"/>
                <c:pt idx="0">
                  <c:v>35.020000000000003</c:v>
                </c:pt>
                <c:pt idx="1">
                  <c:v>61.9</c:v>
                </c:pt>
                <c:pt idx="2">
                  <c:v>129.16999999999999</c:v>
                </c:pt>
                <c:pt idx="3">
                  <c:v>239.86</c:v>
                </c:pt>
                <c:pt idx="4">
                  <c:v>450.1</c:v>
                </c:pt>
                <c:pt idx="5">
                  <c:v>857.15</c:v>
                </c:pt>
                <c:pt idx="6" formatCode="#,##0.00">
                  <c:v>1681.13</c:v>
                </c:pt>
                <c:pt idx="7" formatCode="#,##0.00">
                  <c:v>3384.45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033-415D-A4E8-19791A84ECB1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OpenMPI-3.0.0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Sheet1!$D$15:$D$22</c:f>
              <c:numCache>
                <c:formatCode>General</c:formatCode>
                <c:ptCount val="8"/>
                <c:pt idx="0">
                  <c:v>75.59</c:v>
                </c:pt>
                <c:pt idx="1">
                  <c:v>89.92</c:v>
                </c:pt>
                <c:pt idx="2">
                  <c:v>178.03</c:v>
                </c:pt>
                <c:pt idx="3">
                  <c:v>265.77</c:v>
                </c:pt>
                <c:pt idx="4">
                  <c:v>566.20000000000005</c:v>
                </c:pt>
                <c:pt idx="5" formatCode="#,##0.00">
                  <c:v>1143.03</c:v>
                </c:pt>
                <c:pt idx="6" formatCode="#,##0.00">
                  <c:v>1757.75</c:v>
                </c:pt>
                <c:pt idx="7" formatCode="#,##0.00">
                  <c:v>3004.57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033-415D-A4E8-19791A84E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762560"/>
        <c:axId val="177435776"/>
      </c:lineChart>
      <c:catAx>
        <c:axId val="17876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35776"/>
        <c:crossesAt val="0.1"/>
        <c:auto val="1"/>
        <c:lblAlgn val="ctr"/>
        <c:lblOffset val="100"/>
        <c:noMultiLvlLbl val="0"/>
      </c:catAx>
      <c:valAx>
        <c:axId val="1774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layout>
            <c:manualLayout>
              <c:xMode val="edge"/>
              <c:yMode val="edge"/>
              <c:x val="3.8709618898718226E-2"/>
              <c:y val="0.242690058479532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2560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143448764735988"/>
          <c:y val="3.2331383136393312E-2"/>
          <c:w val="0.4878371658482899"/>
          <c:h val="0.432304675812318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14916294193747"/>
          <c:y val="3.5053859442166803E-2"/>
          <c:w val="0.8103591716026084"/>
          <c:h val="0.801452798560263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MVAPICH2-GDR-Next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Sheet1!$B$15:$B$22</c:f>
              <c:numCache>
                <c:formatCode>General</c:formatCode>
                <c:ptCount val="8"/>
                <c:pt idx="0">
                  <c:v>24.17</c:v>
                </c:pt>
                <c:pt idx="1">
                  <c:v>29.37</c:v>
                </c:pt>
                <c:pt idx="2">
                  <c:v>42.35</c:v>
                </c:pt>
                <c:pt idx="3">
                  <c:v>68.16</c:v>
                </c:pt>
                <c:pt idx="4">
                  <c:v>126.63</c:v>
                </c:pt>
                <c:pt idx="5">
                  <c:v>229.22</c:v>
                </c:pt>
                <c:pt idx="6">
                  <c:v>453.79</c:v>
                </c:pt>
                <c:pt idx="7">
                  <c:v>955.4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607-0B4A-B357-FE5D5B336543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SpectrumMPI-10.1.0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Sheet1!$C$15:$C$22</c:f>
              <c:numCache>
                <c:formatCode>General</c:formatCode>
                <c:ptCount val="8"/>
                <c:pt idx="0">
                  <c:v>23.46</c:v>
                </c:pt>
                <c:pt idx="1">
                  <c:v>43.32</c:v>
                </c:pt>
                <c:pt idx="2">
                  <c:v>81.650000000000006</c:v>
                </c:pt>
                <c:pt idx="3">
                  <c:v>140.55000000000001</c:v>
                </c:pt>
                <c:pt idx="4">
                  <c:v>174.36</c:v>
                </c:pt>
                <c:pt idx="5">
                  <c:v>332.72</c:v>
                </c:pt>
                <c:pt idx="6">
                  <c:v>654.88</c:v>
                </c:pt>
                <c:pt idx="7">
                  <c:v>1440.42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607-0B4A-B357-FE5D5B336543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OpenMPI-3.0.0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Sheet1!$A$15:$A$22</c:f>
              <c:strCache>
                <c:ptCount val="8"/>
                <c:pt idx="0">
                  <c:v>16K</c:v>
                </c:pt>
                <c:pt idx="1">
                  <c:v>32K</c:v>
                </c:pt>
                <c:pt idx="2">
                  <c:v>64K</c:v>
                </c:pt>
                <c:pt idx="3">
                  <c:v>128K</c:v>
                </c:pt>
                <c:pt idx="4">
                  <c:v>256K</c:v>
                </c:pt>
                <c:pt idx="5">
                  <c:v>512K</c:v>
                </c:pt>
                <c:pt idx="6">
                  <c:v>1M</c:v>
                </c:pt>
                <c:pt idx="7">
                  <c:v>2M</c:v>
                </c:pt>
              </c:strCache>
            </c:strRef>
          </c:cat>
          <c:val>
            <c:numRef>
              <c:f>Sheet1!$D$15:$D$22</c:f>
              <c:numCache>
                <c:formatCode>General</c:formatCode>
                <c:ptCount val="8"/>
                <c:pt idx="0">
                  <c:v>40.28</c:v>
                </c:pt>
                <c:pt idx="1">
                  <c:v>89.71</c:v>
                </c:pt>
                <c:pt idx="2">
                  <c:v>130.94999999999999</c:v>
                </c:pt>
                <c:pt idx="3">
                  <c:v>259.64</c:v>
                </c:pt>
                <c:pt idx="4">
                  <c:v>349.17</c:v>
                </c:pt>
                <c:pt idx="5">
                  <c:v>556.34</c:v>
                </c:pt>
                <c:pt idx="6">
                  <c:v>984.94</c:v>
                </c:pt>
                <c:pt idx="7">
                  <c:v>1847.08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30A-4037-A53A-A8D00B8E6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550608"/>
        <c:axId val="179554528"/>
      </c:lineChart>
      <c:catAx>
        <c:axId val="1795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54528"/>
        <c:crossesAt val="0.1"/>
        <c:auto val="1"/>
        <c:lblAlgn val="ctr"/>
        <c:lblOffset val="100"/>
        <c:noMultiLvlLbl val="0"/>
      </c:catAx>
      <c:valAx>
        <c:axId val="17955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layout>
            <c:manualLayout>
              <c:xMode val="edge"/>
              <c:yMode val="edge"/>
              <c:x val="7.2920171254790972E-3"/>
              <c:y val="0.247889512823410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5060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493977770543872"/>
          <c:y val="5.6375182313676615E-2"/>
          <c:w val="0.49452936279803339"/>
          <c:h val="0.45119033786590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01294949955301"/>
          <c:y val="6.2704862233870506E-2"/>
          <c:w val="0.82344843527088896"/>
          <c:h val="0.784415416543257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0.24</c:v>
                </c:pt>
                <c:pt idx="1">
                  <c:v>0.27</c:v>
                </c:pt>
                <c:pt idx="2">
                  <c:v>0.27</c:v>
                </c:pt>
                <c:pt idx="3">
                  <c:v>0.27</c:v>
                </c:pt>
                <c:pt idx="4">
                  <c:v>0.28000000000000003</c:v>
                </c:pt>
                <c:pt idx="5">
                  <c:v>0.27</c:v>
                </c:pt>
                <c:pt idx="6">
                  <c:v>0.28999999999999998</c:v>
                </c:pt>
                <c:pt idx="7">
                  <c:v>0.28000000000000003</c:v>
                </c:pt>
                <c:pt idx="8">
                  <c:v>0.3</c:v>
                </c:pt>
                <c:pt idx="9">
                  <c:v>0.35</c:v>
                </c:pt>
                <c:pt idx="10">
                  <c:v>0.46</c:v>
                </c:pt>
                <c:pt idx="11">
                  <c:v>0.6</c:v>
                </c:pt>
                <c:pt idx="12">
                  <c:v>0.73</c:v>
                </c:pt>
                <c:pt idx="13">
                  <c:v>1.06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7F-488A-AD31-3C13BE9BC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549432"/>
        <c:axId val="179555312"/>
      </c:lineChart>
      <c:catAx>
        <c:axId val="17954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55312"/>
        <c:crosses val="autoZero"/>
        <c:auto val="1"/>
        <c:lblAlgn val="ctr"/>
        <c:lblOffset val="200"/>
        <c:tickLblSkip val="1"/>
        <c:tickMarkSkip val="1"/>
        <c:noMultiLvlLbl val="0"/>
      </c:catAx>
      <c:valAx>
        <c:axId val="17955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Latency (us)</a:t>
                </a:r>
              </a:p>
            </c:rich>
          </c:tx>
          <c:layout>
            <c:manualLayout>
              <c:xMode val="edge"/>
              <c:yMode val="edge"/>
              <c:x val="2.0396905304164999E-2"/>
              <c:y val="0.22655554232404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4943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54510448829765"/>
          <c:y val="6.2807950713636498E-2"/>
          <c:w val="0.43993913352576502"/>
          <c:h val="0.1283824937992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798054226059"/>
          <c:y val="6.2704862233870506E-2"/>
          <c:w val="0.77466320635376096"/>
          <c:h val="0.7286931109483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32K</c:v>
                </c:pt>
                <c:pt idx="15">
                  <c:v>64K</c:v>
                </c:pt>
                <c:pt idx="16">
                  <c:v>128K</c:v>
                </c:pt>
                <c:pt idx="17">
                  <c:v>256K</c:v>
                </c:pt>
                <c:pt idx="18">
                  <c:v>512K</c:v>
                </c:pt>
                <c:pt idx="19">
                  <c:v>1M</c:v>
                </c:pt>
                <c:pt idx="20">
                  <c:v>2M</c:v>
                </c:pt>
                <c:pt idx="21">
                  <c:v>4M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3.41</c:v>
                </c:pt>
                <c:pt idx="1">
                  <c:v>6.68</c:v>
                </c:pt>
                <c:pt idx="2">
                  <c:v>13.49</c:v>
                </c:pt>
                <c:pt idx="3">
                  <c:v>26.62</c:v>
                </c:pt>
                <c:pt idx="4">
                  <c:v>52.75</c:v>
                </c:pt>
                <c:pt idx="5">
                  <c:v>103.68</c:v>
                </c:pt>
                <c:pt idx="6">
                  <c:v>210.13</c:v>
                </c:pt>
                <c:pt idx="7">
                  <c:v>411.79</c:v>
                </c:pt>
                <c:pt idx="8">
                  <c:v>777.11</c:v>
                </c:pt>
                <c:pt idx="9">
                  <c:v>1431.95</c:v>
                </c:pt>
                <c:pt idx="10">
                  <c:v>2463.06</c:v>
                </c:pt>
                <c:pt idx="11">
                  <c:v>3842.83</c:v>
                </c:pt>
                <c:pt idx="12">
                  <c:v>5409.92</c:v>
                </c:pt>
                <c:pt idx="13">
                  <c:v>6821.43</c:v>
                </c:pt>
                <c:pt idx="14">
                  <c:v>5723.46</c:v>
                </c:pt>
                <c:pt idx="15">
                  <c:v>6772.61</c:v>
                </c:pt>
                <c:pt idx="16">
                  <c:v>7519.23</c:v>
                </c:pt>
                <c:pt idx="17">
                  <c:v>7900.7</c:v>
                </c:pt>
                <c:pt idx="18">
                  <c:v>8018.93</c:v>
                </c:pt>
                <c:pt idx="19">
                  <c:v>7737.88</c:v>
                </c:pt>
                <c:pt idx="20">
                  <c:v>7647.06</c:v>
                </c:pt>
                <c:pt idx="21">
                  <c:v>7593.76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B57-46C8-B6AB-6C11114D4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551392"/>
        <c:axId val="179552176"/>
      </c:lineChart>
      <c:catAx>
        <c:axId val="1795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52176"/>
        <c:crosses val="autoZero"/>
        <c:auto val="1"/>
        <c:lblAlgn val="ctr"/>
        <c:lblOffset val="100"/>
        <c:noMultiLvlLbl val="0"/>
      </c:catAx>
      <c:valAx>
        <c:axId val="17955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Bandwidth (MB/s)</a:t>
                </a:r>
              </a:p>
            </c:rich>
          </c:tx>
          <c:layout>
            <c:manualLayout>
              <c:xMode val="edge"/>
              <c:yMode val="edge"/>
              <c:x val="6.4036772234058997E-3"/>
              <c:y val="8.808236636278610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5139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73712854575264"/>
          <c:y val="0.108682693197118"/>
          <c:w val="0.50610177157478276"/>
          <c:h val="0.10699353525802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798054226059"/>
          <c:y val="6.2704862233870506E-2"/>
          <c:w val="0.77466320635376096"/>
          <c:h val="0.7362514060742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MVAPICH2-2.3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4.76</c:v>
                </c:pt>
                <c:pt idx="1">
                  <c:v>9.42</c:v>
                </c:pt>
                <c:pt idx="2">
                  <c:v>19.52</c:v>
                </c:pt>
                <c:pt idx="3">
                  <c:v>38.5</c:v>
                </c:pt>
                <c:pt idx="4">
                  <c:v>76.45</c:v>
                </c:pt>
                <c:pt idx="5">
                  <c:v>154.22</c:v>
                </c:pt>
                <c:pt idx="6">
                  <c:v>308.24</c:v>
                </c:pt>
                <c:pt idx="7">
                  <c:v>601.75</c:v>
                </c:pt>
                <c:pt idx="8">
                  <c:v>1150.8900000000001</c:v>
                </c:pt>
                <c:pt idx="9">
                  <c:v>1980.1</c:v>
                </c:pt>
                <c:pt idx="10">
                  <c:v>2777.39</c:v>
                </c:pt>
                <c:pt idx="11">
                  <c:v>3843.24</c:v>
                </c:pt>
                <c:pt idx="12">
                  <c:v>5520.19</c:v>
                </c:pt>
                <c:pt idx="13">
                  <c:v>7249.49</c:v>
                </c:pt>
                <c:pt idx="14">
                  <c:v>7440.13</c:v>
                </c:pt>
                <c:pt idx="15">
                  <c:v>9769.3700000000008</c:v>
                </c:pt>
                <c:pt idx="16">
                  <c:v>11984.8</c:v>
                </c:pt>
                <c:pt idx="17">
                  <c:v>13662.37</c:v>
                </c:pt>
                <c:pt idx="18">
                  <c:v>14397.99</c:v>
                </c:pt>
                <c:pt idx="19">
                  <c:v>12845.32</c:v>
                </c:pt>
                <c:pt idx="20">
                  <c:v>11610.41</c:v>
                </c:pt>
                <c:pt idx="21">
                  <c:v>11649.54</c:v>
                </c:pt>
                <c:pt idx="22">
                  <c:v>11297.29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35A-4926-8269-C36C1AC07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555704"/>
        <c:axId val="179548648"/>
      </c:lineChart>
      <c:catAx>
        <c:axId val="17955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48648"/>
        <c:crosses val="autoZero"/>
        <c:auto val="1"/>
        <c:lblAlgn val="ctr"/>
        <c:lblOffset val="100"/>
        <c:noMultiLvlLbl val="0"/>
      </c:catAx>
      <c:valAx>
        <c:axId val="17954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Bidirectional Bandwidth</a:t>
                </a:r>
              </a:p>
            </c:rich>
          </c:tx>
          <c:layout>
            <c:manualLayout>
              <c:xMode val="edge"/>
              <c:yMode val="edge"/>
              <c:x val="3.08607167442926E-3"/>
              <c:y val="8.871571449872689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5570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8335705402756"/>
          <c:y val="0.103588994179341"/>
          <c:w val="0.39469364072767499"/>
          <c:h val="0.113519699484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01294949955301"/>
          <c:y val="6.2704862233870506E-2"/>
          <c:w val="0.82344843527088896"/>
          <c:h val="0.78441541654325797"/>
        </c:manualLayout>
      </c:layout>
      <c:lineChart>
        <c:grouping val="standard"/>
        <c:varyColors val="0"/>
        <c:ser>
          <c:idx val="0"/>
          <c:order val="0"/>
          <c:tx>
            <c:v>MVAPICH2-2.3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Sheet1!$A$16:$A$25</c:f>
              <c:strCache>
                <c:ptCount val="10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  <c:pt idx="6">
                  <c:v>512K</c:v>
                </c:pt>
                <c:pt idx="7">
                  <c:v>1M</c:v>
                </c:pt>
                <c:pt idx="8">
                  <c:v>2M</c:v>
                </c:pt>
                <c:pt idx="9">
                  <c:v>4M</c:v>
                </c:pt>
              </c:strCache>
            </c:strRef>
          </c:cat>
          <c:val>
            <c:numRef>
              <c:f>Sheet1!$B$16:$B$25</c:f>
              <c:numCache>
                <c:formatCode>General</c:formatCode>
                <c:ptCount val="10"/>
                <c:pt idx="0">
                  <c:v>1.82</c:v>
                </c:pt>
                <c:pt idx="1">
                  <c:v>4.21</c:v>
                </c:pt>
                <c:pt idx="2">
                  <c:v>6.41</c:v>
                </c:pt>
                <c:pt idx="3">
                  <c:v>10.41</c:v>
                </c:pt>
                <c:pt idx="4">
                  <c:v>18.239999999999998</c:v>
                </c:pt>
                <c:pt idx="5">
                  <c:v>34.47</c:v>
                </c:pt>
                <c:pt idx="6">
                  <c:v>68.739999999999995</c:v>
                </c:pt>
                <c:pt idx="7">
                  <c:v>140.65</c:v>
                </c:pt>
                <c:pt idx="8">
                  <c:v>280.97000000000003</c:v>
                </c:pt>
                <c:pt idx="9">
                  <c:v>585.66999999999996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846-264E-88AD-A681D39C5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552960"/>
        <c:axId val="179554920"/>
      </c:lineChart>
      <c:catAx>
        <c:axId val="17955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54920"/>
        <c:crosses val="autoZero"/>
        <c:auto val="1"/>
        <c:lblAlgn val="ctr"/>
        <c:lblOffset val="200"/>
        <c:tickLblSkip val="1"/>
        <c:tickMarkSkip val="1"/>
        <c:noMultiLvlLbl val="0"/>
      </c:catAx>
      <c:valAx>
        <c:axId val="179554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Latency (us)</a:t>
                </a:r>
              </a:p>
            </c:rich>
          </c:tx>
          <c:layout>
            <c:manualLayout>
              <c:xMode val="edge"/>
              <c:yMode val="edge"/>
              <c:x val="2.0396905304164999E-2"/>
              <c:y val="0.22655554232404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529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54510448829765"/>
          <c:y val="6.2807950713636498E-2"/>
          <c:w val="0.43993913352576502"/>
          <c:h val="0.1283824937992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495587081585679"/>
          <c:y val="3.4825792248022923E-2"/>
          <c:w val="0.84180133569691229"/>
          <c:h val="0.818402475809926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Intel MPI 18.1.163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MILC</c:v>
                </c:pt>
                <c:pt idx="1">
                  <c:v>Leslie3D</c:v>
                </c:pt>
                <c:pt idx="2">
                  <c:v>POP2</c:v>
                </c:pt>
                <c:pt idx="3">
                  <c:v>LAMMPS</c:v>
                </c:pt>
                <c:pt idx="4">
                  <c:v>WRF2</c:v>
                </c:pt>
                <c:pt idx="5">
                  <c:v>LU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30.2</c:v>
                </c:pt>
                <c:pt idx="1">
                  <c:v>64.599999999999994</c:v>
                </c:pt>
                <c:pt idx="2">
                  <c:v>139</c:v>
                </c:pt>
                <c:pt idx="3">
                  <c:v>110</c:v>
                </c:pt>
                <c:pt idx="4">
                  <c:v>56.3</c:v>
                </c:pt>
                <c:pt idx="5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3F-400E-91F7-2B0C2AF85E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MVAPICH2-X-2.3rc1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MILC</c:v>
                </c:pt>
                <c:pt idx="1">
                  <c:v>Leslie3D</c:v>
                </c:pt>
                <c:pt idx="2">
                  <c:v>POP2</c:v>
                </c:pt>
                <c:pt idx="3">
                  <c:v>LAMMPS</c:v>
                </c:pt>
                <c:pt idx="4">
                  <c:v>WRF2</c:v>
                </c:pt>
                <c:pt idx="5">
                  <c:v>LU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20.9</c:v>
                </c:pt>
                <c:pt idx="1">
                  <c:v>72.3</c:v>
                </c:pt>
                <c:pt idx="2">
                  <c:v>99.3</c:v>
                </c:pt>
                <c:pt idx="3">
                  <c:v>104</c:v>
                </c:pt>
                <c:pt idx="4">
                  <c:v>55.6</c:v>
                </c:pt>
                <c:pt idx="5">
                  <c:v>27.7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3F-400E-91F7-2B0C2AF85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549040"/>
        <c:axId val="179549824"/>
      </c:barChart>
      <c:catAx>
        <c:axId val="179549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9549824"/>
        <c:crosses val="autoZero"/>
        <c:auto val="1"/>
        <c:lblAlgn val="ctr"/>
        <c:lblOffset val="100"/>
        <c:tickMarkSkip val="3"/>
        <c:noMultiLvlLbl val="0"/>
      </c:catAx>
      <c:valAx>
        <c:axId val="179549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Execution Time in (s)</a:t>
                </a:r>
              </a:p>
            </c:rich>
          </c:tx>
          <c:layout>
            <c:manualLayout>
              <c:xMode val="edge"/>
              <c:yMode val="edge"/>
              <c:x val="1.4325761635816506E-2"/>
              <c:y val="0.2416989853880210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9549040"/>
        <c:crosses val="autoZero"/>
        <c:crossBetween val="between"/>
      </c:valAx>
      <c:spPr>
        <a:ln>
          <a:solidFill>
            <a:srgbClr val="000000"/>
          </a:solidFill>
        </a:ln>
      </c:spPr>
    </c:plotArea>
    <c:legend>
      <c:legendPos val="r"/>
      <c:layout>
        <c:manualLayout>
          <c:xMode val="edge"/>
          <c:yMode val="edge"/>
          <c:x val="0.73630424427924901"/>
          <c:y val="3.9911162191125539E-2"/>
          <c:w val="0.24108857256390503"/>
          <c:h val="0.19667655479108101"/>
        </c:manualLayout>
      </c:layout>
      <c:overlay val="0"/>
      <c:spPr>
        <a:noFill/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2">
    <c:autoUpdate val="0"/>
  </c:externalData>
  <c:userShapes r:id="rId3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414568168711701"/>
          <c:y val="3.5053859442166803E-2"/>
          <c:w val="0.76081622531531001"/>
          <c:h val="0.6614796617332224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114.8</c:v>
                </c:pt>
                <c:pt idx="1">
                  <c:v>42.8</c:v>
                </c:pt>
                <c:pt idx="2">
                  <c:v>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DCA-254B-8CFC-BB93E4A6D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553744"/>
        <c:axId val="220028008"/>
      </c:lineChart>
      <c:catAx>
        <c:axId val="179553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 of Processes (KNL: 64ppn)</a:t>
                </a:r>
              </a:p>
            </c:rich>
          </c:tx>
          <c:layout>
            <c:manualLayout>
              <c:xMode val="edge"/>
              <c:yMode val="edge"/>
              <c:x val="0.26349186474397768"/>
              <c:y val="0.836597734671415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8008"/>
        <c:crossesAt val="0.1"/>
        <c:auto val="1"/>
        <c:lblAlgn val="ctr"/>
        <c:lblOffset val="100"/>
        <c:noMultiLvlLbl val="0"/>
      </c:catAx>
      <c:valAx>
        <c:axId val="22002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2.8568208852438489E-2"/>
              <c:y val="0.111997316483641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5374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446570455053902"/>
          <c:y val="7.79562031685197E-2"/>
          <c:w val="0.41197134580972516"/>
          <c:h val="0.157774607606649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067405492247099"/>
          <c:y val="6.7399741267787805E-2"/>
          <c:w val="0.72821101618375506"/>
          <c:h val="0.716289613763375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TrueScale-QDR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Dot"/>
            </a:ln>
          </c:spPr>
          <c:marker>
            <c:symbol val="plus"/>
            <c:size val="7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4.8899999999999997</c:v>
                </c:pt>
                <c:pt idx="1">
                  <c:v>18.68</c:v>
                </c:pt>
                <c:pt idx="2">
                  <c:v>75.08</c:v>
                </c:pt>
                <c:pt idx="3">
                  <c:v>292.5</c:v>
                </c:pt>
                <c:pt idx="4">
                  <c:v>1055.7</c:v>
                </c:pt>
                <c:pt idx="5">
                  <c:v>1596.41</c:v>
                </c:pt>
                <c:pt idx="6">
                  <c:v>3306.77</c:v>
                </c:pt>
                <c:pt idx="7">
                  <c:v>3311.57</c:v>
                </c:pt>
                <c:pt idx="8">
                  <c:v>3360.8</c:v>
                </c:pt>
                <c:pt idx="9">
                  <c:v>3373.5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E4C-8049-AD35-63A719C785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ConnectX-3-FDR</c:v>
                </c:pt>
              </c:strCache>
            </c:strRef>
          </c:tx>
          <c:spPr>
            <a:ln>
              <a:solidFill>
                <a:srgbClr val="7030A0"/>
              </a:solidFill>
              <a:prstDash val="dash"/>
            </a:ln>
          </c:spPr>
          <c:marker>
            <c:symbol val="circ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12.39</c:v>
                </c:pt>
                <c:pt idx="1">
                  <c:v>48.21</c:v>
                </c:pt>
                <c:pt idx="2">
                  <c:v>185.81</c:v>
                </c:pt>
                <c:pt idx="3">
                  <c:v>750.22</c:v>
                </c:pt>
                <c:pt idx="4">
                  <c:v>2684.28</c:v>
                </c:pt>
                <c:pt idx="5">
                  <c:v>5537.61</c:v>
                </c:pt>
                <c:pt idx="6">
                  <c:v>5770.22</c:v>
                </c:pt>
                <c:pt idx="7">
                  <c:v>6138.95</c:v>
                </c:pt>
                <c:pt idx="8">
                  <c:v>6307.39</c:v>
                </c:pt>
                <c:pt idx="9">
                  <c:v>6356.09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E4C-8049-AD35-63A719C785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ConnectIB-DualFDR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12.84</c:v>
                </c:pt>
                <c:pt idx="1">
                  <c:v>52.29</c:v>
                </c:pt>
                <c:pt idx="2">
                  <c:v>213.44</c:v>
                </c:pt>
                <c:pt idx="3">
                  <c:v>737.23</c:v>
                </c:pt>
                <c:pt idx="4">
                  <c:v>2564.4699999999998</c:v>
                </c:pt>
                <c:pt idx="5">
                  <c:v>7132.93</c:v>
                </c:pt>
                <c:pt idx="6">
                  <c:v>8124.38</c:v>
                </c:pt>
                <c:pt idx="7">
                  <c:v>12196.04</c:v>
                </c:pt>
                <c:pt idx="8">
                  <c:v>12515.71</c:v>
                </c:pt>
                <c:pt idx="9">
                  <c:v>12590.86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E4C-8049-AD35-63A719C785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ConnectX-5-EDR</c:v>
                </c:pt>
              </c:strCache>
            </c:strRef>
          </c:tx>
          <c:spPr>
            <a:ln>
              <a:solidFill>
                <a:srgbClr val="C0000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13.79</c:v>
                </c:pt>
                <c:pt idx="1">
                  <c:v>53.29</c:v>
                </c:pt>
                <c:pt idx="2">
                  <c:v>210.59</c:v>
                </c:pt>
                <c:pt idx="3">
                  <c:v>799.25</c:v>
                </c:pt>
                <c:pt idx="4">
                  <c:v>2864.1</c:v>
                </c:pt>
                <c:pt idx="5">
                  <c:v>7021.02</c:v>
                </c:pt>
                <c:pt idx="6">
                  <c:v>10991.16</c:v>
                </c:pt>
                <c:pt idx="7">
                  <c:v>11990.16</c:v>
                </c:pt>
                <c:pt idx="8">
                  <c:v>12265.84</c:v>
                </c:pt>
                <c:pt idx="9">
                  <c:v>12358.97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E4C-8049-AD35-63A719C785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Omni-Path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marker>
            <c:symbol val="triangl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15.03</c:v>
                </c:pt>
                <c:pt idx="1">
                  <c:v>56.22</c:v>
                </c:pt>
                <c:pt idx="2">
                  <c:v>232.82</c:v>
                </c:pt>
                <c:pt idx="3">
                  <c:v>863.97</c:v>
                </c:pt>
                <c:pt idx="4">
                  <c:v>2846.23</c:v>
                </c:pt>
                <c:pt idx="5">
                  <c:v>6484.89</c:v>
                </c:pt>
                <c:pt idx="6">
                  <c:v>8265.74</c:v>
                </c:pt>
                <c:pt idx="7">
                  <c:v>11864.3</c:v>
                </c:pt>
                <c:pt idx="8">
                  <c:v>12246.5</c:v>
                </c:pt>
                <c:pt idx="9">
                  <c:v>12366.03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E4C-8049-AD35-63A719C78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280776"/>
        <c:axId val="172273720"/>
      </c:lineChart>
      <c:catAx>
        <c:axId val="172280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2273720"/>
        <c:crosses val="autoZero"/>
        <c:auto val="1"/>
        <c:lblAlgn val="ctr"/>
        <c:lblOffset val="100"/>
        <c:noMultiLvlLbl val="0"/>
      </c:catAx>
      <c:valAx>
        <c:axId val="172273720"/>
        <c:scaling>
          <c:orientation val="minMax"/>
        </c:scaling>
        <c:delete val="0"/>
        <c:axPos val="l"/>
        <c:majorGridlines>
          <c:spPr>
            <a:ln>
              <a:solidFill>
                <a:srgbClr val="000000">
                  <a:alpha val="50000"/>
                </a:srgbClr>
              </a:solidFill>
              <a:prstDash val="sysDot"/>
            </a:ln>
          </c:spPr>
        </c:majorGridlines>
        <c:numFmt formatCode="0" sourceLinked="0"/>
        <c:majorTickMark val="out"/>
        <c:minorTickMark val="none"/>
        <c:tickLblPos val="nextTo"/>
        <c:crossAx val="17228077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j-lt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94331602820985"/>
          <c:y val="3.5053859442166803E-2"/>
          <c:w val="0.78201860583662541"/>
          <c:h val="0.619442180426022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</c:v>
                </c:pt>
                <c:pt idx="1">
                  <c:v>26.8</c:v>
                </c:pt>
                <c:pt idx="2">
                  <c:v>14.8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65-5540-8982-B20F4DDAA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26048"/>
        <c:axId val="220028400"/>
      </c:lineChart>
      <c:catAx>
        <c:axId val="22002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No. of Processes (Skylake: 48ppn)</a:t>
                </a:r>
              </a:p>
            </c:rich>
          </c:tx>
          <c:layout>
            <c:manualLayout>
              <c:xMode val="edge"/>
              <c:yMode val="edge"/>
              <c:x val="0.23362261484234514"/>
              <c:y val="0.80707079998773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8400"/>
        <c:crossesAt val="0.1"/>
        <c:auto val="1"/>
        <c:lblAlgn val="ctr"/>
        <c:lblOffset val="100"/>
        <c:noMultiLvlLbl val="0"/>
      </c:catAx>
      <c:valAx>
        <c:axId val="22002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2.8850900102005438E-2"/>
              <c:y val="0.144546086890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604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7585606598125196"/>
          <c:y val="7.79562031685197E-2"/>
          <c:w val="0.48070524222078903"/>
          <c:h val="0.157774607606649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58365698125116"/>
          <c:y val="3.5053859442166803E-2"/>
          <c:w val="0.8526934054846983"/>
          <c:h val="0.642287414270689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48</c:v>
                </c:pt>
                <c:pt idx="1">
                  <c:v>96</c:v>
                </c:pt>
                <c:pt idx="2">
                  <c:v>192</c:v>
                </c:pt>
                <c:pt idx="3">
                  <c:v>384</c:v>
                </c:pt>
                <c:pt idx="4">
                  <c:v>768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1099</c:v>
                </c:pt>
                <c:pt idx="1">
                  <c:v>541.29999999999995</c:v>
                </c:pt>
                <c:pt idx="2">
                  <c:v>242.9</c:v>
                </c:pt>
                <c:pt idx="3">
                  <c:v>103.6</c:v>
                </c:pt>
                <c:pt idx="4">
                  <c:v>41.04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DE-8447-B385-01399804C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25264"/>
        <c:axId val="220027224"/>
      </c:lineChart>
      <c:catAx>
        <c:axId val="22002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 No. of Processes (Skylake: 48ppn)</a:t>
                </a:r>
              </a:p>
            </c:rich>
          </c:tx>
          <c:layout>
            <c:manualLayout>
              <c:xMode val="edge"/>
              <c:yMode val="edge"/>
              <c:x val="0.17388338232139355"/>
              <c:y val="0.831786971243083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7224"/>
        <c:crossesAt val="0.1"/>
        <c:auto val="1"/>
        <c:lblAlgn val="ctr"/>
        <c:lblOffset val="100"/>
        <c:noMultiLvlLbl val="0"/>
      </c:catAx>
      <c:valAx>
        <c:axId val="220027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526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8812879166060882"/>
          <c:y val="7.79562031685197E-2"/>
          <c:w val="0.47910051753487881"/>
          <c:h val="0.157774607606649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93721629215516"/>
          <c:y val="4.7773083502243373E-2"/>
          <c:w val="0.84803053819138174"/>
          <c:h val="0.69148082282599055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3302</c:v>
                </c:pt>
                <c:pt idx="1">
                  <c:v>1644</c:v>
                </c:pt>
                <c:pt idx="2">
                  <c:v>862.6</c:v>
                </c:pt>
                <c:pt idx="3">
                  <c:v>434.3</c:v>
                </c:pt>
                <c:pt idx="4">
                  <c:v>244.4</c:v>
                </c:pt>
                <c:pt idx="5">
                  <c:v>138.9</c:v>
                </c:pt>
                <c:pt idx="6">
                  <c:v>99.15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743-EA46-BE27-56DA80B9C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12720"/>
        <c:axId val="220024088"/>
      </c:lineChart>
      <c:catAx>
        <c:axId val="22001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No. of Processes (KNL: 64ppn)</a:t>
                </a:r>
              </a:p>
            </c:rich>
          </c:tx>
          <c:layout>
            <c:manualLayout>
              <c:xMode val="edge"/>
              <c:yMode val="edge"/>
              <c:x val="0.25287165066837769"/>
              <c:y val="0.88378067572135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4088"/>
        <c:crossesAt val="0.1"/>
        <c:auto val="1"/>
        <c:lblAlgn val="ctr"/>
        <c:lblOffset val="100"/>
        <c:noMultiLvlLbl val="0"/>
      </c:catAx>
      <c:valAx>
        <c:axId val="220024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272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6230457729116194"/>
          <c:y val="7.79562031685197E-2"/>
          <c:w val="0.5316494047721928"/>
          <c:h val="0.166820136007018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6306259604212"/>
          <c:y val="3.5053859442166803E-2"/>
          <c:w val="0.83719884440638426"/>
          <c:h val="0.684931204356415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68</c:v>
                </c:pt>
                <c:pt idx="1">
                  <c:v>136</c:v>
                </c:pt>
                <c:pt idx="2">
                  <c:v>272</c:v>
                </c:pt>
                <c:pt idx="3">
                  <c:v>544</c:v>
                </c:pt>
                <c:pt idx="4">
                  <c:v>1088</c:v>
                </c:pt>
                <c:pt idx="5">
                  <c:v>2176</c:v>
                </c:pt>
                <c:pt idx="6">
                  <c:v>4352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1282.132572</c:v>
                </c:pt>
                <c:pt idx="1">
                  <c:v>629.69388819999995</c:v>
                </c:pt>
                <c:pt idx="2">
                  <c:v>332.22736789999999</c:v>
                </c:pt>
                <c:pt idx="3">
                  <c:v>166.98269010000001</c:v>
                </c:pt>
                <c:pt idx="4">
                  <c:v>97.106997010000001</c:v>
                </c:pt>
                <c:pt idx="5">
                  <c:v>96.333467010000007</c:v>
                </c:pt>
                <c:pt idx="6">
                  <c:v>96.897902009999996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07C-7943-A1AC-D22D27751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21344"/>
        <c:axId val="220013896"/>
      </c:lineChart>
      <c:catAx>
        <c:axId val="220021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 of Processes (KNL: 68ppn)</a:t>
                </a:r>
              </a:p>
            </c:rich>
          </c:tx>
          <c:layout>
            <c:manualLayout>
              <c:xMode val="edge"/>
              <c:yMode val="edge"/>
              <c:x val="0.37899727803065159"/>
              <c:y val="0.883375297457563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3896"/>
        <c:crossesAt val="0.1"/>
        <c:auto val="1"/>
        <c:lblAlgn val="ctr"/>
        <c:lblOffset val="100"/>
        <c:noMultiLvlLbl val="0"/>
      </c:catAx>
      <c:valAx>
        <c:axId val="220013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134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0847298838091282"/>
          <c:y val="5.8202445231568103E-2"/>
          <c:w val="0.47828219144556311"/>
          <c:h val="0.157774607606649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56401378976028"/>
          <c:y val="3.5053859442166803E-2"/>
          <c:w val="0.81726927717897002"/>
          <c:h val="0.638592914896532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48</c:v>
                </c:pt>
                <c:pt idx="1">
                  <c:v>96</c:v>
                </c:pt>
                <c:pt idx="2">
                  <c:v>192</c:v>
                </c:pt>
                <c:pt idx="3">
                  <c:v>384</c:v>
                </c:pt>
                <c:pt idx="4">
                  <c:v>768</c:v>
                </c:pt>
                <c:pt idx="5">
                  <c:v>1536</c:v>
                </c:pt>
                <c:pt idx="6">
                  <c:v>3072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1690.8034849999999</c:v>
                </c:pt>
                <c:pt idx="1">
                  <c:v>866.39222380000001</c:v>
                </c:pt>
                <c:pt idx="2">
                  <c:v>429.28965899999997</c:v>
                </c:pt>
                <c:pt idx="3">
                  <c:v>212.75918200000001</c:v>
                </c:pt>
                <c:pt idx="4">
                  <c:v>108.78765490000001</c:v>
                </c:pt>
                <c:pt idx="5">
                  <c:v>46.501630069999997</c:v>
                </c:pt>
                <c:pt idx="6">
                  <c:v>17.22149301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F1-6142-974D-9E953F32B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20560"/>
        <c:axId val="220023696"/>
      </c:lineChart>
      <c:catAx>
        <c:axId val="22002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No. of Processes (Skylake: 48ppn)</a:t>
                </a:r>
              </a:p>
            </c:rich>
          </c:tx>
          <c:layout>
            <c:manualLayout>
              <c:xMode val="edge"/>
              <c:yMode val="edge"/>
              <c:x val="0.35665325147499766"/>
              <c:y val="0.81805662765395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3696"/>
        <c:crossesAt val="0.1"/>
        <c:auto val="1"/>
        <c:lblAlgn val="ctr"/>
        <c:lblOffset val="100"/>
        <c:noMultiLvlLbl val="0"/>
      </c:catAx>
      <c:valAx>
        <c:axId val="22002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05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0847298838091282"/>
          <c:y val="5.8202445231568103E-2"/>
          <c:w val="0.47828219144556311"/>
          <c:h val="0.157774607606649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24671137578352"/>
          <c:y val="4.3512624149344606E-2"/>
          <c:w val="0.77364014117021029"/>
          <c:h val="0.682600715134513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'ri2'!$T$52</c:f>
              <c:strCache>
                <c:ptCount val="1"/>
                <c:pt idx="0">
                  <c:v>Horovod-MPI</c:v>
                </c:pt>
              </c:strCache>
            </c:strRef>
          </c:tx>
          <c:spPr>
            <a:pattFill prst="smGrid">
              <a:fgClr>
                <a:srgbClr val="C00000"/>
              </a:fgClr>
              <a:bgClr>
                <a:schemeClr val="bg1"/>
              </a:bgClr>
            </a:pattFill>
            <a:ln>
              <a:solidFill>
                <a:srgbClr val="C00000"/>
              </a:solidFill>
            </a:ln>
            <a:effectLst/>
          </c:spPr>
          <c:invertIfNegative val="0"/>
          <c:cat>
            <c:numRef>
              <c:f>'ri2'!$R$53:$R$57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'ri2'!$T$53:$T$57</c:f>
              <c:numCache>
                <c:formatCode>General</c:formatCode>
                <c:ptCount val="5"/>
                <c:pt idx="0">
                  <c:v>58.46</c:v>
                </c:pt>
                <c:pt idx="1">
                  <c:v>108.31</c:v>
                </c:pt>
                <c:pt idx="2">
                  <c:v>213.13</c:v>
                </c:pt>
                <c:pt idx="3">
                  <c:v>422.96</c:v>
                </c:pt>
                <c:pt idx="4">
                  <c:v>823.8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9A-FD47-BBE8-431604C23233}"/>
            </c:ext>
          </c:extLst>
        </c:ser>
        <c:ser>
          <c:idx val="2"/>
          <c:order val="1"/>
          <c:tx>
            <c:strRef>
              <c:f>'ri2'!$U$52</c:f>
              <c:strCache>
                <c:ptCount val="1"/>
                <c:pt idx="0">
                  <c:v>Horovod-NCCL2</c:v>
                </c:pt>
              </c:strCache>
            </c:strRef>
          </c:tx>
          <c:spPr>
            <a:pattFill prst="trellis">
              <a:fgClr>
                <a:srgbClr val="7030A0"/>
              </a:fgClr>
              <a:bgClr>
                <a:schemeClr val="bg1"/>
              </a:bgClr>
            </a:patt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'ri2'!$R$53:$R$57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'ri2'!$U$53:$U$57</c:f>
              <c:numCache>
                <c:formatCode>General</c:formatCode>
                <c:ptCount val="5"/>
                <c:pt idx="0">
                  <c:v>58.46</c:v>
                </c:pt>
                <c:pt idx="1">
                  <c:v>115.21</c:v>
                </c:pt>
                <c:pt idx="2">
                  <c:v>228.27</c:v>
                </c:pt>
                <c:pt idx="3">
                  <c:v>450.7</c:v>
                </c:pt>
                <c:pt idx="4">
                  <c:v>893.55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9A-FD47-BBE8-431604C23233}"/>
            </c:ext>
          </c:extLst>
        </c:ser>
        <c:ser>
          <c:idx val="7"/>
          <c:order val="2"/>
          <c:tx>
            <c:strRef>
              <c:f>'ri2'!$Z$52</c:f>
              <c:strCache>
                <c:ptCount val="1"/>
                <c:pt idx="0">
                  <c:v>Horovod-MPI-Opt (Proposed)</c:v>
                </c:pt>
              </c:strCache>
            </c:strRef>
          </c:tx>
          <c:spPr>
            <a:pattFill prst="openDmnd">
              <a:fgClr>
                <a:srgbClr val="70AD47"/>
              </a:fgClr>
              <a:bgClr>
                <a:sysClr val="window" lastClr="FFFFFF"/>
              </a:bgClr>
            </a:pattFill>
            <a:ln>
              <a:solidFill>
                <a:srgbClr val="70AD47"/>
              </a:solidFill>
            </a:ln>
            <a:effectLst/>
          </c:spPr>
          <c:invertIfNegative val="0"/>
          <c:cat>
            <c:numRef>
              <c:f>'ri2'!$R$53:$R$57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'ri2'!$Z$53:$Z$57</c:f>
              <c:numCache>
                <c:formatCode>General</c:formatCode>
                <c:ptCount val="5"/>
                <c:pt idx="0">
                  <c:v>58.88</c:v>
                </c:pt>
                <c:pt idx="1">
                  <c:v>117.24</c:v>
                </c:pt>
                <c:pt idx="2">
                  <c:v>232.05</c:v>
                </c:pt>
                <c:pt idx="3">
                  <c:v>460.42</c:v>
                </c:pt>
                <c:pt idx="4">
                  <c:v>917.21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09A-FD47-BBE8-431604C23233}"/>
            </c:ext>
          </c:extLst>
        </c:ser>
        <c:ser>
          <c:idx val="0"/>
          <c:order val="3"/>
          <c:tx>
            <c:v>Ideal</c:v>
          </c:tx>
          <c:spPr>
            <a:pattFill prst="narHorz">
              <a:fgClr>
                <a:srgbClr val="FFC000"/>
              </a:fgClr>
              <a:bgClr>
                <a:sysClr val="window" lastClr="FFFFFF"/>
              </a:bgClr>
            </a:pattFill>
            <a:ln>
              <a:solidFill>
                <a:srgbClr val="FFC000"/>
              </a:solidFill>
            </a:ln>
            <a:effectLst/>
          </c:spPr>
          <c:invertIfNegative val="0"/>
          <c:val>
            <c:numRef>
              <c:f>'ri2'!$Y$53:$Y$57</c:f>
              <c:numCache>
                <c:formatCode>General</c:formatCode>
                <c:ptCount val="5"/>
                <c:pt idx="0">
                  <c:v>58.46</c:v>
                </c:pt>
                <c:pt idx="1">
                  <c:v>116.92</c:v>
                </c:pt>
                <c:pt idx="2">
                  <c:v>233.84</c:v>
                </c:pt>
                <c:pt idx="3">
                  <c:v>467.68</c:v>
                </c:pt>
                <c:pt idx="4">
                  <c:v>935.36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09A-FD47-BBE8-431604C23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014680"/>
        <c:axId val="220020168"/>
      </c:barChart>
      <c:catAx>
        <c:axId val="220014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No. of GPUs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0168"/>
        <c:crosses val="autoZero"/>
        <c:auto val="1"/>
        <c:lblAlgn val="ctr"/>
        <c:lblOffset val="100"/>
        <c:noMultiLvlLbl val="0"/>
      </c:catAx>
      <c:valAx>
        <c:axId val="22002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dirty="0"/>
                  <a:t>Images/second (Higher is better)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4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6716194103772366E-3"/>
          <c:y val="0.88293460173093841"/>
          <c:w val="0.99665662436312108"/>
          <c:h val="0.100735386300148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512K</c:v>
                </c:pt>
                <c:pt idx="1">
                  <c:v>1M</c:v>
                </c:pt>
                <c:pt idx="2">
                  <c:v>2M</c:v>
                </c:pt>
                <c:pt idx="3">
                  <c:v>4M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2072</c:v>
                </c:pt>
                <c:pt idx="1">
                  <c:v>2259.29</c:v>
                </c:pt>
                <c:pt idx="2">
                  <c:v>2964.5</c:v>
                </c:pt>
                <c:pt idx="3">
                  <c:v>4411.17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C19-C74B-A57F-DDE9E97224E8}"/>
            </c:ext>
          </c:extLst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BAIDU</c:v>
                </c:pt>
              </c:strCache>
            </c:strRef>
          </c:tx>
          <c:spPr>
            <a:ln w="28575" cap="rnd">
              <a:solidFill>
                <a:schemeClr val="bg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512K</c:v>
                </c:pt>
                <c:pt idx="1">
                  <c:v>1M</c:v>
                </c:pt>
                <c:pt idx="2">
                  <c:v>2M</c:v>
                </c:pt>
                <c:pt idx="3">
                  <c:v>4M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12274.1</c:v>
                </c:pt>
                <c:pt idx="1">
                  <c:v>14417.2</c:v>
                </c:pt>
                <c:pt idx="2">
                  <c:v>13801.5</c:v>
                </c:pt>
                <c:pt idx="3">
                  <c:v>19683.400000000001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C19-C74B-A57F-DDE9E97224E8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512K</c:v>
                </c:pt>
                <c:pt idx="1">
                  <c:v>1M</c:v>
                </c:pt>
                <c:pt idx="2">
                  <c:v>2M</c:v>
                </c:pt>
                <c:pt idx="3">
                  <c:v>4M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9858.66</c:v>
                </c:pt>
                <c:pt idx="1">
                  <c:v>15786.53</c:v>
                </c:pt>
                <c:pt idx="2">
                  <c:v>26355.21</c:v>
                </c:pt>
                <c:pt idx="3">
                  <c:v>45607.38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C19-C74B-A57F-DDE9E9722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14288"/>
        <c:axId val="220022128"/>
      </c:lineChart>
      <c:catAx>
        <c:axId val="22001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2128"/>
        <c:crosses val="autoZero"/>
        <c:auto val="1"/>
        <c:lblAlgn val="ctr"/>
        <c:lblOffset val="100"/>
        <c:noMultiLvlLbl val="0"/>
      </c:catAx>
      <c:valAx>
        <c:axId val="22002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solidFill>
            <a:schemeClr val="bg2"/>
          </a:solidFill>
        </a:defRPr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8388608</c:v>
                </c:pt>
                <c:pt idx="1">
                  <c:v>16777216</c:v>
                </c:pt>
                <c:pt idx="2">
                  <c:v>33554432</c:v>
                </c:pt>
                <c:pt idx="3">
                  <c:v>67108864</c:v>
                </c:pt>
                <c:pt idx="4">
                  <c:v>134217728</c:v>
                </c:pt>
                <c:pt idx="5">
                  <c:v>268435456</c:v>
                </c:pt>
                <c:pt idx="6">
                  <c:v>536870912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7643.91</c:v>
                </c:pt>
                <c:pt idx="1">
                  <c:v>14399.95</c:v>
                </c:pt>
                <c:pt idx="2">
                  <c:v>28149.82</c:v>
                </c:pt>
                <c:pt idx="3">
                  <c:v>55188.65</c:v>
                </c:pt>
                <c:pt idx="4">
                  <c:v>107840.86</c:v>
                </c:pt>
                <c:pt idx="5">
                  <c:v>208780.74</c:v>
                </c:pt>
                <c:pt idx="6">
                  <c:v>400305.83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4B7-5F45-9966-BACA871D5256}"/>
            </c:ext>
          </c:extLst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BAIDU</c:v>
                </c:pt>
              </c:strCache>
            </c:strRef>
          </c:tx>
          <c:spPr>
            <a:ln w="28575" cap="rnd">
              <a:solidFill>
                <a:schemeClr val="bg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8388608</c:v>
                </c:pt>
                <c:pt idx="1">
                  <c:v>16777216</c:v>
                </c:pt>
                <c:pt idx="2">
                  <c:v>33554432</c:v>
                </c:pt>
                <c:pt idx="3">
                  <c:v>67108864</c:v>
                </c:pt>
                <c:pt idx="4">
                  <c:v>134217728</c:v>
                </c:pt>
                <c:pt idx="5">
                  <c:v>268435456</c:v>
                </c:pt>
                <c:pt idx="6">
                  <c:v>536870912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30394.5</c:v>
                </c:pt>
                <c:pt idx="1">
                  <c:v>49646.7</c:v>
                </c:pt>
                <c:pt idx="2">
                  <c:v>85882.3</c:v>
                </c:pt>
                <c:pt idx="3">
                  <c:v>141239</c:v>
                </c:pt>
                <c:pt idx="4">
                  <c:v>252865</c:v>
                </c:pt>
                <c:pt idx="5">
                  <c:v>451784</c:v>
                </c:pt>
                <c:pt idx="6">
                  <c:v>857644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4B7-5F45-9966-BACA871D5256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8388608</c:v>
                </c:pt>
                <c:pt idx="1">
                  <c:v>16777216</c:v>
                </c:pt>
                <c:pt idx="2">
                  <c:v>33554432</c:v>
                </c:pt>
                <c:pt idx="3">
                  <c:v>67108864</c:v>
                </c:pt>
                <c:pt idx="4">
                  <c:v>134217728</c:v>
                </c:pt>
                <c:pt idx="5">
                  <c:v>268435456</c:v>
                </c:pt>
                <c:pt idx="6">
                  <c:v>536870912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78471.14</c:v>
                </c:pt>
                <c:pt idx="1">
                  <c:v>161928.6</c:v>
                </c:pt>
                <c:pt idx="2">
                  <c:v>359522.82</c:v>
                </c:pt>
                <c:pt idx="3">
                  <c:v>696910.03</c:v>
                </c:pt>
                <c:pt idx="4">
                  <c:v>1228970.31</c:v>
                </c:pt>
                <c:pt idx="5">
                  <c:v>2501330.09</c:v>
                </c:pt>
                <c:pt idx="6">
                  <c:v>4871316.79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3E3-704E-89B5-A8E8B4551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22520"/>
        <c:axId val="220023304"/>
      </c:lineChart>
      <c:catAx>
        <c:axId val="22002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3304"/>
        <c:crosses val="autoZero"/>
        <c:auto val="1"/>
        <c:lblAlgn val="ctr"/>
        <c:lblOffset val="100"/>
        <c:noMultiLvlLbl val="0"/>
      </c:catAx>
      <c:valAx>
        <c:axId val="22002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solidFill>
            <a:schemeClr val="bg2"/>
          </a:solidFill>
        </a:defRPr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480.67</c:v>
                </c:pt>
                <c:pt idx="1">
                  <c:v>479.79</c:v>
                </c:pt>
                <c:pt idx="2">
                  <c:v>477.7</c:v>
                </c:pt>
                <c:pt idx="3">
                  <c:v>314.11</c:v>
                </c:pt>
                <c:pt idx="4">
                  <c:v>313.35000000000002</c:v>
                </c:pt>
                <c:pt idx="5">
                  <c:v>323.27999999999997</c:v>
                </c:pt>
                <c:pt idx="6">
                  <c:v>320.99</c:v>
                </c:pt>
                <c:pt idx="7">
                  <c:v>331.65</c:v>
                </c:pt>
                <c:pt idx="8">
                  <c:v>349.14</c:v>
                </c:pt>
                <c:pt idx="9">
                  <c:v>380.28</c:v>
                </c:pt>
                <c:pt idx="10">
                  <c:v>443.19</c:v>
                </c:pt>
                <c:pt idx="11">
                  <c:v>569.61</c:v>
                </c:pt>
                <c:pt idx="12">
                  <c:v>650</c:v>
                </c:pt>
                <c:pt idx="13">
                  <c:v>718.68</c:v>
                </c:pt>
                <c:pt idx="14">
                  <c:v>1202.3499999999999</c:v>
                </c:pt>
                <c:pt idx="15">
                  <c:v>2054.44</c:v>
                </c:pt>
                <c:pt idx="16">
                  <c:v>2089.35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91F-9643-ABB1-4714BBAD743C}"/>
            </c:ext>
          </c:extLst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BAIDU</c:v>
                </c:pt>
              </c:strCache>
            </c:strRef>
          </c:tx>
          <c:spPr>
            <a:ln w="28575" cap="rnd">
              <a:solidFill>
                <a:schemeClr val="bg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4609.2299999999996</c:v>
                </c:pt>
                <c:pt idx="1">
                  <c:v>4656.59</c:v>
                </c:pt>
                <c:pt idx="2">
                  <c:v>5236.2299999999996</c:v>
                </c:pt>
                <c:pt idx="3">
                  <c:v>7245.77</c:v>
                </c:pt>
                <c:pt idx="4">
                  <c:v>11601.8</c:v>
                </c:pt>
                <c:pt idx="5">
                  <c:v>11586.5</c:v>
                </c:pt>
                <c:pt idx="6">
                  <c:v>11139.1</c:v>
                </c:pt>
                <c:pt idx="7">
                  <c:v>10864.2</c:v>
                </c:pt>
                <c:pt idx="8">
                  <c:v>10884.4</c:v>
                </c:pt>
                <c:pt idx="9">
                  <c:v>14366.2</c:v>
                </c:pt>
                <c:pt idx="10">
                  <c:v>14369.9</c:v>
                </c:pt>
                <c:pt idx="11">
                  <c:v>14994.4</c:v>
                </c:pt>
                <c:pt idx="12">
                  <c:v>14873.3</c:v>
                </c:pt>
                <c:pt idx="13">
                  <c:v>14965</c:v>
                </c:pt>
                <c:pt idx="14">
                  <c:v>15266.9</c:v>
                </c:pt>
                <c:pt idx="15">
                  <c:v>15950.3</c:v>
                </c:pt>
                <c:pt idx="16">
                  <c:v>11430.4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85A-A242-A5D7-D3A67351A0D5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804.96</c:v>
                </c:pt>
                <c:pt idx="1">
                  <c:v>781.01</c:v>
                </c:pt>
                <c:pt idx="2">
                  <c:v>847.29</c:v>
                </c:pt>
                <c:pt idx="3">
                  <c:v>851.68</c:v>
                </c:pt>
                <c:pt idx="4">
                  <c:v>813.7</c:v>
                </c:pt>
                <c:pt idx="5">
                  <c:v>810.98</c:v>
                </c:pt>
                <c:pt idx="6">
                  <c:v>860.84</c:v>
                </c:pt>
                <c:pt idx="7">
                  <c:v>830.81</c:v>
                </c:pt>
                <c:pt idx="8">
                  <c:v>924.78</c:v>
                </c:pt>
                <c:pt idx="9">
                  <c:v>822.36</c:v>
                </c:pt>
                <c:pt idx="10">
                  <c:v>1248.6600000000001</c:v>
                </c:pt>
                <c:pt idx="11">
                  <c:v>1500.87</c:v>
                </c:pt>
                <c:pt idx="12">
                  <c:v>3077.77</c:v>
                </c:pt>
                <c:pt idx="13">
                  <c:v>4362.3100000000004</c:v>
                </c:pt>
                <c:pt idx="14">
                  <c:v>5911.12</c:v>
                </c:pt>
                <c:pt idx="15">
                  <c:v>9772.39</c:v>
                </c:pt>
                <c:pt idx="16">
                  <c:v>9820.77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79E-B243-8106-DF0C890F8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18600"/>
        <c:axId val="220015072"/>
      </c:lineChart>
      <c:catAx>
        <c:axId val="220018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5072"/>
        <c:crosses val="autoZero"/>
        <c:auto val="1"/>
        <c:lblAlgn val="ctr"/>
        <c:lblOffset val="100"/>
        <c:noMultiLvlLbl val="0"/>
      </c:catAx>
      <c:valAx>
        <c:axId val="2200150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8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solidFill>
            <a:schemeClr val="bg2"/>
          </a:solidFill>
        </a:defRPr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MVAPICH2-GDR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Sheet1!$A$17:$A$28</c:f>
              <c:strCache>
                <c:ptCount val="12"/>
                <c:pt idx="0">
                  <c:v>128K</c:v>
                </c:pt>
                <c:pt idx="1">
                  <c:v>256K</c:v>
                </c:pt>
                <c:pt idx="2">
                  <c:v>512K</c:v>
                </c:pt>
                <c:pt idx="3">
                  <c:v>1M</c:v>
                </c:pt>
                <c:pt idx="4">
                  <c:v>2M</c:v>
                </c:pt>
                <c:pt idx="5">
                  <c:v>4M</c:v>
                </c:pt>
                <c:pt idx="6">
                  <c:v>8M</c:v>
                </c:pt>
                <c:pt idx="7">
                  <c:v>16M</c:v>
                </c:pt>
                <c:pt idx="8">
                  <c:v>32M</c:v>
                </c:pt>
                <c:pt idx="9">
                  <c:v>64M</c:v>
                </c:pt>
                <c:pt idx="10">
                  <c:v>128M</c:v>
                </c:pt>
                <c:pt idx="11">
                  <c:v>256M</c:v>
                </c:pt>
              </c:strCache>
            </c:strRef>
          </c:cat>
          <c:val>
            <c:numRef>
              <c:f>Sheet1!$B$17:$B$28</c:f>
              <c:numCache>
                <c:formatCode>General</c:formatCode>
                <c:ptCount val="12"/>
                <c:pt idx="0">
                  <c:v>257.27</c:v>
                </c:pt>
                <c:pt idx="1">
                  <c:v>347.74</c:v>
                </c:pt>
                <c:pt idx="2">
                  <c:v>492.93</c:v>
                </c:pt>
                <c:pt idx="3">
                  <c:v>891.3</c:v>
                </c:pt>
                <c:pt idx="4">
                  <c:v>1429.53</c:v>
                </c:pt>
                <c:pt idx="5">
                  <c:v>2137.6999999999998</c:v>
                </c:pt>
                <c:pt idx="6">
                  <c:v>3057.31</c:v>
                </c:pt>
                <c:pt idx="7">
                  <c:v>4803.38</c:v>
                </c:pt>
                <c:pt idx="8">
                  <c:v>9232.52</c:v>
                </c:pt>
                <c:pt idx="9">
                  <c:v>17600.03</c:v>
                </c:pt>
                <c:pt idx="10">
                  <c:v>33873.14</c:v>
                </c:pt>
                <c:pt idx="11">
                  <c:v>65578.12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40D-7141-8391-870A37E9EC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NCCL2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Sheet1!$A$17:$A$28</c:f>
              <c:strCache>
                <c:ptCount val="12"/>
                <c:pt idx="0">
                  <c:v>128K</c:v>
                </c:pt>
                <c:pt idx="1">
                  <c:v>256K</c:v>
                </c:pt>
                <c:pt idx="2">
                  <c:v>512K</c:v>
                </c:pt>
                <c:pt idx="3">
                  <c:v>1M</c:v>
                </c:pt>
                <c:pt idx="4">
                  <c:v>2M</c:v>
                </c:pt>
                <c:pt idx="5">
                  <c:v>4M</c:v>
                </c:pt>
                <c:pt idx="6">
                  <c:v>8M</c:v>
                </c:pt>
                <c:pt idx="7">
                  <c:v>16M</c:v>
                </c:pt>
                <c:pt idx="8">
                  <c:v>32M</c:v>
                </c:pt>
                <c:pt idx="9">
                  <c:v>64M</c:v>
                </c:pt>
                <c:pt idx="10">
                  <c:v>128M</c:v>
                </c:pt>
                <c:pt idx="11">
                  <c:v>256M</c:v>
                </c:pt>
              </c:strCache>
            </c:strRef>
          </c:cat>
          <c:val>
            <c:numRef>
              <c:f>Sheet1!$C$17:$C$28</c:f>
              <c:numCache>
                <c:formatCode>General</c:formatCode>
                <c:ptCount val="12"/>
                <c:pt idx="0">
                  <c:v>492.93099999999998</c:v>
                </c:pt>
                <c:pt idx="1">
                  <c:v>585.92499999999995</c:v>
                </c:pt>
                <c:pt idx="2">
                  <c:v>725.51300000000003</c:v>
                </c:pt>
                <c:pt idx="3">
                  <c:v>830.17100000000005</c:v>
                </c:pt>
                <c:pt idx="4">
                  <c:v>1208.6559999999999</c:v>
                </c:pt>
                <c:pt idx="5">
                  <c:v>2007.0540000000001</c:v>
                </c:pt>
                <c:pt idx="6">
                  <c:v>3292.0309999999999</c:v>
                </c:pt>
                <c:pt idx="7">
                  <c:v>5870.317</c:v>
                </c:pt>
                <c:pt idx="8">
                  <c:v>10879.397000000001</c:v>
                </c:pt>
                <c:pt idx="9">
                  <c:v>19916.065999999999</c:v>
                </c:pt>
                <c:pt idx="10">
                  <c:v>39804.356</c:v>
                </c:pt>
                <c:pt idx="11">
                  <c:v>79562.122000000003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704-4140-9C6A-3ADF60304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15464"/>
        <c:axId val="220013112"/>
      </c:lineChart>
      <c:catAx>
        <c:axId val="220015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3112"/>
        <c:crosses val="autoZero"/>
        <c:auto val="1"/>
        <c:lblAlgn val="ctr"/>
        <c:lblOffset val="100"/>
        <c:noMultiLvlLbl val="0"/>
      </c:catAx>
      <c:valAx>
        <c:axId val="2200131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5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TACC Stampede2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898156173586029"/>
          <c:y val="0.15741108886130317"/>
          <c:w val="0.79540532162442723"/>
          <c:h val="0.5892721292462148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MPI_Init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Sheet1!$A$2:$A$15</c:f>
              <c:strCache>
                <c:ptCount val="14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1K</c:v>
                </c:pt>
                <c:pt idx="5">
                  <c:v>2K</c:v>
                </c:pt>
                <c:pt idx="6">
                  <c:v>4K</c:v>
                </c:pt>
                <c:pt idx="7">
                  <c:v>8K</c:v>
                </c:pt>
                <c:pt idx="8">
                  <c:v>16K</c:v>
                </c:pt>
                <c:pt idx="9">
                  <c:v>32K</c:v>
                </c:pt>
                <c:pt idx="10">
                  <c:v>64K</c:v>
                </c:pt>
                <c:pt idx="11">
                  <c:v>128K</c:v>
                </c:pt>
                <c:pt idx="12">
                  <c:v>180K</c:v>
                </c:pt>
                <c:pt idx="13">
                  <c:v>230K</c:v>
                </c:pt>
              </c:strCache>
            </c:strRef>
          </c:cat>
          <c:val>
            <c:numRef>
              <c:f>Sheet1!$B$2:$B$15</c:f>
              <c:numCache>
                <c:formatCode>0.000</c:formatCode>
                <c:ptCount val="14"/>
                <c:pt idx="0">
                  <c:v>1.0580000000000001</c:v>
                </c:pt>
                <c:pt idx="1">
                  <c:v>0.95830000000000004</c:v>
                </c:pt>
                <c:pt idx="2">
                  <c:v>1.0162222219999999</c:v>
                </c:pt>
                <c:pt idx="3">
                  <c:v>1.1134999999999999</c:v>
                </c:pt>
                <c:pt idx="4">
                  <c:v>1.2584</c:v>
                </c:pt>
                <c:pt idx="5">
                  <c:v>1.3599000000000001</c:v>
                </c:pt>
                <c:pt idx="6">
                  <c:v>1.3964444439999999</c:v>
                </c:pt>
                <c:pt idx="7">
                  <c:v>1.582555556</c:v>
                </c:pt>
                <c:pt idx="8">
                  <c:v>2.0150000000000001</c:v>
                </c:pt>
                <c:pt idx="9">
                  <c:v>3.1255999999999999</c:v>
                </c:pt>
                <c:pt idx="10">
                  <c:v>5.6375000000000002</c:v>
                </c:pt>
                <c:pt idx="11">
                  <c:v>10.115888890000001</c:v>
                </c:pt>
                <c:pt idx="12">
                  <c:v>14.6196</c:v>
                </c:pt>
                <c:pt idx="13">
                  <c:v>21.555222220000001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635-7543-BC5B-C293909530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Hello World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Sheet1!$A$2:$A$15</c:f>
              <c:strCache>
                <c:ptCount val="14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1K</c:v>
                </c:pt>
                <c:pt idx="5">
                  <c:v>2K</c:v>
                </c:pt>
                <c:pt idx="6">
                  <c:v>4K</c:v>
                </c:pt>
                <c:pt idx="7">
                  <c:v>8K</c:v>
                </c:pt>
                <c:pt idx="8">
                  <c:v>16K</c:v>
                </c:pt>
                <c:pt idx="9">
                  <c:v>32K</c:v>
                </c:pt>
                <c:pt idx="10">
                  <c:v>64K</c:v>
                </c:pt>
                <c:pt idx="11">
                  <c:v>128K</c:v>
                </c:pt>
                <c:pt idx="12">
                  <c:v>180K</c:v>
                </c:pt>
                <c:pt idx="13">
                  <c:v>230K</c:v>
                </c:pt>
              </c:strCache>
            </c:strRef>
          </c:cat>
          <c:val>
            <c:numRef>
              <c:f>Sheet1!$C$2:$C$15</c:f>
              <c:numCache>
                <c:formatCode>0.00</c:formatCode>
                <c:ptCount val="14"/>
                <c:pt idx="0">
                  <c:v>2.4460000000000002</c:v>
                </c:pt>
                <c:pt idx="1">
                  <c:v>3.02</c:v>
                </c:pt>
                <c:pt idx="2">
                  <c:v>3.3159999999999998</c:v>
                </c:pt>
                <c:pt idx="3">
                  <c:v>3.4239999999999999</c:v>
                </c:pt>
                <c:pt idx="4">
                  <c:v>3.536</c:v>
                </c:pt>
                <c:pt idx="5">
                  <c:v>3.65</c:v>
                </c:pt>
                <c:pt idx="6">
                  <c:v>4.1360000000000001</c:v>
                </c:pt>
                <c:pt idx="7">
                  <c:v>5.4640000000000004</c:v>
                </c:pt>
                <c:pt idx="8">
                  <c:v>8.2520000000000007</c:v>
                </c:pt>
                <c:pt idx="9">
                  <c:v>13.874000000000001</c:v>
                </c:pt>
                <c:pt idx="10">
                  <c:v>21.021000000000001</c:v>
                </c:pt>
                <c:pt idx="11">
                  <c:v>57.51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635-7543-BC5B-C29390953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274896"/>
        <c:axId val="172275288"/>
      </c:lineChart>
      <c:catAx>
        <c:axId val="172274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75288"/>
        <c:crosses val="autoZero"/>
        <c:auto val="1"/>
        <c:lblAlgn val="ctr"/>
        <c:lblOffset val="100"/>
        <c:noMultiLvlLbl val="0"/>
      </c:catAx>
      <c:valAx>
        <c:axId val="17227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74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8388783066409159"/>
          <c:y val="0.18068825996468788"/>
          <c:w val="0.68726253673478965"/>
          <c:h val="0.10547375479100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MVAPICH2-GDR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1K</c:v>
                </c:pt>
                <c:pt idx="9">
                  <c:v>2K</c:v>
                </c:pt>
                <c:pt idx="10">
                  <c:v>4K</c:v>
                </c:pt>
                <c:pt idx="11">
                  <c:v>8K</c:v>
                </c:pt>
                <c:pt idx="12">
                  <c:v>16K</c:v>
                </c:pt>
                <c:pt idx="13">
                  <c:v>32K</c:v>
                </c:pt>
                <c:pt idx="14">
                  <c:v>64K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105.85</c:v>
                </c:pt>
                <c:pt idx="1">
                  <c:v>103.89</c:v>
                </c:pt>
                <c:pt idx="2">
                  <c:v>104.8</c:v>
                </c:pt>
                <c:pt idx="3">
                  <c:v>106.85</c:v>
                </c:pt>
                <c:pt idx="4">
                  <c:v>136.28</c:v>
                </c:pt>
                <c:pt idx="5">
                  <c:v>134.05000000000001</c:v>
                </c:pt>
                <c:pt idx="6">
                  <c:v>134.16</c:v>
                </c:pt>
                <c:pt idx="7">
                  <c:v>133.80000000000001</c:v>
                </c:pt>
                <c:pt idx="8">
                  <c:v>133.91999999999999</c:v>
                </c:pt>
                <c:pt idx="9">
                  <c:v>135.31</c:v>
                </c:pt>
                <c:pt idx="10">
                  <c:v>137.21</c:v>
                </c:pt>
                <c:pt idx="11">
                  <c:v>142.44999999999999</c:v>
                </c:pt>
                <c:pt idx="12">
                  <c:v>151.33000000000001</c:v>
                </c:pt>
                <c:pt idx="13">
                  <c:v>166.95</c:v>
                </c:pt>
                <c:pt idx="14">
                  <c:v>196.88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BC2-8447-AB3A-3C357FF185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NCCL2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1K</c:v>
                </c:pt>
                <c:pt idx="9">
                  <c:v>2K</c:v>
                </c:pt>
                <c:pt idx="10">
                  <c:v>4K</c:v>
                </c:pt>
                <c:pt idx="11">
                  <c:v>8K</c:v>
                </c:pt>
                <c:pt idx="12">
                  <c:v>16K</c:v>
                </c:pt>
                <c:pt idx="13">
                  <c:v>32K</c:v>
                </c:pt>
                <c:pt idx="14">
                  <c:v>64K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353.77100000000002</c:v>
                </c:pt>
                <c:pt idx="1">
                  <c:v>367.17399999999998</c:v>
                </c:pt>
                <c:pt idx="2">
                  <c:v>373.24</c:v>
                </c:pt>
                <c:pt idx="3">
                  <c:v>401.36399999999998</c:v>
                </c:pt>
                <c:pt idx="4">
                  <c:v>398.74200000000002</c:v>
                </c:pt>
                <c:pt idx="5">
                  <c:v>398.053</c:v>
                </c:pt>
                <c:pt idx="6">
                  <c:v>404.90300000000002</c:v>
                </c:pt>
                <c:pt idx="7">
                  <c:v>409.37299999999999</c:v>
                </c:pt>
                <c:pt idx="8">
                  <c:v>410.40899999999999</c:v>
                </c:pt>
                <c:pt idx="9">
                  <c:v>423.40699999999998</c:v>
                </c:pt>
                <c:pt idx="10">
                  <c:v>461.20499999999998</c:v>
                </c:pt>
                <c:pt idx="11">
                  <c:v>448.36500000000001</c:v>
                </c:pt>
                <c:pt idx="12">
                  <c:v>453.791</c:v>
                </c:pt>
                <c:pt idx="13">
                  <c:v>481.01499999999999</c:v>
                </c:pt>
                <c:pt idx="14">
                  <c:v>472.39400000000001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BC2-8447-AB3A-3C357FF18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18992"/>
        <c:axId val="220019384"/>
      </c:lineChart>
      <c:catAx>
        <c:axId val="220018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9384"/>
        <c:crosses val="autoZero"/>
        <c:auto val="1"/>
        <c:lblAlgn val="ctr"/>
        <c:lblOffset val="100"/>
        <c:noMultiLvlLbl val="0"/>
      </c:catAx>
      <c:valAx>
        <c:axId val="2200193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MVAPICH2-GDR-NEW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Sheet1!$A$17:$A$27</c:f>
              <c:strCache>
                <c:ptCount val="11"/>
                <c:pt idx="0">
                  <c:v>256K</c:v>
                </c:pt>
                <c:pt idx="1">
                  <c:v>512K</c:v>
                </c:pt>
                <c:pt idx="2">
                  <c:v>1M</c:v>
                </c:pt>
                <c:pt idx="3">
                  <c:v>2M</c:v>
                </c:pt>
                <c:pt idx="4">
                  <c:v>4M</c:v>
                </c:pt>
                <c:pt idx="5">
                  <c:v>8M</c:v>
                </c:pt>
                <c:pt idx="6">
                  <c:v>16M</c:v>
                </c:pt>
                <c:pt idx="7">
                  <c:v>32M</c:v>
                </c:pt>
                <c:pt idx="8">
                  <c:v>64M</c:v>
                </c:pt>
                <c:pt idx="9">
                  <c:v>128M</c:v>
                </c:pt>
                <c:pt idx="10">
                  <c:v>256M</c:v>
                </c:pt>
              </c:strCache>
            </c:strRef>
          </c:cat>
          <c:val>
            <c:numRef>
              <c:f>Sheet1!$B$17:$B$27</c:f>
              <c:numCache>
                <c:formatCode>General</c:formatCode>
                <c:ptCount val="11"/>
                <c:pt idx="0">
                  <c:v>39.61</c:v>
                </c:pt>
                <c:pt idx="1">
                  <c:v>45.54</c:v>
                </c:pt>
                <c:pt idx="2">
                  <c:v>57.68</c:v>
                </c:pt>
                <c:pt idx="3">
                  <c:v>85.44</c:v>
                </c:pt>
                <c:pt idx="4">
                  <c:v>105.79</c:v>
                </c:pt>
                <c:pt idx="5">
                  <c:v>189.66</c:v>
                </c:pt>
                <c:pt idx="6">
                  <c:v>348.22</c:v>
                </c:pt>
                <c:pt idx="7">
                  <c:v>648.36</c:v>
                </c:pt>
                <c:pt idx="8">
                  <c:v>1274.3800000000001</c:v>
                </c:pt>
                <c:pt idx="9">
                  <c:v>2426.1999999999998</c:v>
                </c:pt>
                <c:pt idx="10">
                  <c:v>4775.17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40D-7141-8391-870A37E9EC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NCCL-2.3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Sheet1!$A$17:$A$27</c:f>
              <c:strCache>
                <c:ptCount val="11"/>
                <c:pt idx="0">
                  <c:v>256K</c:v>
                </c:pt>
                <c:pt idx="1">
                  <c:v>512K</c:v>
                </c:pt>
                <c:pt idx="2">
                  <c:v>1M</c:v>
                </c:pt>
                <c:pt idx="3">
                  <c:v>2M</c:v>
                </c:pt>
                <c:pt idx="4">
                  <c:v>4M</c:v>
                </c:pt>
                <c:pt idx="5">
                  <c:v>8M</c:v>
                </c:pt>
                <c:pt idx="6">
                  <c:v>16M</c:v>
                </c:pt>
                <c:pt idx="7">
                  <c:v>32M</c:v>
                </c:pt>
                <c:pt idx="8">
                  <c:v>64M</c:v>
                </c:pt>
                <c:pt idx="9">
                  <c:v>128M</c:v>
                </c:pt>
                <c:pt idx="10">
                  <c:v>256M</c:v>
                </c:pt>
              </c:strCache>
            </c:strRef>
          </c:cat>
          <c:val>
            <c:numRef>
              <c:f>Sheet1!$C$17:$C$27</c:f>
              <c:numCache>
                <c:formatCode>General</c:formatCode>
                <c:ptCount val="11"/>
                <c:pt idx="0">
                  <c:v>48.34</c:v>
                </c:pt>
                <c:pt idx="1">
                  <c:v>63.29</c:v>
                </c:pt>
                <c:pt idx="2">
                  <c:v>79.239999999999995</c:v>
                </c:pt>
                <c:pt idx="3">
                  <c:v>127.09</c:v>
                </c:pt>
                <c:pt idx="4">
                  <c:v>185.61</c:v>
                </c:pt>
                <c:pt idx="5">
                  <c:v>285.89999999999998</c:v>
                </c:pt>
                <c:pt idx="6">
                  <c:v>379.67</c:v>
                </c:pt>
                <c:pt idx="7">
                  <c:v>646.4</c:v>
                </c:pt>
                <c:pt idx="8">
                  <c:v>1180</c:v>
                </c:pt>
                <c:pt idx="9">
                  <c:v>2220.29</c:v>
                </c:pt>
                <c:pt idx="10">
                  <c:v>4206.5600000000004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704-4140-9C6A-3ADF60304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22912"/>
        <c:axId val="220013504"/>
      </c:lineChart>
      <c:catAx>
        <c:axId val="22002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3504"/>
        <c:crosses val="autoZero"/>
        <c:auto val="1"/>
        <c:lblAlgn val="ctr"/>
        <c:lblOffset val="100"/>
        <c:noMultiLvlLbl val="0"/>
      </c:catAx>
      <c:valAx>
        <c:axId val="22001350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MVAPICH2-GDR-NEW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1K</c:v>
                </c:pt>
                <c:pt idx="8">
                  <c:v>2K</c:v>
                </c:pt>
                <c:pt idx="9">
                  <c:v>4K</c:v>
                </c:pt>
                <c:pt idx="10">
                  <c:v>8K</c:v>
                </c:pt>
                <c:pt idx="11">
                  <c:v>16K</c:v>
                </c:pt>
                <c:pt idx="12">
                  <c:v>32K</c:v>
                </c:pt>
                <c:pt idx="13">
                  <c:v>64K</c:v>
                </c:pt>
                <c:pt idx="14">
                  <c:v>128K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11.98</c:v>
                </c:pt>
                <c:pt idx="1">
                  <c:v>10.33</c:v>
                </c:pt>
                <c:pt idx="2">
                  <c:v>13.92</c:v>
                </c:pt>
                <c:pt idx="3">
                  <c:v>13.9</c:v>
                </c:pt>
                <c:pt idx="4">
                  <c:v>14.24</c:v>
                </c:pt>
                <c:pt idx="5">
                  <c:v>14.6</c:v>
                </c:pt>
                <c:pt idx="6">
                  <c:v>15.62</c:v>
                </c:pt>
                <c:pt idx="7">
                  <c:v>17.89</c:v>
                </c:pt>
                <c:pt idx="8">
                  <c:v>22.61</c:v>
                </c:pt>
                <c:pt idx="9">
                  <c:v>30.43</c:v>
                </c:pt>
                <c:pt idx="10">
                  <c:v>30.14</c:v>
                </c:pt>
                <c:pt idx="11">
                  <c:v>30.47</c:v>
                </c:pt>
                <c:pt idx="12">
                  <c:v>30.73</c:v>
                </c:pt>
                <c:pt idx="13">
                  <c:v>31.99</c:v>
                </c:pt>
                <c:pt idx="14">
                  <c:v>36.549999999999997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BC2-8447-AB3A-3C357FF185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NCCL-2.3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1K</c:v>
                </c:pt>
                <c:pt idx="8">
                  <c:v>2K</c:v>
                </c:pt>
                <c:pt idx="9">
                  <c:v>4K</c:v>
                </c:pt>
                <c:pt idx="10">
                  <c:v>8K</c:v>
                </c:pt>
                <c:pt idx="11">
                  <c:v>16K</c:v>
                </c:pt>
                <c:pt idx="12">
                  <c:v>32K</c:v>
                </c:pt>
                <c:pt idx="13">
                  <c:v>64K</c:v>
                </c:pt>
                <c:pt idx="14">
                  <c:v>128K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54.31</c:v>
                </c:pt>
                <c:pt idx="1">
                  <c:v>34.549999999999997</c:v>
                </c:pt>
                <c:pt idx="2">
                  <c:v>30.84</c:v>
                </c:pt>
                <c:pt idx="3">
                  <c:v>31.07</c:v>
                </c:pt>
                <c:pt idx="4">
                  <c:v>31.22</c:v>
                </c:pt>
                <c:pt idx="5">
                  <c:v>31.88</c:v>
                </c:pt>
                <c:pt idx="6">
                  <c:v>32.28</c:v>
                </c:pt>
                <c:pt idx="7">
                  <c:v>33.21</c:v>
                </c:pt>
                <c:pt idx="8">
                  <c:v>34.43</c:v>
                </c:pt>
                <c:pt idx="9">
                  <c:v>35.39</c:v>
                </c:pt>
                <c:pt idx="10">
                  <c:v>37.49</c:v>
                </c:pt>
                <c:pt idx="11">
                  <c:v>39.79</c:v>
                </c:pt>
                <c:pt idx="12">
                  <c:v>40.08</c:v>
                </c:pt>
                <c:pt idx="13">
                  <c:v>42.41</c:v>
                </c:pt>
                <c:pt idx="14">
                  <c:v>48.38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859-5C4E-86E2-838E13234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147128"/>
        <c:axId val="221146736"/>
      </c:lineChart>
      <c:catAx>
        <c:axId val="221147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46736"/>
        <c:crosses val="autoZero"/>
        <c:auto val="1"/>
        <c:lblAlgn val="ctr"/>
        <c:lblOffset val="100"/>
        <c:noMultiLvlLbl val="0"/>
      </c:catAx>
      <c:valAx>
        <c:axId val="2211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47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GoogLeNet (ImageNet) on 128 GPUs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Caffe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194.256</c:v>
                </c:pt>
                <c:pt idx="1">
                  <c:v>111.61499999999999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BC-8544-B76E-6135E7FE7E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OSU-Caffe (1024)</c:v>
                </c:pt>
              </c:strCache>
            </c:strRef>
          </c:tx>
          <c:spPr>
            <a:solidFill>
              <a:schemeClr val="bg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</c:v>
                </c:pt>
                <c:pt idx="1">
                  <c:v>95</c:v>
                </c:pt>
                <c:pt idx="2">
                  <c:v>60</c:v>
                </c:pt>
                <c:pt idx="3">
                  <c:v>52</c:v>
                </c:pt>
                <c:pt idx="4">
                  <c:v>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BC-8544-B76E-6135E7FE7E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OSU-Caffe (2048)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1">
                  <c:v>186</c:v>
                </c:pt>
                <c:pt idx="2">
                  <c:v>96</c:v>
                </c:pt>
                <c:pt idx="3">
                  <c:v>65</c:v>
                </c:pt>
                <c:pt idx="4">
                  <c:v>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BC-8544-B76E-6135E7FE7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1144384"/>
        <c:axId val="221146344"/>
      </c:barChart>
      <c:catAx>
        <c:axId val="22114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 of GPUs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46344"/>
        <c:crosses val="autoZero"/>
        <c:auto val="1"/>
        <c:lblAlgn val="ctr"/>
        <c:lblOffset val="100"/>
        <c:noMultiLvlLbl val="0"/>
      </c:catAx>
      <c:valAx>
        <c:axId val="221146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Training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44384"/>
        <c:crosses val="autoZero"/>
        <c:crossBetween val="between"/>
      </c:valAx>
      <c:spPr>
        <a:noFill/>
        <a:ln>
          <a:solidFill>
            <a:schemeClr val="bg2">
              <a:lumMod val="95000"/>
              <a:lumOff val="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916640316071"/>
          <c:y val="0.20951696220798099"/>
          <c:w val="0.71298591348164497"/>
          <c:h val="0.6108695279092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gRPPC (IPoIB-100Gbps)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109.12</c:v>
                </c:pt>
                <c:pt idx="1">
                  <c:v>138.05000000000001</c:v>
                </c:pt>
                <c:pt idx="2">
                  <c:v>148.86000000000001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0B0-4549-9B21-B715DFAD0E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Verbs (RDMA-100Gbps)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117.71</c:v>
                </c:pt>
                <c:pt idx="1">
                  <c:v>136.57</c:v>
                </c:pt>
                <c:pt idx="2">
                  <c:v>146.43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0B0-4549-9B21-B715DFAD0E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MPI (RDMA-100Gbps)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110.69</c:v>
                </c:pt>
                <c:pt idx="1">
                  <c:v>138</c:v>
                </c:pt>
                <c:pt idx="2">
                  <c:v>155.09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0B0-4549-9B21-B715DFAD0E3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AR-gRPC (RDMA-100Gbps)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130.43</c:v>
                </c:pt>
                <c:pt idx="1">
                  <c:v>152.68</c:v>
                </c:pt>
                <c:pt idx="2">
                  <c:v>166.26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0B0-4549-9B21-B715DFAD0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136936"/>
        <c:axId val="221140856"/>
      </c:barChart>
      <c:catAx>
        <c:axId val="221136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Batch Size</a:t>
                </a:r>
                <a:endParaRPr lang="en-US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0613237859175599"/>
              <c:y val="0.9107931533134180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40856"/>
        <c:crosses val="autoZero"/>
        <c:auto val="1"/>
        <c:lblAlgn val="ctr"/>
        <c:lblOffset val="100"/>
        <c:noMultiLvlLbl val="0"/>
      </c:catAx>
      <c:valAx>
        <c:axId val="22114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Images / Second</a:t>
                </a:r>
                <a:endParaRPr lang="en-US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8.6361951780110201E-3"/>
              <c:y val="0.157814170219146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36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88062670216299"/>
          <c:y val="4.6650773173760596E-3"/>
          <c:w val="0.65572521938995798"/>
          <c:h val="0.332690711270807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028212622904"/>
          <c:y val="0.12844375385875301"/>
          <c:w val="0.70962031224997302"/>
          <c:h val="0.69351421609463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gRPPC (IPoIB-100Gbps)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170.58</c:v>
                </c:pt>
                <c:pt idx="1">
                  <c:v>336.9</c:v>
                </c:pt>
                <c:pt idx="2">
                  <c:v>443.05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17-E940-86BF-3EA4FBC67C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Verbs (RDMA-100Gbps)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233.42</c:v>
                </c:pt>
                <c:pt idx="1">
                  <c:v>388.13</c:v>
                </c:pt>
                <c:pt idx="2">
                  <c:v>465.55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17-E940-86BF-3EA4FBC67C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MPI (RDMA-100Gbps)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128.28</c:v>
                </c:pt>
                <c:pt idx="1">
                  <c:v>269.75</c:v>
                </c:pt>
                <c:pt idx="2">
                  <c:v>423.63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17-E940-86BF-3EA4FBC67CF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AR-gRPC (RDMA-100Gbps)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234.46</c:v>
                </c:pt>
                <c:pt idx="1">
                  <c:v>398.07</c:v>
                </c:pt>
                <c:pt idx="2">
                  <c:v>492.02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917-E940-86BF-3EA4FBC67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137328"/>
        <c:axId val="221144776"/>
      </c:barChart>
      <c:catAx>
        <c:axId val="22113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Batch Size</a:t>
                </a:r>
                <a:endParaRPr lang="en-US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2075344997578801"/>
              <c:y val="0.9114003435739960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44776"/>
        <c:crosses val="autoZero"/>
        <c:auto val="1"/>
        <c:lblAlgn val="ctr"/>
        <c:lblOffset val="100"/>
        <c:noMultiLvlLbl val="0"/>
      </c:catAx>
      <c:valAx>
        <c:axId val="22114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Images / Second</a:t>
                </a:r>
                <a:endParaRPr lang="en-US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4.19887680569521E-3"/>
              <c:y val="0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3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04706459450299"/>
          <c:y val="1.52635890391075E-2"/>
          <c:w val="0.65556387861898902"/>
          <c:h val="0.232136888333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55283549408198"/>
          <c:y val="0.14996033715002699"/>
          <c:w val="0.71298591348164497"/>
          <c:h val="0.66740584594239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gRPPC (IPoIB-100Gbps)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149.93</c:v>
                </c:pt>
                <c:pt idx="1">
                  <c:v>271.05</c:v>
                </c:pt>
                <c:pt idx="2">
                  <c:v>313.63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98-0447-9FEC-85541C1EFE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Verbs (RDMA-100Gbps)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209.04</c:v>
                </c:pt>
                <c:pt idx="1">
                  <c:v>278.26</c:v>
                </c:pt>
                <c:pt idx="2">
                  <c:v>312.99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498-0447-9FEC-85541C1EFE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MPI (RDMA-100Gbps)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144.05000000000001</c:v>
                </c:pt>
                <c:pt idx="1">
                  <c:v>251.42</c:v>
                </c:pt>
                <c:pt idx="2">
                  <c:v>312.58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498-0447-9FEC-85541C1EFE8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AR-gRPC (RDMA-100Gbps)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201.6</c:v>
                </c:pt>
                <c:pt idx="1">
                  <c:v>295.10000000000002</c:v>
                </c:pt>
                <c:pt idx="2">
                  <c:v>342.63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498-0447-9FEC-85541C1EF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137720"/>
        <c:axId val="221135368"/>
      </c:barChart>
      <c:catAx>
        <c:axId val="221137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Batch Size</a:t>
                </a:r>
                <a:endParaRPr lang="en-US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4931335448181098"/>
              <c:y val="0.908329128263582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35368"/>
        <c:crosses val="autoZero"/>
        <c:auto val="1"/>
        <c:lblAlgn val="ctr"/>
        <c:lblOffset val="100"/>
        <c:noMultiLvlLbl val="0"/>
      </c:catAx>
      <c:valAx>
        <c:axId val="221135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Images / Second</a:t>
                </a:r>
                <a:endParaRPr lang="en-US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8.6361951780110201E-3"/>
              <c:y val="0.157814170219146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37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7290138757136"/>
          <c:y val="9.4941520560245206E-3"/>
          <c:w val="0.62549853626691898"/>
          <c:h val="0.271920703796994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849595438449199"/>
          <c:y val="6.8950425020275805E-2"/>
          <c:w val="0.74596057650805303"/>
          <c:h val="0.67462499070777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hoti!$B$2</c:f>
              <c:strCache>
                <c:ptCount val="1"/>
                <c:pt idx="0">
                  <c:v>IPoIB (EDR)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hoti!$A$3:$A$5</c:f>
              <c:numCache>
                <c:formatCode>General</c:formatCode>
                <c:ptCount val="3"/>
                <c:pt idx="0">
                  <c:v>80</c:v>
                </c:pt>
                <c:pt idx="1">
                  <c:v>120</c:v>
                </c:pt>
                <c:pt idx="2">
                  <c:v>160</c:v>
                </c:pt>
              </c:numCache>
            </c:numRef>
          </c:cat>
          <c:val>
            <c:numRef>
              <c:f>hoti!$B$3:$B$5</c:f>
              <c:numCache>
                <c:formatCode>General</c:formatCode>
                <c:ptCount val="3"/>
                <c:pt idx="0">
                  <c:v>109</c:v>
                </c:pt>
                <c:pt idx="1">
                  <c:v>241</c:v>
                </c:pt>
                <c:pt idx="2">
                  <c:v>335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A2A-A943-A3D6-4067A4DF6B90}"/>
            </c:ext>
          </c:extLst>
        </c:ser>
        <c:ser>
          <c:idx val="1"/>
          <c:order val="1"/>
          <c:tx>
            <c:strRef>
              <c:f>hoti!$C$2</c:f>
              <c:strCache>
                <c:ptCount val="1"/>
                <c:pt idx="0">
                  <c:v>OSU-IB (EDR)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hoti!$A$3:$A$5</c:f>
              <c:numCache>
                <c:formatCode>General</c:formatCode>
                <c:ptCount val="3"/>
                <c:pt idx="0">
                  <c:v>80</c:v>
                </c:pt>
                <c:pt idx="1">
                  <c:v>120</c:v>
                </c:pt>
                <c:pt idx="2">
                  <c:v>160</c:v>
                </c:pt>
              </c:numCache>
            </c:numRef>
          </c:cat>
          <c:val>
            <c:numRef>
              <c:f>hoti!$C$3:$C$5</c:f>
              <c:numCache>
                <c:formatCode>General</c:formatCode>
                <c:ptCount val="3"/>
                <c:pt idx="0">
                  <c:v>56</c:v>
                </c:pt>
                <c:pt idx="1">
                  <c:v>78</c:v>
                </c:pt>
                <c:pt idx="2">
                  <c:v>106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A2A-A943-A3D6-4067A4DF6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135760"/>
        <c:axId val="221142816"/>
      </c:barChart>
      <c:catAx>
        <c:axId val="22113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Data Size (GB)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21142816"/>
        <c:crosses val="autoZero"/>
        <c:auto val="1"/>
        <c:lblAlgn val="ctr"/>
        <c:lblOffset val="100"/>
        <c:noMultiLvlLbl val="0"/>
      </c:catAx>
      <c:valAx>
        <c:axId val="221142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Execution Time (s)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21135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863867338086901"/>
          <c:y val="5.7999170301194197E-2"/>
          <c:w val="0.448354794198358"/>
          <c:h val="0.1881490620124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0533617435209"/>
          <c:y val="8.0183787132880296E-2"/>
          <c:w val="0.68652708618014202"/>
          <c:h val="0.67287245078242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hoti!$B$8</c:f>
              <c:strCache>
                <c:ptCount val="1"/>
                <c:pt idx="0">
                  <c:v>IPoIB (EDR)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hoti!$A$9:$A$11</c:f>
              <c:numCache>
                <c:formatCode>General</c:formatCode>
                <c:ptCount val="3"/>
                <c:pt idx="0">
                  <c:v>80</c:v>
                </c:pt>
                <c:pt idx="1">
                  <c:v>160</c:v>
                </c:pt>
                <c:pt idx="2">
                  <c:v>240</c:v>
                </c:pt>
              </c:numCache>
            </c:numRef>
          </c:cat>
          <c:val>
            <c:numRef>
              <c:f>hoti!$B$9:$B$11</c:f>
              <c:numCache>
                <c:formatCode>General</c:formatCode>
                <c:ptCount val="3"/>
                <c:pt idx="0">
                  <c:v>88</c:v>
                </c:pt>
                <c:pt idx="1">
                  <c:v>351</c:v>
                </c:pt>
                <c:pt idx="2">
                  <c:v>760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E1-E94B-91D7-42CB0F43EC3D}"/>
            </c:ext>
          </c:extLst>
        </c:ser>
        <c:ser>
          <c:idx val="1"/>
          <c:order val="1"/>
          <c:tx>
            <c:strRef>
              <c:f>hoti!$C$8</c:f>
              <c:strCache>
                <c:ptCount val="1"/>
                <c:pt idx="0">
                  <c:v>OSU-IB (EDR)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hoti!$A$9:$A$11</c:f>
              <c:numCache>
                <c:formatCode>General</c:formatCode>
                <c:ptCount val="3"/>
                <c:pt idx="0">
                  <c:v>80</c:v>
                </c:pt>
                <c:pt idx="1">
                  <c:v>160</c:v>
                </c:pt>
                <c:pt idx="2">
                  <c:v>240</c:v>
                </c:pt>
              </c:numCache>
            </c:numRef>
          </c:cat>
          <c:val>
            <c:numRef>
              <c:f>hoti!$C$9:$C$11</c:f>
              <c:numCache>
                <c:formatCode>General</c:formatCode>
                <c:ptCount val="3"/>
                <c:pt idx="0">
                  <c:v>47</c:v>
                </c:pt>
                <c:pt idx="1">
                  <c:v>99</c:v>
                </c:pt>
                <c:pt idx="2">
                  <c:v>181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E1-E94B-91D7-42CB0F43E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145168"/>
        <c:axId val="221141248"/>
      </c:barChart>
      <c:catAx>
        <c:axId val="221145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Data Size (GB)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21141248"/>
        <c:crosses val="autoZero"/>
        <c:auto val="1"/>
        <c:lblAlgn val="ctr"/>
        <c:lblOffset val="100"/>
        <c:noMultiLvlLbl val="0"/>
      </c:catAx>
      <c:valAx>
        <c:axId val="221141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Execution Time (s)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211451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024168853893301"/>
          <c:y val="6.9060586176727903E-2"/>
          <c:w val="0.41685804942446197"/>
          <c:h val="0.19129831231016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972276843756401"/>
          <c:y val="6.0185302121289898E-2"/>
          <c:w val="0.81773690346862604"/>
          <c:h val="0.7683229398073609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IPoIB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Huge</c:v>
                </c:pt>
                <c:pt idx="1">
                  <c:v>BigData</c:v>
                </c:pt>
                <c:pt idx="2">
                  <c:v>Gigantic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119.57299999999999</c:v>
                </c:pt>
                <c:pt idx="1">
                  <c:v>248.6613333</c:v>
                </c:pt>
                <c:pt idx="2">
                  <c:v>405.50233329999992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40-9C4D-88FE-60EA6E9AB7F4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RDMA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Huge</c:v>
                </c:pt>
                <c:pt idx="1">
                  <c:v>BigData</c:v>
                </c:pt>
                <c:pt idx="2">
                  <c:v>Gigantic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81.048000000000002</c:v>
                </c:pt>
                <c:pt idx="1">
                  <c:v>133.60900000000001</c:v>
                </c:pt>
                <c:pt idx="2">
                  <c:v>233.14400000000001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D40-9C4D-88FE-60EA6E9A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142032"/>
        <c:axId val="221136152"/>
      </c:barChart>
      <c:catAx>
        <c:axId val="221142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dirty="0"/>
                  <a:t>Data Size (GB)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1136152"/>
        <c:crosses val="autoZero"/>
        <c:auto val="1"/>
        <c:lblAlgn val="ctr"/>
        <c:lblOffset val="100"/>
        <c:noMultiLvlLbl val="0"/>
      </c:catAx>
      <c:valAx>
        <c:axId val="221136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dirty="0"/>
                  <a:t>Time (sec)</a:t>
                </a:r>
              </a:p>
            </c:rich>
          </c:tx>
          <c:layout>
            <c:manualLayout>
              <c:xMode val="edge"/>
              <c:yMode val="edge"/>
              <c:x val="0"/>
              <c:y val="0.237641761639708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21142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6903980752406"/>
          <c:y val="4.7057468225209301E-2"/>
          <c:w val="0.221835714445524"/>
          <c:h val="0.2760780055566859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Oakforest-PACS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898156173586029"/>
          <c:y val="0.15741108886130317"/>
          <c:w val="0.79540532162442723"/>
          <c:h val="0.5892721292462148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MPI_Init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1K</c:v>
                </c:pt>
                <c:pt idx="5">
                  <c:v>2K</c:v>
                </c:pt>
                <c:pt idx="6">
                  <c:v>4K</c:v>
                </c:pt>
                <c:pt idx="7">
                  <c:v>8K</c:v>
                </c:pt>
                <c:pt idx="8">
                  <c:v>16K</c:v>
                </c:pt>
                <c:pt idx="9">
                  <c:v>32K</c:v>
                </c:pt>
                <c:pt idx="10">
                  <c:v>64K</c:v>
                </c:pt>
              </c:strCache>
            </c:strRef>
          </c:cat>
          <c:val>
            <c:numRef>
              <c:f>Sheet1!$B$2:$B$12</c:f>
              <c:numCache>
                <c:formatCode>0.00</c:formatCode>
                <c:ptCount val="11"/>
                <c:pt idx="0">
                  <c:v>1.5509999999999999</c:v>
                </c:pt>
                <c:pt idx="1">
                  <c:v>1.7432000000000001</c:v>
                </c:pt>
                <c:pt idx="2">
                  <c:v>1.8915999999999999</c:v>
                </c:pt>
                <c:pt idx="3">
                  <c:v>1.9338</c:v>
                </c:pt>
                <c:pt idx="4">
                  <c:v>1.9259999999999999</c:v>
                </c:pt>
                <c:pt idx="5">
                  <c:v>2.0032000000000001</c:v>
                </c:pt>
                <c:pt idx="6">
                  <c:v>2.0984000000000003</c:v>
                </c:pt>
                <c:pt idx="7">
                  <c:v>2.2549999999999999</c:v>
                </c:pt>
                <c:pt idx="8">
                  <c:v>3.2778</c:v>
                </c:pt>
                <c:pt idx="9">
                  <c:v>4.9708000000000006</c:v>
                </c:pt>
                <c:pt idx="10">
                  <c:v>5.8179999999999996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FD6-D347-BD5B-C074D596CC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Hello World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1K</c:v>
                </c:pt>
                <c:pt idx="5">
                  <c:v>2K</c:v>
                </c:pt>
                <c:pt idx="6">
                  <c:v>4K</c:v>
                </c:pt>
                <c:pt idx="7">
                  <c:v>8K</c:v>
                </c:pt>
                <c:pt idx="8">
                  <c:v>16K</c:v>
                </c:pt>
                <c:pt idx="9">
                  <c:v>32K</c:v>
                </c:pt>
                <c:pt idx="10">
                  <c:v>64K</c:v>
                </c:pt>
              </c:strCache>
            </c:strRef>
          </c:cat>
          <c:val>
            <c:numRef>
              <c:f>Sheet1!$C$2:$C$12</c:f>
              <c:numCache>
                <c:formatCode>0.00</c:formatCode>
                <c:ptCount val="11"/>
                <c:pt idx="0">
                  <c:v>2.4460000000000002</c:v>
                </c:pt>
                <c:pt idx="1">
                  <c:v>3.02</c:v>
                </c:pt>
                <c:pt idx="2">
                  <c:v>3.3159999999999998</c:v>
                </c:pt>
                <c:pt idx="3">
                  <c:v>3.4239999999999999</c:v>
                </c:pt>
                <c:pt idx="4">
                  <c:v>3.536</c:v>
                </c:pt>
                <c:pt idx="5">
                  <c:v>3.65</c:v>
                </c:pt>
                <c:pt idx="6">
                  <c:v>4.1360000000000001</c:v>
                </c:pt>
                <c:pt idx="7">
                  <c:v>5.4640000000000004</c:v>
                </c:pt>
                <c:pt idx="8">
                  <c:v>8.2520000000000007</c:v>
                </c:pt>
                <c:pt idx="9">
                  <c:v>13.874000000000001</c:v>
                </c:pt>
                <c:pt idx="10">
                  <c:v>21.021000000000001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FD6-D347-BD5B-C074D596C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17248"/>
        <c:axId val="173616856"/>
      </c:lineChart>
      <c:catAx>
        <c:axId val="173617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6856"/>
        <c:crosses val="autoZero"/>
        <c:auto val="1"/>
        <c:lblAlgn val="ctr"/>
        <c:lblOffset val="100"/>
        <c:noMultiLvlLbl val="0"/>
      </c:catAx>
      <c:valAx>
        <c:axId val="17361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724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88638845144357"/>
          <c:y val="0.18068825996468788"/>
          <c:w val="0.71011706036745403"/>
          <c:h val="0.11659269863994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3263218045409"/>
          <c:y val="6.0185302121289898E-2"/>
          <c:w val="0.82419642461292897"/>
          <c:h val="0.7572710174435229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IPoIB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Huge</c:v>
                </c:pt>
                <c:pt idx="1">
                  <c:v>BigData</c:v>
                </c:pt>
                <c:pt idx="2">
                  <c:v>Gigantic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84.393666670000002</c:v>
                </c:pt>
                <c:pt idx="1">
                  <c:v>350.59533329999891</c:v>
                </c:pt>
                <c:pt idx="2">
                  <c:v>679.28333329999998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36-3240-804A-DBFE6E5CEF2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RDMA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Huge</c:v>
                </c:pt>
                <c:pt idx="1">
                  <c:v>BigData</c:v>
                </c:pt>
                <c:pt idx="2">
                  <c:v>Gigantic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51.40166666999982</c:v>
                </c:pt>
                <c:pt idx="1">
                  <c:v>201.23500000000001</c:v>
                </c:pt>
                <c:pt idx="2">
                  <c:v>425.9353332999986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36-3240-804A-DBFE6E5CE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138504"/>
        <c:axId val="221138896"/>
      </c:barChart>
      <c:catAx>
        <c:axId val="221138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dirty="0"/>
                  <a:t>Data Size (GB)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1138896"/>
        <c:crosses val="autoZero"/>
        <c:auto val="1"/>
        <c:lblAlgn val="ctr"/>
        <c:lblOffset val="100"/>
        <c:noMultiLvlLbl val="0"/>
      </c:catAx>
      <c:valAx>
        <c:axId val="221138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dirty="0"/>
                  <a:t>Time (sec)</a:t>
                </a:r>
              </a:p>
            </c:rich>
          </c:tx>
          <c:layout>
            <c:manualLayout>
              <c:xMode val="edge"/>
              <c:yMode val="edge"/>
              <c:x val="0"/>
              <c:y val="0.237641787112999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21138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6903980752406"/>
          <c:y val="4.7057468225209301E-2"/>
          <c:w val="0.18662727402598001"/>
          <c:h val="0.2806450196618259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1749145027643"/>
          <c:y val="2.2222222222222199E-2"/>
          <c:w val="0.73359388024529504"/>
          <c:h val="0.73521000885575405"/>
        </c:manualLayout>
      </c:layout>
      <c:lineChart>
        <c:grouping val="standard"/>
        <c:varyColors val="0"/>
        <c:ser>
          <c:idx val="0"/>
          <c:order val="0"/>
          <c:tx>
            <c:strRef>
              <c:f>'epoch-level'!$H$2</c:f>
              <c:strCache>
                <c:ptCount val="1"/>
                <c:pt idx="0">
                  <c:v>IPoIB-Time</c:v>
                </c:pt>
              </c:strCache>
            </c:strRef>
          </c:tx>
          <c:spPr>
            <a:ln w="25400" cap="rnd">
              <a:solidFill>
                <a:srgbClr val="FF9933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'epoch-level'!$G$3:$G$20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'epoch-level'!$H$3:$H$20</c:f>
              <c:numCache>
                <c:formatCode>General</c:formatCode>
                <c:ptCount val="18"/>
                <c:pt idx="0">
                  <c:v>304</c:v>
                </c:pt>
                <c:pt idx="1">
                  <c:v>539</c:v>
                </c:pt>
                <c:pt idx="2">
                  <c:v>772</c:v>
                </c:pt>
                <c:pt idx="3">
                  <c:v>1003</c:v>
                </c:pt>
                <c:pt idx="4">
                  <c:v>1235</c:v>
                </c:pt>
                <c:pt idx="5">
                  <c:v>1459</c:v>
                </c:pt>
                <c:pt idx="6">
                  <c:v>1675</c:v>
                </c:pt>
                <c:pt idx="7">
                  <c:v>1905</c:v>
                </c:pt>
                <c:pt idx="8">
                  <c:v>2129</c:v>
                </c:pt>
                <c:pt idx="9">
                  <c:v>2345</c:v>
                </c:pt>
                <c:pt idx="10">
                  <c:v>2568</c:v>
                </c:pt>
                <c:pt idx="11">
                  <c:v>2784</c:v>
                </c:pt>
                <c:pt idx="12">
                  <c:v>2999</c:v>
                </c:pt>
                <c:pt idx="13">
                  <c:v>3218</c:v>
                </c:pt>
                <c:pt idx="14">
                  <c:v>3436</c:v>
                </c:pt>
                <c:pt idx="15">
                  <c:v>3654</c:v>
                </c:pt>
                <c:pt idx="16">
                  <c:v>3876</c:v>
                </c:pt>
                <c:pt idx="17">
                  <c:v>4096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C23-224B-BB86-8CFBC74709A9}"/>
            </c:ext>
          </c:extLst>
        </c:ser>
        <c:ser>
          <c:idx val="1"/>
          <c:order val="1"/>
          <c:tx>
            <c:strRef>
              <c:f>'epoch-level'!$I$2</c:f>
              <c:strCache>
                <c:ptCount val="1"/>
                <c:pt idx="0">
                  <c:v>RDMA-Time</c:v>
                </c:pt>
              </c:strCache>
            </c:strRef>
          </c:tx>
          <c:spPr>
            <a:ln w="25400" cap="rnd">
              <a:solidFill>
                <a:srgbClr val="000000"/>
              </a:solidFill>
              <a:round/>
            </a:ln>
            <a:effectLst/>
          </c:spPr>
          <c:marker>
            <c:symbol val="x"/>
            <c:size val="4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'epoch-level'!$G$3:$G$20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'epoch-level'!$I$3:$I$20</c:f>
              <c:numCache>
                <c:formatCode>General</c:formatCode>
                <c:ptCount val="18"/>
                <c:pt idx="0">
                  <c:v>95</c:v>
                </c:pt>
                <c:pt idx="1">
                  <c:v>186</c:v>
                </c:pt>
                <c:pt idx="2">
                  <c:v>273</c:v>
                </c:pt>
                <c:pt idx="3">
                  <c:v>361</c:v>
                </c:pt>
                <c:pt idx="4">
                  <c:v>448</c:v>
                </c:pt>
                <c:pt idx="5">
                  <c:v>537</c:v>
                </c:pt>
                <c:pt idx="6">
                  <c:v>625</c:v>
                </c:pt>
                <c:pt idx="7">
                  <c:v>713</c:v>
                </c:pt>
                <c:pt idx="8">
                  <c:v>800</c:v>
                </c:pt>
                <c:pt idx="9">
                  <c:v>884</c:v>
                </c:pt>
                <c:pt idx="10">
                  <c:v>974</c:v>
                </c:pt>
                <c:pt idx="11">
                  <c:v>1065</c:v>
                </c:pt>
                <c:pt idx="12">
                  <c:v>1150</c:v>
                </c:pt>
                <c:pt idx="13">
                  <c:v>1233</c:v>
                </c:pt>
                <c:pt idx="14">
                  <c:v>1319</c:v>
                </c:pt>
                <c:pt idx="15">
                  <c:v>1402</c:v>
                </c:pt>
                <c:pt idx="16">
                  <c:v>1487</c:v>
                </c:pt>
                <c:pt idx="17">
                  <c:v>1575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C23-224B-BB86-8CFBC7470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972384"/>
        <c:axId val="177039448"/>
      </c:lineChart>
      <c:lineChart>
        <c:grouping val="standard"/>
        <c:varyColors val="0"/>
        <c:ser>
          <c:idx val="2"/>
          <c:order val="2"/>
          <c:tx>
            <c:strRef>
              <c:f>'epoch-level'!$J$2</c:f>
              <c:strCache>
                <c:ptCount val="1"/>
                <c:pt idx="0">
                  <c:v>IPoIB-Accuracy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4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'epoch-level'!$G$3:$G$20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'epoch-level'!$J$3:$J$20</c:f>
              <c:numCache>
                <c:formatCode>General</c:formatCode>
                <c:ptCount val="1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19</c:v>
                </c:pt>
                <c:pt idx="9">
                  <c:v>20</c:v>
                </c:pt>
                <c:pt idx="10">
                  <c:v>23</c:v>
                </c:pt>
                <c:pt idx="11">
                  <c:v>28</c:v>
                </c:pt>
                <c:pt idx="12">
                  <c:v>33</c:v>
                </c:pt>
                <c:pt idx="13">
                  <c:v>40</c:v>
                </c:pt>
                <c:pt idx="14">
                  <c:v>43</c:v>
                </c:pt>
                <c:pt idx="15">
                  <c:v>48</c:v>
                </c:pt>
                <c:pt idx="16">
                  <c:v>52</c:v>
                </c:pt>
                <c:pt idx="17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C23-224B-BB86-8CFBC74709A9}"/>
            </c:ext>
          </c:extLst>
        </c:ser>
        <c:ser>
          <c:idx val="3"/>
          <c:order val="3"/>
          <c:tx>
            <c:strRef>
              <c:f>'epoch-level'!$K$2</c:f>
              <c:strCache>
                <c:ptCount val="1"/>
                <c:pt idx="0">
                  <c:v>RDMA-Accuracy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4"/>
            <c:spPr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/>
            </c:spPr>
          </c:marker>
          <c:cat>
            <c:numRef>
              <c:f>'epoch-level'!$G$3:$G$20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'epoch-level'!$K$3:$K$20</c:f>
              <c:numCache>
                <c:formatCode>General</c:formatCode>
                <c:ptCount val="1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11</c:v>
                </c:pt>
                <c:pt idx="5">
                  <c:v>13</c:v>
                </c:pt>
                <c:pt idx="6">
                  <c:v>13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24</c:v>
                </c:pt>
                <c:pt idx="11">
                  <c:v>31</c:v>
                </c:pt>
                <c:pt idx="12">
                  <c:v>35</c:v>
                </c:pt>
                <c:pt idx="13">
                  <c:v>42</c:v>
                </c:pt>
                <c:pt idx="14">
                  <c:v>45</c:v>
                </c:pt>
                <c:pt idx="15">
                  <c:v>50</c:v>
                </c:pt>
                <c:pt idx="16">
                  <c:v>53</c:v>
                </c:pt>
                <c:pt idx="17">
                  <c:v>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C23-224B-BB86-8CFBC7470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148304"/>
        <c:axId val="126628840"/>
      </c:lineChart>
      <c:catAx>
        <c:axId val="12797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sz="1000" dirty="0">
                    <a:latin typeface="Times New Roman"/>
                    <a:cs typeface="Times New Roman"/>
                  </a:rPr>
                  <a:t>Epoch Number</a:t>
                </a:r>
              </a:p>
            </c:rich>
          </c:tx>
          <c:layout>
            <c:manualLayout>
              <c:xMode val="edge"/>
              <c:yMode val="edge"/>
              <c:x val="0.401908145173906"/>
              <c:y val="0.8978841900380429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177039448"/>
        <c:crosses val="autoZero"/>
        <c:auto val="1"/>
        <c:lblAlgn val="ctr"/>
        <c:lblOffset val="100"/>
        <c:noMultiLvlLbl val="0"/>
      </c:catAx>
      <c:valAx>
        <c:axId val="177039448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000" dirty="0"/>
                  <a:t>Epochs Time (secs) </a:t>
                </a:r>
              </a:p>
            </c:rich>
          </c:tx>
          <c:layout>
            <c:manualLayout>
              <c:xMode val="edge"/>
              <c:yMode val="edge"/>
              <c:x val="8.5218440368212602E-3"/>
              <c:y val="0.1515183819896329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127972384"/>
        <c:crosses val="autoZero"/>
        <c:crossBetween val="between"/>
      </c:valAx>
      <c:valAx>
        <c:axId val="12662884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000" b="0">
                    <a:latin typeface="Times New Roman"/>
                    <a:cs typeface="Times New Roman"/>
                  </a:defRPr>
                </a:pPr>
                <a:r>
                  <a:rPr lang="en-US" sz="1000" b="0" dirty="0">
                    <a:latin typeface="Times New Roman"/>
                    <a:cs typeface="Times New Roman"/>
                  </a:rPr>
                  <a:t>Accuracy (%)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Times New Roman"/>
                <a:cs typeface="Times New Roman"/>
              </a:defRPr>
            </a:pPr>
            <a:endParaRPr lang="en-US"/>
          </a:p>
        </c:txPr>
        <c:crossAx val="221148304"/>
        <c:crosses val="max"/>
        <c:crossBetween val="between"/>
      </c:valAx>
      <c:catAx>
        <c:axId val="221148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6628840"/>
        <c:crosses val="autoZero"/>
        <c:auto val="1"/>
        <c:lblAlgn val="ctr"/>
        <c:lblOffset val="100"/>
        <c:noMultiLvlLbl val="0"/>
      </c:catAx>
      <c:spPr>
        <a:noFill/>
        <a:ln w="3175"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6843603139629701"/>
          <c:y val="4.31801291692471E-2"/>
          <c:w val="0.44382076895695599"/>
          <c:h val="0.312714431838767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33079111184401"/>
          <c:y val="3.4825870646766198E-2"/>
          <c:w val="0.84180133569691196"/>
          <c:h val="0.81840247580992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'chameleon-apps'!$C$40</c:f>
              <c:strCache>
                <c:ptCount val="1"/>
                <c:pt idx="0">
                  <c:v>MV2-SR-IOV-Def</c:v>
                </c:pt>
              </c:strCache>
            </c:strRef>
          </c:tx>
          <c:invertIfNegative val="0"/>
          <c:cat>
            <c:strRef>
              <c:f>'chameleon-apps'!$B$41:$B$46</c:f>
              <c:strCache>
                <c:ptCount val="6"/>
                <c:pt idx="0">
                  <c:v>milc</c:v>
                </c:pt>
                <c:pt idx="1">
                  <c:v>leslie3d</c:v>
                </c:pt>
                <c:pt idx="2">
                  <c:v>pop2</c:v>
                </c:pt>
                <c:pt idx="3">
                  <c:v>GAPgeofem</c:v>
                </c:pt>
                <c:pt idx="4">
                  <c:v>zeusmp2</c:v>
                </c:pt>
                <c:pt idx="5">
                  <c:v>lu</c:v>
                </c:pt>
              </c:strCache>
            </c:strRef>
          </c:cat>
          <c:val>
            <c:numRef>
              <c:f>'chameleon-apps'!$C$41:$C$46</c:f>
              <c:numCache>
                <c:formatCode>General</c:formatCode>
                <c:ptCount val="6"/>
                <c:pt idx="0">
                  <c:v>66</c:v>
                </c:pt>
                <c:pt idx="1">
                  <c:v>180</c:v>
                </c:pt>
                <c:pt idx="2">
                  <c:v>339</c:v>
                </c:pt>
                <c:pt idx="3">
                  <c:v>71.5</c:v>
                </c:pt>
                <c:pt idx="4">
                  <c:v>146</c:v>
                </c:pt>
                <c:pt idx="5">
                  <c:v>99.1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53-B74F-BAC3-BBC4BB02B8D5}"/>
            </c:ext>
          </c:extLst>
        </c:ser>
        <c:ser>
          <c:idx val="1"/>
          <c:order val="1"/>
          <c:tx>
            <c:strRef>
              <c:f>'chameleon-apps'!$D$40</c:f>
              <c:strCache>
                <c:ptCount val="1"/>
                <c:pt idx="0">
                  <c:v>MV2-SR-IOV-Opt</c:v>
                </c:pt>
              </c:strCache>
            </c:strRef>
          </c:tx>
          <c:invertIfNegative val="0"/>
          <c:cat>
            <c:strRef>
              <c:f>'chameleon-apps'!$B$41:$B$46</c:f>
              <c:strCache>
                <c:ptCount val="6"/>
                <c:pt idx="0">
                  <c:v>milc</c:v>
                </c:pt>
                <c:pt idx="1">
                  <c:v>leslie3d</c:v>
                </c:pt>
                <c:pt idx="2">
                  <c:v>pop2</c:v>
                </c:pt>
                <c:pt idx="3">
                  <c:v>GAPgeofem</c:v>
                </c:pt>
                <c:pt idx="4">
                  <c:v>zeusmp2</c:v>
                </c:pt>
                <c:pt idx="5">
                  <c:v>lu</c:v>
                </c:pt>
              </c:strCache>
            </c:strRef>
          </c:cat>
          <c:val>
            <c:numRef>
              <c:f>'chameleon-apps'!$D$41:$D$46</c:f>
              <c:numCache>
                <c:formatCode>General</c:formatCode>
                <c:ptCount val="6"/>
                <c:pt idx="0">
                  <c:v>61</c:v>
                </c:pt>
                <c:pt idx="1">
                  <c:v>166</c:v>
                </c:pt>
                <c:pt idx="2">
                  <c:v>277</c:v>
                </c:pt>
                <c:pt idx="3">
                  <c:v>68.900000000000006</c:v>
                </c:pt>
                <c:pt idx="4">
                  <c:v>139</c:v>
                </c:pt>
                <c:pt idx="5">
                  <c:v>95.4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553-B74F-BAC3-BBC4BB02B8D5}"/>
            </c:ext>
          </c:extLst>
        </c:ser>
        <c:ser>
          <c:idx val="2"/>
          <c:order val="2"/>
          <c:tx>
            <c:strRef>
              <c:f>'chameleon-apps'!$E$40</c:f>
              <c:strCache>
                <c:ptCount val="1"/>
                <c:pt idx="0">
                  <c:v>MV2-Native</c:v>
                </c:pt>
              </c:strCache>
            </c:strRef>
          </c:tx>
          <c:invertIfNegative val="0"/>
          <c:cat>
            <c:strRef>
              <c:f>'chameleon-apps'!$B$41:$B$46</c:f>
              <c:strCache>
                <c:ptCount val="6"/>
                <c:pt idx="0">
                  <c:v>milc</c:v>
                </c:pt>
                <c:pt idx="1">
                  <c:v>leslie3d</c:v>
                </c:pt>
                <c:pt idx="2">
                  <c:v>pop2</c:v>
                </c:pt>
                <c:pt idx="3">
                  <c:v>GAPgeofem</c:v>
                </c:pt>
                <c:pt idx="4">
                  <c:v>zeusmp2</c:v>
                </c:pt>
                <c:pt idx="5">
                  <c:v>lu</c:v>
                </c:pt>
              </c:strCache>
            </c:strRef>
          </c:cat>
          <c:val>
            <c:numRef>
              <c:f>'chameleon-apps'!$E$41:$E$46</c:f>
              <c:numCache>
                <c:formatCode>General</c:formatCode>
                <c:ptCount val="6"/>
                <c:pt idx="0">
                  <c:v>60.6</c:v>
                </c:pt>
                <c:pt idx="1">
                  <c:v>166</c:v>
                </c:pt>
                <c:pt idx="2">
                  <c:v>267</c:v>
                </c:pt>
                <c:pt idx="3">
                  <c:v>62.9</c:v>
                </c:pt>
                <c:pt idx="4">
                  <c:v>138</c:v>
                </c:pt>
                <c:pt idx="5">
                  <c:v>90.2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553-B74F-BAC3-BBC4BB02B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990216"/>
        <c:axId val="177990608"/>
      </c:barChart>
      <c:catAx>
        <c:axId val="177990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7990608"/>
        <c:crosses val="autoZero"/>
        <c:auto val="1"/>
        <c:lblAlgn val="ctr"/>
        <c:lblOffset val="100"/>
        <c:tickMarkSkip val="3"/>
        <c:noMultiLvlLbl val="0"/>
      </c:catAx>
      <c:valAx>
        <c:axId val="177990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1.43257616358165E-2"/>
              <c:y val="0.241698985388021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7990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132086614173201"/>
          <c:y val="5.1619853488463097E-2"/>
          <c:w val="0.243123578302712"/>
          <c:h val="0.29974497590786198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52559055118101"/>
          <c:y val="6.0185185185185203E-2"/>
          <c:w val="0.82814260717410404"/>
          <c:h val="0.74839530475357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'chameleon-apps'!$C$2</c:f>
              <c:strCache>
                <c:ptCount val="1"/>
                <c:pt idx="0">
                  <c:v>MV2-SR-IOV-Def</c:v>
                </c:pt>
              </c:strCache>
            </c:strRef>
          </c:tx>
          <c:invertIfNegative val="0"/>
          <c:cat>
            <c:strRef>
              <c:f>'chameleon-apps'!$B$7:$B$12</c:f>
              <c:strCache>
                <c:ptCount val="6"/>
                <c:pt idx="0">
                  <c:v>22,20</c:v>
                </c:pt>
                <c:pt idx="1">
                  <c:v>24,10</c:v>
                </c:pt>
                <c:pt idx="2">
                  <c:v>24,16</c:v>
                </c:pt>
                <c:pt idx="3">
                  <c:v>24,20</c:v>
                </c:pt>
                <c:pt idx="4">
                  <c:v>26,10</c:v>
                </c:pt>
                <c:pt idx="5">
                  <c:v>26,16</c:v>
                </c:pt>
              </c:strCache>
            </c:strRef>
          </c:cat>
          <c:val>
            <c:numRef>
              <c:f>'chameleon-apps'!$C$7:$C$12</c:f>
              <c:numCache>
                <c:formatCode>General</c:formatCode>
                <c:ptCount val="6"/>
                <c:pt idx="0">
                  <c:v>290.89999999999969</c:v>
                </c:pt>
                <c:pt idx="1">
                  <c:v>665.8</c:v>
                </c:pt>
                <c:pt idx="2">
                  <c:v>1104.4000000000001</c:v>
                </c:pt>
                <c:pt idx="3">
                  <c:v>1451.2</c:v>
                </c:pt>
                <c:pt idx="4">
                  <c:v>3318.8</c:v>
                </c:pt>
                <c:pt idx="5">
                  <c:v>5372.4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70-124C-91DB-05275C32CE4F}"/>
            </c:ext>
          </c:extLst>
        </c:ser>
        <c:ser>
          <c:idx val="1"/>
          <c:order val="1"/>
          <c:tx>
            <c:strRef>
              <c:f>'chameleon-apps'!$D$2</c:f>
              <c:strCache>
                <c:ptCount val="1"/>
                <c:pt idx="0">
                  <c:v>MV2-SR-IOV-Opt</c:v>
                </c:pt>
              </c:strCache>
            </c:strRef>
          </c:tx>
          <c:invertIfNegative val="0"/>
          <c:cat>
            <c:strRef>
              <c:f>'chameleon-apps'!$B$7:$B$12</c:f>
              <c:strCache>
                <c:ptCount val="6"/>
                <c:pt idx="0">
                  <c:v>22,20</c:v>
                </c:pt>
                <c:pt idx="1">
                  <c:v>24,10</c:v>
                </c:pt>
                <c:pt idx="2">
                  <c:v>24,16</c:v>
                </c:pt>
                <c:pt idx="3">
                  <c:v>24,20</c:v>
                </c:pt>
                <c:pt idx="4">
                  <c:v>26,10</c:v>
                </c:pt>
                <c:pt idx="5">
                  <c:v>26,16</c:v>
                </c:pt>
              </c:strCache>
            </c:strRef>
          </c:cat>
          <c:val>
            <c:numRef>
              <c:f>'chameleon-apps'!$D$7:$D$12</c:f>
              <c:numCache>
                <c:formatCode>General</c:formatCode>
                <c:ptCount val="6"/>
                <c:pt idx="0">
                  <c:v>242.9</c:v>
                </c:pt>
                <c:pt idx="1">
                  <c:v>588.1</c:v>
                </c:pt>
                <c:pt idx="2">
                  <c:v>944.7</c:v>
                </c:pt>
                <c:pt idx="3">
                  <c:v>1208.2</c:v>
                </c:pt>
                <c:pt idx="4">
                  <c:v>2798.2</c:v>
                </c:pt>
                <c:pt idx="5">
                  <c:v>4561.9000000000005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70-124C-91DB-05275C32CE4F}"/>
            </c:ext>
          </c:extLst>
        </c:ser>
        <c:ser>
          <c:idx val="2"/>
          <c:order val="2"/>
          <c:tx>
            <c:strRef>
              <c:f>'chameleon-apps'!$E$2</c:f>
              <c:strCache>
                <c:ptCount val="1"/>
                <c:pt idx="0">
                  <c:v>MV2-Native</c:v>
                </c:pt>
              </c:strCache>
            </c:strRef>
          </c:tx>
          <c:invertIfNegative val="0"/>
          <c:cat>
            <c:strRef>
              <c:f>'chameleon-apps'!$B$7:$B$12</c:f>
              <c:strCache>
                <c:ptCount val="6"/>
                <c:pt idx="0">
                  <c:v>22,20</c:v>
                </c:pt>
                <c:pt idx="1">
                  <c:v>24,10</c:v>
                </c:pt>
                <c:pt idx="2">
                  <c:v>24,16</c:v>
                </c:pt>
                <c:pt idx="3">
                  <c:v>24,20</c:v>
                </c:pt>
                <c:pt idx="4">
                  <c:v>26,10</c:v>
                </c:pt>
                <c:pt idx="5">
                  <c:v>26,16</c:v>
                </c:pt>
              </c:strCache>
            </c:strRef>
          </c:cat>
          <c:val>
            <c:numRef>
              <c:f>'chameleon-apps'!$E$7:$E$12</c:f>
              <c:numCache>
                <c:formatCode>General</c:formatCode>
                <c:ptCount val="6"/>
                <c:pt idx="0">
                  <c:v>234.8</c:v>
                </c:pt>
                <c:pt idx="1">
                  <c:v>559.79999999999995</c:v>
                </c:pt>
                <c:pt idx="2">
                  <c:v>943.2</c:v>
                </c:pt>
                <c:pt idx="3">
                  <c:v>1178.5999999999999</c:v>
                </c:pt>
                <c:pt idx="4">
                  <c:v>2744.2</c:v>
                </c:pt>
                <c:pt idx="5">
                  <c:v>4413.3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70-124C-91DB-05275C32C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989824"/>
        <c:axId val="177991000"/>
      </c:barChart>
      <c:catAx>
        <c:axId val="17798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Problem</a:t>
                </a:r>
                <a:r>
                  <a:rPr lang="en-US" baseline="0" dirty="0"/>
                  <a:t> Size (Scale, Edgefactor)</a:t>
                </a:r>
                <a:endParaRPr lang="en-US" dirty="0"/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77991000"/>
        <c:crosses val="autoZero"/>
        <c:auto val="1"/>
        <c:lblAlgn val="ctr"/>
        <c:lblOffset val="100"/>
        <c:noMultiLvlLbl val="0"/>
      </c:catAx>
      <c:valAx>
        <c:axId val="177991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1.38888888888889E-2"/>
              <c:y val="0.225116287547389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79898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576531058617699"/>
          <c:y val="0.115164771070283"/>
          <c:w val="0.243123578302712"/>
          <c:h val="0.278929352580926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Graph500</a:t>
            </a:r>
          </a:p>
        </c:rich>
      </c:tx>
      <c:layout>
        <c:manualLayout>
          <c:xMode val="edge"/>
          <c:yMode val="edge"/>
          <c:x val="0.414249584425882"/>
          <c:y val="8.0242430223384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516585580447501"/>
          <c:y val="0.19023133317069399"/>
          <c:w val="0.82941204086884501"/>
          <c:h val="0.64125497933475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chameleon!$L$125</c:f>
              <c:strCache>
                <c:ptCount val="1"/>
                <c:pt idx="0">
                  <c:v>Singularity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chameleon!$K$126:$K$131</c:f>
              <c:strCache>
                <c:ptCount val="6"/>
                <c:pt idx="0">
                  <c:v>22,16</c:v>
                </c:pt>
                <c:pt idx="1">
                  <c:v>22,20</c:v>
                </c:pt>
                <c:pt idx="2">
                  <c:v>24,16</c:v>
                </c:pt>
                <c:pt idx="3">
                  <c:v>24,20</c:v>
                </c:pt>
                <c:pt idx="4">
                  <c:v>26,16</c:v>
                </c:pt>
                <c:pt idx="5">
                  <c:v>26,20</c:v>
                </c:pt>
              </c:strCache>
            </c:strRef>
          </c:cat>
          <c:val>
            <c:numRef>
              <c:f>chameleon!$L$126:$L$131</c:f>
              <c:numCache>
                <c:formatCode>General</c:formatCode>
                <c:ptCount val="6"/>
                <c:pt idx="0">
                  <c:v>383.91699999999958</c:v>
                </c:pt>
                <c:pt idx="1">
                  <c:v>415.25099999999992</c:v>
                </c:pt>
                <c:pt idx="2">
                  <c:v>665.28099999999995</c:v>
                </c:pt>
                <c:pt idx="3">
                  <c:v>757.548</c:v>
                </c:pt>
                <c:pt idx="4">
                  <c:v>1958.08</c:v>
                </c:pt>
                <c:pt idx="5">
                  <c:v>2438.1999999999998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8A-F540-91AE-DD7AB2109A7A}"/>
            </c:ext>
          </c:extLst>
        </c:ser>
        <c:ser>
          <c:idx val="1"/>
          <c:order val="1"/>
          <c:tx>
            <c:strRef>
              <c:f>chameleon!$M$125</c:f>
              <c:strCache>
                <c:ptCount val="1"/>
                <c:pt idx="0">
                  <c:v>Native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chameleon!$K$126:$K$131</c:f>
              <c:strCache>
                <c:ptCount val="6"/>
                <c:pt idx="0">
                  <c:v>22,16</c:v>
                </c:pt>
                <c:pt idx="1">
                  <c:v>22,20</c:v>
                </c:pt>
                <c:pt idx="2">
                  <c:v>24,16</c:v>
                </c:pt>
                <c:pt idx="3">
                  <c:v>24,20</c:v>
                </c:pt>
                <c:pt idx="4">
                  <c:v>26,16</c:v>
                </c:pt>
                <c:pt idx="5">
                  <c:v>26,20</c:v>
                </c:pt>
              </c:strCache>
            </c:strRef>
          </c:cat>
          <c:val>
            <c:numRef>
              <c:f>chameleon!$M$126:$M$131</c:f>
              <c:numCache>
                <c:formatCode>General</c:formatCode>
                <c:ptCount val="6"/>
                <c:pt idx="0">
                  <c:v>368.3</c:v>
                </c:pt>
                <c:pt idx="1">
                  <c:v>409.1</c:v>
                </c:pt>
                <c:pt idx="2">
                  <c:v>656.7</c:v>
                </c:pt>
                <c:pt idx="3">
                  <c:v>750.9</c:v>
                </c:pt>
                <c:pt idx="4">
                  <c:v>1881.5</c:v>
                </c:pt>
                <c:pt idx="5">
                  <c:v>2304.1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8A-F540-91AE-DD7AB2109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983944"/>
        <c:axId val="177988648"/>
      </c:barChart>
      <c:catAx>
        <c:axId val="177983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baseline="0" dirty="0">
                    <a:effectLst/>
                  </a:rPr>
                  <a:t>Problem Size (Scale, Edgefactor)</a:t>
                </a:r>
                <a:endParaRPr lang="en-US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88648"/>
        <c:crosses val="autoZero"/>
        <c:auto val="1"/>
        <c:lblAlgn val="ctr"/>
        <c:lblOffset val="100"/>
        <c:noMultiLvlLbl val="0"/>
      </c:catAx>
      <c:valAx>
        <c:axId val="17798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/>
                  <a:t>BFS Execution</a:t>
                </a:r>
                <a:r>
                  <a:rPr lang="en-US" sz="1100" b="1" baseline="0" dirty="0"/>
                  <a:t> Time (ms)</a:t>
                </a:r>
                <a:endParaRPr lang="en-US" sz="1100" b="1" dirty="0"/>
              </a:p>
            </c:rich>
          </c:tx>
          <c:layout>
            <c:manualLayout>
              <c:xMode val="edge"/>
              <c:yMode val="edge"/>
              <c:x val="1.4427072828060101E-2"/>
              <c:y val="0.24513089173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8394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24319006999125101"/>
          <c:y val="0.19986038203557899"/>
          <c:w val="0.15680993000874899"/>
          <c:h val="0.17476961213181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NPB Class 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301742681266199"/>
          <c:y val="0.14952410291842"/>
          <c:w val="0.85150512184919303"/>
          <c:h val="0.70005431612715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chameleon!$B$125</c:f>
              <c:strCache>
                <c:ptCount val="1"/>
                <c:pt idx="0">
                  <c:v>Singularity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chameleon!$A$126:$A$131</c:f>
              <c:strCache>
                <c:ptCount val="6"/>
                <c:pt idx="0">
                  <c:v>CG</c:v>
                </c:pt>
                <c:pt idx="1">
                  <c:v>EP</c:v>
                </c:pt>
                <c:pt idx="2">
                  <c:v>FT</c:v>
                </c:pt>
                <c:pt idx="3">
                  <c:v>IS</c:v>
                </c:pt>
                <c:pt idx="4">
                  <c:v>LU</c:v>
                </c:pt>
                <c:pt idx="5">
                  <c:v>MG</c:v>
                </c:pt>
              </c:strCache>
            </c:strRef>
          </c:cat>
          <c:val>
            <c:numRef>
              <c:f>chameleon!$B$126:$B$131</c:f>
              <c:numCache>
                <c:formatCode>General</c:formatCode>
                <c:ptCount val="6"/>
                <c:pt idx="0">
                  <c:v>246.01</c:v>
                </c:pt>
                <c:pt idx="1">
                  <c:v>16.55</c:v>
                </c:pt>
                <c:pt idx="2">
                  <c:v>60.63</c:v>
                </c:pt>
                <c:pt idx="3">
                  <c:v>2.98</c:v>
                </c:pt>
                <c:pt idx="4">
                  <c:v>265.86</c:v>
                </c:pt>
                <c:pt idx="5">
                  <c:v>40.78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D2B-AD4B-8528-9D9FC3BBE510}"/>
            </c:ext>
          </c:extLst>
        </c:ser>
        <c:ser>
          <c:idx val="1"/>
          <c:order val="1"/>
          <c:tx>
            <c:strRef>
              <c:f>chameleon!$C$125</c:f>
              <c:strCache>
                <c:ptCount val="1"/>
                <c:pt idx="0">
                  <c:v>Native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chameleon!$A$126:$A$131</c:f>
              <c:strCache>
                <c:ptCount val="6"/>
                <c:pt idx="0">
                  <c:v>CG</c:v>
                </c:pt>
                <c:pt idx="1">
                  <c:v>EP</c:v>
                </c:pt>
                <c:pt idx="2">
                  <c:v>FT</c:v>
                </c:pt>
                <c:pt idx="3">
                  <c:v>IS</c:v>
                </c:pt>
                <c:pt idx="4">
                  <c:v>LU</c:v>
                </c:pt>
                <c:pt idx="5">
                  <c:v>MG</c:v>
                </c:pt>
              </c:strCache>
            </c:strRef>
          </c:cat>
          <c:val>
            <c:numRef>
              <c:f>chameleon!$C$126:$C$131</c:f>
              <c:numCache>
                <c:formatCode>General</c:formatCode>
                <c:ptCount val="6"/>
                <c:pt idx="0">
                  <c:v>236.22</c:v>
                </c:pt>
                <c:pt idx="1">
                  <c:v>16.46</c:v>
                </c:pt>
                <c:pt idx="2">
                  <c:v>59.42</c:v>
                </c:pt>
                <c:pt idx="3">
                  <c:v>2.93</c:v>
                </c:pt>
                <c:pt idx="4">
                  <c:v>250.18</c:v>
                </c:pt>
                <c:pt idx="5">
                  <c:v>38.274999999999999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D2B-AD4B-8528-9D9FC3BBE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989040"/>
        <c:axId val="177989432"/>
      </c:barChart>
      <c:catAx>
        <c:axId val="1779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89432"/>
        <c:crosses val="autoZero"/>
        <c:auto val="1"/>
        <c:lblAlgn val="ctr"/>
        <c:lblOffset val="100"/>
        <c:noMultiLvlLbl val="0"/>
      </c:catAx>
      <c:valAx>
        <c:axId val="17798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/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8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552079749283501"/>
          <c:y val="0.18632302161981101"/>
          <c:w val="0.15680993000874899"/>
          <c:h val="0.17476961213181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GPU-GPU Inter-node Bi-Bandwidth</a:t>
            </a:r>
          </a:p>
        </c:rich>
      </c:tx>
      <c:layout>
        <c:manualLayout>
          <c:xMode val="edge"/>
          <c:yMode val="edge"/>
          <c:x val="0.18326503653781401"/>
          <c:y val="3.509550860392649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996005193183"/>
          <c:y val="0.153972767415015"/>
          <c:w val="0.77375166963821396"/>
          <c:h val="0.522102500443846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Docker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0.95199999999999996</c:v>
                </c:pt>
                <c:pt idx="1">
                  <c:v>1.901</c:v>
                </c:pt>
                <c:pt idx="2">
                  <c:v>3.923</c:v>
                </c:pt>
                <c:pt idx="3">
                  <c:v>7.6260000000000003</c:v>
                </c:pt>
                <c:pt idx="4">
                  <c:v>13.622</c:v>
                </c:pt>
                <c:pt idx="5">
                  <c:v>51.960999999999999</c:v>
                </c:pt>
                <c:pt idx="6">
                  <c:v>106.059</c:v>
                </c:pt>
                <c:pt idx="7">
                  <c:v>215.655</c:v>
                </c:pt>
                <c:pt idx="8">
                  <c:v>448.52199999999999</c:v>
                </c:pt>
                <c:pt idx="9">
                  <c:v>883.62699999999995</c:v>
                </c:pt>
                <c:pt idx="10">
                  <c:v>1720.71</c:v>
                </c:pt>
                <c:pt idx="11">
                  <c:v>3176.02</c:v>
                </c:pt>
                <c:pt idx="12">
                  <c:v>5027.9799999999996</c:v>
                </c:pt>
                <c:pt idx="13">
                  <c:v>5657.88</c:v>
                </c:pt>
                <c:pt idx="14">
                  <c:v>5865.89</c:v>
                </c:pt>
                <c:pt idx="15">
                  <c:v>7281.81</c:v>
                </c:pt>
                <c:pt idx="16">
                  <c:v>13205.1</c:v>
                </c:pt>
                <c:pt idx="17">
                  <c:v>16309.9</c:v>
                </c:pt>
                <c:pt idx="18">
                  <c:v>17074.8</c:v>
                </c:pt>
                <c:pt idx="19">
                  <c:v>15788.5</c:v>
                </c:pt>
                <c:pt idx="20">
                  <c:v>17037.8</c:v>
                </c:pt>
                <c:pt idx="21">
                  <c:v>17598.2</c:v>
                </c:pt>
                <c:pt idx="22">
                  <c:v>17315.8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8ED-E841-A4BF-F2F310750F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Native</c:v>
                </c:pt>
              </c:strCache>
            </c:strRef>
          </c:tx>
          <c:spPr>
            <a:ln w="412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0.85299999999999998</c:v>
                </c:pt>
                <c:pt idx="1">
                  <c:v>1.972</c:v>
                </c:pt>
                <c:pt idx="2">
                  <c:v>4.0759999999999996</c:v>
                </c:pt>
                <c:pt idx="3">
                  <c:v>7.7210000000000001</c:v>
                </c:pt>
                <c:pt idx="4">
                  <c:v>14.012</c:v>
                </c:pt>
                <c:pt idx="5">
                  <c:v>51.720999999999997</c:v>
                </c:pt>
                <c:pt idx="6">
                  <c:v>106.795</c:v>
                </c:pt>
                <c:pt idx="7">
                  <c:v>217.03</c:v>
                </c:pt>
                <c:pt idx="8">
                  <c:v>441.40800000000002</c:v>
                </c:pt>
                <c:pt idx="9">
                  <c:v>889.15800000000002</c:v>
                </c:pt>
                <c:pt idx="10">
                  <c:v>1717.75</c:v>
                </c:pt>
                <c:pt idx="11">
                  <c:v>3153.28</c:v>
                </c:pt>
                <c:pt idx="12">
                  <c:v>4986.41</c:v>
                </c:pt>
                <c:pt idx="13">
                  <c:v>5681.14</c:v>
                </c:pt>
                <c:pt idx="14">
                  <c:v>5999.69</c:v>
                </c:pt>
                <c:pt idx="15">
                  <c:v>7305.22</c:v>
                </c:pt>
                <c:pt idx="16">
                  <c:v>12734</c:v>
                </c:pt>
                <c:pt idx="17">
                  <c:v>15987.1</c:v>
                </c:pt>
                <c:pt idx="18">
                  <c:v>17089</c:v>
                </c:pt>
                <c:pt idx="19">
                  <c:v>15765.7</c:v>
                </c:pt>
                <c:pt idx="20">
                  <c:v>17062.5</c:v>
                </c:pt>
                <c:pt idx="21">
                  <c:v>17500.2</c:v>
                </c:pt>
                <c:pt idx="22">
                  <c:v>17340.900000000001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8ED-E841-A4BF-F2F310750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85120"/>
        <c:axId val="177985512"/>
      </c:lineChart>
      <c:catAx>
        <c:axId val="177985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8626195880638992"/>
              <c:y val="0.823930027285379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85512"/>
        <c:crosses val="autoZero"/>
        <c:auto val="1"/>
        <c:lblAlgn val="ctr"/>
        <c:lblOffset val="100"/>
        <c:tickMarkSkip val="2"/>
        <c:noMultiLvlLbl val="0"/>
      </c:catAx>
      <c:valAx>
        <c:axId val="17798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 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8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778369281035499"/>
          <c:y val="0.90380824309307528"/>
          <c:w val="0.68958860545848699"/>
          <c:h val="9.6101254699119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GPU-GPU Inter-node Bandwidth</a:t>
            </a:r>
          </a:p>
        </c:rich>
      </c:tx>
      <c:layout>
        <c:manualLayout>
          <c:xMode val="edge"/>
          <c:yMode val="edge"/>
          <c:x val="0.20378818874433299"/>
          <c:y val="3.509550860392649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2971556561697"/>
          <c:y val="0.153972767415015"/>
          <c:w val="0.75977611826969904"/>
          <c:h val="0.417090435126978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Docker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0.99199999999999999</c:v>
                </c:pt>
                <c:pt idx="1">
                  <c:v>1.984</c:v>
                </c:pt>
                <c:pt idx="2">
                  <c:v>4.0620000000000003</c:v>
                </c:pt>
                <c:pt idx="3">
                  <c:v>7.9279999999999999</c:v>
                </c:pt>
                <c:pt idx="4">
                  <c:v>12.535</c:v>
                </c:pt>
                <c:pt idx="5">
                  <c:v>58.593000000000004</c:v>
                </c:pt>
                <c:pt idx="6">
                  <c:v>114.642</c:v>
                </c:pt>
                <c:pt idx="7">
                  <c:v>234.55799999999999</c:v>
                </c:pt>
                <c:pt idx="8">
                  <c:v>453.28800000000001</c:v>
                </c:pt>
                <c:pt idx="9">
                  <c:v>881.7</c:v>
                </c:pt>
                <c:pt idx="10">
                  <c:v>1604</c:v>
                </c:pt>
                <c:pt idx="11">
                  <c:v>2507.7600000000002</c:v>
                </c:pt>
                <c:pt idx="12">
                  <c:v>3163.61</c:v>
                </c:pt>
                <c:pt idx="13">
                  <c:v>3398.29</c:v>
                </c:pt>
                <c:pt idx="14">
                  <c:v>3622.9</c:v>
                </c:pt>
                <c:pt idx="15">
                  <c:v>5098.16</c:v>
                </c:pt>
                <c:pt idx="16">
                  <c:v>7340.35</c:v>
                </c:pt>
                <c:pt idx="17">
                  <c:v>9341.77</c:v>
                </c:pt>
                <c:pt idx="18">
                  <c:v>9948.1299999999992</c:v>
                </c:pt>
                <c:pt idx="19">
                  <c:v>10311.4</c:v>
                </c:pt>
                <c:pt idx="20">
                  <c:v>10750.3</c:v>
                </c:pt>
                <c:pt idx="21">
                  <c:v>10909.2</c:v>
                </c:pt>
                <c:pt idx="22">
                  <c:v>11012.6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64B-6247-A58A-432C7BD63D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Native</c:v>
                </c:pt>
              </c:strCache>
            </c:strRef>
          </c:tx>
          <c:spPr>
            <a:ln w="412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1.024</c:v>
                </c:pt>
                <c:pt idx="1">
                  <c:v>2.0569999999999999</c:v>
                </c:pt>
                <c:pt idx="2">
                  <c:v>4.1180000000000003</c:v>
                </c:pt>
                <c:pt idx="3">
                  <c:v>8.1690000000000005</c:v>
                </c:pt>
                <c:pt idx="4">
                  <c:v>12.656000000000001</c:v>
                </c:pt>
                <c:pt idx="5">
                  <c:v>58.655999999999999</c:v>
                </c:pt>
                <c:pt idx="6">
                  <c:v>113.499</c:v>
                </c:pt>
                <c:pt idx="7">
                  <c:v>233.49299999999999</c:v>
                </c:pt>
                <c:pt idx="8">
                  <c:v>450.24299999999999</c:v>
                </c:pt>
                <c:pt idx="9">
                  <c:v>882.351</c:v>
                </c:pt>
                <c:pt idx="10">
                  <c:v>1600.36</c:v>
                </c:pt>
                <c:pt idx="11">
                  <c:v>2555.94</c:v>
                </c:pt>
                <c:pt idx="12">
                  <c:v>3145.86</c:v>
                </c:pt>
                <c:pt idx="13">
                  <c:v>3415.86</c:v>
                </c:pt>
                <c:pt idx="14">
                  <c:v>3609.76</c:v>
                </c:pt>
                <c:pt idx="15">
                  <c:v>5137.45</c:v>
                </c:pt>
                <c:pt idx="16">
                  <c:v>7353.27</c:v>
                </c:pt>
                <c:pt idx="17">
                  <c:v>9333.32</c:v>
                </c:pt>
                <c:pt idx="18">
                  <c:v>9952.7800000000007</c:v>
                </c:pt>
                <c:pt idx="19">
                  <c:v>10287.799999999999</c:v>
                </c:pt>
                <c:pt idx="20">
                  <c:v>10746</c:v>
                </c:pt>
                <c:pt idx="21">
                  <c:v>10900.8</c:v>
                </c:pt>
                <c:pt idx="22">
                  <c:v>11007.7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64B-6247-A58A-432C7BD63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86296"/>
        <c:axId val="177986688"/>
      </c:lineChart>
      <c:catAx>
        <c:axId val="177986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8838695506629101"/>
              <c:y val="0.75663961946789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86688"/>
        <c:crosses val="autoZero"/>
        <c:auto val="1"/>
        <c:lblAlgn val="ctr"/>
        <c:lblOffset val="100"/>
        <c:noMultiLvlLbl val="0"/>
      </c:catAx>
      <c:valAx>
        <c:axId val="17798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 (MB/s)</a:t>
                </a:r>
              </a:p>
            </c:rich>
          </c:tx>
          <c:layout>
            <c:manualLayout>
              <c:xMode val="edge"/>
              <c:yMode val="edge"/>
              <c:x val="1.60329285998984E-2"/>
              <c:y val="7.2083042789807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8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778369281035499"/>
          <c:y val="0.88187365375387405"/>
          <c:w val="0.68958860545848699"/>
          <c:h val="0.11803601386729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GPU-GPU Inter-node Latency</a:t>
            </a:r>
          </a:p>
        </c:rich>
      </c:tx>
      <c:layout>
        <c:manualLayout>
          <c:xMode val="edge"/>
          <c:yMode val="edge"/>
          <c:x val="0.21065007442256201"/>
          <c:y val="2.9246257169938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06945248909801"/>
          <c:y val="0.153972767415015"/>
          <c:w val="0.81567822384177202"/>
          <c:h val="0.463609826373951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Docker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2.09</c:v>
                </c:pt>
                <c:pt idx="1">
                  <c:v>2.0299999999999998</c:v>
                </c:pt>
                <c:pt idx="2">
                  <c:v>1.99</c:v>
                </c:pt>
                <c:pt idx="3">
                  <c:v>1.98</c:v>
                </c:pt>
                <c:pt idx="4">
                  <c:v>2</c:v>
                </c:pt>
                <c:pt idx="5">
                  <c:v>2.59</c:v>
                </c:pt>
                <c:pt idx="6">
                  <c:v>2.56</c:v>
                </c:pt>
                <c:pt idx="7">
                  <c:v>2.6</c:v>
                </c:pt>
                <c:pt idx="8">
                  <c:v>2.66</c:v>
                </c:pt>
                <c:pt idx="9">
                  <c:v>2.73</c:v>
                </c:pt>
                <c:pt idx="10">
                  <c:v>2.94</c:v>
                </c:pt>
                <c:pt idx="11">
                  <c:v>3.56</c:v>
                </c:pt>
                <c:pt idx="12">
                  <c:v>4.26</c:v>
                </c:pt>
                <c:pt idx="13">
                  <c:v>5.76</c:v>
                </c:pt>
                <c:pt idx="14">
                  <c:v>8.48</c:v>
                </c:pt>
                <c:pt idx="15">
                  <c:v>18.940000000000001</c:v>
                </c:pt>
                <c:pt idx="16">
                  <c:v>25.8</c:v>
                </c:pt>
                <c:pt idx="17">
                  <c:v>37.770000000000003</c:v>
                </c:pt>
                <c:pt idx="18">
                  <c:v>60.62</c:v>
                </c:pt>
                <c:pt idx="19">
                  <c:v>150.44</c:v>
                </c:pt>
                <c:pt idx="20">
                  <c:v>276.45999999999998</c:v>
                </c:pt>
                <c:pt idx="21">
                  <c:v>372.05</c:v>
                </c:pt>
                <c:pt idx="22">
                  <c:v>562.46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45-9641-9C00-7631562BB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Native</c:v>
                </c:pt>
              </c:strCache>
            </c:strRef>
          </c:tx>
          <c:spPr>
            <a:ln w="412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1.95</c:v>
                </c:pt>
                <c:pt idx="1">
                  <c:v>1.84</c:v>
                </c:pt>
                <c:pt idx="2">
                  <c:v>1.84</c:v>
                </c:pt>
                <c:pt idx="3">
                  <c:v>1.84</c:v>
                </c:pt>
                <c:pt idx="4">
                  <c:v>1.88</c:v>
                </c:pt>
                <c:pt idx="5">
                  <c:v>2.57</c:v>
                </c:pt>
                <c:pt idx="6">
                  <c:v>2.5499999999999998</c:v>
                </c:pt>
                <c:pt idx="7">
                  <c:v>2.57</c:v>
                </c:pt>
                <c:pt idx="8">
                  <c:v>2.63</c:v>
                </c:pt>
                <c:pt idx="9">
                  <c:v>2.71</c:v>
                </c:pt>
                <c:pt idx="10">
                  <c:v>2.92</c:v>
                </c:pt>
                <c:pt idx="11">
                  <c:v>3.58</c:v>
                </c:pt>
                <c:pt idx="12">
                  <c:v>4.32</c:v>
                </c:pt>
                <c:pt idx="13">
                  <c:v>5.79</c:v>
                </c:pt>
                <c:pt idx="14">
                  <c:v>8.57</c:v>
                </c:pt>
                <c:pt idx="15">
                  <c:v>18.87</c:v>
                </c:pt>
                <c:pt idx="16">
                  <c:v>25.81</c:v>
                </c:pt>
                <c:pt idx="17">
                  <c:v>37.76</c:v>
                </c:pt>
                <c:pt idx="18">
                  <c:v>60.8</c:v>
                </c:pt>
                <c:pt idx="19">
                  <c:v>150.58000000000001</c:v>
                </c:pt>
                <c:pt idx="20">
                  <c:v>276.58999999999997</c:v>
                </c:pt>
                <c:pt idx="21">
                  <c:v>371.3</c:v>
                </c:pt>
                <c:pt idx="22">
                  <c:v>559.4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E45-9641-9C00-7631562BB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467184"/>
        <c:axId val="224464832"/>
      </c:lineChart>
      <c:catAx>
        <c:axId val="224467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5484563178185602"/>
              <c:y val="0.771286899795413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64832"/>
        <c:crosses val="autoZero"/>
        <c:auto val="1"/>
        <c:lblAlgn val="ctr"/>
        <c:lblOffset val="100"/>
        <c:noMultiLvlLbl val="0"/>
      </c:catAx>
      <c:valAx>
        <c:axId val="2244648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(us)</a:t>
                </a:r>
              </a:p>
            </c:rich>
          </c:tx>
          <c:layout>
            <c:manualLayout>
              <c:xMode val="edge"/>
              <c:yMode val="edge"/>
              <c:x val="1.95466243101085E-2"/>
              <c:y val="0.252495143279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6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31132453720979"/>
          <c:y val="0.87748660860938543"/>
          <c:w val="0.45283755122603275"/>
          <c:h val="0.111120130627156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12632064457499"/>
          <c:y val="6.7133132947182803E-2"/>
          <c:w val="0.77677683448882295"/>
          <c:h val="0.65889559388097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(4,28)</c:v>
                </c:pt>
                <c:pt idx="1">
                  <c:v>(8,28)</c:v>
                </c:pt>
                <c:pt idx="2">
                  <c:v>(16,28)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0.187586</c:v>
                </c:pt>
                <c:pt idx="1">
                  <c:v>0.20059099999999999</c:v>
                </c:pt>
                <c:pt idx="2">
                  <c:v>0.29936499999999999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CF-744B-B622-8EFBD3502C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MVAPICH2-SHArP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(4,28)</c:v>
                </c:pt>
                <c:pt idx="1">
                  <c:v>(8,28)</c:v>
                </c:pt>
                <c:pt idx="2">
                  <c:v>(16,28)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0.15703300000000001</c:v>
                </c:pt>
                <c:pt idx="1">
                  <c:v>0.16888300000000001</c:v>
                </c:pt>
                <c:pt idx="2">
                  <c:v>0.26473400000000002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ACF-744B-B622-8EFBD3502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614896"/>
        <c:axId val="173612936"/>
      </c:barChart>
      <c:catAx>
        <c:axId val="173614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(Number of Nodes, PPN)</a:t>
                </a:r>
              </a:p>
            </c:rich>
          </c:tx>
          <c:layout>
            <c:manualLayout>
              <c:xMode val="edge"/>
              <c:yMode val="edge"/>
              <c:x val="0.34442704247815797"/>
              <c:y val="0.84204452945314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2936"/>
        <c:crosses val="autoZero"/>
        <c:auto val="1"/>
        <c:lblAlgn val="ctr"/>
        <c:lblOffset val="100"/>
        <c:noMultiLvlLbl val="0"/>
      </c:catAx>
      <c:valAx>
        <c:axId val="173612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565801611438599"/>
          <c:y val="6.6404905427987798E-2"/>
          <c:w val="0.32763264100087902"/>
          <c:h val="0.242496053909922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09305680339801"/>
          <c:y val="4.4266179459398203E-2"/>
          <c:w val="0.80161173953237796"/>
          <c:h val="0.647002188183806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MVAPICH2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78.23</c:v>
                </c:pt>
                <c:pt idx="1">
                  <c:v>77.913330000000002</c:v>
                </c:pt>
                <c:pt idx="2">
                  <c:v>99.61</c:v>
                </c:pt>
                <c:pt idx="3">
                  <c:v>98.02</c:v>
                </c:pt>
                <c:pt idx="4">
                  <c:v>96.556659999999994</c:v>
                </c:pt>
                <c:pt idx="5">
                  <c:v>99.126660000000001</c:v>
                </c:pt>
                <c:pt idx="6">
                  <c:v>106.04666</c:v>
                </c:pt>
                <c:pt idx="7">
                  <c:v>113.65333</c:v>
                </c:pt>
                <c:pt idx="8">
                  <c:v>198.46</c:v>
                </c:pt>
                <c:pt idx="9">
                  <c:v>234.86332999999999</c:v>
                </c:pt>
                <c:pt idx="10">
                  <c:v>246.64332999999999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F85-4940-9050-860FF33ABF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MVAPICH2-OPT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76.423330000000007</c:v>
                </c:pt>
                <c:pt idx="1">
                  <c:v>74.669999999999973</c:v>
                </c:pt>
                <c:pt idx="2">
                  <c:v>95.793329999999997</c:v>
                </c:pt>
                <c:pt idx="3">
                  <c:v>122.54</c:v>
                </c:pt>
                <c:pt idx="4">
                  <c:v>117.09666</c:v>
                </c:pt>
                <c:pt idx="5">
                  <c:v>119.97666</c:v>
                </c:pt>
                <c:pt idx="6">
                  <c:v>121.50666</c:v>
                </c:pt>
                <c:pt idx="7">
                  <c:v>130.46665999999999</c:v>
                </c:pt>
                <c:pt idx="8">
                  <c:v>139.39666</c:v>
                </c:pt>
                <c:pt idx="9">
                  <c:v>149.23666</c:v>
                </c:pt>
                <c:pt idx="10">
                  <c:v>168.92666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F85-4940-9050-860FF33ABF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89.416659999999993</c:v>
                </c:pt>
                <c:pt idx="1">
                  <c:v>87.45</c:v>
                </c:pt>
                <c:pt idx="2">
                  <c:v>125.85333</c:v>
                </c:pt>
                <c:pt idx="3">
                  <c:v>110.48666</c:v>
                </c:pt>
                <c:pt idx="4">
                  <c:v>114.92666</c:v>
                </c:pt>
                <c:pt idx="5">
                  <c:v>119.37</c:v>
                </c:pt>
                <c:pt idx="6">
                  <c:v>116.83</c:v>
                </c:pt>
                <c:pt idx="7">
                  <c:v>123.27</c:v>
                </c:pt>
                <c:pt idx="8">
                  <c:v>128.12665999999999</c:v>
                </c:pt>
                <c:pt idx="9">
                  <c:v>134.44999999999999</c:v>
                </c:pt>
                <c:pt idx="10">
                  <c:v>155.76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F85-4940-9050-860FF33AB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614112"/>
        <c:axId val="173615680"/>
      </c:barChart>
      <c:catAx>
        <c:axId val="173614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 dirty="0">
                    <a:effectLst/>
                  </a:rPr>
                  <a:t>Message Size</a:t>
                </a:r>
                <a:endParaRPr lang="en-US" sz="105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5680"/>
        <c:crosses val="autoZero"/>
        <c:auto val="1"/>
        <c:lblAlgn val="ctr"/>
        <c:lblOffset val="100"/>
        <c:noMultiLvlLbl val="0"/>
      </c:catAx>
      <c:valAx>
        <c:axId val="1736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</a:t>
                </a:r>
                <a:r>
                  <a:rPr lang="en-US" baseline="0" dirty="0"/>
                  <a:t> (us)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4112"/>
        <c:crosses val="autoZero"/>
        <c:crossBetween val="between"/>
      </c:valAx>
      <c:spPr>
        <a:noFill/>
        <a:ln>
          <a:solidFill>
            <a:schemeClr val="bg2">
              <a:lumMod val="95000"/>
              <a:lumOff val="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183359063654842"/>
          <c:y val="0.81689625309720704"/>
          <c:w val="0.63328165583130602"/>
          <c:h val="8.6660131789060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E787F-F5BD-7A4C-B4CB-8356CC1D0F3E}" type="doc">
      <dgm:prSet loTypeId="urn:microsoft.com/office/officeart/2005/8/layout/cycle8" loCatId="" qsTypeId="urn:microsoft.com/office/officeart/2005/8/quickstyle/simple4" qsCatId="simple" csTypeId="urn:microsoft.com/office/officeart/2005/8/colors/colorful2" csCatId="colorful" phldr="1"/>
      <dgm:spPr/>
    </dgm:pt>
    <dgm:pt modelId="{EAE7DA36-012B-BE4A-BABE-425CAE93B580}">
      <dgm:prSet phldrT="[Text]" custT="1"/>
      <dgm:spPr/>
      <dgm:t>
        <a:bodyPr/>
        <a:lstStyle/>
        <a:p>
          <a:r>
            <a:rPr lang="en-US" sz="2000" dirty="0"/>
            <a:t>Big Data </a:t>
          </a:r>
          <a:r>
            <a:rPr lang="en-US" sz="1200" dirty="0"/>
            <a:t>(Hadoop, Spark, HBase, Memcached, etc.)</a:t>
          </a:r>
          <a:endParaRPr lang="en-US" sz="1800" dirty="0"/>
        </a:p>
      </dgm:t>
    </dgm:pt>
    <dgm:pt modelId="{92CC7FFF-3578-474C-A964-E18B98047BB8}" type="parTrans" cxnId="{A3B311FF-E25C-3944-A86F-EF15AD89E33D}">
      <dgm:prSet/>
      <dgm:spPr/>
      <dgm:t>
        <a:bodyPr/>
        <a:lstStyle/>
        <a:p>
          <a:endParaRPr lang="en-US"/>
        </a:p>
      </dgm:t>
    </dgm:pt>
    <dgm:pt modelId="{54F0C4F1-922F-F843-9387-930D6928FD1D}" type="sibTrans" cxnId="{A3B311FF-E25C-3944-A86F-EF15AD89E33D}">
      <dgm:prSet/>
      <dgm:spPr/>
      <dgm:t>
        <a:bodyPr/>
        <a:lstStyle/>
        <a:p>
          <a:endParaRPr lang="en-US"/>
        </a:p>
      </dgm:t>
    </dgm:pt>
    <dgm:pt modelId="{9FD689D6-9E08-A543-A7DF-2A07A14DCFBF}">
      <dgm:prSet phldrT="[Text]" custT="1"/>
      <dgm:spPr/>
      <dgm:t>
        <a:bodyPr/>
        <a:lstStyle/>
        <a:p>
          <a:r>
            <a:rPr lang="en-US" sz="2000" dirty="0"/>
            <a:t>Deep Learning</a:t>
          </a:r>
          <a:br>
            <a:rPr lang="en-US" sz="2000" dirty="0"/>
          </a:br>
          <a:r>
            <a:rPr lang="en-US" sz="1200" dirty="0"/>
            <a:t>(Caffe, TensorFlow, BigDL, etc.)</a:t>
          </a:r>
        </a:p>
      </dgm:t>
    </dgm:pt>
    <dgm:pt modelId="{BF138654-3E5A-C248-BFD5-04CA1C2E709A}" type="parTrans" cxnId="{584D3984-E947-6047-BB38-F37C91F3F816}">
      <dgm:prSet/>
      <dgm:spPr/>
      <dgm:t>
        <a:bodyPr/>
        <a:lstStyle/>
        <a:p>
          <a:endParaRPr lang="en-US"/>
        </a:p>
      </dgm:t>
    </dgm:pt>
    <dgm:pt modelId="{4BC25AD8-F028-9147-B319-4A8F341C0CD7}" type="sibTrans" cxnId="{584D3984-E947-6047-BB38-F37C91F3F816}">
      <dgm:prSet/>
      <dgm:spPr/>
      <dgm:t>
        <a:bodyPr/>
        <a:lstStyle/>
        <a:p>
          <a:endParaRPr lang="en-US"/>
        </a:p>
      </dgm:t>
    </dgm:pt>
    <dgm:pt modelId="{771A9200-F7C9-C247-9A21-152D6C18570D}">
      <dgm:prSet phldrT="[Text]" custT="1"/>
      <dgm:spPr/>
      <dgm:t>
        <a:bodyPr/>
        <a:lstStyle/>
        <a:p>
          <a:r>
            <a:rPr lang="en-US" sz="2000" dirty="0"/>
            <a:t>HPC </a:t>
          </a:r>
          <a:r>
            <a:rPr lang="en-US" sz="1500" dirty="0"/>
            <a:t/>
          </a:r>
          <a:br>
            <a:rPr lang="en-US" sz="1500" dirty="0"/>
          </a:br>
          <a:r>
            <a:rPr lang="en-US" sz="1200" dirty="0"/>
            <a:t>(MPI, RDMA, Lustre, etc.)</a:t>
          </a:r>
          <a:endParaRPr lang="en-US" sz="1600" dirty="0"/>
        </a:p>
      </dgm:t>
    </dgm:pt>
    <dgm:pt modelId="{2FABD33C-1189-BE4F-9E87-FF5F28C343F7}" type="parTrans" cxnId="{C5BE29C1-9610-CD4B-AE94-4E545D150F51}">
      <dgm:prSet/>
      <dgm:spPr/>
      <dgm:t>
        <a:bodyPr/>
        <a:lstStyle/>
        <a:p>
          <a:endParaRPr lang="en-US"/>
        </a:p>
      </dgm:t>
    </dgm:pt>
    <dgm:pt modelId="{7E19B4C2-75D0-064D-B50D-7D24863D01A3}" type="sibTrans" cxnId="{C5BE29C1-9610-CD4B-AE94-4E545D150F51}">
      <dgm:prSet/>
      <dgm:spPr/>
      <dgm:t>
        <a:bodyPr/>
        <a:lstStyle/>
        <a:p>
          <a:endParaRPr lang="en-US"/>
        </a:p>
      </dgm:t>
    </dgm:pt>
    <dgm:pt modelId="{59285A7E-A82E-4048-A2A5-E9F12229A593}" type="pres">
      <dgm:prSet presAssocID="{34AE787F-F5BD-7A4C-B4CB-8356CC1D0F3E}" presName="compositeShape" presStyleCnt="0">
        <dgm:presLayoutVars>
          <dgm:chMax val="7"/>
          <dgm:dir/>
          <dgm:resizeHandles val="exact"/>
        </dgm:presLayoutVars>
      </dgm:prSet>
      <dgm:spPr/>
    </dgm:pt>
    <dgm:pt modelId="{E433776F-49F2-5348-A925-09F47214B99C}" type="pres">
      <dgm:prSet presAssocID="{34AE787F-F5BD-7A4C-B4CB-8356CC1D0F3E}" presName="wedge1" presStyleLbl="node1" presStyleIdx="0" presStyleCnt="3"/>
      <dgm:spPr/>
      <dgm:t>
        <a:bodyPr/>
        <a:lstStyle/>
        <a:p>
          <a:endParaRPr lang="en-US"/>
        </a:p>
      </dgm:t>
    </dgm:pt>
    <dgm:pt modelId="{8FAAF0A0-91DF-1848-8F5C-686003B2F9A6}" type="pres">
      <dgm:prSet presAssocID="{34AE787F-F5BD-7A4C-B4CB-8356CC1D0F3E}" presName="dummy1a" presStyleCnt="0"/>
      <dgm:spPr/>
    </dgm:pt>
    <dgm:pt modelId="{6C1A04C9-986F-D447-8B77-4997688B90F5}" type="pres">
      <dgm:prSet presAssocID="{34AE787F-F5BD-7A4C-B4CB-8356CC1D0F3E}" presName="dummy1b" presStyleCnt="0"/>
      <dgm:spPr/>
    </dgm:pt>
    <dgm:pt modelId="{25D51026-2F1B-1B48-96E2-6F80AC0D6BC6}" type="pres">
      <dgm:prSet presAssocID="{34AE787F-F5BD-7A4C-B4CB-8356CC1D0F3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BCCCA-EA65-E140-9D87-6ECF9A5628F3}" type="pres">
      <dgm:prSet presAssocID="{34AE787F-F5BD-7A4C-B4CB-8356CC1D0F3E}" presName="wedge2" presStyleLbl="node1" presStyleIdx="1" presStyleCnt="3"/>
      <dgm:spPr/>
      <dgm:t>
        <a:bodyPr/>
        <a:lstStyle/>
        <a:p>
          <a:endParaRPr lang="en-US"/>
        </a:p>
      </dgm:t>
    </dgm:pt>
    <dgm:pt modelId="{A3F5FB2B-65F6-FC40-8A4B-16ECB6FFBD9F}" type="pres">
      <dgm:prSet presAssocID="{34AE787F-F5BD-7A4C-B4CB-8356CC1D0F3E}" presName="dummy2a" presStyleCnt="0"/>
      <dgm:spPr/>
    </dgm:pt>
    <dgm:pt modelId="{8BD6C87A-56D4-8E40-BD88-49C30BB633F7}" type="pres">
      <dgm:prSet presAssocID="{34AE787F-F5BD-7A4C-B4CB-8356CC1D0F3E}" presName="dummy2b" presStyleCnt="0"/>
      <dgm:spPr/>
    </dgm:pt>
    <dgm:pt modelId="{F36A4AC7-5CE4-BA4D-A173-D4300D735470}" type="pres">
      <dgm:prSet presAssocID="{34AE787F-F5BD-7A4C-B4CB-8356CC1D0F3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90930-D4F0-734B-AB4E-5BB7860567BB}" type="pres">
      <dgm:prSet presAssocID="{34AE787F-F5BD-7A4C-B4CB-8356CC1D0F3E}" presName="wedge3" presStyleLbl="node1" presStyleIdx="2" presStyleCnt="3"/>
      <dgm:spPr/>
      <dgm:t>
        <a:bodyPr/>
        <a:lstStyle/>
        <a:p>
          <a:endParaRPr lang="en-US"/>
        </a:p>
      </dgm:t>
    </dgm:pt>
    <dgm:pt modelId="{D94EF743-4543-1E43-BAF6-EDF68863232C}" type="pres">
      <dgm:prSet presAssocID="{34AE787F-F5BD-7A4C-B4CB-8356CC1D0F3E}" presName="dummy3a" presStyleCnt="0"/>
      <dgm:spPr/>
    </dgm:pt>
    <dgm:pt modelId="{4879C32D-C15C-A644-8ED0-65F4899D1792}" type="pres">
      <dgm:prSet presAssocID="{34AE787F-F5BD-7A4C-B4CB-8356CC1D0F3E}" presName="dummy3b" presStyleCnt="0"/>
      <dgm:spPr/>
    </dgm:pt>
    <dgm:pt modelId="{A3589214-F30F-2342-A461-F6D088C1234C}" type="pres">
      <dgm:prSet presAssocID="{34AE787F-F5BD-7A4C-B4CB-8356CC1D0F3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F985F-00A3-5046-BECD-A642B402F6D6}" type="pres">
      <dgm:prSet presAssocID="{54F0C4F1-922F-F843-9387-930D6928FD1D}" presName="arrowWedge1" presStyleLbl="fgSibTrans2D1" presStyleIdx="0" presStyleCnt="3"/>
      <dgm:spPr/>
    </dgm:pt>
    <dgm:pt modelId="{E3FA65DC-07DE-6A46-9154-698974AA293C}" type="pres">
      <dgm:prSet presAssocID="{4BC25AD8-F028-9147-B319-4A8F341C0CD7}" presName="arrowWedge2" presStyleLbl="fgSibTrans2D1" presStyleIdx="1" presStyleCnt="3"/>
      <dgm:spPr/>
    </dgm:pt>
    <dgm:pt modelId="{B66CCB4E-4355-C541-AAE5-57C9B93B29A0}" type="pres">
      <dgm:prSet presAssocID="{7E19B4C2-75D0-064D-B50D-7D24863D01A3}" presName="arrowWedge3" presStyleLbl="fgSibTrans2D1" presStyleIdx="2" presStyleCnt="3"/>
      <dgm:spPr/>
    </dgm:pt>
  </dgm:ptLst>
  <dgm:cxnLst>
    <dgm:cxn modelId="{584D3984-E947-6047-BB38-F37C91F3F816}" srcId="{34AE787F-F5BD-7A4C-B4CB-8356CC1D0F3E}" destId="{9FD689D6-9E08-A543-A7DF-2A07A14DCFBF}" srcOrd="1" destOrd="0" parTransId="{BF138654-3E5A-C248-BFD5-04CA1C2E709A}" sibTransId="{4BC25AD8-F028-9147-B319-4A8F341C0CD7}"/>
    <dgm:cxn modelId="{E56AAB84-8642-494B-9598-9F3116555043}" type="presOf" srcId="{771A9200-F7C9-C247-9A21-152D6C18570D}" destId="{43B90930-D4F0-734B-AB4E-5BB7860567BB}" srcOrd="0" destOrd="0" presId="urn:microsoft.com/office/officeart/2005/8/layout/cycle8"/>
    <dgm:cxn modelId="{196323C2-53FE-4B19-98DF-D71BAF3BBBE3}" type="presOf" srcId="{9FD689D6-9E08-A543-A7DF-2A07A14DCFBF}" destId="{F36A4AC7-5CE4-BA4D-A173-D4300D735470}" srcOrd="1" destOrd="0" presId="urn:microsoft.com/office/officeart/2005/8/layout/cycle8"/>
    <dgm:cxn modelId="{A3B311FF-E25C-3944-A86F-EF15AD89E33D}" srcId="{34AE787F-F5BD-7A4C-B4CB-8356CC1D0F3E}" destId="{EAE7DA36-012B-BE4A-BABE-425CAE93B580}" srcOrd="0" destOrd="0" parTransId="{92CC7FFF-3578-474C-A964-E18B98047BB8}" sibTransId="{54F0C4F1-922F-F843-9387-930D6928FD1D}"/>
    <dgm:cxn modelId="{38518F82-51F1-41D3-8EDC-9863A19CB99D}" type="presOf" srcId="{9FD689D6-9E08-A543-A7DF-2A07A14DCFBF}" destId="{EE7BCCCA-EA65-E140-9D87-6ECF9A5628F3}" srcOrd="0" destOrd="0" presId="urn:microsoft.com/office/officeart/2005/8/layout/cycle8"/>
    <dgm:cxn modelId="{C5BE29C1-9610-CD4B-AE94-4E545D150F51}" srcId="{34AE787F-F5BD-7A4C-B4CB-8356CC1D0F3E}" destId="{771A9200-F7C9-C247-9A21-152D6C18570D}" srcOrd="2" destOrd="0" parTransId="{2FABD33C-1189-BE4F-9E87-FF5F28C343F7}" sibTransId="{7E19B4C2-75D0-064D-B50D-7D24863D01A3}"/>
    <dgm:cxn modelId="{03856AA4-96C8-4B71-A4C5-9C99CC6F23BF}" type="presOf" srcId="{34AE787F-F5BD-7A4C-B4CB-8356CC1D0F3E}" destId="{59285A7E-A82E-4048-A2A5-E9F12229A593}" srcOrd="0" destOrd="0" presId="urn:microsoft.com/office/officeart/2005/8/layout/cycle8"/>
    <dgm:cxn modelId="{5A8C4271-32E8-435A-8444-1918F510F1A5}" type="presOf" srcId="{EAE7DA36-012B-BE4A-BABE-425CAE93B580}" destId="{E433776F-49F2-5348-A925-09F47214B99C}" srcOrd="0" destOrd="0" presId="urn:microsoft.com/office/officeart/2005/8/layout/cycle8"/>
    <dgm:cxn modelId="{282FB7EA-BBBA-407B-9FCF-9F1049F6111F}" type="presOf" srcId="{EAE7DA36-012B-BE4A-BABE-425CAE93B580}" destId="{25D51026-2F1B-1B48-96E2-6F80AC0D6BC6}" srcOrd="1" destOrd="0" presId="urn:microsoft.com/office/officeart/2005/8/layout/cycle8"/>
    <dgm:cxn modelId="{D9DC6167-3D2C-481A-BC3C-1C881F89E132}" type="presOf" srcId="{771A9200-F7C9-C247-9A21-152D6C18570D}" destId="{A3589214-F30F-2342-A461-F6D088C1234C}" srcOrd="1" destOrd="0" presId="urn:microsoft.com/office/officeart/2005/8/layout/cycle8"/>
    <dgm:cxn modelId="{647E0934-F172-4000-BC01-E5972239E0CE}" type="presParOf" srcId="{59285A7E-A82E-4048-A2A5-E9F12229A593}" destId="{E433776F-49F2-5348-A925-09F47214B99C}" srcOrd="0" destOrd="0" presId="urn:microsoft.com/office/officeart/2005/8/layout/cycle8"/>
    <dgm:cxn modelId="{6887C65E-2D02-442A-8994-597F21131CA1}" type="presParOf" srcId="{59285A7E-A82E-4048-A2A5-E9F12229A593}" destId="{8FAAF0A0-91DF-1848-8F5C-686003B2F9A6}" srcOrd="1" destOrd="0" presId="urn:microsoft.com/office/officeart/2005/8/layout/cycle8"/>
    <dgm:cxn modelId="{72436F8F-8C4F-4703-88FD-E1DD787D3A09}" type="presParOf" srcId="{59285A7E-A82E-4048-A2A5-E9F12229A593}" destId="{6C1A04C9-986F-D447-8B77-4997688B90F5}" srcOrd="2" destOrd="0" presId="urn:microsoft.com/office/officeart/2005/8/layout/cycle8"/>
    <dgm:cxn modelId="{85942F54-3643-4ABF-924A-7B27DCF67882}" type="presParOf" srcId="{59285A7E-A82E-4048-A2A5-E9F12229A593}" destId="{25D51026-2F1B-1B48-96E2-6F80AC0D6BC6}" srcOrd="3" destOrd="0" presId="urn:microsoft.com/office/officeart/2005/8/layout/cycle8"/>
    <dgm:cxn modelId="{13BAC5D8-2B3E-4A93-85D2-BD0F732EE094}" type="presParOf" srcId="{59285A7E-A82E-4048-A2A5-E9F12229A593}" destId="{EE7BCCCA-EA65-E140-9D87-6ECF9A5628F3}" srcOrd="4" destOrd="0" presId="urn:microsoft.com/office/officeart/2005/8/layout/cycle8"/>
    <dgm:cxn modelId="{69C46B4D-EC49-4430-9141-BADC63D296E2}" type="presParOf" srcId="{59285A7E-A82E-4048-A2A5-E9F12229A593}" destId="{A3F5FB2B-65F6-FC40-8A4B-16ECB6FFBD9F}" srcOrd="5" destOrd="0" presId="urn:microsoft.com/office/officeart/2005/8/layout/cycle8"/>
    <dgm:cxn modelId="{DC358A01-E06A-43BF-B762-AC239CE791C2}" type="presParOf" srcId="{59285A7E-A82E-4048-A2A5-E9F12229A593}" destId="{8BD6C87A-56D4-8E40-BD88-49C30BB633F7}" srcOrd="6" destOrd="0" presId="urn:microsoft.com/office/officeart/2005/8/layout/cycle8"/>
    <dgm:cxn modelId="{8794748C-39E2-4482-B114-52FAAA671311}" type="presParOf" srcId="{59285A7E-A82E-4048-A2A5-E9F12229A593}" destId="{F36A4AC7-5CE4-BA4D-A173-D4300D735470}" srcOrd="7" destOrd="0" presId="urn:microsoft.com/office/officeart/2005/8/layout/cycle8"/>
    <dgm:cxn modelId="{1F2781D0-E612-4693-98AA-38457352487D}" type="presParOf" srcId="{59285A7E-A82E-4048-A2A5-E9F12229A593}" destId="{43B90930-D4F0-734B-AB4E-5BB7860567BB}" srcOrd="8" destOrd="0" presId="urn:microsoft.com/office/officeart/2005/8/layout/cycle8"/>
    <dgm:cxn modelId="{3BCDC744-F59A-468D-8724-EFC604F90DF9}" type="presParOf" srcId="{59285A7E-A82E-4048-A2A5-E9F12229A593}" destId="{D94EF743-4543-1E43-BAF6-EDF68863232C}" srcOrd="9" destOrd="0" presId="urn:microsoft.com/office/officeart/2005/8/layout/cycle8"/>
    <dgm:cxn modelId="{21986A80-9647-421A-B196-F4A2872B87C2}" type="presParOf" srcId="{59285A7E-A82E-4048-A2A5-E9F12229A593}" destId="{4879C32D-C15C-A644-8ED0-65F4899D1792}" srcOrd="10" destOrd="0" presId="urn:microsoft.com/office/officeart/2005/8/layout/cycle8"/>
    <dgm:cxn modelId="{2BA8EA42-3AAF-4D7A-8C21-BCCCC15DEE76}" type="presParOf" srcId="{59285A7E-A82E-4048-A2A5-E9F12229A593}" destId="{A3589214-F30F-2342-A461-F6D088C1234C}" srcOrd="11" destOrd="0" presId="urn:microsoft.com/office/officeart/2005/8/layout/cycle8"/>
    <dgm:cxn modelId="{850625DE-43BD-4E2D-A139-68661EF11593}" type="presParOf" srcId="{59285A7E-A82E-4048-A2A5-E9F12229A593}" destId="{70CF985F-00A3-5046-BECD-A642B402F6D6}" srcOrd="12" destOrd="0" presId="urn:microsoft.com/office/officeart/2005/8/layout/cycle8"/>
    <dgm:cxn modelId="{4AFE561F-F503-4933-B42F-A564DFF21BBE}" type="presParOf" srcId="{59285A7E-A82E-4048-A2A5-E9F12229A593}" destId="{E3FA65DC-07DE-6A46-9154-698974AA293C}" srcOrd="13" destOrd="0" presId="urn:microsoft.com/office/officeart/2005/8/layout/cycle8"/>
    <dgm:cxn modelId="{AE6AA2C5-C400-498A-AD10-8C868AA80901}" type="presParOf" srcId="{59285A7E-A82E-4048-A2A5-E9F12229A593}" destId="{B66CCB4E-4355-C541-AAE5-57C9B93B29A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D64007-FBA8-054F-81CD-CA593B2BABD0}" type="doc">
      <dgm:prSet loTypeId="urn:microsoft.com/office/officeart/2005/8/layout/chevron1" loCatId="" qsTypeId="urn:microsoft.com/office/officeart/2005/8/quickstyle/simple3" qsCatId="simple" csTypeId="urn:microsoft.com/office/officeart/2005/8/colors/colorful1" csCatId="colorful" phldr="1"/>
      <dgm:spPr/>
    </dgm:pt>
    <dgm:pt modelId="{01AE88DB-06A3-5C47-90BA-6CE1D283E5C2}">
      <dgm:prSet phldrT="[Text]"/>
      <dgm:spPr/>
      <dgm:t>
        <a:bodyPr/>
        <a:lstStyle/>
        <a:p>
          <a:r>
            <a:rPr lang="en-US" dirty="0"/>
            <a:t>(1) Prepare Datasets @Scale</a:t>
          </a:r>
        </a:p>
      </dgm:t>
    </dgm:pt>
    <dgm:pt modelId="{E6ABB7F6-FA84-8A44-A2A2-905D8A350B82}" type="parTrans" cxnId="{16DB94E9-BA85-4646-81B7-7A6E9986C71C}">
      <dgm:prSet/>
      <dgm:spPr/>
      <dgm:t>
        <a:bodyPr/>
        <a:lstStyle/>
        <a:p>
          <a:endParaRPr lang="en-US"/>
        </a:p>
      </dgm:t>
    </dgm:pt>
    <dgm:pt modelId="{950B9CAC-1D1B-8F48-8A6E-9CFDCD6A3F7E}" type="sibTrans" cxnId="{16DB94E9-BA85-4646-81B7-7A6E9986C71C}">
      <dgm:prSet/>
      <dgm:spPr/>
      <dgm:t>
        <a:bodyPr/>
        <a:lstStyle/>
        <a:p>
          <a:endParaRPr lang="en-US"/>
        </a:p>
      </dgm:t>
    </dgm:pt>
    <dgm:pt modelId="{4463E089-28BA-6646-9754-FE36BE8633D1}">
      <dgm:prSet phldrT="[Text]"/>
      <dgm:spPr>
        <a:solidFill>
          <a:schemeClr val="bg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(2) Deep Learning @Scale</a:t>
          </a:r>
        </a:p>
      </dgm:t>
    </dgm:pt>
    <dgm:pt modelId="{456CD139-FD90-8E44-A0F8-C04BA2F91ADA}" type="parTrans" cxnId="{B204E317-5F50-3544-87CD-E93A5BAECB08}">
      <dgm:prSet/>
      <dgm:spPr/>
      <dgm:t>
        <a:bodyPr/>
        <a:lstStyle/>
        <a:p>
          <a:endParaRPr lang="en-US"/>
        </a:p>
      </dgm:t>
    </dgm:pt>
    <dgm:pt modelId="{613B309E-1966-7A43-8239-9B6E6E4131F4}" type="sibTrans" cxnId="{B204E317-5F50-3544-87CD-E93A5BAECB08}">
      <dgm:prSet/>
      <dgm:spPr/>
      <dgm:t>
        <a:bodyPr/>
        <a:lstStyle/>
        <a:p>
          <a:endParaRPr lang="en-US"/>
        </a:p>
      </dgm:t>
    </dgm:pt>
    <dgm:pt modelId="{A9C2A798-3466-8748-B270-EE37D9123BF5}">
      <dgm:prSet phldrT="[Text]"/>
      <dgm:spPr>
        <a:solidFill>
          <a:srgbClr val="FC8AA0"/>
        </a:solidFill>
      </dgm:spPr>
      <dgm:t>
        <a:bodyPr/>
        <a:lstStyle/>
        <a:p>
          <a:r>
            <a:rPr lang="en-US" dirty="0"/>
            <a:t>(3) Non-deep learning analytics @Scale</a:t>
          </a:r>
        </a:p>
      </dgm:t>
    </dgm:pt>
    <dgm:pt modelId="{786E79C7-B725-A941-A8BC-4F65A8C8FEB0}" type="parTrans" cxnId="{C7D1C7AB-C3CD-5645-9311-92DBCD33861C}">
      <dgm:prSet/>
      <dgm:spPr/>
      <dgm:t>
        <a:bodyPr/>
        <a:lstStyle/>
        <a:p>
          <a:endParaRPr lang="en-US"/>
        </a:p>
      </dgm:t>
    </dgm:pt>
    <dgm:pt modelId="{D4606671-6B49-6F48-A64F-F1D4730E9122}" type="sibTrans" cxnId="{C7D1C7AB-C3CD-5645-9311-92DBCD33861C}">
      <dgm:prSet/>
      <dgm:spPr/>
      <dgm:t>
        <a:bodyPr/>
        <a:lstStyle/>
        <a:p>
          <a:endParaRPr lang="en-US"/>
        </a:p>
      </dgm:t>
    </dgm:pt>
    <dgm:pt modelId="{BB6C8C78-B5AD-A64E-9E12-A02B3D6FDE7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(4) Apply ML model @Scale</a:t>
          </a:r>
        </a:p>
      </dgm:t>
    </dgm:pt>
    <dgm:pt modelId="{0427BDB2-269D-664D-8691-03A3AA6A6780}" type="parTrans" cxnId="{8BEC1DE8-DB87-4044-BBEC-9D510A28821E}">
      <dgm:prSet/>
      <dgm:spPr/>
      <dgm:t>
        <a:bodyPr/>
        <a:lstStyle/>
        <a:p>
          <a:endParaRPr lang="en-US"/>
        </a:p>
      </dgm:t>
    </dgm:pt>
    <dgm:pt modelId="{B6566962-4800-3E49-969C-8F14A21FD736}" type="sibTrans" cxnId="{8BEC1DE8-DB87-4044-BBEC-9D510A28821E}">
      <dgm:prSet/>
      <dgm:spPr/>
      <dgm:t>
        <a:bodyPr/>
        <a:lstStyle/>
        <a:p>
          <a:endParaRPr lang="en-US"/>
        </a:p>
      </dgm:t>
    </dgm:pt>
    <dgm:pt modelId="{503E82FD-3716-FC4E-99E4-AE0B8AE495FB}" type="pres">
      <dgm:prSet presAssocID="{E5D64007-FBA8-054F-81CD-CA593B2BABD0}" presName="Name0" presStyleCnt="0">
        <dgm:presLayoutVars>
          <dgm:dir/>
          <dgm:animLvl val="lvl"/>
          <dgm:resizeHandles val="exact"/>
        </dgm:presLayoutVars>
      </dgm:prSet>
      <dgm:spPr/>
    </dgm:pt>
    <dgm:pt modelId="{C1BED77A-D821-264C-BF1E-A2AC7C119F02}" type="pres">
      <dgm:prSet presAssocID="{01AE88DB-06A3-5C47-90BA-6CE1D283E5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4A894-2D90-4646-8549-A52250D90D0E}" type="pres">
      <dgm:prSet presAssocID="{950B9CAC-1D1B-8F48-8A6E-9CFDCD6A3F7E}" presName="parTxOnlySpace" presStyleCnt="0"/>
      <dgm:spPr/>
    </dgm:pt>
    <dgm:pt modelId="{5C03658B-6D6B-B04A-84A3-1FB55938FF3D}" type="pres">
      <dgm:prSet presAssocID="{4463E089-28BA-6646-9754-FE36BE8633D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73ABA-26D7-7C44-8B4D-29338566C8B1}" type="pres">
      <dgm:prSet presAssocID="{613B309E-1966-7A43-8239-9B6E6E4131F4}" presName="parTxOnlySpace" presStyleCnt="0"/>
      <dgm:spPr/>
    </dgm:pt>
    <dgm:pt modelId="{40D5C98E-031D-334D-B37B-2C692DDA732F}" type="pres">
      <dgm:prSet presAssocID="{A9C2A798-3466-8748-B270-EE37D9123BF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011C4-359D-1B40-875C-CD15640A7499}" type="pres">
      <dgm:prSet presAssocID="{D4606671-6B49-6F48-A64F-F1D4730E9122}" presName="parTxOnlySpace" presStyleCnt="0"/>
      <dgm:spPr/>
    </dgm:pt>
    <dgm:pt modelId="{103F8D5C-12FD-3046-9D9A-6B712D948C2D}" type="pres">
      <dgm:prSet presAssocID="{BB6C8C78-B5AD-A64E-9E12-A02B3D6FDE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1C7AB-C3CD-5645-9311-92DBCD33861C}" srcId="{E5D64007-FBA8-054F-81CD-CA593B2BABD0}" destId="{A9C2A798-3466-8748-B270-EE37D9123BF5}" srcOrd="2" destOrd="0" parTransId="{786E79C7-B725-A941-A8BC-4F65A8C8FEB0}" sibTransId="{D4606671-6B49-6F48-A64F-F1D4730E9122}"/>
    <dgm:cxn modelId="{0FE64087-406C-4DC8-B960-FA853676F8AF}" type="presOf" srcId="{BB6C8C78-B5AD-A64E-9E12-A02B3D6FDE73}" destId="{103F8D5C-12FD-3046-9D9A-6B712D948C2D}" srcOrd="0" destOrd="0" presId="urn:microsoft.com/office/officeart/2005/8/layout/chevron1"/>
    <dgm:cxn modelId="{8BEC1DE8-DB87-4044-BBEC-9D510A28821E}" srcId="{E5D64007-FBA8-054F-81CD-CA593B2BABD0}" destId="{BB6C8C78-B5AD-A64E-9E12-A02B3D6FDE73}" srcOrd="3" destOrd="0" parTransId="{0427BDB2-269D-664D-8691-03A3AA6A6780}" sibTransId="{B6566962-4800-3E49-969C-8F14A21FD736}"/>
    <dgm:cxn modelId="{B4533FBE-D2B1-4870-8BF2-37F60A25F4E4}" type="presOf" srcId="{01AE88DB-06A3-5C47-90BA-6CE1D283E5C2}" destId="{C1BED77A-D821-264C-BF1E-A2AC7C119F02}" srcOrd="0" destOrd="0" presId="urn:microsoft.com/office/officeart/2005/8/layout/chevron1"/>
    <dgm:cxn modelId="{16DB94E9-BA85-4646-81B7-7A6E9986C71C}" srcId="{E5D64007-FBA8-054F-81CD-CA593B2BABD0}" destId="{01AE88DB-06A3-5C47-90BA-6CE1D283E5C2}" srcOrd="0" destOrd="0" parTransId="{E6ABB7F6-FA84-8A44-A2A2-905D8A350B82}" sibTransId="{950B9CAC-1D1B-8F48-8A6E-9CFDCD6A3F7E}"/>
    <dgm:cxn modelId="{D4F52202-BA43-4C5B-B04A-C9021CDC6377}" type="presOf" srcId="{E5D64007-FBA8-054F-81CD-CA593B2BABD0}" destId="{503E82FD-3716-FC4E-99E4-AE0B8AE495FB}" srcOrd="0" destOrd="0" presId="urn:microsoft.com/office/officeart/2005/8/layout/chevron1"/>
    <dgm:cxn modelId="{07708C28-2A75-4F08-B665-A377022EAB0F}" type="presOf" srcId="{A9C2A798-3466-8748-B270-EE37D9123BF5}" destId="{40D5C98E-031D-334D-B37B-2C692DDA732F}" srcOrd="0" destOrd="0" presId="urn:microsoft.com/office/officeart/2005/8/layout/chevron1"/>
    <dgm:cxn modelId="{5315A3B9-01C8-4A84-9A05-732AB7E1EB0D}" type="presOf" srcId="{4463E089-28BA-6646-9754-FE36BE8633D1}" destId="{5C03658B-6D6B-B04A-84A3-1FB55938FF3D}" srcOrd="0" destOrd="0" presId="urn:microsoft.com/office/officeart/2005/8/layout/chevron1"/>
    <dgm:cxn modelId="{B204E317-5F50-3544-87CD-E93A5BAECB08}" srcId="{E5D64007-FBA8-054F-81CD-CA593B2BABD0}" destId="{4463E089-28BA-6646-9754-FE36BE8633D1}" srcOrd="1" destOrd="0" parTransId="{456CD139-FD90-8E44-A0F8-C04BA2F91ADA}" sibTransId="{613B309E-1966-7A43-8239-9B6E6E4131F4}"/>
    <dgm:cxn modelId="{D22ECD20-6CC7-4C3C-A854-CE0AEDF367D0}" type="presParOf" srcId="{503E82FD-3716-FC4E-99E4-AE0B8AE495FB}" destId="{C1BED77A-D821-264C-BF1E-A2AC7C119F02}" srcOrd="0" destOrd="0" presId="urn:microsoft.com/office/officeart/2005/8/layout/chevron1"/>
    <dgm:cxn modelId="{898E5E26-80A7-4C67-A968-AF7DAC84818F}" type="presParOf" srcId="{503E82FD-3716-FC4E-99E4-AE0B8AE495FB}" destId="{53A4A894-2D90-4646-8549-A52250D90D0E}" srcOrd="1" destOrd="0" presId="urn:microsoft.com/office/officeart/2005/8/layout/chevron1"/>
    <dgm:cxn modelId="{42E3935A-2979-4F35-96C4-B6E951572F26}" type="presParOf" srcId="{503E82FD-3716-FC4E-99E4-AE0B8AE495FB}" destId="{5C03658B-6D6B-B04A-84A3-1FB55938FF3D}" srcOrd="2" destOrd="0" presId="urn:microsoft.com/office/officeart/2005/8/layout/chevron1"/>
    <dgm:cxn modelId="{361B3C9D-1E20-48C3-A61B-E72D35CA1D65}" type="presParOf" srcId="{503E82FD-3716-FC4E-99E4-AE0B8AE495FB}" destId="{59B73ABA-26D7-7C44-8B4D-29338566C8B1}" srcOrd="3" destOrd="0" presId="urn:microsoft.com/office/officeart/2005/8/layout/chevron1"/>
    <dgm:cxn modelId="{5FDC7EF4-2DF4-4804-9618-30C6CE47ECFE}" type="presParOf" srcId="{503E82FD-3716-FC4E-99E4-AE0B8AE495FB}" destId="{40D5C98E-031D-334D-B37B-2C692DDA732F}" srcOrd="4" destOrd="0" presId="urn:microsoft.com/office/officeart/2005/8/layout/chevron1"/>
    <dgm:cxn modelId="{FA109A14-2BBA-40C2-8A3C-8EE912E5375E}" type="presParOf" srcId="{503E82FD-3716-FC4E-99E4-AE0B8AE495FB}" destId="{343011C4-359D-1B40-875C-CD15640A7499}" srcOrd="5" destOrd="0" presId="urn:microsoft.com/office/officeart/2005/8/layout/chevron1"/>
    <dgm:cxn modelId="{BB950775-CCAB-41B7-8FD2-C69C5653DEA1}" type="presParOf" srcId="{503E82FD-3716-FC4E-99E4-AE0B8AE495FB}" destId="{103F8D5C-12FD-3046-9D9A-6B712D948C2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0.16641</cdr:x>
      <cdr:y>0.39874</cdr:y>
    </cdr:from>
    <cdr:to>
      <cdr:x>0.20888</cdr:x>
      <cdr:y>0.6401</cdr:y>
    </cdr:to>
    <cdr:sp macro="" textlink="">
      <cdr:nvSpPr>
        <cdr:cNvPr id="2" name="TextBox 1"/>
        <cdr:cNvSpPr txBox="1"/>
      </cdr:nvSpPr>
      <cdr:spPr bwMode="auto">
        <a:xfrm xmlns:a="http://schemas.openxmlformats.org/drawingml/2006/main" rot="16200000">
          <a:off x="1144988" y="2102950"/>
          <a:ext cx="1065401" cy="3797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rPr>
            <a:t>MV 0.9.4</a:t>
          </a:r>
        </a:p>
      </cdr:txBody>
    </cdr:sp>
  </cdr:relSizeAnchor>
  <cdr:relSizeAnchor xmlns:cdr="http://schemas.openxmlformats.org/drawingml/2006/chartDrawing">
    <cdr:from>
      <cdr:x>0.22084</cdr:x>
      <cdr:y>0.36768</cdr:y>
    </cdr:from>
    <cdr:to>
      <cdr:x>0.24903</cdr:x>
      <cdr:y>0.64177</cdr:y>
    </cdr:to>
    <cdr:sp macro="" textlink="">
      <cdr:nvSpPr>
        <cdr:cNvPr id="3" name="TextBox 1"/>
        <cdr:cNvSpPr txBox="1"/>
      </cdr:nvSpPr>
      <cdr:spPr bwMode="auto">
        <a:xfrm xmlns:a="http://schemas.openxmlformats.org/drawingml/2006/main" rot="16200000">
          <a:off x="1495602" y="2101894"/>
          <a:ext cx="1209876" cy="252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 0.9.0</a:t>
          </a:r>
        </a:p>
      </cdr:txBody>
    </cdr:sp>
  </cdr:relSizeAnchor>
  <cdr:relSizeAnchor xmlns:cdr="http://schemas.openxmlformats.org/drawingml/2006/chartDrawing">
    <cdr:from>
      <cdr:x>0.29871</cdr:x>
      <cdr:y>0.36322</cdr:y>
    </cdr:from>
    <cdr:to>
      <cdr:x>0.3269</cdr:x>
      <cdr:y>0.63731</cdr:y>
    </cdr:to>
    <cdr:sp macro="" textlink="">
      <cdr:nvSpPr>
        <cdr:cNvPr id="4" name="TextBox 1"/>
        <cdr:cNvSpPr txBox="1"/>
      </cdr:nvSpPr>
      <cdr:spPr bwMode="auto">
        <a:xfrm xmlns:a="http://schemas.openxmlformats.org/drawingml/2006/main" rot="16200000">
          <a:off x="2191788" y="2082237"/>
          <a:ext cx="1209877" cy="252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 0.9.8</a:t>
          </a:r>
        </a:p>
      </cdr:txBody>
    </cdr:sp>
  </cdr:relSizeAnchor>
  <cdr:relSizeAnchor xmlns:cdr="http://schemas.openxmlformats.org/drawingml/2006/chartDrawing">
    <cdr:from>
      <cdr:x>0.37293</cdr:x>
      <cdr:y>0.35025</cdr:y>
    </cdr:from>
    <cdr:to>
      <cdr:x>0.40113</cdr:x>
      <cdr:y>0.62434</cdr:y>
    </cdr:to>
    <cdr:sp macro="" textlink="">
      <cdr:nvSpPr>
        <cdr:cNvPr id="5" name="TextBox 1"/>
        <cdr:cNvSpPr txBox="1"/>
      </cdr:nvSpPr>
      <cdr:spPr bwMode="auto">
        <a:xfrm xmlns:a="http://schemas.openxmlformats.org/drawingml/2006/main" rot="16200000">
          <a:off x="2855419" y="2024951"/>
          <a:ext cx="1209877" cy="25213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1.0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0.42256</cdr:x>
      <cdr:y>0.33513</cdr:y>
    </cdr:from>
    <cdr:to>
      <cdr:x>0.45075</cdr:x>
      <cdr:y>0.60922</cdr:y>
    </cdr:to>
    <cdr:sp macro="" textlink="">
      <cdr:nvSpPr>
        <cdr:cNvPr id="6" name="TextBox 1"/>
        <cdr:cNvSpPr txBox="1"/>
      </cdr:nvSpPr>
      <cdr:spPr bwMode="auto">
        <a:xfrm xmlns:a="http://schemas.openxmlformats.org/drawingml/2006/main" rot="16200000">
          <a:off x="3299075" y="1958249"/>
          <a:ext cx="1209877" cy="2520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1.0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0.45153</cdr:x>
      <cdr:y>0.31939</cdr:y>
    </cdr:from>
    <cdr:to>
      <cdr:x>0.47972</cdr:x>
      <cdr:y>0.59348</cdr:y>
    </cdr:to>
    <cdr:sp macro="" textlink="">
      <cdr:nvSpPr>
        <cdr:cNvPr id="7" name="TextBox 1"/>
        <cdr:cNvSpPr txBox="1"/>
      </cdr:nvSpPr>
      <cdr:spPr bwMode="auto">
        <a:xfrm xmlns:a="http://schemas.openxmlformats.org/drawingml/2006/main" rot="16200000">
          <a:off x="3558091" y="1888772"/>
          <a:ext cx="1209876" cy="252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1.0.3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0.48517</cdr:x>
      <cdr:y>0.30832</cdr:y>
    </cdr:from>
    <cdr:to>
      <cdr:x>0.51337</cdr:x>
      <cdr:y>0.5824</cdr:y>
    </cdr:to>
    <cdr:sp macro="" textlink="">
      <cdr:nvSpPr>
        <cdr:cNvPr id="8" name="TextBox 1"/>
        <cdr:cNvSpPr txBox="1"/>
      </cdr:nvSpPr>
      <cdr:spPr bwMode="auto">
        <a:xfrm xmlns:a="http://schemas.openxmlformats.org/drawingml/2006/main" rot="16200000">
          <a:off x="3858958" y="1839804"/>
          <a:ext cx="1209832" cy="25213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1.1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0.56302</cdr:x>
      <cdr:y>0.30719</cdr:y>
    </cdr:from>
    <cdr:to>
      <cdr:x>0.59121</cdr:x>
      <cdr:y>0.58128</cdr:y>
    </cdr:to>
    <cdr:sp macro="" textlink="">
      <cdr:nvSpPr>
        <cdr:cNvPr id="9" name="TextBox 1"/>
        <cdr:cNvSpPr txBox="1"/>
      </cdr:nvSpPr>
      <cdr:spPr bwMode="auto">
        <a:xfrm xmlns:a="http://schemas.openxmlformats.org/drawingml/2006/main" rot="16200000">
          <a:off x="4554933" y="1834915"/>
          <a:ext cx="1209876" cy="252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1.4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0.62563</cdr:x>
      <cdr:y>0.27874</cdr:y>
    </cdr:from>
    <cdr:to>
      <cdr:x>0.65382</cdr:x>
      <cdr:y>0.55282</cdr:y>
    </cdr:to>
    <cdr:sp macro="" textlink="">
      <cdr:nvSpPr>
        <cdr:cNvPr id="10" name="TextBox 1"/>
        <cdr:cNvSpPr txBox="1"/>
      </cdr:nvSpPr>
      <cdr:spPr bwMode="auto">
        <a:xfrm xmlns:a="http://schemas.openxmlformats.org/drawingml/2006/main" rot="16200000">
          <a:off x="5114768" y="1709284"/>
          <a:ext cx="1209833" cy="252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1.5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0.67058</cdr:x>
      <cdr:y>0.22712</cdr:y>
    </cdr:from>
    <cdr:to>
      <cdr:x>0.69877</cdr:x>
      <cdr:y>0.5012</cdr:y>
    </cdr:to>
    <cdr:sp macro="" textlink="">
      <cdr:nvSpPr>
        <cdr:cNvPr id="11" name="TextBox 1"/>
        <cdr:cNvSpPr txBox="1"/>
      </cdr:nvSpPr>
      <cdr:spPr bwMode="auto">
        <a:xfrm xmlns:a="http://schemas.openxmlformats.org/drawingml/2006/main" rot="16200000">
          <a:off x="5516594" y="1481430"/>
          <a:ext cx="1209832" cy="2520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1.6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0.73032</cdr:x>
      <cdr:y>0.16981</cdr:y>
    </cdr:from>
    <cdr:to>
      <cdr:x>0.75851</cdr:x>
      <cdr:y>0.44389</cdr:y>
    </cdr:to>
    <cdr:sp macro="" textlink="">
      <cdr:nvSpPr>
        <cdr:cNvPr id="12" name="TextBox 1"/>
        <cdr:cNvSpPr txBox="1"/>
      </cdr:nvSpPr>
      <cdr:spPr bwMode="auto">
        <a:xfrm xmlns:a="http://schemas.openxmlformats.org/drawingml/2006/main" rot="16200000">
          <a:off x="6050720" y="1228451"/>
          <a:ext cx="1209832" cy="252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1.7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0.76397</cdr:x>
      <cdr:y>0.1197</cdr:y>
    </cdr:from>
    <cdr:to>
      <cdr:x>0.79216</cdr:x>
      <cdr:y>0.39378</cdr:y>
    </cdr:to>
    <cdr:sp macro="" textlink="">
      <cdr:nvSpPr>
        <cdr:cNvPr id="13" name="TextBox 1"/>
        <cdr:cNvSpPr txBox="1"/>
      </cdr:nvSpPr>
      <cdr:spPr bwMode="auto">
        <a:xfrm xmlns:a="http://schemas.openxmlformats.org/drawingml/2006/main" rot="16200000">
          <a:off x="6351606" y="1007272"/>
          <a:ext cx="1209833" cy="252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1.8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0.82822</cdr:x>
      <cdr:y>0.07311</cdr:y>
    </cdr:from>
    <cdr:to>
      <cdr:x>0.85642</cdr:x>
      <cdr:y>0.34719</cdr:y>
    </cdr:to>
    <cdr:sp macro="" textlink="">
      <cdr:nvSpPr>
        <cdr:cNvPr id="14" name="TextBox 1"/>
        <cdr:cNvSpPr txBox="1"/>
      </cdr:nvSpPr>
      <cdr:spPr bwMode="auto">
        <a:xfrm xmlns:a="http://schemas.openxmlformats.org/drawingml/2006/main" rot="16200000">
          <a:off x="6724427" y="1110768"/>
          <a:ext cx="1613109" cy="25213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1.9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0.85528</cdr:x>
      <cdr:y>0.00392</cdr:y>
    </cdr:from>
    <cdr:to>
      <cdr:x>0.88348</cdr:x>
      <cdr:y>0.278</cdr:y>
    </cdr:to>
    <cdr:sp macro="" textlink="">
      <cdr:nvSpPr>
        <cdr:cNvPr id="16" name="TextBox 1"/>
        <cdr:cNvSpPr txBox="1"/>
      </cdr:nvSpPr>
      <cdr:spPr bwMode="auto">
        <a:xfrm xmlns:a="http://schemas.openxmlformats.org/drawingml/2006/main" rot="16200000">
          <a:off x="6966433" y="703585"/>
          <a:ext cx="1613109" cy="25213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MV2-GDR 2.0b</a:t>
          </a:r>
        </a:p>
      </cdr:txBody>
    </cdr:sp>
  </cdr:relSizeAnchor>
  <cdr:relSizeAnchor xmlns:cdr="http://schemas.openxmlformats.org/drawingml/2006/chartDrawing">
    <cdr:from>
      <cdr:x>0.88466</cdr:x>
      <cdr:y>0.00145</cdr:y>
    </cdr:from>
    <cdr:to>
      <cdr:x>0.91145</cdr:x>
      <cdr:y>0.26026</cdr:y>
    </cdr:to>
    <cdr:sp macro="" textlink="">
      <cdr:nvSpPr>
        <cdr:cNvPr id="19" name="TextBox 1"/>
        <cdr:cNvSpPr txBox="1"/>
      </cdr:nvSpPr>
      <cdr:spPr bwMode="auto">
        <a:xfrm xmlns:a="http://schemas.openxmlformats.org/drawingml/2006/main" rot="16200000">
          <a:off x="7458100" y="457844"/>
          <a:ext cx="1142428" cy="23952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MV2-MIC 2.0</a:t>
          </a:r>
        </a:p>
      </cdr:txBody>
    </cdr:sp>
  </cdr:relSizeAnchor>
  <cdr:relSizeAnchor xmlns:cdr="http://schemas.openxmlformats.org/drawingml/2006/chartDrawing">
    <cdr:from>
      <cdr:x>0.92304</cdr:x>
      <cdr:y>0.20809</cdr:y>
    </cdr:from>
    <cdr:to>
      <cdr:x>0.94201</cdr:x>
      <cdr:y>0.5</cdr:y>
    </cdr:to>
    <cdr:sp macro="" textlink="">
      <cdr:nvSpPr>
        <cdr:cNvPr id="20" name="TextBox 1"/>
        <cdr:cNvSpPr txBox="1"/>
      </cdr:nvSpPr>
      <cdr:spPr bwMode="auto">
        <a:xfrm xmlns:a="http://schemas.openxmlformats.org/drawingml/2006/main" rot="16200000">
          <a:off x="7690424" y="1484839"/>
          <a:ext cx="1294169" cy="1696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  2.3</a:t>
          </a:r>
        </a:p>
      </cdr:txBody>
    </cdr:sp>
  </cdr:relSizeAnchor>
  <cdr:relSizeAnchor xmlns:cdr="http://schemas.openxmlformats.org/drawingml/2006/chartDrawing">
    <cdr:from>
      <cdr:x>0.94253</cdr:x>
      <cdr:y>0.2294</cdr:y>
    </cdr:from>
    <cdr:to>
      <cdr:x>0.97121</cdr:x>
      <cdr:y>0.4783</cdr:y>
    </cdr:to>
    <cdr:sp macro="" textlink="">
      <cdr:nvSpPr>
        <cdr:cNvPr id="22" name="TextBox 1"/>
        <cdr:cNvSpPr txBox="1"/>
      </cdr:nvSpPr>
      <cdr:spPr bwMode="auto">
        <a:xfrm xmlns:a="http://schemas.openxmlformats.org/drawingml/2006/main" rot="16200000">
          <a:off x="8003467" y="1440567"/>
          <a:ext cx="1103487" cy="25642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MV2-X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</a:t>
          </a: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2.3rc1</a:t>
          </a:r>
        </a:p>
      </cdr:txBody>
    </cdr:sp>
  </cdr:relSizeAnchor>
  <cdr:relSizeAnchor xmlns:cdr="http://schemas.openxmlformats.org/drawingml/2006/chartDrawing">
    <cdr:from>
      <cdr:x>0.89288</cdr:x>
      <cdr:y>0.25467</cdr:y>
    </cdr:from>
    <cdr:to>
      <cdr:x>0.92077</cdr:x>
      <cdr:y>0.49435</cdr:y>
    </cdr:to>
    <cdr:sp macro="" textlink="">
      <cdr:nvSpPr>
        <cdr:cNvPr id="24" name="TextBox 1"/>
        <cdr:cNvSpPr txBox="1"/>
      </cdr:nvSpPr>
      <cdr:spPr bwMode="auto">
        <a:xfrm xmlns:a="http://schemas.openxmlformats.org/drawingml/2006/main" rot="16200000">
          <a:off x="7576465" y="1535710"/>
          <a:ext cx="1062610" cy="2493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</a:t>
          </a:r>
          <a:r>
            <a:rPr kumimoji="1" lang="en-US" sz="12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 </a:t>
          </a:r>
          <a:r>
            <a:rPr kumimoji="1" lang="en-US" sz="1200" b="1" dirty="0">
              <a:latin typeface="Calibri"/>
              <a:cs typeface="Calibri" pitchFamily="34" charset="0"/>
            </a:rPr>
            <a:t>Virt 2.2</a:t>
          </a:r>
          <a:endParaRPr kumimoji="1" lang="en-US" sz="1200" b="1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Calibri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0.97459</cdr:x>
      <cdr:y>0.12735</cdr:y>
    </cdr:from>
    <cdr:to>
      <cdr:x>0.99356</cdr:x>
      <cdr:y>0.41926</cdr:y>
    </cdr:to>
    <cdr:sp macro="" textlink="">
      <cdr:nvSpPr>
        <cdr:cNvPr id="25" name="TextBox 1"/>
        <cdr:cNvSpPr txBox="1"/>
      </cdr:nvSpPr>
      <cdr:spPr bwMode="auto">
        <a:xfrm xmlns:a="http://schemas.openxmlformats.org/drawingml/2006/main" rot="16200000">
          <a:off x="8151362" y="1126898"/>
          <a:ext cx="1294170" cy="1696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MV2-GDR  2.3</a:t>
          </a:r>
        </a:p>
      </cdr:txBody>
    </cdr:sp>
  </cdr:relSizeAnchor>
  <cdr:relSizeAnchor xmlns:cdr="http://schemas.openxmlformats.org/drawingml/2006/chartDrawing">
    <cdr:from>
      <cdr:x>0.9588</cdr:x>
      <cdr:y>0.21088</cdr:y>
    </cdr:from>
    <cdr:to>
      <cdr:x>0.97777</cdr:x>
      <cdr:y>0.50279</cdr:y>
    </cdr:to>
    <cdr:sp macro="" textlink="">
      <cdr:nvSpPr>
        <cdr:cNvPr id="23" name="TextBox 1"/>
        <cdr:cNvSpPr txBox="1"/>
      </cdr:nvSpPr>
      <cdr:spPr bwMode="auto">
        <a:xfrm xmlns:a="http://schemas.openxmlformats.org/drawingml/2006/main" rot="16200000">
          <a:off x="8010187" y="1497225"/>
          <a:ext cx="1294169" cy="1696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342900" marR="0" indent="-34290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 pitchFamily="34" charset="0"/>
            </a:rPr>
            <a:t>OSU INAM 0.9.4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0.74624</cdr:x>
      <cdr:y>0.20976</cdr:y>
    </cdr:from>
    <cdr:to>
      <cdr:x>0.87165</cdr:x>
      <cdr:y>0.37964</cdr:y>
    </cdr:to>
    <cdr:sp macro="" textlink="">
      <cdr:nvSpPr>
        <cdr:cNvPr id="2" name="文本框 1"/>
        <cdr:cNvSpPr txBox="1"/>
      </cdr:nvSpPr>
      <cdr:spPr bwMode="auto">
        <a:xfrm xmlns:a="http://schemas.openxmlformats.org/drawingml/2006/main">
          <a:off x="3225773" y="558162"/>
          <a:ext cx="542102" cy="4520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tabLst/>
          </a:pPr>
          <a:r>
            <a:rPr kumimoji="1" lang="en-US" altLang="zh-CN" sz="2000" b="0" kern="0" dirty="0">
              <a:solidFill>
                <a:srgbClr val="0000FF"/>
              </a:solidFill>
              <a:latin typeface="+mj-lt"/>
              <a:cs typeface="Calibri" pitchFamily="34" charset="0"/>
            </a:rPr>
            <a:t>2%</a:t>
          </a:r>
          <a:endParaRPr kumimoji="1" lang="zh-CN" altLang="en-US" sz="2000" b="0" i="0" u="none" strike="noStrike" kern="0" cap="none" spc="0" normalizeH="0" baseline="0" noProof="0">
            <a:ln>
              <a:noFill/>
            </a:ln>
            <a:solidFill>
              <a:srgbClr val="0000FF"/>
            </a:solidFill>
            <a:effectLst/>
            <a:uLnTx/>
            <a:uFillTx/>
            <a:latin typeface="+mj-lt"/>
            <a:cs typeface="Calibri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0.24841</cdr:x>
      <cdr:y>0</cdr:y>
    </cdr:from>
    <cdr:to>
      <cdr:x>0.83355</cdr:x>
      <cdr:y>0.0621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32447" y="0"/>
          <a:ext cx="2431939" cy="2663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Small Message Latency</a:t>
          </a:r>
        </a:p>
      </cdr:txBody>
    </cdr:sp>
  </cdr:relSizeAnchor>
  <cdr:relSizeAnchor xmlns:cdr="http://schemas.openxmlformats.org/drawingml/2006/chartDrawing">
    <cdr:from>
      <cdr:x>0.24932</cdr:x>
      <cdr:y>0.9132</cdr:y>
    </cdr:from>
    <cdr:to>
      <cdr:x>0.83446</cdr:x>
      <cdr:y>0.9753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066075" y="2937373"/>
          <a:ext cx="2502046" cy="1997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Message Size (bytes)</a:t>
          </a:r>
        </a:p>
      </cdr:txBody>
    </cdr:sp>
  </cdr:relSizeAnchor>
  <cdr:relSizeAnchor xmlns:cdr="http://schemas.openxmlformats.org/drawingml/2006/chartDrawing">
    <cdr:from>
      <cdr:x>0</cdr:x>
      <cdr:y>0.23863</cdr:y>
    </cdr:from>
    <cdr:to>
      <cdr:x>0.08</cdr:x>
      <cdr:y>0.69281</cdr:y>
    </cdr:to>
    <cdr:sp macro="" textlink="">
      <cdr:nvSpPr>
        <cdr:cNvPr id="4" name="TextBox 1"/>
        <cdr:cNvSpPr txBox="1"/>
      </cdr:nvSpPr>
      <cdr:spPr>
        <a:xfrm xmlns:a="http://schemas.openxmlformats.org/drawingml/2006/main" rot="16200000">
          <a:off x="-807684" y="1831107"/>
          <a:ext cx="1947862" cy="3324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Latency (us)</a:t>
          </a:r>
        </a:p>
      </cdr:txBody>
    </cdr:sp>
  </cdr:relSizeAnchor>
  <cdr:relSizeAnchor xmlns:cdr="http://schemas.openxmlformats.org/drawingml/2006/chartDrawing">
    <cdr:from>
      <cdr:x>0.21757</cdr:x>
      <cdr:y>0.45593</cdr:y>
    </cdr:from>
    <cdr:to>
      <cdr:x>0.31944</cdr:x>
      <cdr:y>0.49535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930324" y="1466510"/>
          <a:ext cx="435594" cy="126828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solidFill>
                <a:srgbClr val="0070C0"/>
              </a:solidFill>
              <a:latin typeface="+mj-lt"/>
              <a:cs typeface="Arial" pitchFamily="34" charset="0"/>
            </a:rPr>
            <a:t>1.11</a:t>
          </a:r>
        </a:p>
      </cdr:txBody>
    </cdr:sp>
  </cdr:relSizeAnchor>
  <cdr:relSizeAnchor xmlns:cdr="http://schemas.openxmlformats.org/drawingml/2006/chartDrawing">
    <cdr:from>
      <cdr:x>0.22459</cdr:x>
      <cdr:y>0.15683</cdr:y>
    </cdr:from>
    <cdr:to>
      <cdr:x>0.31259</cdr:x>
      <cdr:y>0.20354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960341" y="504452"/>
          <a:ext cx="376286" cy="15024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D27518"/>
              </a:solidFill>
              <a:latin typeface="+mj-lt"/>
              <a:cs typeface="Arial" pitchFamily="34" charset="0"/>
            </a:rPr>
            <a:t>1.19</a:t>
          </a:r>
        </a:p>
      </cdr:txBody>
    </cdr:sp>
  </cdr:relSizeAnchor>
  <cdr:relSizeAnchor xmlns:cdr="http://schemas.openxmlformats.org/drawingml/2006/chartDrawing">
    <cdr:from>
      <cdr:x>0.22233</cdr:x>
      <cdr:y>0.57008</cdr:y>
    </cdr:from>
    <cdr:to>
      <cdr:x>0.31033</cdr:x>
      <cdr:y>0.62872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950678" y="1833690"/>
          <a:ext cx="376286" cy="188619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C00000"/>
              </a:solidFill>
              <a:latin typeface="+mj-lt"/>
              <a:cs typeface="Arial" pitchFamily="34" charset="0"/>
            </a:rPr>
            <a:t>0.98</a:t>
          </a:r>
        </a:p>
      </cdr:txBody>
    </cdr:sp>
  </cdr:relSizeAnchor>
  <cdr:relSizeAnchor xmlns:cdr="http://schemas.openxmlformats.org/drawingml/2006/chartDrawing">
    <cdr:from>
      <cdr:x>0.21644</cdr:x>
      <cdr:y>0.22491</cdr:y>
    </cdr:from>
    <cdr:to>
      <cdr:x>0.31952</cdr:x>
      <cdr:y>0.27477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925492" y="723449"/>
          <a:ext cx="440767" cy="160377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7030A0"/>
              </a:solidFill>
              <a:latin typeface="+mj-lt"/>
              <a:cs typeface="Arial" pitchFamily="34" charset="0"/>
            </a:rPr>
            <a:t>1.15</a:t>
          </a:r>
        </a:p>
      </cdr:txBody>
    </cdr:sp>
  </cdr:relSizeAnchor>
  <cdr:relSizeAnchor xmlns:cdr="http://schemas.openxmlformats.org/drawingml/2006/chartDrawing">
    <cdr:from>
      <cdr:x>0.22182</cdr:x>
      <cdr:y>0.51681</cdr:y>
    </cdr:from>
    <cdr:to>
      <cdr:x>0.30982</cdr:x>
      <cdr:y>0.57545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948497" y="1662354"/>
          <a:ext cx="376286" cy="188619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chemeClr val="bg2"/>
              </a:solidFill>
              <a:latin typeface="Calibri"/>
              <a:cs typeface="Arial" pitchFamily="34" charset="0"/>
            </a:rPr>
            <a:t>1.04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0.24841</cdr:x>
      <cdr:y>0</cdr:y>
    </cdr:from>
    <cdr:to>
      <cdr:x>0.83355</cdr:x>
      <cdr:y>0.0621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32447" y="0"/>
          <a:ext cx="2431939" cy="2663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Large Message Latency</a:t>
          </a:r>
        </a:p>
      </cdr:txBody>
    </cdr:sp>
  </cdr:relSizeAnchor>
  <cdr:relSizeAnchor xmlns:cdr="http://schemas.openxmlformats.org/drawingml/2006/chartDrawing">
    <cdr:from>
      <cdr:x>0.25829</cdr:x>
      <cdr:y>0.91671</cdr:y>
    </cdr:from>
    <cdr:to>
      <cdr:x>0.84343</cdr:x>
      <cdr:y>0.97881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104442" y="2948643"/>
          <a:ext cx="2502046" cy="1997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Message Size (bytes)</a:t>
          </a:r>
        </a:p>
      </cdr:txBody>
    </cdr:sp>
  </cdr:relSizeAnchor>
  <cdr:relSizeAnchor xmlns:cdr="http://schemas.openxmlformats.org/drawingml/2006/chartDrawing">
    <cdr:from>
      <cdr:x>0</cdr:x>
      <cdr:y>0.23863</cdr:y>
    </cdr:from>
    <cdr:to>
      <cdr:x>0.08</cdr:x>
      <cdr:y>0.69281</cdr:y>
    </cdr:to>
    <cdr:sp macro="" textlink="">
      <cdr:nvSpPr>
        <cdr:cNvPr id="4" name="TextBox 1"/>
        <cdr:cNvSpPr txBox="1"/>
      </cdr:nvSpPr>
      <cdr:spPr>
        <a:xfrm xmlns:a="http://schemas.openxmlformats.org/drawingml/2006/main" rot="16200000">
          <a:off x="-807684" y="1831107"/>
          <a:ext cx="1947862" cy="3324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Latency (us)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0.24882</cdr:x>
      <cdr:y>0</cdr:y>
    </cdr:from>
    <cdr:to>
      <cdr:x>0.83274</cdr:x>
      <cdr:y>0.05425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36320" y="-17417"/>
          <a:ext cx="2431951" cy="2322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Bidirectional Bandwidth</a:t>
          </a:r>
        </a:p>
      </cdr:txBody>
    </cdr:sp>
  </cdr:relSizeAnchor>
  <cdr:relSizeAnchor xmlns:cdr="http://schemas.openxmlformats.org/drawingml/2006/chartDrawing">
    <cdr:from>
      <cdr:x>2.26014E-7</cdr:x>
      <cdr:y>0.18923</cdr:y>
    </cdr:from>
    <cdr:to>
      <cdr:x>0.05327</cdr:x>
      <cdr:y>0.7156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1008596" y="1818508"/>
          <a:ext cx="2252872" cy="2356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Bandwidth (MBytes/sec)</a:t>
          </a:r>
        </a:p>
      </cdr:txBody>
    </cdr:sp>
  </cdr:relSizeAnchor>
  <cdr:relSizeAnchor xmlns:cdr="http://schemas.openxmlformats.org/drawingml/2006/chartDrawing">
    <cdr:from>
      <cdr:x>0.3011</cdr:x>
      <cdr:y>0.92776</cdr:y>
    </cdr:from>
    <cdr:to>
      <cdr:x>0.88502</cdr:x>
      <cdr:y>0.98201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332221" y="2978132"/>
          <a:ext cx="2583561" cy="1741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Message Size (bytes)</a:t>
          </a:r>
        </a:p>
      </cdr:txBody>
    </cdr:sp>
  </cdr:relSizeAnchor>
  <cdr:relSizeAnchor xmlns:cdr="http://schemas.openxmlformats.org/drawingml/2006/chartDrawing">
    <cdr:from>
      <cdr:x>0.82615</cdr:x>
      <cdr:y>0.22608</cdr:y>
    </cdr:from>
    <cdr:to>
      <cdr:x>0.95841</cdr:x>
      <cdr:y>0.26977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655311" y="725729"/>
          <a:ext cx="585186" cy="1402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C00000"/>
              </a:solidFill>
              <a:latin typeface="+mj-lt"/>
              <a:cs typeface="Arial" pitchFamily="34" charset="0"/>
            </a:rPr>
            <a:t>22,564</a:t>
          </a:r>
        </a:p>
      </cdr:txBody>
    </cdr:sp>
  </cdr:relSizeAnchor>
  <cdr:relSizeAnchor xmlns:cdr="http://schemas.openxmlformats.org/drawingml/2006/chartDrawing">
    <cdr:from>
      <cdr:x>0.82503</cdr:x>
      <cdr:y>0.36277</cdr:y>
    </cdr:from>
    <cdr:to>
      <cdr:x>0.95728</cdr:x>
      <cdr:y>0.40646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3650334" y="1164488"/>
          <a:ext cx="585142" cy="1402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>
            <a:alpha val="0"/>
          </a:srgbClr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7030A0"/>
              </a:solidFill>
              <a:latin typeface="+mj-lt"/>
              <a:cs typeface="Arial" pitchFamily="34" charset="0"/>
            </a:rPr>
            <a:t>12,161</a:t>
          </a:r>
        </a:p>
      </cdr:txBody>
    </cdr:sp>
  </cdr:relSizeAnchor>
  <cdr:relSizeAnchor xmlns:cdr="http://schemas.openxmlformats.org/drawingml/2006/chartDrawing">
    <cdr:from>
      <cdr:x>0.8248</cdr:x>
      <cdr:y>0.28639</cdr:y>
    </cdr:from>
    <cdr:to>
      <cdr:x>0.95705</cdr:x>
      <cdr:y>0.33009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3649339" y="919328"/>
          <a:ext cx="585142" cy="140278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0070C0"/>
              </a:solidFill>
              <a:latin typeface="+mj-lt"/>
              <a:cs typeface="Arial" pitchFamily="34" charset="0"/>
            </a:rPr>
            <a:t>21,983</a:t>
          </a:r>
        </a:p>
      </cdr:txBody>
    </cdr:sp>
  </cdr:relSizeAnchor>
  <cdr:relSizeAnchor xmlns:cdr="http://schemas.openxmlformats.org/drawingml/2006/chartDrawing">
    <cdr:from>
      <cdr:x>0.81895</cdr:x>
      <cdr:y>0.52817</cdr:y>
    </cdr:from>
    <cdr:to>
      <cdr:x>0.9512</cdr:x>
      <cdr:y>0.57186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3623454" y="1695439"/>
          <a:ext cx="585142" cy="1402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>
            <a:alpha val="0"/>
          </a:srgbClr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D27518"/>
              </a:solidFill>
              <a:latin typeface="+mj-lt"/>
              <a:cs typeface="Arial" pitchFamily="34" charset="0"/>
            </a:rPr>
            <a:t>6,228</a:t>
          </a:r>
        </a:p>
      </cdr:txBody>
    </cdr:sp>
  </cdr:relSizeAnchor>
  <cdr:relSizeAnchor xmlns:cdr="http://schemas.openxmlformats.org/drawingml/2006/chartDrawing">
    <cdr:from>
      <cdr:x>0.80712</cdr:x>
      <cdr:y>0.07314</cdr:y>
    </cdr:from>
    <cdr:to>
      <cdr:x>0.93937</cdr:x>
      <cdr:y>0.13033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3571102" y="234778"/>
          <a:ext cx="585142" cy="183598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chemeClr val="bg2"/>
              </a:solidFill>
              <a:latin typeface="Calibri"/>
              <a:cs typeface="Arial" pitchFamily="34" charset="0"/>
            </a:rPr>
            <a:t>24,136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0.30275</cdr:x>
      <cdr:y>0</cdr:y>
    </cdr:from>
    <cdr:to>
      <cdr:x>0.88182</cdr:x>
      <cdr:y>0.05425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7831" y="-39756"/>
          <a:ext cx="2463236" cy="1741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Unidirectional Bandwidth</a:t>
          </a:r>
        </a:p>
      </cdr:txBody>
    </cdr:sp>
  </cdr:relSizeAnchor>
  <cdr:relSizeAnchor xmlns:cdr="http://schemas.openxmlformats.org/drawingml/2006/chartDrawing">
    <cdr:from>
      <cdr:x>0</cdr:x>
      <cdr:y>0.18451</cdr:y>
    </cdr:from>
    <cdr:to>
      <cdr:x>0.06316</cdr:x>
      <cdr:y>0.71274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996095" y="1785804"/>
          <a:ext cx="2260864" cy="2686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Bandwidth (MBytes/sec)</a:t>
          </a:r>
        </a:p>
      </cdr:txBody>
    </cdr:sp>
  </cdr:relSizeAnchor>
  <cdr:relSizeAnchor xmlns:cdr="http://schemas.openxmlformats.org/drawingml/2006/chartDrawing">
    <cdr:from>
      <cdr:x>0.29466</cdr:x>
      <cdr:y>0.92759</cdr:y>
    </cdr:from>
    <cdr:to>
      <cdr:x>0.87374</cdr:x>
      <cdr:y>0.98185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253406" y="3032001"/>
          <a:ext cx="2463278" cy="1773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Message Size (bytes)</a:t>
          </a:r>
        </a:p>
      </cdr:txBody>
    </cdr:sp>
  </cdr:relSizeAnchor>
  <cdr:relSizeAnchor xmlns:cdr="http://schemas.openxmlformats.org/drawingml/2006/chartDrawing">
    <cdr:from>
      <cdr:x>0.8165</cdr:x>
      <cdr:y>0.0729</cdr:y>
    </cdr:from>
    <cdr:to>
      <cdr:x>0.94766</cdr:x>
      <cdr:y>0.1166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473231" y="234017"/>
          <a:ext cx="557925" cy="140278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0070C0"/>
              </a:solidFill>
              <a:latin typeface="+mj-lt"/>
              <a:cs typeface="Arial" pitchFamily="34" charset="0"/>
            </a:rPr>
            <a:t>12,590</a:t>
          </a:r>
        </a:p>
      </cdr:txBody>
    </cdr:sp>
  </cdr:relSizeAnchor>
  <cdr:relSizeAnchor xmlns:cdr="http://schemas.openxmlformats.org/drawingml/2006/chartDrawing">
    <cdr:from>
      <cdr:x>0.80826</cdr:x>
      <cdr:y>0.52305</cdr:y>
    </cdr:from>
    <cdr:to>
      <cdr:x>0.93942</cdr:x>
      <cdr:y>0.56674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438159" y="1679015"/>
          <a:ext cx="557925" cy="1402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>
            <a:alpha val="0"/>
          </a:srgbClr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D27518"/>
              </a:solidFill>
              <a:latin typeface="+mj-lt"/>
              <a:cs typeface="Arial" pitchFamily="34" charset="0"/>
            </a:rPr>
            <a:t>3,373</a:t>
          </a:r>
        </a:p>
      </cdr:txBody>
    </cdr:sp>
  </cdr:relSizeAnchor>
  <cdr:relSizeAnchor xmlns:cdr="http://schemas.openxmlformats.org/drawingml/2006/chartDrawing">
    <cdr:from>
      <cdr:x>0.81489</cdr:x>
      <cdr:y>0.39695</cdr:y>
    </cdr:from>
    <cdr:to>
      <cdr:x>0.94605</cdr:x>
      <cdr:y>0.44065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3466366" y="1274226"/>
          <a:ext cx="557925" cy="140278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7030A0"/>
              </a:solidFill>
              <a:latin typeface="+mj-lt"/>
              <a:cs typeface="Arial" pitchFamily="34" charset="0"/>
            </a:rPr>
            <a:t>6,356</a:t>
          </a:r>
        </a:p>
      </cdr:txBody>
    </cdr:sp>
  </cdr:relSizeAnchor>
  <cdr:relSizeAnchor xmlns:cdr="http://schemas.openxmlformats.org/drawingml/2006/chartDrawing">
    <cdr:from>
      <cdr:x>0.81242</cdr:x>
      <cdr:y>0.25325</cdr:y>
    </cdr:from>
    <cdr:to>
      <cdr:x>0.94358</cdr:x>
      <cdr:y>0.31075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3455875" y="827785"/>
          <a:ext cx="557925" cy="187949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>
            <a:alpha val="0"/>
          </a:srgbClr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rgbClr val="C00000"/>
              </a:solidFill>
              <a:cs typeface="Arial" pitchFamily="34" charset="0"/>
            </a:rPr>
            <a:t>12,358</a:t>
          </a:r>
          <a:endParaRPr lang="en-US" sz="1400" b="1" dirty="0">
            <a:solidFill>
              <a:srgbClr val="C00000"/>
            </a:solidFill>
            <a:latin typeface="Calibri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0.80756</cdr:x>
      <cdr:y>0.19247</cdr:y>
    </cdr:from>
    <cdr:to>
      <cdr:x>0.93872</cdr:x>
      <cdr:y>0.23616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3435179" y="617838"/>
          <a:ext cx="557926" cy="1402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>
            <a:alpha val="0"/>
          </a:srgbClr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chemeClr val="bg2"/>
              </a:solidFill>
              <a:cs typeface="Arial" pitchFamily="34" charset="0"/>
            </a:rPr>
            <a:t>12,366</a:t>
          </a:r>
          <a:endParaRPr lang="en-US" sz="1400" b="1" dirty="0">
            <a:solidFill>
              <a:schemeClr val="bg2"/>
            </a:solidFill>
            <a:latin typeface="Calibri"/>
            <a:cs typeface="Arial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0.71311</cdr:x>
      <cdr:y>0.12033</cdr:y>
    </cdr:from>
    <cdr:to>
      <cdr:x>0.8951</cdr:x>
      <cdr:y>0.37128</cdr:y>
    </cdr:to>
    <cdr:sp macro="" textlink="">
      <cdr:nvSpPr>
        <cdr:cNvPr id="2" name="Rounded Rectangle 1"/>
        <cdr:cNvSpPr/>
      </cdr:nvSpPr>
      <cdr:spPr bwMode="auto">
        <a:xfrm xmlns:a="http://schemas.openxmlformats.org/drawingml/2006/main" flipH="1">
          <a:off x="3957975" y="308338"/>
          <a:ext cx="1010107" cy="643031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25400" cap="sq">
          <a:solidFill>
            <a:srgbClr val="C00000"/>
          </a:solidFill>
          <a:prstDash val="sysDash"/>
          <a:miter lim="800000"/>
          <a:headEnd type="none" w="sm" len="sm"/>
          <a:tailEnd type="none" w="sm" len="sm"/>
        </a:ln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txBody>
        <a:bodyPr xmlns:a="http://schemas.openxmlformats.org/drawingml/2006/main" wrap="square" rtlCol="0" anchor="ctr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eaLnBrk="0" hangingPunct="0">
            <a:lnSpc>
              <a:spcPct val="110000"/>
            </a:lnSpc>
            <a:spcBef>
              <a:spcPct val="20000"/>
            </a:spcBef>
          </a:pPr>
          <a:endParaRPr lang="en-US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0.84633</cdr:x>
      <cdr:y>0.18929</cdr:y>
    </cdr:from>
    <cdr:to>
      <cdr:x>0.92636</cdr:x>
      <cdr:y>0.23754</cdr:y>
    </cdr:to>
    <cdr:sp macro="" textlink="">
      <cdr:nvSpPr>
        <cdr:cNvPr id="2" name="Curved Down Arrow 1">
          <a:extLst xmlns:a="http://schemas.openxmlformats.org/drawingml/2006/main">
            <a:ext uri="{FF2B5EF4-FFF2-40B4-BE49-F238E27FC236}">
              <a16:creationId xmlns="" xmlns:a16="http://schemas.microsoft.com/office/drawing/2014/main" id="{1B3CA60C-ADF6-AF4E-ADCF-8022806A9CBF}"/>
            </a:ext>
          </a:extLst>
        </cdr:cNvPr>
        <cdr:cNvSpPr/>
      </cdr:nvSpPr>
      <cdr:spPr bwMode="auto">
        <a:xfrm xmlns:a="http://schemas.openxmlformats.org/drawingml/2006/main" rot="1409111">
          <a:off x="3478134" y="515577"/>
          <a:ext cx="328929" cy="131450"/>
        </a:xfrm>
        <a:prstGeom xmlns:a="http://schemas.openxmlformats.org/drawingml/2006/main" prst="curvedDownArrow">
          <a:avLst>
            <a:gd name="adj1" fmla="val 14975"/>
            <a:gd name="adj2" fmla="val 47594"/>
            <a:gd name="adj3" fmla="val 45878"/>
          </a:avLst>
        </a:prstGeom>
        <a:solidFill xmlns:a="http://schemas.openxmlformats.org/drawingml/2006/main">
          <a:srgbClr val="C00000">
            <a:alpha val="50000"/>
          </a:srgbClr>
        </a:solidFill>
        <a:ln xmlns:a="http://schemas.openxmlformats.org/drawingml/2006/main" w="12700" cap="sq">
          <a:solidFill>
            <a:srgbClr val="C00000">
              <a:alpha val="25000"/>
            </a:srgbClr>
          </a:solidFill>
          <a:miter lim="800000"/>
          <a:headEnd type="none" w="sm" len="sm"/>
          <a:tailEnd type="none" w="sm" len="sm"/>
        </a:ln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9pPr>
        </a:lstStyle>
        <a:p xmlns:a="http://schemas.openxmlformats.org/drawingml/2006/main">
          <a:pPr algn="ctr" eaLnBrk="0" hangingPunct="0">
            <a:lnSpc>
              <a:spcPct val="110000"/>
            </a:lnSpc>
            <a:spcBef>
              <a:spcPct val="20000"/>
            </a:spcBef>
          </a:pPr>
          <a:endParaRPr lang="en-US" dirty="0">
            <a:solidFill>
              <a:schemeClr val="tx1">
                <a:lumMod val="95000"/>
                <a:lumOff val="5000"/>
              </a:schemeClr>
            </a:solidFill>
            <a:latin typeface="+mj-lt"/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0.2098</cdr:x>
      <cdr:y>0.64879</cdr:y>
    </cdr:from>
    <cdr:to>
      <cdr:x>0.2852</cdr:x>
      <cdr:y>0.74606</cdr:y>
    </cdr:to>
    <cdr:sp macro="" textlink="">
      <cdr:nvSpPr>
        <cdr:cNvPr id="4" name="文本框 1">
          <a:extLst xmlns:a="http://schemas.openxmlformats.org/drawingml/2006/main">
            <a:ext uri="{FF2B5EF4-FFF2-40B4-BE49-F238E27FC236}">
              <a16:creationId xmlns="" xmlns:a16="http://schemas.microsoft.com/office/drawing/2014/main" id="{70CA7A43-D54A-4859-8F98-B1C4BBF6B2AC}"/>
            </a:ext>
          </a:extLst>
        </cdr:cNvPr>
        <cdr:cNvSpPr txBox="1"/>
      </cdr:nvSpPr>
      <cdr:spPr bwMode="auto">
        <a:xfrm xmlns:a="http://schemas.openxmlformats.org/drawingml/2006/main">
          <a:off x="1679514" y="2349776"/>
          <a:ext cx="603541" cy="35228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tabLst/>
          </a:pPr>
          <a:r>
            <a:rPr kumimoji="1" lang="en-US" altLang="zh-CN" sz="1600" b="1" dirty="0">
              <a:solidFill>
                <a:srgbClr val="00B050"/>
              </a:solidFill>
              <a:cs typeface="Times New Roman" panose="02020603050405020304" pitchFamily="18" charset="0"/>
            </a:rPr>
            <a:t>31</a:t>
          </a:r>
          <a:r>
            <a:rPr kumimoji="1" lang="en-US" altLang="zh-CN" sz="1600" b="1" kern="0" dirty="0">
              <a:solidFill>
                <a:srgbClr val="00B050"/>
              </a:solidFill>
              <a:cs typeface="Times New Roman" panose="02020603050405020304" pitchFamily="18" charset="0"/>
            </a:rPr>
            <a:t>%</a:t>
          </a:r>
          <a:endParaRPr kumimoji="1" lang="zh-CN" altLang="en-US" sz="1600" b="1" i="0" u="none" strike="noStrike" kern="0" cap="none" spc="0" normalizeH="0" baseline="0" noProof="0" dirty="0">
            <a:ln>
              <a:noFill/>
            </a:ln>
            <a:solidFill>
              <a:srgbClr val="00B050"/>
            </a:solidFill>
            <a:effectLst/>
            <a:uLnTx/>
            <a:uFillTx/>
            <a:cs typeface="Times New Roman" panose="02020603050405020304" pitchFamily="18" charset="0"/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0.1493</cdr:x>
      <cdr:y>0.49712</cdr:y>
    </cdr:from>
    <cdr:to>
      <cdr:x>0.26104</cdr:x>
      <cdr:y>0.67687</cdr:y>
    </cdr:to>
    <cdr:sp macro="" textlink="">
      <cdr:nvSpPr>
        <cdr:cNvPr id="2" name="文本框 1"/>
        <cdr:cNvSpPr txBox="1"/>
      </cdr:nvSpPr>
      <cdr:spPr bwMode="auto">
        <a:xfrm xmlns:a="http://schemas.openxmlformats.org/drawingml/2006/main">
          <a:off x="724329" y="1250166"/>
          <a:ext cx="542102" cy="4520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tabLst/>
          </a:pPr>
          <a:r>
            <a:rPr kumimoji="1" lang="en-US" altLang="zh-CN" sz="2000" dirty="0">
              <a:solidFill>
                <a:srgbClr val="0000FF"/>
              </a:solidFill>
              <a:latin typeface="+mj-lt"/>
              <a:cs typeface="Calibri" pitchFamily="34" charset="0"/>
            </a:rPr>
            <a:t>1</a:t>
          </a:r>
          <a:r>
            <a:rPr kumimoji="1" lang="en-US" altLang="zh-CN" sz="2000" b="0" kern="0" dirty="0">
              <a:solidFill>
                <a:srgbClr val="0000FF"/>
              </a:solidFill>
              <a:latin typeface="+mj-lt"/>
              <a:cs typeface="Calibri" pitchFamily="34" charset="0"/>
            </a:rPr>
            <a:t>%</a:t>
          </a:r>
          <a:endParaRPr kumimoji="1" lang="zh-CN" altLang="en-US" sz="2000" b="0" i="0" u="none" strike="noStrike" kern="0" cap="none" spc="0" normalizeH="0" baseline="0" noProof="0">
            <a:ln>
              <a:noFill/>
            </a:ln>
            <a:solidFill>
              <a:srgbClr val="0000FF"/>
            </a:solidFill>
            <a:effectLst/>
            <a:uLnTx/>
            <a:uFillTx/>
            <a:latin typeface="+mj-lt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0.57658</cdr:x>
      <cdr:y>0.41615</cdr:y>
    </cdr:from>
    <cdr:to>
      <cdr:x>0.75951</cdr:x>
      <cdr:y>0.59998</cdr:y>
    </cdr:to>
    <cdr:sp macro="" textlink="">
      <cdr:nvSpPr>
        <cdr:cNvPr id="3" name="文本框 1"/>
        <cdr:cNvSpPr txBox="1"/>
      </cdr:nvSpPr>
      <cdr:spPr bwMode="auto">
        <a:xfrm xmlns:a="http://schemas.openxmlformats.org/drawingml/2006/main">
          <a:off x="2797220" y="1046536"/>
          <a:ext cx="887484" cy="4623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tabLst/>
          </a:pPr>
          <a:r>
            <a:rPr kumimoji="1" lang="en-US" altLang="zh-CN" sz="2000" dirty="0">
              <a:solidFill>
                <a:srgbClr val="0000FF"/>
              </a:solidFill>
              <a:latin typeface="+mj-lt"/>
              <a:cs typeface="Calibri" pitchFamily="34" charset="0"/>
            </a:rPr>
            <a:t>9.5</a:t>
          </a:r>
          <a:r>
            <a:rPr kumimoji="1" lang="en-US" altLang="zh-CN" sz="2000" b="0" kern="0" dirty="0">
              <a:solidFill>
                <a:srgbClr val="0000FF"/>
              </a:solidFill>
              <a:latin typeface="+mj-lt"/>
              <a:cs typeface="Calibri" pitchFamily="34" charset="0"/>
            </a:rPr>
            <a:t>%</a:t>
          </a:r>
          <a:endParaRPr kumimoji="1" lang="zh-CN" altLang="en-US" sz="2000" b="0" i="0" u="none" strike="noStrike" kern="0" cap="none" spc="0" normalizeH="0" baseline="0" noProof="0">
            <a:ln>
              <a:noFill/>
            </a:ln>
            <a:solidFill>
              <a:srgbClr val="0000FF"/>
            </a:solidFill>
            <a:effectLst/>
            <a:uLnTx/>
            <a:uFillTx/>
            <a:latin typeface="+mj-lt"/>
            <a:cs typeface="Calibri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537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864" y="0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538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29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538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864" y="8820129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fld id="{3749E3D7-144B-45AB-A43E-EFB84A939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344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864" y="0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163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727" y="4408530"/>
            <a:ext cx="5123546" cy="41782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29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864" y="8820129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fld id="{1DEAF90F-3EA9-43EF-825C-876F9E96E4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49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3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5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A7853-FEA0-404D-A28E-1EBB2C87A31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3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8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17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7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55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8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8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1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37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54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61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53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72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26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38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881AE-152F-4033-8F6D-866B1204169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27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6DFA5-B6CE-4FD7-8F88-6B6C3F49220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80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one can be updated</a:t>
            </a:r>
            <a:r>
              <a:rPr lang="en-US" baseline="0" dirty="0"/>
              <a:t> with the latest version of GDR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3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27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205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13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43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8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39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7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64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22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Available..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086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1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45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79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91238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429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6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OmniPath can be added into the figure!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4822F-157B-504D-9B68-1C2DA3B7FF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76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917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442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DLoBD approach can easily integrate deep learning components with other big data processing components in the whole workflow</a:t>
            </a:r>
          </a:p>
          <a:p>
            <a:endParaRPr lang="en-US" dirty="0"/>
          </a:p>
          <a:p>
            <a:r>
              <a:rPr lang="en-US" dirty="0"/>
              <a:t>(1) Prepare the dataset for training</a:t>
            </a:r>
          </a:p>
          <a:p>
            <a:r>
              <a:rPr lang="en-US" dirty="0"/>
              <a:t>(2) DL at</a:t>
            </a:r>
            <a:r>
              <a:rPr lang="en-US" baseline="0" dirty="0"/>
              <a:t> Scale: Extract high-level features</a:t>
            </a:r>
          </a:p>
          <a:p>
            <a:r>
              <a:rPr lang="en-US" baseline="0" dirty="0"/>
              <a:t>(3) Non-DL at Scale: Traditional classification analytics </a:t>
            </a:r>
          </a:p>
          <a:p>
            <a:r>
              <a:rPr lang="en-US" baseline="0" dirty="0"/>
              <a:t>(4) Apply models for billions of 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824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45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387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066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highest (bi-)bandwidth on Volta, use “MV2_GPUDIRECT_LIMIT=16384 MV2_CUDA_BLOCK_SIZE=1048576”</a:t>
            </a:r>
          </a:p>
          <a:p>
            <a:endParaRPr lang="en-US" dirty="0"/>
          </a:p>
          <a:p>
            <a:r>
              <a:rPr lang="en-US" dirty="0"/>
              <a:t>Ref. can be added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92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654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45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533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3875" y="746125"/>
            <a:ext cx="6615113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309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9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2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3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8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31197"/>
            <a:ext cx="8206530" cy="11372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57" name="Rectangle 2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909464" y="3079866"/>
            <a:ext cx="3898669" cy="1314450"/>
          </a:xfrm>
        </p:spPr>
        <p:txBody>
          <a:bodyPr/>
          <a:lstStyle>
            <a:lvl1pPr marL="0" indent="0" algn="ctr">
              <a:buFontTx/>
              <a:buNone/>
              <a:defRPr sz="16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5087682"/>
            <a:ext cx="9144000" cy="55841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rgbClr val="CD052B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" y="19"/>
            <a:ext cx="2391311" cy="847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61" y="-80239"/>
            <a:ext cx="1673219" cy="1072611"/>
          </a:xfrm>
          <a:prstGeom prst="rect">
            <a:avLst/>
          </a:prstGeom>
        </p:spPr>
      </p:pic>
      <p:pic>
        <p:nvPicPr>
          <p:cNvPr id="7" name="图片 11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99040" y="19"/>
            <a:ext cx="1780050" cy="84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04" y="904011"/>
            <a:ext cx="7867996" cy="3828011"/>
          </a:xfr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1892" y="179024"/>
            <a:ext cx="8096595" cy="579576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95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578" y="897780"/>
            <a:ext cx="3922222" cy="383424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4009"/>
            <a:ext cx="3810000" cy="382801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1905" y="206322"/>
            <a:ext cx="8121535" cy="57334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4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260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1891" y="206346"/>
            <a:ext cx="8096596" cy="5795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4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181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1735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67"/>
            <a:ext cx="4038600" cy="164068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78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04" y="904009"/>
            <a:ext cx="7867996" cy="38280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-1" y="171095"/>
            <a:ext cx="7095281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1640"/>
              </a:lnSpc>
              <a:spcBef>
                <a:spcPts val="0"/>
              </a:spcBef>
              <a:defRPr sz="18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</p:spTree>
    <p:extLst>
      <p:ext uri="{BB962C8B-B14F-4D97-AF65-F5344CB8AC3E}">
        <p14:creationId xmlns:p14="http://schemas.microsoft.com/office/powerpoint/2010/main" val="341786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" y="171095"/>
            <a:ext cx="7095281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1640"/>
              </a:lnSpc>
              <a:spcBef>
                <a:spcPts val="0"/>
              </a:spcBef>
              <a:defRPr sz="18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25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847" indent="0">
              <a:spcBef>
                <a:spcPts val="350"/>
              </a:spcBef>
              <a:buNone/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</p:spTree>
    <p:extLst>
      <p:ext uri="{BB962C8B-B14F-4D97-AF65-F5344CB8AC3E}">
        <p14:creationId xmlns:p14="http://schemas.microsoft.com/office/powerpoint/2010/main" val="317344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04" y="904009"/>
            <a:ext cx="7867996" cy="38280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-1" y="171095"/>
            <a:ext cx="7095281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1640"/>
              </a:lnSpc>
              <a:spcBef>
                <a:spcPts val="0"/>
              </a:spcBef>
              <a:defRPr sz="18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</p:spTree>
    <p:extLst>
      <p:ext uri="{BB962C8B-B14F-4D97-AF65-F5344CB8AC3E}">
        <p14:creationId xmlns:p14="http://schemas.microsoft.com/office/powerpoint/2010/main" val="359728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6576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204" y="873767"/>
            <a:ext cx="7867996" cy="3839557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6148" y="5026898"/>
            <a:ext cx="600075" cy="160931"/>
          </a:xfrm>
          <a:prstGeom prst="rect">
            <a:avLst/>
          </a:prstGeom>
        </p:spPr>
        <p:txBody>
          <a:bodyPr/>
          <a:lstStyle/>
          <a:p>
            <a:fld id="{C21DB867-FA8C-2D40-94B7-43D99D9AD8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22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bd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" y="4979058"/>
            <a:ext cx="551332" cy="15943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0" y="4983850"/>
            <a:ext cx="9144000" cy="172627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 txBox="1">
            <a:spLocks noChangeArrowheads="1"/>
          </p:cNvSpPr>
          <p:nvPr userDrawn="1"/>
        </p:nvSpPr>
        <p:spPr bwMode="auto">
          <a:xfrm>
            <a:off x="0" y="4976754"/>
            <a:ext cx="9144000" cy="1410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0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aseline="0" dirty="0"/>
              <a:t> SCEC (Dec ‘18)</a:t>
            </a:r>
            <a:endParaRPr lang="en-US" dirty="0"/>
          </a:p>
        </p:txBody>
      </p:sp>
      <p:sp>
        <p:nvSpPr>
          <p:cNvPr id="4096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204" y="773084"/>
            <a:ext cx="7867996" cy="394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24"/>
            <a:ext cx="9144000" cy="55841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rgbClr val="CD052B"/>
              </a:solidFill>
              <a:latin typeface="Calibri"/>
            </a:endParaRPr>
          </a:p>
        </p:txBody>
      </p:sp>
      <p:sp>
        <p:nvSpPr>
          <p:cNvPr id="21" name="Rectangle 21"/>
          <p:cNvSpPr txBox="1">
            <a:spLocks noChangeArrowheads="1"/>
          </p:cNvSpPr>
          <p:nvPr userDrawn="1"/>
        </p:nvSpPr>
        <p:spPr bwMode="auto">
          <a:xfrm>
            <a:off x="8543973" y="4969892"/>
            <a:ext cx="600075" cy="1609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138377F-5938-4BA9-803E-C530EB23E9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1"/>
          <p:cNvSpPr txBox="1">
            <a:spLocks noChangeArrowheads="1"/>
          </p:cNvSpPr>
          <p:nvPr userDrawn="1"/>
        </p:nvSpPr>
        <p:spPr bwMode="auto">
          <a:xfrm>
            <a:off x="-47864" y="5003692"/>
            <a:ext cx="2757162" cy="17240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0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dirty="0"/>
              <a:t>Network Based Computing</a:t>
            </a:r>
            <a:r>
              <a:rPr lang="en-US" sz="1200" baseline="0" dirty="0"/>
              <a:t>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4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9" r:id="rId6"/>
    <p:sldLayoutId id="2147483955" r:id="rId7"/>
    <p:sldLayoutId id="2147483957" r:id="rId8"/>
    <p:sldLayoutId id="2147483958" r:id="rId9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lang="en-US" sz="1800" dirty="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nda@cse.ohio-stat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e.ohio-state.edu/~pand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anda@cse.ohio-state.edu" TargetMode="External"/><Relationship Id="rId4" Type="http://schemas.openxmlformats.org/officeDocument/2006/relationships/hyperlink" Target="http://mvapich.cse.ohio-state.ed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anda@cse.ohio-state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vapich.cse.ohio-state.edu/static/media/mvapich/mvapich2-2.3-userguide.html#x1-990006.26" TargetMode="External"/><Relationship Id="rId4" Type="http://schemas.openxmlformats.org/officeDocument/2006/relationships/hyperlink" Target="mailto:panda@cse.ohio-state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anda@cse.ohio-state.edu" TargetMode="External"/><Relationship Id="rId4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panda@cse.ohio-state.edu" TargetMode="Externa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anda@cse.ohio-state.edu" TargetMode="External"/><Relationship Id="rId4" Type="http://schemas.openxmlformats.org/officeDocument/2006/relationships/chart" Target="../charts/char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anda@cse.ohio-state.edu" TargetMode="External"/><Relationship Id="rId4" Type="http://schemas.openxmlformats.org/officeDocument/2006/relationships/chart" Target="../charts/char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panda@cse.ohio-state.edu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7" Type="http://schemas.openxmlformats.org/officeDocument/2006/relationships/hyperlink" Target="http://www2.cosmo-model.org/conten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panda@cse.ohio-state.edu" TargetMode="External"/><Relationship Id="rId5" Type="http://schemas.openxmlformats.org/officeDocument/2006/relationships/image" Target="../media/image8.gif"/><Relationship Id="rId4" Type="http://schemas.openxmlformats.org/officeDocument/2006/relationships/chart" Target="../charts/char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9.xml"/><Relationship Id="rId3" Type="http://schemas.openxmlformats.org/officeDocument/2006/relationships/chart" Target="../charts/chart34.xml"/><Relationship Id="rId7" Type="http://schemas.openxmlformats.org/officeDocument/2006/relationships/chart" Target="../charts/chart3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7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3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7.xml"/><Relationship Id="rId5" Type="http://schemas.openxmlformats.org/officeDocument/2006/relationships/hyperlink" Target="mailto:panda@cse.ohio-state.edu" TargetMode="External"/><Relationship Id="rId4" Type="http://schemas.openxmlformats.org/officeDocument/2006/relationships/chart" Target="../charts/char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panda@cse.ohio-state.edu" TargetMode="Externa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4.xml"/><Relationship Id="rId3" Type="http://schemas.openxmlformats.org/officeDocument/2006/relationships/chart" Target="../charts/chart49.xml"/><Relationship Id="rId7" Type="http://schemas.openxmlformats.org/officeDocument/2006/relationships/chart" Target="../charts/chart5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2.xml"/><Relationship Id="rId5" Type="http://schemas.openxmlformats.org/officeDocument/2006/relationships/chart" Target="../charts/chart51.xml"/><Relationship Id="rId4" Type="http://schemas.openxmlformats.org/officeDocument/2006/relationships/chart" Target="../charts/char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vapich.cse.ohio-state.edu/best_practice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11112" TargetMode="Externa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hidl.cse.ohio-state.edu/" TargetMode="Externa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hidl.cse.ohio-state.edu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panda@cse.ohio-state.edu" TargetMode="External"/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6.xml"/><Relationship Id="rId4" Type="http://schemas.openxmlformats.org/officeDocument/2006/relationships/chart" Target="../charts/chart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hibd.cse.ohio-state.edu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anda@cse.ohio-state.edu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panda@cse.ohio-state.edu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7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NVIDIA/hpc-container-maker/blob/master/recipes/hpcbase-pgi-mvapich2.py" TargetMode="External"/><Relationship Id="rId5" Type="http://schemas.openxmlformats.org/officeDocument/2006/relationships/chart" Target="../charts/chart78.xml"/><Relationship Id="rId4" Type="http://schemas.openxmlformats.org/officeDocument/2006/relationships/chart" Target="../charts/chart7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x-scalesolutions.com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gif"/><Relationship Id="rId18" Type="http://schemas.openxmlformats.org/officeDocument/2006/relationships/image" Target="../media/image3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gif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19" Type="http://schemas.openxmlformats.org/officeDocument/2006/relationships/image" Target="../media/image31.png"/><Relationship Id="rId4" Type="http://schemas.openxmlformats.org/officeDocument/2006/relationships/image" Target="../media/image16.gif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se.ohio-state.edu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2.png"/><Relationship Id="rId4" Type="http://schemas.openxmlformats.org/officeDocument/2006/relationships/hyperlink" Target="mailto:panda@cse.ohio-state.edu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>
          <a:xfrm>
            <a:off x="313767" y="1197601"/>
            <a:ext cx="8542305" cy="921367"/>
          </a:xfrm>
        </p:spPr>
        <p:txBody>
          <a:bodyPr/>
          <a:lstStyle/>
          <a:p>
            <a:r>
              <a:rPr lang="en-US" sz="2400" dirty="0"/>
              <a:t>Designing Scalable HPC, Deep Learning, Big Data, and Cloud Middleware for Exascale Systems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-1462527" y="885041"/>
            <a:ext cx="184666" cy="4154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en-US" sz="1800" dirty="0">
              <a:latin typeface="+mj-lt"/>
              <a:cs typeface="Arial" pitchFamily="34" charset="0"/>
              <a:hlinkClick r:id="rId3"/>
            </a:endParaRPr>
          </a:p>
        </p:txBody>
      </p:sp>
      <p:sp>
        <p:nvSpPr>
          <p:cNvPr id="8" name="Subtitle 6"/>
          <p:cNvSpPr>
            <a:spLocks noGrp="1"/>
          </p:cNvSpPr>
          <p:nvPr>
            <p:ph type="subTitle" sz="quarter" idx="1"/>
          </p:nvPr>
        </p:nvSpPr>
        <p:spPr>
          <a:xfrm>
            <a:off x="2621902" y="3071166"/>
            <a:ext cx="4129394" cy="111043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800" dirty="0"/>
              <a:t>Dhabaleswar K. (DK) Panda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800" b="0" dirty="0"/>
              <a:t>The Ohio State University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800" b="0" dirty="0">
                <a:solidFill>
                  <a:schemeClr val="tx2"/>
                </a:solidFill>
              </a:rPr>
              <a:t>E-mail: panda@cse.ohio-state.edu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800" b="0" dirty="0">
                <a:solidFill>
                  <a:schemeClr val="tx2"/>
                </a:solidFill>
                <a:hlinkClick r:id="rId4"/>
              </a:rPr>
              <a:t>http://www.cse.ohio-state.edu/~panda</a:t>
            </a:r>
            <a:endParaRPr lang="en-US" sz="1800" b="0" dirty="0">
              <a:solidFill>
                <a:schemeClr val="tx2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16384" y="2158345"/>
            <a:ext cx="7137071" cy="88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dirty="0">
                <a:solidFill>
                  <a:srgbClr val="FF3399"/>
                </a:solidFill>
                <a:latin typeface="Calibri" pitchFamily="34" charset="0"/>
              </a:rPr>
              <a:t>Talk at SCEC ’18 Workshop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0" dirty="0">
                <a:solidFill>
                  <a:schemeClr val="accent2"/>
                </a:solidFill>
                <a:latin typeface="Calibri" pitchFamily="34" charset="0"/>
              </a:rPr>
              <a:t>by</a:t>
            </a:r>
            <a:endParaRPr kumimoji="1" lang="en-US" altLang="zh-CN" sz="1800" b="0" dirty="0">
              <a:solidFill>
                <a:srgbClr val="FF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770" y="551286"/>
            <a:ext cx="8536243" cy="4122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Scalability for million to billion processors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Support for highly-efficient inter-node and intra-node communication (both two-sided and one-sided)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Scalable job start-up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Low memory footprint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Scalable Collective communication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Offload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Non-blocking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Topology-aware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Balancing intra-node and inter-node communication for next generation nodes (128-1024 cores)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Multiple end-points per node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Support for efficient multi-threading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Integrated Support for Accelerators (GPGPUs and FPGAs)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Fault-tolerance/resiliency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QoS support for communication and I/O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Support for Hybrid MPI+PGAS programming (MPI + OpenMP, MPI + UPC, MPI + OpenSHMEM, MPI+UPC++, CAF, …)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Virtualization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Energy-Awareness</a:t>
            </a:r>
          </a:p>
          <a:p>
            <a:pPr>
              <a:lnSpc>
                <a:spcPct val="90000"/>
              </a:lnSpc>
              <a:buNone/>
            </a:pPr>
            <a:endParaRPr lang="en-US" sz="16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469501" y="102697"/>
            <a:ext cx="8446782" cy="377222"/>
          </a:xfrm>
        </p:spPr>
        <p:txBody>
          <a:bodyPr/>
          <a:lstStyle/>
          <a:p>
            <a:r>
              <a:rPr lang="en-US" sz="2000" dirty="0"/>
              <a:t>Broad Challenges in Designing Runtimes for (MPI+X) at Exascale</a:t>
            </a:r>
          </a:p>
        </p:txBody>
      </p:sp>
    </p:spTree>
    <p:extLst>
      <p:ext uri="{BB962C8B-B14F-4D97-AF65-F5344CB8AC3E}">
        <p14:creationId xmlns:p14="http://schemas.microsoft.com/office/powerpoint/2010/main" val="35350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77" y="1647411"/>
            <a:ext cx="3538330" cy="1990311"/>
          </a:xfrm>
          <a:prstGeom prst="rect">
            <a:avLst/>
          </a:prstGeom>
        </p:spPr>
      </p:pic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298760" y="70369"/>
            <a:ext cx="7695291" cy="486734"/>
          </a:xfrm>
        </p:spPr>
        <p:txBody>
          <a:bodyPr lIns="91417" tIns="45709" rIns="91417" bIns="45709"/>
          <a:lstStyle/>
          <a:p>
            <a:r>
              <a:rPr lang="en-US" dirty="0">
                <a:latin typeface="+mj-lt"/>
                <a:cs typeface="Calibri"/>
              </a:rPr>
              <a:t>Overview of the MVAPICH2 Project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298761" y="557104"/>
            <a:ext cx="7891627" cy="434996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+mj-lt"/>
                <a:cs typeface="Calibri"/>
              </a:rPr>
              <a:t>High Performance open-source MPI Library for InfiniBand, Omni-Path, Ethernet/iWARP, and RDMA over Converged Ethernet (RoCE)</a:t>
            </a:r>
          </a:p>
          <a:p>
            <a:pPr lvl="1">
              <a:lnSpc>
                <a:spcPct val="130000"/>
              </a:lnSpc>
            </a:pPr>
            <a:r>
              <a:rPr lang="en-US" sz="1050" dirty="0">
                <a:latin typeface="+mj-lt"/>
                <a:cs typeface="Calibri"/>
              </a:rPr>
              <a:t>MVAPICH (MPI-1), MVAPICH2 (MPI-2.2 and MPI-3.1), Started in 2001, First version available in 2002</a:t>
            </a:r>
          </a:p>
          <a:p>
            <a:pPr lvl="1">
              <a:lnSpc>
                <a:spcPct val="130000"/>
              </a:lnSpc>
            </a:pPr>
            <a:r>
              <a:rPr lang="en-US" sz="1050" dirty="0">
                <a:solidFill>
                  <a:srgbClr val="C00000"/>
                </a:solidFill>
                <a:latin typeface="+mj-lt"/>
                <a:cs typeface="Calibri"/>
              </a:rPr>
              <a:t>MVAPICH2-X (MPI + PGAS), Available since 2011</a:t>
            </a:r>
          </a:p>
          <a:p>
            <a:pPr lvl="1">
              <a:lnSpc>
                <a:spcPct val="130000"/>
              </a:lnSpc>
            </a:pP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Support for GPGPUs  (MVAPICH2-GDR) and MIC (MVAPICH2-MIC), Available since 2014</a:t>
            </a:r>
          </a:p>
          <a:p>
            <a:pPr lvl="1">
              <a:lnSpc>
                <a:spcPct val="130000"/>
              </a:lnSpc>
            </a:pPr>
            <a:r>
              <a:rPr lang="en-US" sz="1050" dirty="0">
                <a:solidFill>
                  <a:srgbClr val="7030A0"/>
                </a:solidFill>
                <a:latin typeface="+mj-lt"/>
                <a:cs typeface="Calibri"/>
              </a:rPr>
              <a:t>Support for Virtualization (MVAPICH2-Virt), Available since 2015</a:t>
            </a:r>
          </a:p>
          <a:p>
            <a:pPr lvl="1">
              <a:lnSpc>
                <a:spcPct val="130000"/>
              </a:lnSpc>
            </a:pPr>
            <a:r>
              <a:rPr lang="en-US" sz="1050" dirty="0">
                <a:solidFill>
                  <a:srgbClr val="00A249"/>
                </a:solidFill>
                <a:cs typeface="Calibri"/>
              </a:rPr>
              <a:t>Support for Energy-Awareness (MVAPICH2-EA), Available since 2015</a:t>
            </a:r>
          </a:p>
          <a:p>
            <a:pPr lvl="1">
              <a:lnSpc>
                <a:spcPct val="130000"/>
              </a:lnSpc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Support for InfiniBand Network Analysis and Monitoring (OSU INAM) since 2015</a:t>
            </a:r>
          </a:p>
          <a:p>
            <a:pPr lvl="1">
              <a:lnSpc>
                <a:spcPct val="130000"/>
              </a:lnSpc>
            </a:pPr>
            <a:r>
              <a:rPr lang="en-US" sz="1200" b="1" dirty="0">
                <a:solidFill>
                  <a:srgbClr val="FF0000"/>
                </a:solidFill>
                <a:latin typeface="+mj-lt"/>
                <a:cs typeface="Calibri"/>
              </a:rPr>
              <a:t>Used by more than 2,950 organizations in 86 countries</a:t>
            </a:r>
          </a:p>
          <a:p>
            <a:pPr lvl="1">
              <a:lnSpc>
                <a:spcPct val="130000"/>
              </a:lnSpc>
            </a:pPr>
            <a:r>
              <a:rPr lang="en-US" sz="1200" b="1" dirty="0">
                <a:solidFill>
                  <a:srgbClr val="FF0000"/>
                </a:solidFill>
                <a:latin typeface="+mj-lt"/>
                <a:cs typeface="Calibri"/>
              </a:rPr>
              <a:t>More than 511,000 (&gt; 0.5 million) downloads from the OSU site directly</a:t>
            </a:r>
          </a:p>
          <a:p>
            <a:pPr lvl="1">
              <a:lnSpc>
                <a:spcPct val="130000"/>
              </a:lnSpc>
            </a:pPr>
            <a:r>
              <a:rPr lang="en-US" sz="1050" dirty="0">
                <a:ea typeface="Calibri" charset="0"/>
                <a:cs typeface="Calibri" charset="0"/>
              </a:rPr>
              <a:t>Empowering many TOP500 clusters (Nov ‘18 ranking)</a:t>
            </a:r>
          </a:p>
          <a:p>
            <a:pPr lvl="2">
              <a:lnSpc>
                <a:spcPct val="130000"/>
              </a:lnSpc>
            </a:pPr>
            <a:r>
              <a:rPr lang="en-US" sz="1050" dirty="0">
                <a:solidFill>
                  <a:srgbClr val="FF0000"/>
                </a:solidFill>
                <a:ea typeface="Calibri" charset="0"/>
                <a:cs typeface="Calibri" charset="0"/>
              </a:rPr>
              <a:t>3</a:t>
            </a:r>
            <a:r>
              <a:rPr lang="en-US" sz="1050" baseline="30000" dirty="0">
                <a:solidFill>
                  <a:srgbClr val="FF0000"/>
                </a:solidFill>
                <a:ea typeface="Calibri" charset="0"/>
                <a:cs typeface="Calibri" charset="0"/>
              </a:rPr>
              <a:t>rd</a:t>
            </a:r>
            <a:r>
              <a:rPr lang="en-US" sz="1050" dirty="0">
                <a:solidFill>
                  <a:srgbClr val="FF0000"/>
                </a:solidFill>
                <a:ea typeface="Calibri" charset="0"/>
                <a:cs typeface="Calibri" charset="0"/>
              </a:rPr>
              <a:t>  ranked 10,649,640-core cluster (Sunway TaihuLight) at  NSC, Wuxi, China</a:t>
            </a:r>
          </a:p>
          <a:p>
            <a:pPr lvl="2">
              <a:lnSpc>
                <a:spcPct val="130000"/>
              </a:lnSpc>
            </a:pPr>
            <a:r>
              <a:rPr lang="en-US" sz="1050" dirty="0">
                <a:ea typeface="Calibri" charset="0"/>
                <a:cs typeface="Calibri" charset="0"/>
              </a:rPr>
              <a:t>14</a:t>
            </a:r>
            <a:r>
              <a:rPr lang="en-US" sz="1050" baseline="30000" dirty="0">
                <a:ea typeface="Calibri" charset="0"/>
                <a:cs typeface="Calibri" charset="0"/>
              </a:rPr>
              <a:t>th</a:t>
            </a:r>
            <a:r>
              <a:rPr lang="en-US" sz="1050" dirty="0">
                <a:ea typeface="Calibri" charset="0"/>
                <a:cs typeface="Calibri" charset="0"/>
              </a:rPr>
              <a:t>, 556,104 cores (Oakforest-PACS) in Japan</a:t>
            </a:r>
          </a:p>
          <a:p>
            <a:pPr lvl="2">
              <a:lnSpc>
                <a:spcPct val="130000"/>
              </a:lnSpc>
            </a:pPr>
            <a:r>
              <a:rPr lang="en-US" sz="1050" dirty="0">
                <a:ea typeface="Calibri" charset="0"/>
                <a:cs typeface="Calibri" charset="0"/>
              </a:rPr>
              <a:t>17</a:t>
            </a:r>
            <a:r>
              <a:rPr lang="en-US" sz="1050" baseline="30000" dirty="0">
                <a:ea typeface="Calibri" charset="0"/>
                <a:cs typeface="Calibri" charset="0"/>
              </a:rPr>
              <a:t>th</a:t>
            </a:r>
            <a:r>
              <a:rPr lang="en-US" sz="1050" dirty="0">
                <a:ea typeface="Calibri" charset="0"/>
                <a:cs typeface="Calibri" charset="0"/>
              </a:rPr>
              <a:t>, 367,024 cores (Stampede2) at TACC</a:t>
            </a:r>
          </a:p>
          <a:p>
            <a:pPr lvl="2">
              <a:lnSpc>
                <a:spcPct val="130000"/>
              </a:lnSpc>
            </a:pPr>
            <a:r>
              <a:rPr lang="en-US" sz="1050" dirty="0">
                <a:ea typeface="Calibri" charset="0"/>
                <a:cs typeface="Calibri" charset="0"/>
              </a:rPr>
              <a:t>27</a:t>
            </a:r>
            <a:r>
              <a:rPr lang="en-US" sz="1050" baseline="30000" dirty="0">
                <a:ea typeface="Calibri" charset="0"/>
                <a:cs typeface="Calibri" charset="0"/>
              </a:rPr>
              <a:t>th</a:t>
            </a:r>
            <a:r>
              <a:rPr lang="en-US" sz="1050" dirty="0">
                <a:ea typeface="Calibri" charset="0"/>
                <a:cs typeface="Calibri" charset="0"/>
              </a:rPr>
              <a:t>, 241,108-core (Pleiades) at NASA and many others</a:t>
            </a:r>
          </a:p>
          <a:p>
            <a:pPr lvl="1">
              <a:lnSpc>
                <a:spcPct val="130000"/>
              </a:lnSpc>
            </a:pPr>
            <a:r>
              <a:rPr lang="en-US" sz="1200" dirty="0">
                <a:latin typeface="+mj-lt"/>
                <a:cs typeface="Calibri"/>
              </a:rPr>
              <a:t>Available with software stacks of many vendors and Linux Distros (RedHat, SuSE, and OpenHPC)</a:t>
            </a:r>
          </a:p>
          <a:p>
            <a:pPr lvl="1">
              <a:lnSpc>
                <a:spcPct val="130000"/>
              </a:lnSpc>
            </a:pPr>
            <a:r>
              <a:rPr lang="en-US" sz="1600" b="1" dirty="0">
                <a:solidFill>
                  <a:srgbClr val="0066FF"/>
                </a:solidFill>
                <a:latin typeface="+mj-lt"/>
                <a:cs typeface="Calibri"/>
                <a:hlinkClick r:id="rId4"/>
              </a:rPr>
              <a:t>http://mvapich.cse.ohio-state.edu</a:t>
            </a:r>
            <a:endParaRPr lang="en-US" sz="1600" b="1" dirty="0">
              <a:solidFill>
                <a:srgbClr val="0066FF"/>
              </a:solidFill>
              <a:latin typeface="+mj-lt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en-US" sz="1400" dirty="0">
                <a:solidFill>
                  <a:srgbClr val="FF0000"/>
                </a:solidFill>
              </a:rPr>
              <a:t>Empowering Top500 systems for over a decade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376260" y="4325483"/>
            <a:ext cx="4628447" cy="4025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solidFill>
                  <a:srgbClr val="3AC01A"/>
                </a:solidFill>
                <a:latin typeface="+mj-lt"/>
                <a:cs typeface="Arial" pitchFamily="34" charset="0"/>
              </a:rPr>
              <a:t>Partner in the upcoming TACC Frontera System</a:t>
            </a:r>
            <a:endParaRPr lang="en-US" sz="1800" dirty="0">
              <a:solidFill>
                <a:srgbClr val="3AC01A"/>
              </a:solidFill>
              <a:latin typeface="+mj-lt"/>
              <a:cs typeface="Arial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37197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/>
          </p:nvPr>
        </p:nvGraphicFramePr>
        <p:xfrm>
          <a:off x="4" y="547256"/>
          <a:ext cx="8940799" cy="4433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533405" y="127000"/>
            <a:ext cx="8096595" cy="366918"/>
          </a:xfrm>
        </p:spPr>
        <p:txBody>
          <a:bodyPr/>
          <a:lstStyle/>
          <a:p>
            <a:r>
              <a:rPr lang="en-US" dirty="0"/>
              <a:t>MVAPICH2 Release Timeline and Downloads</a:t>
            </a:r>
          </a:p>
        </p:txBody>
      </p:sp>
    </p:spTree>
    <p:extLst>
      <p:ext uri="{BB962C8B-B14F-4D97-AF65-F5344CB8AC3E}">
        <p14:creationId xmlns:p14="http://schemas.microsoft.com/office/powerpoint/2010/main" val="21017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473" y="179024"/>
            <a:ext cx="8096595" cy="579576"/>
          </a:xfrm>
        </p:spPr>
        <p:txBody>
          <a:bodyPr lIns="91438" tIns="45719" rIns="91438" bIns="45719"/>
          <a:lstStyle/>
          <a:p>
            <a:r>
              <a:rPr lang="en-US" dirty="0"/>
              <a:t>Architecture of MVAPICH2 Software Family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8169" y="918167"/>
            <a:ext cx="8801198" cy="970793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anchor="t"/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+mn-lt"/>
              </a:rPr>
              <a:t>High Performance Parallel Programming Models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85319" y="1273373"/>
            <a:ext cx="2632151" cy="5388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Message Passing Interface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(MPI)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35086" y="1261997"/>
            <a:ext cx="2911151" cy="5388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PGAS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(UPC, OpenSHMEM, CAF, UPC++)</a:t>
            </a:r>
            <a:endParaRPr lang="en-US" sz="1425" baseline="30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71106" y="1261135"/>
            <a:ext cx="2632151" cy="5388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Hybrid --- MPI + X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(MPI + PGAS + OpenMP/Cilk)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2919" y="2058084"/>
            <a:ext cx="8801198" cy="2543504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anchor="t"/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+mn-lt"/>
              </a:rPr>
              <a:t>High Performance and Scalable Communication Runtime</a:t>
            </a:r>
            <a:endParaRPr lang="en-US" sz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231229" y="2383906"/>
            <a:ext cx="8650021" cy="8828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anchor="t"/>
          <a:lstStyle/>
          <a:p>
            <a:pPr algn="ctr"/>
            <a:r>
              <a:rPr lang="en-US" sz="1425" dirty="0">
                <a:solidFill>
                  <a:srgbClr val="C00000"/>
                </a:solidFill>
                <a:latin typeface="+mj-lt"/>
              </a:rPr>
              <a:t>Diverse APIs and Mechanisms</a:t>
            </a:r>
            <a:endParaRPr lang="en-US" sz="1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0090" y="2679410"/>
            <a:ext cx="760009" cy="509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bg2">
                <a:lumMod val="95000"/>
                <a:lumOff val="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Point-to-point Primitives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71175" y="2684855"/>
            <a:ext cx="764796" cy="509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bg2">
                <a:lumMod val="95000"/>
                <a:lumOff val="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Collectives Algorithms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77067" y="2679415"/>
            <a:ext cx="764796" cy="509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bg2">
                <a:lumMod val="95000"/>
                <a:lumOff val="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Energy-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Awareness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42159" y="2684860"/>
            <a:ext cx="764796" cy="509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bg2">
                <a:lumMod val="95000"/>
                <a:lumOff val="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Remote Memory Access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600745" y="2689928"/>
            <a:ext cx="764796" cy="509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bg2">
                <a:lumMod val="95000"/>
                <a:lumOff val="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I/O and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File Systems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465837" y="2684864"/>
            <a:ext cx="764796" cy="509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bg2">
                <a:lumMod val="95000"/>
                <a:lumOff val="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Fault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Tolerance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332917" y="2679614"/>
            <a:ext cx="785135" cy="509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bg2">
                <a:lumMod val="95000"/>
                <a:lumOff val="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Virtualization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191553" y="2674164"/>
            <a:ext cx="764796" cy="5295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bg2">
                <a:lumMod val="95000"/>
                <a:lumOff val="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Active Messages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027745" y="2679605"/>
            <a:ext cx="764796" cy="509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bg2">
                <a:lumMod val="95000"/>
                <a:lumOff val="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Job Startup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37613" y="2668914"/>
            <a:ext cx="764796" cy="5295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sq">
            <a:solidFill>
              <a:schemeClr val="bg2">
                <a:lumMod val="95000"/>
                <a:lumOff val="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825" dirty="0">
                <a:solidFill>
                  <a:schemeClr val="bg2"/>
                </a:solidFill>
                <a:latin typeface="+mj-lt"/>
              </a:rPr>
              <a:t>Introspection &amp; Analysis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225979" y="3324556"/>
            <a:ext cx="4303981" cy="1213970"/>
          </a:xfrm>
          <a:prstGeom prst="rect">
            <a:avLst/>
          </a:prstGeom>
          <a:solidFill>
            <a:srgbClr val="B0C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38" tIns="45719" rIns="91438" bIns="45719" anchor="t"/>
          <a:lstStyle/>
          <a:p>
            <a:pPr algn="ctr"/>
            <a:r>
              <a:rPr lang="en-US" sz="1425" dirty="0">
                <a:solidFill>
                  <a:schemeClr val="bg2"/>
                </a:solidFill>
                <a:latin typeface="+mj-lt"/>
              </a:rPr>
              <a:t>Support for Modern Networking Technology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(InfiniBand, iWARP, RoCE, Omni-Path)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4635062" y="3319305"/>
            <a:ext cx="4251411" cy="1213970"/>
          </a:xfrm>
          <a:prstGeom prst="rect">
            <a:avLst/>
          </a:prstGeom>
          <a:solidFill>
            <a:srgbClr val="B0C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38" tIns="45719" rIns="91438" bIns="45719" anchor="t"/>
          <a:lstStyle/>
          <a:p>
            <a:pPr algn="ctr"/>
            <a:r>
              <a:rPr lang="en-US" sz="1425" dirty="0">
                <a:solidFill>
                  <a:schemeClr val="bg2"/>
                </a:solidFill>
                <a:latin typeface="+mj-lt"/>
              </a:rPr>
              <a:t>Support for Modern Multi-/Many-core Architectures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(Intel-Xeon, OpenPower, Xeon-Phi, ARM, NVIDIA GPGPU)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94292" y="3802801"/>
            <a:ext cx="1891861" cy="6779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anchor="t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Transport Protocols</a:t>
            </a:r>
            <a:endParaRPr lang="en-US" sz="1125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238703" y="3797551"/>
            <a:ext cx="2238704" cy="6779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anchor="t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Modern Features</a:t>
            </a:r>
            <a:endParaRPr lang="en-US" sz="1125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41594" y="4065552"/>
            <a:ext cx="404655" cy="3416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RC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98785" y="4070811"/>
            <a:ext cx="404655" cy="3416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XRC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266485" y="4071912"/>
            <a:ext cx="404655" cy="3416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UD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734185" y="4070822"/>
            <a:ext cx="404655" cy="3416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DC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280757" y="4055041"/>
            <a:ext cx="483464" cy="357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UMR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832538" y="4060300"/>
            <a:ext cx="499242" cy="357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ODP</a:t>
            </a:r>
            <a:endParaRPr lang="en-US" sz="1050" baseline="30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367781" y="4055050"/>
            <a:ext cx="520251" cy="357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SR-IOV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920359" y="4049800"/>
            <a:ext cx="514982" cy="357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Multi Rail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4703383" y="3818566"/>
            <a:ext cx="2065280" cy="6779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anchor="t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Transport Mechanisms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720617" y="4070797"/>
            <a:ext cx="508276" cy="3363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Shared Memory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265288" y="4070797"/>
            <a:ext cx="368258" cy="33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CMA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667877" y="4070797"/>
            <a:ext cx="503229" cy="3363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IVSHMEM</a:t>
            </a: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6821215" y="3813316"/>
            <a:ext cx="2007475" cy="6779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anchor="t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Modern Features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840265" y="4065561"/>
            <a:ext cx="803900" cy="357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MCDRAM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*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667150" y="4060312"/>
            <a:ext cx="628071" cy="357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NVLink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*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8323797" y="4056046"/>
            <a:ext cx="488713" cy="357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CAPI</a:t>
            </a:r>
            <a:r>
              <a:rPr lang="en-US" sz="105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4129222" y="4616017"/>
            <a:ext cx="922877" cy="313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1438" tIns="45719" rIns="91438" bIns="45719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200" baseline="30000" dirty="0">
                <a:solidFill>
                  <a:srgbClr val="FF0000"/>
                </a:solidFill>
                <a:latin typeface="+mn-lt"/>
                <a:cs typeface="Arial" pitchFamily="34" charset="0"/>
              </a:rPr>
              <a:t>*</a:t>
            </a:r>
            <a:r>
              <a:rPr lang="en-US" sz="1200" dirty="0">
                <a:solidFill>
                  <a:srgbClr val="FF0000"/>
                </a:solidFill>
                <a:latin typeface="+mn-lt"/>
                <a:cs typeface="Arial" pitchFamily="34" charset="0"/>
              </a:rPr>
              <a:t> Upcoming</a:t>
            </a:r>
            <a:endParaRPr lang="en-US" sz="1200" dirty="0">
              <a:solidFill>
                <a:srgbClr val="FF0000"/>
              </a:solidFill>
              <a:latin typeface="+mn-lt"/>
              <a:cs typeface="Arial" pitchFamily="34" charset="0"/>
              <a:hlinkClick r:id="rId3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211616" y="4070797"/>
            <a:ext cx="531955" cy="3374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XPMEM</a:t>
            </a:r>
          </a:p>
        </p:txBody>
      </p:sp>
    </p:spTree>
    <p:extLst>
      <p:ext uri="{BB962C8B-B14F-4D97-AF65-F5344CB8AC3E}">
        <p14:creationId xmlns:p14="http://schemas.microsoft.com/office/powerpoint/2010/main" val="189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MVAPICH2 Software Family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63124"/>
              </p:ext>
            </p:extLst>
          </p:nvPr>
        </p:nvGraphicFramePr>
        <p:xfrm>
          <a:off x="364791" y="854136"/>
          <a:ext cx="8171542" cy="368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2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0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Requirements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Library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810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MPI with IB, iWARP, Omni-Path, and RoCE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MVAPICH2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Advanced MPI Features/Support,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OSU INAM, PGAS and MPI+PGAS with IB, Omni-Path, and RoCE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MVAPICH2-X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10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MPI with IB, RoCE &amp; GPU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and Support for Deep Learning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MVAPICH2-GDR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810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HPC Cloud with MPI &amp; IB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MVAPICH2-Virt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8105">
                <a:tc>
                  <a:txBody>
                    <a:bodyPr/>
                    <a:lstStyle/>
                    <a:p>
                      <a:r>
                        <a:rPr lang="en-US" sz="1400" b="1" dirty="0"/>
                        <a:t>Energy-aware MPI with IB, iWARP and RoCE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MVAPICH2-EA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8105">
                <a:tc>
                  <a:txBody>
                    <a:bodyPr/>
                    <a:lstStyle/>
                    <a:p>
                      <a:r>
                        <a:rPr lang="en-US" sz="1400" b="1" dirty="0"/>
                        <a:t>MPI Energy</a:t>
                      </a:r>
                      <a:r>
                        <a:rPr lang="en-US" sz="1400" b="1" baseline="0" dirty="0"/>
                        <a:t> Monitoring Tool</a:t>
                      </a:r>
                      <a:endParaRPr 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OEMT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8105">
                <a:tc>
                  <a:txBody>
                    <a:bodyPr/>
                    <a:lstStyle/>
                    <a:p>
                      <a:r>
                        <a:rPr lang="en-US" sz="1400" b="1" dirty="0"/>
                        <a:t>InfiniBand Network Analysis and Monitoring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OSU INAM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8105">
                <a:tc>
                  <a:txBody>
                    <a:bodyPr/>
                    <a:lstStyle/>
                    <a:p>
                      <a:r>
                        <a:rPr lang="en-US" sz="1400" b="1" baseline="0" dirty="0"/>
                        <a:t>M</a:t>
                      </a:r>
                      <a:r>
                        <a:rPr lang="en-US" sz="1400" b="1" dirty="0"/>
                        <a:t>icrobenchmarks for Measuring MPI and PGAS Performance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OMB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5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929843"/>
            <a:ext cx="8348438" cy="38573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Scalability for million to billion processors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</a:rPr>
              <a:t>Support for highly-efficient inter-node and intra-node communication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</a:rPr>
              <a:t>Scalable Start-up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  <a:sym typeface="Wingdings" panose="05000000000000000000" pitchFamily="2" charset="2"/>
              </a:rPr>
              <a:t>Optimized Collectives using SHArP and Multi-Leaders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  <a:sym typeface="Wingdings" panose="05000000000000000000" pitchFamily="2" charset="2"/>
              </a:rPr>
              <a:t>Optimized CMA-based and XPMEM-based Collectives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  <a:sym typeface="Wingdings" panose="05000000000000000000" pitchFamily="2" charset="2"/>
              </a:rPr>
              <a:t>Asynchronous Progress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Exploiting Accelerators (NVIDIA GPGPUs)</a:t>
            </a:r>
          </a:p>
          <a:p>
            <a:pPr>
              <a:lnSpc>
                <a:spcPct val="90000"/>
              </a:lnSpc>
            </a:pPr>
            <a:r>
              <a:rPr lang="en-US" dirty="0"/>
              <a:t>Optimized MVAPICH2 for OpenPower (with/ NVLink) and ARM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Application Scalability and Best Practices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0125" y="99535"/>
            <a:ext cx="8666329" cy="377222"/>
          </a:xfrm>
        </p:spPr>
        <p:txBody>
          <a:bodyPr/>
          <a:lstStyle/>
          <a:p>
            <a:r>
              <a:rPr lang="en-US" sz="2400" dirty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29944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>
                <a:solidFill>
                  <a:srgbClr val="C00000"/>
                </a:solidFill>
              </a:rPr>
              <a:t>One-way Latency: MPI over IB with MVAPICH2</a:t>
            </a: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/>
          </p:nvPr>
        </p:nvGraphicFramePr>
        <p:xfrm>
          <a:off x="249834" y="741119"/>
          <a:ext cx="4275978" cy="3216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2" y="4009821"/>
            <a:ext cx="8623167" cy="10156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28" tIns="45714" rIns="91428" bIns="45714">
            <a:spAutoFit/>
          </a:bodyPr>
          <a:lstStyle/>
          <a:p>
            <a:pPr algn="ctr"/>
            <a:r>
              <a:rPr lang="en-US" sz="1200" dirty="0">
                <a:solidFill>
                  <a:srgbClr val="D27518"/>
                </a:solidFill>
                <a:latin typeface="Calibri"/>
                <a:cs typeface="Arial" pitchFamily="34" charset="0"/>
              </a:rPr>
              <a:t>TrueScale-QDR - 3.1 GHz Deca-core (Haswell) Intel PCI Gen3 with IB switch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alibri"/>
                <a:cs typeface="Arial" pitchFamily="34" charset="0"/>
              </a:rPr>
              <a:t>ConnectX-3-FDR - 2.8 GHz Deca-core (IvyBridge) Intel PCI Gen3 with IB switch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  <a:latin typeface="Calibri"/>
                <a:cs typeface="Arial" pitchFamily="34" charset="0"/>
              </a:rPr>
              <a:t>ConnectIB-Dual FDR - 3.1 GHz Deca-core (Haswell) Intel PCI Gen3 with IB switch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libri"/>
                <a:cs typeface="Arial" pitchFamily="34" charset="0"/>
              </a:rPr>
              <a:t>ConnectX-5-EDR - 3.1 GHz Deca-core (Haswell) Intel PCI Gen3 with IB Switch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  <a:latin typeface="Calibri"/>
                <a:cs typeface="Arial" pitchFamily="34" charset="0"/>
              </a:rPr>
              <a:t>Omni-Path - 3.1 GHz Deca-core (Haswell) Intel PCI Gen3 with Omni-Path switch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/>
          </p:nvPr>
        </p:nvGraphicFramePr>
        <p:xfrm>
          <a:off x="4742414" y="729849"/>
          <a:ext cx="4275978" cy="3216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899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04802" y="3962402"/>
            <a:ext cx="8623167" cy="10156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28" tIns="45714" rIns="91428" bIns="45714">
            <a:spAutoFit/>
          </a:bodyPr>
          <a:lstStyle/>
          <a:p>
            <a:pPr algn="ctr"/>
            <a:r>
              <a:rPr lang="en-US" sz="1200" dirty="0">
                <a:solidFill>
                  <a:srgbClr val="D27518"/>
                </a:solidFill>
                <a:latin typeface="Calibri"/>
                <a:cs typeface="Arial" pitchFamily="34" charset="0"/>
              </a:rPr>
              <a:t>TrueScale-QDR - 3.1 GHz Deca-core (Haswell) Intel PCI Gen3 with IB switch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alibri"/>
                <a:cs typeface="Arial" pitchFamily="34" charset="0"/>
              </a:rPr>
              <a:t>ConnectX-3-FDR - 2.8 GHz Deca-core (IvyBridge) Intel PCI Gen3 with IB switch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  <a:latin typeface="Calibri"/>
                <a:cs typeface="Arial" pitchFamily="34" charset="0"/>
              </a:rPr>
              <a:t>ConnectIB-Dual FDR - 3.1 GHz Deca-core (Haswell) Intel PCI Gen3 with IB switch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libri"/>
                <a:cs typeface="Arial" pitchFamily="34" charset="0"/>
              </a:rPr>
              <a:t>ConnectX-5-EDR - 3.1 GHz Deca-core (Haswell) Intel PCI Gen3 IB switch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  <a:latin typeface="Calibri"/>
                <a:cs typeface="Arial" pitchFamily="34" charset="0"/>
              </a:rPr>
              <a:t>Omni-Path - 3.1 GHz Deca-core (Haswell) Intel PCI Gen3 with Omni-Path switch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>
                <a:solidFill>
                  <a:srgbClr val="C00000"/>
                </a:solidFill>
              </a:rPr>
              <a:t>Bandwidth: MPI over IB with MVAPICH2</a:t>
            </a:r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/>
          </p:nvPr>
        </p:nvGraphicFramePr>
        <p:xfrm>
          <a:off x="4558196" y="693734"/>
          <a:ext cx="4424512" cy="3210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7"/>
          <p:cNvGraphicFramePr>
            <a:graphicFrameLocks/>
          </p:cNvGraphicFramePr>
          <p:nvPr>
            <p:extLst/>
          </p:nvPr>
        </p:nvGraphicFramePr>
        <p:xfrm>
          <a:off x="226449" y="635092"/>
          <a:ext cx="4253778" cy="3268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89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A8908E78-47A4-5741-8504-6952658F827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0848284"/>
              </p:ext>
            </p:extLst>
          </p:nvPr>
        </p:nvGraphicFramePr>
        <p:xfrm>
          <a:off x="573088" y="654225"/>
          <a:ext cx="3922712" cy="275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00B4C262-FE70-144A-B7B0-12B2ECD1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76" y="103982"/>
            <a:ext cx="8121535" cy="573340"/>
          </a:xfrm>
        </p:spPr>
        <p:txBody>
          <a:bodyPr/>
          <a:lstStyle/>
          <a:p>
            <a:r>
              <a:rPr lang="en-US" dirty="0"/>
              <a:t>Startup Performance on KNL + Omni-Path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="" xmlns:a16="http://schemas.microsoft.com/office/drawing/2014/main" id="{21FAD384-1BDD-284B-8C59-AAA5E660C8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4699335"/>
              </p:ext>
            </p:extLst>
          </p:nvPr>
        </p:nvGraphicFramePr>
        <p:xfrm>
          <a:off x="4648200" y="658988"/>
          <a:ext cx="3810000" cy="275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3">
            <a:extLst>
              <a:ext uri="{FF2B5EF4-FFF2-40B4-BE49-F238E27FC236}">
                <a16:creationId xmlns="" xmlns:a16="http://schemas.microsoft.com/office/drawing/2014/main" id="{84FED677-640E-FC46-A906-F2DE42076486}"/>
              </a:ext>
            </a:extLst>
          </p:cNvPr>
          <p:cNvSpPr txBox="1">
            <a:spLocks/>
          </p:cNvSpPr>
          <p:nvPr/>
        </p:nvSpPr>
        <p:spPr>
          <a:xfrm>
            <a:off x="3909281" y="2033762"/>
            <a:ext cx="441813" cy="2614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sz="1200" b="0" kern="0" dirty="0">
                <a:solidFill>
                  <a:srgbClr val="C00000"/>
                </a:solidFill>
                <a:latin typeface="Calibri Regular" charset="0"/>
                <a:cs typeface="Calibri Regular" charset="0"/>
              </a:rPr>
              <a:t>22s</a:t>
            </a: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52209636-BFB1-FA4F-ADA7-6E1DEEEA61D5}"/>
              </a:ext>
            </a:extLst>
          </p:cNvPr>
          <p:cNvSpPr txBox="1">
            <a:spLocks/>
          </p:cNvSpPr>
          <p:nvPr/>
        </p:nvSpPr>
        <p:spPr>
          <a:xfrm>
            <a:off x="7944698" y="2295258"/>
            <a:ext cx="513502" cy="28739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sz="1200" b="0" kern="0" dirty="0">
                <a:solidFill>
                  <a:srgbClr val="C00000"/>
                </a:solidFill>
                <a:latin typeface="Calibri Regular" charset="0"/>
                <a:cs typeface="Calibri Regular" charset="0"/>
              </a:rPr>
              <a:t>5.8s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="" xmlns:a16="http://schemas.microsoft.com/office/drawing/2014/main" id="{B39EF468-4B4F-7645-B06E-54F74A81E3D5}"/>
              </a:ext>
            </a:extLst>
          </p:cNvPr>
          <p:cNvSpPr txBox="1">
            <a:spLocks/>
          </p:cNvSpPr>
          <p:nvPr/>
        </p:nvSpPr>
        <p:spPr>
          <a:xfrm>
            <a:off x="7944699" y="1086254"/>
            <a:ext cx="441813" cy="2614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sz="1200" b="0" kern="0" dirty="0">
                <a:solidFill>
                  <a:srgbClr val="C00000"/>
                </a:solidFill>
                <a:latin typeface="Calibri Regular" charset="0"/>
                <a:cs typeface="Calibri Regular" charset="0"/>
              </a:rPr>
              <a:t>21s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="" xmlns:a16="http://schemas.microsoft.com/office/drawing/2014/main" id="{FF5C2F4F-BCB4-BF48-92B6-2D678B50AD0C}"/>
              </a:ext>
            </a:extLst>
          </p:cNvPr>
          <p:cNvSpPr txBox="1">
            <a:spLocks/>
          </p:cNvSpPr>
          <p:nvPr/>
        </p:nvSpPr>
        <p:spPr>
          <a:xfrm>
            <a:off x="3807681" y="1387350"/>
            <a:ext cx="441813" cy="2614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sz="1200" b="0" kern="0" dirty="0">
                <a:solidFill>
                  <a:srgbClr val="C00000"/>
                </a:solidFill>
                <a:latin typeface="Calibri Regular" charset="0"/>
                <a:cs typeface="Calibri Regular" charset="0"/>
              </a:rPr>
              <a:t>57s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="" xmlns:a16="http://schemas.microsoft.com/office/drawing/2014/main" id="{F6267CD4-F14C-AD42-A855-328A7473A022}"/>
              </a:ext>
            </a:extLst>
          </p:cNvPr>
          <p:cNvSpPr txBox="1">
            <a:spLocks/>
          </p:cNvSpPr>
          <p:nvPr/>
        </p:nvSpPr>
        <p:spPr>
          <a:xfrm>
            <a:off x="460381" y="3497287"/>
            <a:ext cx="7781425" cy="10596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marL="257169" indent="-257169">
              <a:buFont typeface="Arial" charset="0"/>
              <a:buChar char="•"/>
            </a:pPr>
            <a:r>
              <a:rPr lang="en-US" sz="1400" b="0" kern="0" dirty="0">
                <a:solidFill>
                  <a:srgbClr val="C00000"/>
                </a:solidFill>
                <a:latin typeface="Calibri Regular" charset="0"/>
                <a:cs typeface="Calibri Regular" charset="0"/>
              </a:rPr>
              <a:t>MPI_Init takes 22 seconds on 231,936 processes on 3,624 KNL nodes </a:t>
            </a:r>
            <a:r>
              <a:rPr lang="en-US" sz="1400" b="0" kern="0" dirty="0">
                <a:solidFill>
                  <a:schemeClr val="tx1"/>
                </a:solidFill>
                <a:latin typeface="Calibri Regular" charset="0"/>
                <a:cs typeface="Calibri Regular" charset="0"/>
              </a:rPr>
              <a:t>(Stampede2 – Full scale)</a:t>
            </a:r>
          </a:p>
          <a:p>
            <a:pPr marL="257169" indent="-257169">
              <a:buFont typeface="Arial" charset="0"/>
              <a:buChar char="•"/>
            </a:pPr>
            <a:r>
              <a:rPr lang="en-US" sz="1400" b="0" kern="0" dirty="0">
                <a:solidFill>
                  <a:srgbClr val="0432FF"/>
                </a:solidFill>
                <a:latin typeface="Calibri Regular" charset="0"/>
                <a:cs typeface="Calibri Regular" charset="0"/>
              </a:rPr>
              <a:t>At 64K processes, MPI_Init and Hello World takes 5.8s and 21s respectively </a:t>
            </a:r>
            <a:r>
              <a:rPr lang="en-US" sz="1400" b="0" kern="0" dirty="0">
                <a:solidFill>
                  <a:schemeClr val="tx1"/>
                </a:solidFill>
                <a:latin typeface="Calibri Regular" charset="0"/>
                <a:cs typeface="Calibri Regular" charset="0"/>
              </a:rPr>
              <a:t>(Oakforest-PACS)</a:t>
            </a:r>
          </a:p>
          <a:p>
            <a:pPr marL="257169" indent="-257169">
              <a:buFont typeface="Arial" charset="0"/>
              <a:buChar char="•"/>
            </a:pPr>
            <a:r>
              <a:rPr lang="en-US" sz="1400" b="0" kern="0" dirty="0">
                <a:solidFill>
                  <a:schemeClr val="tx1"/>
                </a:solidFill>
                <a:latin typeface="Calibri Regular" charset="0"/>
                <a:cs typeface="Calibri Regular" charset="0"/>
              </a:rPr>
              <a:t>All numbers reported with 64 processes per node, MVAPICH2-2.3a</a:t>
            </a:r>
          </a:p>
          <a:p>
            <a:pPr marL="257169" indent="-257169">
              <a:buFont typeface="Arial" charset="0"/>
              <a:buChar char="•"/>
            </a:pPr>
            <a:r>
              <a:rPr lang="en-US" sz="1400" b="0" kern="0" dirty="0">
                <a:solidFill>
                  <a:schemeClr val="tx1"/>
                </a:solidFill>
                <a:latin typeface="Calibri Regular" charset="0"/>
                <a:cs typeface="Calibri Regular" charset="0"/>
              </a:rPr>
              <a:t>Designs integrated with mpirun_rsh, available for srun (SLURM launcher) as well</a:t>
            </a:r>
          </a:p>
        </p:txBody>
      </p:sp>
    </p:spTree>
    <p:extLst>
      <p:ext uri="{BB962C8B-B14F-4D97-AF65-F5344CB8AC3E}">
        <p14:creationId xmlns:p14="http://schemas.microsoft.com/office/powerpoint/2010/main" val="30913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/>
          </p:nvPr>
        </p:nvGraphicFramePr>
        <p:xfrm>
          <a:off x="2422769" y="937756"/>
          <a:ext cx="4162740" cy="204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895" y="124023"/>
            <a:ext cx="8825540" cy="491857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Benefits of SHARP Allreduce at Application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79045" y="814806"/>
            <a:ext cx="5196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12%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900472" y="543734"/>
            <a:ext cx="4685037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Avg DDOT Allreduce time of HPCG</a:t>
            </a:r>
            <a:endParaRPr lang="en-US" sz="1400" dirty="0">
              <a:solidFill>
                <a:srgbClr val="0070C0"/>
              </a:solidFill>
              <a:latin typeface="Calibri" charset="0"/>
              <a:ea typeface="Calibri" charset="0"/>
              <a:cs typeface="Calibri" charset="0"/>
              <a:hlinkClick r:id="rId4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1484" y="2828917"/>
            <a:ext cx="7655211" cy="3139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SHARP support available since MVAPICH2 2.3a</a:t>
            </a:r>
            <a:endParaRPr lang="en-US" sz="1000" dirty="0">
              <a:solidFill>
                <a:schemeClr val="bg1">
                  <a:lumMod val="60000"/>
                  <a:lumOff val="40000"/>
                </a:schemeClr>
              </a:solidFill>
              <a:latin typeface="Calibri" charset="0"/>
              <a:ea typeface="Calibri" charset="0"/>
              <a:cs typeface="Calibri" charset="0"/>
              <a:hlinkClick r:id="rId4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3833" y="3365057"/>
          <a:ext cx="7760612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93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043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/>
                        <a:t>Parameter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Default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/>
                        <a:t>MV2_ENABLE_SHARP=1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Enables</a:t>
                      </a:r>
                      <a:r>
                        <a:rPr lang="en-US" sz="1500" baseline="0" dirty="0"/>
                        <a:t> SHARP-based collectives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Disabled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/>
                        <a:t>--enable-sharp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Configure</a:t>
                      </a:r>
                      <a:r>
                        <a:rPr lang="en-US" sz="1500" baseline="0" dirty="0"/>
                        <a:t> flag to enable SHARP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Disabled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623834" y="4408493"/>
            <a:ext cx="8130391" cy="46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/>
          <a:p>
            <a:pPr marL="257175" indent="-257175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1" lang="en-US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Arial" charset="0"/>
              </a:rPr>
              <a:t>Refer to 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Running Collectives with Hardware based SHARP support </a:t>
            </a:r>
            <a:r>
              <a:rPr kumimoji="1" lang="en-US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Arial" charset="0"/>
              </a:rPr>
              <a:t>section of MVAPICH2 user guide for more information</a:t>
            </a:r>
          </a:p>
          <a:p>
            <a:pPr marL="257175" indent="-257175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1200" dirty="0">
                <a:latin typeface="+mn-lt"/>
                <a:hlinkClick r:id="rId5"/>
              </a:rPr>
              <a:t>http://mvapich.cse.ohio-state.edu/static/media/mvapich/mvapich2-2.3-userguide.html#x1-990006.26</a:t>
            </a:r>
            <a:endParaRPr lang="en-US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1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945040" y="658140"/>
          <a:ext cx="7132097" cy="3636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08" y="226977"/>
            <a:ext cx="8283912" cy="575410"/>
          </a:xfrm>
        </p:spPr>
        <p:txBody>
          <a:bodyPr lIns="68580" tIns="34290" rIns="68580" bIns="34290">
            <a:normAutofit/>
          </a:bodyPr>
          <a:lstStyle/>
          <a:p>
            <a:r>
              <a:rPr lang="en-US" sz="2400" b="1" dirty="0"/>
              <a:t>Increasing Usage of HPC, Big Data and Deep Learning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0008" y="2958221"/>
            <a:ext cx="2618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Convergence of HPC, Big Data, and Deep Learning!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9074" y="3603899"/>
            <a:ext cx="2762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Increasing Need to Run these applications on the Cloud!!</a:t>
            </a:r>
          </a:p>
        </p:txBody>
      </p:sp>
    </p:spTree>
    <p:extLst>
      <p:ext uri="{BB962C8B-B14F-4D97-AF65-F5344CB8AC3E}">
        <p14:creationId xmlns:p14="http://schemas.microsoft.com/office/powerpoint/2010/main" val="38686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16" y="53005"/>
            <a:ext cx="8527709" cy="579576"/>
          </a:xfrm>
        </p:spPr>
        <p:txBody>
          <a:bodyPr>
            <a:noAutofit/>
          </a:bodyPr>
          <a:lstStyle/>
          <a:p>
            <a:r>
              <a:rPr lang="en-US" sz="2400" dirty="0"/>
              <a:t>MPI_Allreduce </a:t>
            </a:r>
            <a:r>
              <a:rPr lang="en-US" dirty="0"/>
              <a:t>o</a:t>
            </a:r>
            <a:r>
              <a:rPr lang="en-US" sz="2400" dirty="0"/>
              <a:t>n KNL + Omn</a:t>
            </a:r>
            <a:r>
              <a:rPr lang="en-US" dirty="0"/>
              <a:t>i-Path </a:t>
            </a:r>
            <a:r>
              <a:rPr lang="en-US" sz="2400" dirty="0"/>
              <a:t>(10,240 Processes)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44441" y="420448"/>
          <a:ext cx="4611291" cy="353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047159" y="425591"/>
          <a:ext cx="3824991" cy="3525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51319" y="3601506"/>
            <a:ext cx="2168163" cy="271247"/>
          </a:xfrm>
          <a:prstGeom prst="rect">
            <a:avLst/>
          </a:prstGeom>
        </p:spPr>
        <p:txBody>
          <a:bodyPr lIns="91436" tIns="45718" rIns="91436" bIns="45718">
            <a:normAutofit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178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355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532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709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sz="1200" u="sng" kern="0" dirty="0"/>
              <a:t>OSU Micro Benchmark 64 PPN</a:t>
            </a:r>
            <a:endParaRPr lang="en-US" sz="1050" kern="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9849" y="1427966"/>
            <a:ext cx="7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"/>
              </a:rPr>
              <a:t>2.4</a:t>
            </a:r>
            <a:r>
              <a:rPr lang="en-US" sz="1800" b="1" dirty="0">
                <a:solidFill>
                  <a:srgbClr val="FF0000"/>
                </a:solidFill>
                <a:latin typeface="+mn-lt"/>
                <a:cs typeface=""/>
              </a:rPr>
              <a:t>X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819539" y="1767144"/>
            <a:ext cx="154017" cy="67031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cs typeface="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206188" y="3872753"/>
            <a:ext cx="8937812" cy="77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anchor="t" anchorCtr="0" compatLnSpc="1">
            <a:prstTxWarp prst="textNoShape">
              <a:avLst/>
            </a:prstTxWarp>
          </a:bodyPr>
          <a:lstStyle>
            <a:lvl1pPr marL="342884" indent="-342884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13" indent="-285736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2944" indent="-228588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120" indent="-228588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297" indent="-228588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474" indent="-2285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652" indent="-2285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8829" indent="-2285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006" indent="-2285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For MPI_Allreduce latency with 32K bytes, MVAPICH2-OPT can reduce the latency by </a:t>
            </a:r>
            <a:r>
              <a:rPr lang="en-US" b="0" kern="0" dirty="0">
                <a:solidFill>
                  <a:srgbClr val="FF0000"/>
                </a:solidFill>
              </a:rPr>
              <a:t>2.4X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95727" y="4311919"/>
            <a:ext cx="7825136" cy="4985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32" tIns="45716" rIns="91432" bIns="45716" rtlCol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M. Bayatpour, S. Chakraborty, H. Subramoni, X. Lu, and D. K. Panda, Scalable Reduction Collectives with Data Partitioning-based Multi-Leader Design, SuperComputing '17. </a:t>
            </a:r>
            <a:endParaRPr lang="en-US" sz="1100" dirty="0">
              <a:solidFill>
                <a:srgbClr val="FF0000"/>
              </a:solidFill>
              <a:latin typeface="+mn-lt"/>
              <a:cs typeface="Arial" pitchFamily="34" charset="0"/>
              <a:hlinkClick r:id="rId5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602193" y="4512917"/>
            <a:ext cx="3350084" cy="4247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  <a:latin typeface="+mj-lt"/>
                <a:cs typeface="Arial" pitchFamily="34" charset="0"/>
              </a:rPr>
              <a:t>Available since MVAPICH2-X 2.3b</a:t>
            </a:r>
            <a:endParaRPr lang="en-US" sz="1800" dirty="0">
              <a:solidFill>
                <a:srgbClr val="FF0000"/>
              </a:solidFill>
              <a:latin typeface="+mj-lt"/>
              <a:cs typeface="Arial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34782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351" y="129809"/>
            <a:ext cx="8629223" cy="573340"/>
          </a:xfrm>
        </p:spPr>
        <p:txBody>
          <a:bodyPr/>
          <a:lstStyle/>
          <a:p>
            <a:r>
              <a:rPr lang="en-US" sz="2400" dirty="0"/>
              <a:t>Optimized CMA-based Collectives for Large Messages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54352" y="786237"/>
          <a:ext cx="2932270" cy="219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 bwMode="auto">
          <a:xfrm rot="16200000">
            <a:off x="-620586" y="1533975"/>
            <a:ext cx="1749875" cy="25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000" b="0" kern="0" dirty="0">
                <a:latin typeface="+mn-lt"/>
                <a:cs typeface="Calibri" pitchFamily="34" charset="0"/>
              </a:rPr>
              <a:t>Latency (us)</a:t>
            </a:r>
          </a:p>
        </p:txBody>
      </p:sp>
      <p:graphicFrame>
        <p:nvGraphicFramePr>
          <p:cNvPr id="9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3186621" y="742989"/>
          <a:ext cx="2932270" cy="219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35097" y="742989"/>
          <a:ext cx="2932270" cy="219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2811" y="3248318"/>
            <a:ext cx="8083549" cy="11709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sz="1800" b="0" dirty="0">
                <a:latin typeface="+mn-lt"/>
              </a:rPr>
              <a:t>Significant improvement over existing implementation for Scatter/Gather with 1MB messages (up to </a:t>
            </a:r>
            <a:r>
              <a:rPr lang="en-US" sz="1800" b="0" dirty="0">
                <a:solidFill>
                  <a:srgbClr val="3AC01A"/>
                </a:solidFill>
                <a:latin typeface="+mn-lt"/>
              </a:rPr>
              <a:t>4x</a:t>
            </a:r>
            <a:r>
              <a:rPr lang="en-US" sz="1800" b="0" dirty="0">
                <a:latin typeface="+mn-lt"/>
              </a:rPr>
              <a:t> on KNL, </a:t>
            </a:r>
            <a:r>
              <a:rPr lang="en-US" sz="1800" b="0" dirty="0">
                <a:solidFill>
                  <a:srgbClr val="3AC01A"/>
                </a:solidFill>
                <a:latin typeface="+mn-lt"/>
              </a:rPr>
              <a:t>2x</a:t>
            </a:r>
            <a:r>
              <a:rPr lang="en-US" sz="1800" b="0" dirty="0">
                <a:latin typeface="+mn-lt"/>
              </a:rPr>
              <a:t> on Broadwell, </a:t>
            </a:r>
            <a:r>
              <a:rPr lang="en-US" sz="1800" b="0" dirty="0">
                <a:solidFill>
                  <a:srgbClr val="3AC01A"/>
                </a:solidFill>
                <a:latin typeface="+mn-lt"/>
              </a:rPr>
              <a:t>14x</a:t>
            </a:r>
            <a:r>
              <a:rPr lang="en-US" sz="1800" b="0" dirty="0">
                <a:latin typeface="+mn-lt"/>
              </a:rPr>
              <a:t> on OpenPower)</a:t>
            </a:r>
          </a:p>
          <a:p>
            <a:pPr marL="257175" indent="-257175">
              <a:buFont typeface="Arial" charset="0"/>
              <a:buChar char="•"/>
            </a:pPr>
            <a:r>
              <a:rPr lang="en-US" sz="1800" b="0" dirty="0">
                <a:latin typeface="+mn-lt"/>
              </a:rPr>
              <a:t>New two-level algorithms for better scalability</a:t>
            </a:r>
          </a:p>
          <a:p>
            <a:pPr marL="257175" indent="-257175">
              <a:buFont typeface="Arial" charset="0"/>
              <a:buChar char="•"/>
            </a:pPr>
            <a:r>
              <a:rPr lang="en-US" sz="1800" b="0" dirty="0">
                <a:latin typeface="+mn-lt"/>
              </a:rPr>
              <a:t>Improved performance for other collectives (Bcast, Allgather, and Alltoall)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08582" y="928593"/>
            <a:ext cx="521444" cy="747463"/>
            <a:chOff x="5248912" y="2352174"/>
            <a:chExt cx="695258" cy="996617"/>
          </a:xfrm>
        </p:grpSpPr>
        <p:sp>
          <p:nvSpPr>
            <p:cNvPr id="12" name="Oval 11"/>
            <p:cNvSpPr/>
            <p:nvPr/>
          </p:nvSpPr>
          <p:spPr>
            <a:xfrm>
              <a:off x="5426812" y="2352174"/>
              <a:ext cx="517358" cy="469232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48912" y="2831433"/>
              <a:ext cx="649706" cy="5173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+mn-lt"/>
                </a:rPr>
                <a:t>~ 2.5x</a:t>
              </a:r>
            </a:p>
            <a:p>
              <a:r>
                <a:rPr lang="en-US" sz="900" dirty="0">
                  <a:solidFill>
                    <a:srgbClr val="00B050"/>
                  </a:solidFill>
                  <a:latin typeface="+mn-lt"/>
                </a:rPr>
                <a:t>Better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97448" y="923477"/>
            <a:ext cx="521444" cy="747463"/>
            <a:chOff x="5248912" y="2352174"/>
            <a:chExt cx="695258" cy="996617"/>
          </a:xfrm>
        </p:grpSpPr>
        <p:sp>
          <p:nvSpPr>
            <p:cNvPr id="15" name="Oval 14"/>
            <p:cNvSpPr/>
            <p:nvPr/>
          </p:nvSpPr>
          <p:spPr>
            <a:xfrm>
              <a:off x="5426812" y="2352174"/>
              <a:ext cx="517358" cy="469232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48912" y="2831433"/>
              <a:ext cx="649706" cy="5173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+mn-lt"/>
                </a:rPr>
                <a:t>~ 3.2x</a:t>
              </a:r>
            </a:p>
            <a:p>
              <a:r>
                <a:rPr lang="en-US" sz="900" dirty="0">
                  <a:solidFill>
                    <a:srgbClr val="00B050"/>
                  </a:solidFill>
                  <a:latin typeface="+mn-lt"/>
                </a:rPr>
                <a:t>Better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336927" y="947604"/>
            <a:ext cx="521444" cy="747463"/>
            <a:chOff x="5248912" y="2352174"/>
            <a:chExt cx="695258" cy="996617"/>
          </a:xfrm>
        </p:grpSpPr>
        <p:sp>
          <p:nvSpPr>
            <p:cNvPr id="18" name="Oval 17"/>
            <p:cNvSpPr/>
            <p:nvPr/>
          </p:nvSpPr>
          <p:spPr>
            <a:xfrm>
              <a:off x="5426812" y="2352174"/>
              <a:ext cx="517358" cy="469232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48912" y="2831433"/>
              <a:ext cx="649706" cy="5173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+mn-lt"/>
                </a:rPr>
                <a:t>~ 4x</a:t>
              </a:r>
            </a:p>
            <a:p>
              <a:r>
                <a:rPr lang="en-US" sz="900" dirty="0">
                  <a:solidFill>
                    <a:srgbClr val="00B050"/>
                  </a:solidFill>
                  <a:latin typeface="+mn-lt"/>
                </a:rPr>
                <a:t>Better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9675" y="1287442"/>
            <a:ext cx="521444" cy="914339"/>
            <a:chOff x="5248912" y="2352174"/>
            <a:chExt cx="695258" cy="853434"/>
          </a:xfrm>
        </p:grpSpPr>
        <p:sp>
          <p:nvSpPr>
            <p:cNvPr id="22" name="Oval 21"/>
            <p:cNvSpPr/>
            <p:nvPr/>
          </p:nvSpPr>
          <p:spPr>
            <a:xfrm>
              <a:off x="5426812" y="2352174"/>
              <a:ext cx="517358" cy="469232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48912" y="2831434"/>
              <a:ext cx="649706" cy="3741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  <a:latin typeface="+mn-lt"/>
                </a:rPr>
                <a:t>~ 17x</a:t>
              </a:r>
            </a:p>
            <a:p>
              <a:r>
                <a:rPr lang="en-US" sz="900" dirty="0">
                  <a:solidFill>
                    <a:srgbClr val="00B050"/>
                  </a:solidFill>
                  <a:latin typeface="+mn-lt"/>
                </a:rPr>
                <a:t>Better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54600D9-57FC-AE48-B473-F12C8DA8C858}"/>
              </a:ext>
            </a:extLst>
          </p:cNvPr>
          <p:cNvSpPr txBox="1"/>
          <p:nvPr/>
        </p:nvSpPr>
        <p:spPr bwMode="auto">
          <a:xfrm>
            <a:off x="254339" y="4419287"/>
            <a:ext cx="5830389" cy="51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i="1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Calibri" pitchFamily="34" charset="0"/>
              </a:rPr>
              <a:t>S. Chakraborty, H. Subramoni, and D. K. Panda, </a:t>
            </a:r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Contention Aware Kernel-Assisted MPI Collectives for Multi/Many-core Systems, </a:t>
            </a:r>
            <a:r>
              <a:rPr kumimoji="1" lang="en-US" sz="1200" i="1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Calibri" pitchFamily="34" charset="0"/>
              </a:rPr>
              <a:t>IEEE Cluster ’17, </a:t>
            </a:r>
            <a:r>
              <a:rPr kumimoji="1" lang="en-US" sz="1200" i="1" kern="0" dirty="0">
                <a:solidFill>
                  <a:srgbClr val="FF0000"/>
                </a:solidFill>
                <a:latin typeface="+mn-lt"/>
                <a:cs typeface="Calibri" pitchFamily="34" charset="0"/>
              </a:rPr>
              <a:t>BEST Paper Finalist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03583B0D-D63D-1B4F-9355-70214E45D79C}"/>
              </a:ext>
            </a:extLst>
          </p:cNvPr>
          <p:cNvSpPr txBox="1">
            <a:spLocks/>
          </p:cNvSpPr>
          <p:nvPr/>
        </p:nvSpPr>
        <p:spPr>
          <a:xfrm>
            <a:off x="722811" y="2955819"/>
            <a:ext cx="8160763" cy="271247"/>
          </a:xfrm>
          <a:prstGeom prst="rect">
            <a:avLst/>
          </a:prstGeom>
        </p:spPr>
        <p:txBody>
          <a:bodyPr lIns="91436" tIns="45718" rIns="91436" bIns="45718">
            <a:normAutofit fontScale="92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178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355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532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709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sz="1400" kern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Performance of MPI_Gather on KNL nodes (64PPN)</a:t>
            </a:r>
            <a:endParaRPr lang="en-US" sz="1100" kern="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782069" y="4507486"/>
            <a:ext cx="3350084" cy="4247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  <a:latin typeface="+mj-lt"/>
                <a:cs typeface="Arial" pitchFamily="34" charset="0"/>
              </a:rPr>
              <a:t>Available since MVAPICH2-X 2.3b</a:t>
            </a:r>
            <a:endParaRPr lang="en-US" sz="1800" dirty="0">
              <a:solidFill>
                <a:srgbClr val="FF0000"/>
              </a:solidFill>
              <a:latin typeface="+mj-lt"/>
              <a:cs typeface="Arial" pitchFamily="34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3581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E689B7B-0214-4108-AEED-5349C772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64" y="24449"/>
            <a:ext cx="8096595" cy="579576"/>
          </a:xfrm>
        </p:spPr>
        <p:txBody>
          <a:bodyPr/>
          <a:lstStyle/>
          <a:p>
            <a:r>
              <a:rPr lang="en-US" dirty="0"/>
              <a:t>Shared Address Space (XPMEM)-based Collectives Design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C3FBC279-F0D6-45C6-A6FB-9BF16BFE3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93102"/>
              </p:ext>
            </p:extLst>
          </p:nvPr>
        </p:nvGraphicFramePr>
        <p:xfrm>
          <a:off x="99330" y="739388"/>
          <a:ext cx="4464506" cy="295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61EE14A-4A49-448E-ABFD-7E7BBCB12F82}"/>
              </a:ext>
            </a:extLst>
          </p:cNvPr>
          <p:cNvSpPr/>
          <p:nvPr/>
        </p:nvSpPr>
        <p:spPr>
          <a:xfrm>
            <a:off x="956197" y="445895"/>
            <a:ext cx="3370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OSU_Allreduce (Broadwell 256 procs)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36764" y="3584126"/>
            <a:ext cx="8817429" cy="98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marL="300001"/>
            <a:r>
              <a:rPr lang="en-US" sz="1600" b="0" kern="0" dirty="0">
                <a:latin typeface="Calibri"/>
                <a:cs typeface="Calibri"/>
              </a:rPr>
              <a:t>“</a:t>
            </a:r>
            <a:r>
              <a:rPr lang="en-US" sz="1600" b="0" i="1" u="sng" kern="0" dirty="0">
                <a:solidFill>
                  <a:srgbClr val="C00000"/>
                </a:solidFill>
                <a:latin typeface="Calibri"/>
                <a:cs typeface="Calibri"/>
              </a:rPr>
              <a:t>Shared Address Space</a:t>
            </a:r>
            <a:r>
              <a:rPr lang="en-US" sz="1600" b="0" kern="0" dirty="0">
                <a:latin typeface="Calibri"/>
                <a:cs typeface="Calibri"/>
              </a:rPr>
              <a:t>”-based </a:t>
            </a:r>
            <a:r>
              <a:rPr lang="en-US" sz="1600" b="0" kern="0" dirty="0">
                <a:solidFill>
                  <a:schemeClr val="bg2"/>
                </a:solidFill>
                <a:latin typeface="Calibri"/>
                <a:cs typeface="Calibri"/>
              </a:rPr>
              <a:t>true</a:t>
            </a:r>
            <a:r>
              <a:rPr lang="en-US" sz="1600" b="0" i="1" u="sng" kern="0" dirty="0">
                <a:solidFill>
                  <a:srgbClr val="C00000"/>
                </a:solidFill>
                <a:latin typeface="Calibri"/>
                <a:cs typeface="Calibri"/>
              </a:rPr>
              <a:t> zero-copy</a:t>
            </a:r>
            <a:r>
              <a:rPr lang="en-US" sz="1600" b="0" i="1" kern="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1600" b="0" kern="0" dirty="0">
                <a:latin typeface="Calibri"/>
                <a:cs typeface="Calibri"/>
              </a:rPr>
              <a:t>Reduction collective designs in MVAPICH2</a:t>
            </a:r>
          </a:p>
          <a:p>
            <a:pPr marL="300001"/>
            <a:r>
              <a:rPr lang="en-US" sz="1600" b="0" kern="0" dirty="0">
                <a:latin typeface="Calibri"/>
                <a:cs typeface="Calibri"/>
              </a:rPr>
              <a:t>Offloaded computation/communication to peers ranks in reduction collective operation</a:t>
            </a:r>
          </a:p>
          <a:p>
            <a:pPr marL="300001"/>
            <a:r>
              <a:rPr lang="en-US" sz="1600" b="0" kern="0" dirty="0">
                <a:latin typeface="Calibri"/>
                <a:cs typeface="Calibri"/>
              </a:rPr>
              <a:t>Up to </a:t>
            </a:r>
            <a:r>
              <a:rPr lang="en-US" sz="1600" kern="0" dirty="0">
                <a:solidFill>
                  <a:srgbClr val="C00000"/>
                </a:solidFill>
                <a:latin typeface="Calibri"/>
                <a:cs typeface="Calibri"/>
              </a:rPr>
              <a:t>4X</a:t>
            </a:r>
            <a:r>
              <a:rPr lang="en-US" sz="1600" b="0" kern="0" dirty="0">
                <a:latin typeface="Calibri"/>
                <a:cs typeface="Calibri"/>
              </a:rPr>
              <a:t> improvement for 4MB Reduce and up to </a:t>
            </a:r>
            <a:r>
              <a:rPr lang="en-US" sz="1600" kern="0" dirty="0">
                <a:solidFill>
                  <a:srgbClr val="C00000"/>
                </a:solidFill>
                <a:latin typeface="Calibri"/>
                <a:cs typeface="Calibri"/>
              </a:rPr>
              <a:t>1.8X</a:t>
            </a:r>
            <a:r>
              <a:rPr lang="en-US" sz="1600" b="0" kern="0" dirty="0">
                <a:latin typeface="Calibri"/>
                <a:cs typeface="Calibri"/>
              </a:rPr>
              <a:t> improvement for 4M AllReduce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FF7ACA8-164C-FF46-AC0D-750E2F17EC14}"/>
              </a:ext>
            </a:extLst>
          </p:cNvPr>
          <p:cNvSpPr/>
          <p:nvPr/>
        </p:nvSpPr>
        <p:spPr>
          <a:xfrm>
            <a:off x="800144" y="1845733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73.2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9A46264-162B-7B4F-B6F7-FD3BB2D82918}"/>
              </a:ext>
            </a:extLst>
          </p:cNvPr>
          <p:cNvSpPr/>
          <p:nvPr/>
        </p:nvSpPr>
        <p:spPr>
          <a:xfrm>
            <a:off x="4058118" y="861816"/>
            <a:ext cx="603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1.8X</a:t>
            </a:r>
          </a:p>
        </p:txBody>
      </p:sp>
      <p:graphicFrame>
        <p:nvGraphicFramePr>
          <p:cNvPr id="18" name="Content Placeholder 7">
            <a:extLst>
              <a:ext uri="{FF2B5EF4-FFF2-40B4-BE49-F238E27FC236}">
                <a16:creationId xmlns="" xmlns:a16="http://schemas.microsoft.com/office/drawing/2014/main" id="{1A77D1F5-9B55-F745-9DD4-0357F17E7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888207"/>
              </p:ext>
            </p:extLst>
          </p:nvPr>
        </p:nvGraphicFramePr>
        <p:xfrm>
          <a:off x="4647453" y="733608"/>
          <a:ext cx="4259783" cy="295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EF27C8-BFFD-E74B-BF17-D43EDF7CFD33}"/>
              </a:ext>
            </a:extLst>
          </p:cNvPr>
          <p:cNvSpPr/>
          <p:nvPr/>
        </p:nvSpPr>
        <p:spPr>
          <a:xfrm>
            <a:off x="5212747" y="425256"/>
            <a:ext cx="3187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OSU_Reduce (Broadwell 256 procs)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3F83450-317B-C34A-9336-DBDE396C240D}"/>
              </a:ext>
            </a:extLst>
          </p:cNvPr>
          <p:cNvSpPr/>
          <p:nvPr/>
        </p:nvSpPr>
        <p:spPr bwMode="auto">
          <a:xfrm rot="157888">
            <a:off x="4168028" y="1186157"/>
            <a:ext cx="383231" cy="556665"/>
          </a:xfrm>
          <a:prstGeom prst="ellipse">
            <a:avLst/>
          </a:prstGeom>
          <a:noFill/>
          <a:ln w="25400" cap="sq">
            <a:solidFill>
              <a:srgbClr val="FF0000">
                <a:alpha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4692544-E92A-0940-8C24-E733ECA481E9}"/>
              </a:ext>
            </a:extLst>
          </p:cNvPr>
          <p:cNvSpPr/>
          <p:nvPr/>
        </p:nvSpPr>
        <p:spPr>
          <a:xfrm>
            <a:off x="8466795" y="913883"/>
            <a:ext cx="45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E3C6BF1E-B1F2-FA4C-B497-74B21AEC12E6}"/>
              </a:ext>
            </a:extLst>
          </p:cNvPr>
          <p:cNvSpPr/>
          <p:nvPr/>
        </p:nvSpPr>
        <p:spPr bwMode="auto">
          <a:xfrm rot="157888">
            <a:off x="8498522" y="1187197"/>
            <a:ext cx="430695" cy="650102"/>
          </a:xfrm>
          <a:prstGeom prst="ellipse">
            <a:avLst/>
          </a:prstGeom>
          <a:noFill/>
          <a:ln w="25400" cap="sq">
            <a:solidFill>
              <a:srgbClr val="FF0000">
                <a:alpha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2E57696-CAF5-CE49-B84B-85C9AC2741A1}"/>
              </a:ext>
            </a:extLst>
          </p:cNvPr>
          <p:cNvSpPr/>
          <p:nvPr/>
        </p:nvSpPr>
        <p:spPr bwMode="auto">
          <a:xfrm rot="157888">
            <a:off x="968774" y="2150685"/>
            <a:ext cx="383231" cy="556665"/>
          </a:xfrm>
          <a:prstGeom prst="ellipse">
            <a:avLst/>
          </a:prstGeom>
          <a:noFill/>
          <a:ln w="25400" cap="sq">
            <a:solidFill>
              <a:srgbClr val="FF0000">
                <a:alpha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D0AD87C-D55E-264B-987F-40E0B70B139C}"/>
              </a:ext>
            </a:extLst>
          </p:cNvPr>
          <p:cNvSpPr/>
          <p:nvPr/>
        </p:nvSpPr>
        <p:spPr>
          <a:xfrm>
            <a:off x="870886" y="2718251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36.1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E35AF6A-6B44-A840-A8D6-C9E71993F24D}"/>
              </a:ext>
            </a:extLst>
          </p:cNvPr>
          <p:cNvSpPr/>
          <p:nvPr/>
        </p:nvSpPr>
        <p:spPr>
          <a:xfrm>
            <a:off x="5200089" y="1956129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37.9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B8C1050-AB30-294E-BE97-D98004010988}"/>
              </a:ext>
            </a:extLst>
          </p:cNvPr>
          <p:cNvSpPr/>
          <p:nvPr/>
        </p:nvSpPr>
        <p:spPr bwMode="auto">
          <a:xfrm rot="157888">
            <a:off x="5368719" y="2261081"/>
            <a:ext cx="383231" cy="556665"/>
          </a:xfrm>
          <a:prstGeom prst="ellipse">
            <a:avLst/>
          </a:prstGeom>
          <a:noFill/>
          <a:ln w="25400" cap="sq">
            <a:solidFill>
              <a:srgbClr val="FF0000">
                <a:alpha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83F3D7A-71CA-A045-98AF-32FA6647E122}"/>
              </a:ext>
            </a:extLst>
          </p:cNvPr>
          <p:cNvSpPr/>
          <p:nvPr/>
        </p:nvSpPr>
        <p:spPr>
          <a:xfrm>
            <a:off x="5254019" y="2802817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16.8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676953C6-C2B3-C34A-A79F-CB8C0216C3F4}"/>
              </a:ext>
            </a:extLst>
          </p:cNvPr>
          <p:cNvSpPr txBox="1">
            <a:spLocks/>
          </p:cNvSpPr>
          <p:nvPr/>
        </p:nvSpPr>
        <p:spPr bwMode="auto">
          <a:xfrm>
            <a:off x="-47691" y="4556515"/>
            <a:ext cx="6663986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0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J. Hashmi, S. Chakraborty, M. Bayatpour, H. Subramoni, and D. Panda, Designing Efficient Shared Address Space Reduction Collectives for Multi-/Many-cores, International Parallel &amp; Distributed Processing Symposium (IPDPS '18), May 2018.</a:t>
            </a:r>
            <a:endParaRPr lang="en-US" sz="1000" i="1" kern="0" dirty="0">
              <a:solidFill>
                <a:schemeClr val="bg1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612985" y="4565020"/>
            <a:ext cx="2549224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+mj-lt"/>
                <a:cs typeface="Arial" pitchFamily="34" charset="0"/>
              </a:rPr>
              <a:t>Available in MVAPICH2-X 2.3rc1</a:t>
            </a:r>
            <a:endParaRPr lang="en-US" sz="1400" dirty="0">
              <a:solidFill>
                <a:srgbClr val="FF0000"/>
              </a:solidFill>
              <a:latin typeface="+mj-lt"/>
              <a:cs typeface="Arial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6723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11" y="77688"/>
            <a:ext cx="8218887" cy="562015"/>
          </a:xfrm>
        </p:spPr>
        <p:txBody>
          <a:bodyPr/>
          <a:lstStyle/>
          <a:p>
            <a:pPr algn="l"/>
            <a:r>
              <a:rPr lang="en-US" sz="2700" dirty="0">
                <a:latin typeface="+mj-lt"/>
              </a:rPr>
              <a:t>Application-Level Benefits of XPMEM-Based Collectives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08464" y="796870"/>
            <a:ext cx="3984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MiniAMR (Broadwell, ppn=16)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0715" y="3971467"/>
            <a:ext cx="8251854" cy="9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0" kern="0" dirty="0">
                <a:solidFill>
                  <a:schemeClr val="bg2"/>
                </a:solidFill>
                <a:latin typeface="+mj-lt"/>
                <a:cs typeface="Calibri"/>
              </a:rPr>
              <a:t>Up to </a:t>
            </a:r>
            <a:r>
              <a:rPr lang="en-US" sz="1800" kern="0" dirty="0">
                <a:solidFill>
                  <a:srgbClr val="C00000"/>
                </a:solidFill>
                <a:latin typeface="+mj-lt"/>
                <a:cs typeface="Calibri"/>
              </a:rPr>
              <a:t>20% </a:t>
            </a:r>
            <a:r>
              <a:rPr lang="en-US" sz="1800" b="0" kern="0" dirty="0">
                <a:solidFill>
                  <a:schemeClr val="bg2"/>
                </a:solidFill>
                <a:latin typeface="+mj-lt"/>
                <a:cs typeface="Calibri"/>
              </a:rPr>
              <a:t>benefits over IMPI for CNTK DNN training using AllReduce</a:t>
            </a:r>
          </a:p>
          <a:p>
            <a:r>
              <a:rPr lang="en-US" sz="1800" b="0" kern="0" dirty="0">
                <a:solidFill>
                  <a:schemeClr val="bg2"/>
                </a:solidFill>
                <a:latin typeface="+mj-lt"/>
                <a:cs typeface="Calibri"/>
              </a:rPr>
              <a:t>Up to </a:t>
            </a:r>
            <a:r>
              <a:rPr lang="en-US" sz="1800" kern="0" dirty="0">
                <a:solidFill>
                  <a:srgbClr val="C00000"/>
                </a:solidFill>
                <a:latin typeface="+mj-lt"/>
                <a:cs typeface="Calibri"/>
              </a:rPr>
              <a:t>27%</a:t>
            </a:r>
            <a:r>
              <a:rPr lang="en-US" sz="1800" b="0" kern="0" dirty="0">
                <a:solidFill>
                  <a:schemeClr val="bg2"/>
                </a:solidFill>
                <a:latin typeface="+mj-lt"/>
                <a:cs typeface="Calibri"/>
              </a:rPr>
              <a:t> benefits over IMPI and up to </a:t>
            </a:r>
            <a:r>
              <a:rPr lang="en-US" sz="1800" kern="0" dirty="0">
                <a:solidFill>
                  <a:srgbClr val="C00000"/>
                </a:solidFill>
                <a:latin typeface="+mj-lt"/>
                <a:cs typeface="Calibri"/>
              </a:rPr>
              <a:t>15%</a:t>
            </a:r>
            <a:r>
              <a:rPr lang="en-US" sz="1800" b="0" kern="0" dirty="0">
                <a:solidFill>
                  <a:schemeClr val="bg2"/>
                </a:solidFill>
                <a:latin typeface="+mj-lt"/>
                <a:cs typeface="Calibri"/>
              </a:rPr>
              <a:t> improvement over MVAPICH2 for MiniAMR application kernel</a:t>
            </a:r>
          </a:p>
        </p:txBody>
      </p:sp>
      <p:graphicFrame>
        <p:nvGraphicFramePr>
          <p:cNvPr id="11" name="Content Placeholder 11"/>
          <p:cNvGraphicFramePr>
            <a:graphicFrameLocks/>
          </p:cNvGraphicFramePr>
          <p:nvPr>
            <p:extLst/>
          </p:nvPr>
        </p:nvGraphicFramePr>
        <p:xfrm>
          <a:off x="343911" y="1145967"/>
          <a:ext cx="4109687" cy="2723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343911" y="602993"/>
            <a:ext cx="4109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CNTK AlexNet Training </a:t>
            </a:r>
          </a:p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(Broadwell, B.S=default, iteration=50, ppn=28)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28607" y="1195003"/>
            <a:ext cx="4024991" cy="2643790"/>
          </a:xfrm>
          <a:prstGeom prst="rect">
            <a:avLst/>
          </a:prstGeom>
          <a:noFill/>
          <a:ln w="12700" cap="sq">
            <a:solidFill>
              <a:schemeClr val="tx1"/>
            </a:solidFill>
            <a:prstDash val="sysDash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67644" y="1195003"/>
            <a:ext cx="4024991" cy="2643790"/>
          </a:xfrm>
          <a:prstGeom prst="rect">
            <a:avLst/>
          </a:prstGeom>
          <a:noFill/>
          <a:ln w="12700" cap="sq">
            <a:solidFill>
              <a:schemeClr val="tx1"/>
            </a:solidFill>
            <a:prstDash val="sysDash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graphicFrame>
        <p:nvGraphicFramePr>
          <p:cNvPr id="23" name="Content Placeholder 11"/>
          <p:cNvGraphicFramePr>
            <a:graphicFrameLocks/>
          </p:cNvGraphicFramePr>
          <p:nvPr>
            <p:extLst/>
          </p:nvPr>
        </p:nvGraphicFramePr>
        <p:xfrm>
          <a:off x="4516642" y="1135424"/>
          <a:ext cx="4109687" cy="2723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49DFE01-70F3-3A4A-B9CC-82BBCB7F8450}"/>
              </a:ext>
            </a:extLst>
          </p:cNvPr>
          <p:cNvSpPr/>
          <p:nvPr/>
        </p:nvSpPr>
        <p:spPr>
          <a:xfrm>
            <a:off x="2423375" y="1840503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+mj-lt"/>
              </a:rPr>
              <a:t>20%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CB6A9894-D201-E24A-A2C9-CC3AA4D0AFF9}"/>
              </a:ext>
            </a:extLst>
          </p:cNvPr>
          <p:cNvSpPr/>
          <p:nvPr/>
        </p:nvSpPr>
        <p:spPr>
          <a:xfrm>
            <a:off x="3769025" y="1415030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+mj-lt"/>
              </a:rPr>
              <a:t>9%</a:t>
            </a:r>
          </a:p>
        </p:txBody>
      </p:sp>
      <p:sp>
        <p:nvSpPr>
          <p:cNvPr id="3" name="Curved Down Arrow 2">
            <a:extLst>
              <a:ext uri="{FF2B5EF4-FFF2-40B4-BE49-F238E27FC236}">
                <a16:creationId xmlns="" xmlns:a16="http://schemas.microsoft.com/office/drawing/2014/main" id="{598A3D5B-EE1F-F543-BD0D-E23A87618986}"/>
              </a:ext>
            </a:extLst>
          </p:cNvPr>
          <p:cNvSpPr/>
          <p:nvPr/>
        </p:nvSpPr>
        <p:spPr bwMode="auto">
          <a:xfrm rot="1165025">
            <a:off x="5641318" y="2722235"/>
            <a:ext cx="293835" cy="257985"/>
          </a:xfrm>
          <a:prstGeom prst="curvedDownArrow">
            <a:avLst>
              <a:gd name="adj1" fmla="val 7333"/>
              <a:gd name="adj2" fmla="val 26139"/>
              <a:gd name="adj3" fmla="val 26618"/>
            </a:avLst>
          </a:prstGeom>
          <a:solidFill>
            <a:srgbClr val="C00000">
              <a:alpha val="50000"/>
            </a:srgbClr>
          </a:solidFill>
          <a:ln w="12700" cap="sq">
            <a:solidFill>
              <a:srgbClr val="C00000">
                <a:alpha val="2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8214556-63AF-8C4C-8718-1631C4EB0E6C}"/>
              </a:ext>
            </a:extLst>
          </p:cNvPr>
          <p:cNvSpPr/>
          <p:nvPr/>
        </p:nvSpPr>
        <p:spPr>
          <a:xfrm>
            <a:off x="5595067" y="2493515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+mj-lt"/>
              </a:rPr>
              <a:t>27%</a:t>
            </a:r>
          </a:p>
        </p:txBody>
      </p:sp>
      <p:sp>
        <p:nvSpPr>
          <p:cNvPr id="34" name="Curved Down Arrow 33">
            <a:extLst>
              <a:ext uri="{FF2B5EF4-FFF2-40B4-BE49-F238E27FC236}">
                <a16:creationId xmlns="" xmlns:a16="http://schemas.microsoft.com/office/drawing/2014/main" id="{1DEED01A-9ABF-E748-B3F6-E27BC9746E84}"/>
              </a:ext>
            </a:extLst>
          </p:cNvPr>
          <p:cNvSpPr/>
          <p:nvPr/>
        </p:nvSpPr>
        <p:spPr bwMode="auto">
          <a:xfrm rot="2784659">
            <a:off x="8211847" y="1752622"/>
            <a:ext cx="300050" cy="269186"/>
          </a:xfrm>
          <a:prstGeom prst="curvedDownArrow">
            <a:avLst>
              <a:gd name="adj1" fmla="val 8144"/>
              <a:gd name="adj2" fmla="val 33541"/>
              <a:gd name="adj3" fmla="val 38212"/>
            </a:avLst>
          </a:prstGeom>
          <a:solidFill>
            <a:srgbClr val="C00000">
              <a:alpha val="50000"/>
            </a:srgbClr>
          </a:solidFill>
          <a:ln w="12700" cap="sq">
            <a:solidFill>
              <a:srgbClr val="C00000">
                <a:alpha val="2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AADBBC0-4431-1549-B451-8CADABDB89A2}"/>
              </a:ext>
            </a:extLst>
          </p:cNvPr>
          <p:cNvSpPr/>
          <p:nvPr/>
        </p:nvSpPr>
        <p:spPr>
          <a:xfrm>
            <a:off x="8091924" y="1516665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+mj-lt"/>
              </a:rPr>
              <a:t>15%</a:t>
            </a:r>
          </a:p>
        </p:txBody>
      </p:sp>
      <p:sp>
        <p:nvSpPr>
          <p:cNvPr id="37" name="Curved Down Arrow 36">
            <a:extLst>
              <a:ext uri="{FF2B5EF4-FFF2-40B4-BE49-F238E27FC236}">
                <a16:creationId xmlns="" xmlns:a16="http://schemas.microsoft.com/office/drawing/2014/main" id="{1B3CA60C-ADF6-AF4E-ADCF-8022806A9CBF}"/>
              </a:ext>
            </a:extLst>
          </p:cNvPr>
          <p:cNvSpPr/>
          <p:nvPr/>
        </p:nvSpPr>
        <p:spPr bwMode="auto">
          <a:xfrm rot="2248863">
            <a:off x="2261979" y="1989016"/>
            <a:ext cx="401826" cy="149991"/>
          </a:xfrm>
          <a:prstGeom prst="curvedDownArrow">
            <a:avLst>
              <a:gd name="adj1" fmla="val 6108"/>
              <a:gd name="adj2" fmla="val 32299"/>
              <a:gd name="adj3" fmla="val 39010"/>
            </a:avLst>
          </a:prstGeom>
          <a:solidFill>
            <a:srgbClr val="C00000">
              <a:alpha val="50000"/>
            </a:srgbClr>
          </a:solidFill>
          <a:ln w="12700" cap="sq">
            <a:solidFill>
              <a:srgbClr val="C00000">
                <a:alpha val="2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68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1" y="44652"/>
            <a:ext cx="8744288" cy="456658"/>
          </a:xfrm>
        </p:spPr>
        <p:txBody>
          <a:bodyPr/>
          <a:lstStyle/>
          <a:p>
            <a:pPr algn="l"/>
            <a:r>
              <a:rPr lang="en-US" sz="2400" dirty="0"/>
              <a:t>Efficient Zero-copy MPI Datatypes for Emerging Architectures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1709" y="3464566"/>
            <a:ext cx="8426786" cy="115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0" kern="0" dirty="0">
                <a:solidFill>
                  <a:srgbClr val="0070C0"/>
                </a:solidFill>
                <a:cs typeface="Calibri"/>
              </a:rPr>
              <a:t>New designs for efficient zero-copy based MPI derived datatype processing</a:t>
            </a:r>
          </a:p>
          <a:p>
            <a:r>
              <a:rPr lang="en-US" sz="1600" b="0" kern="0" dirty="0">
                <a:solidFill>
                  <a:srgbClr val="0070C0"/>
                </a:solidFill>
                <a:cs typeface="Calibri"/>
              </a:rPr>
              <a:t>Efficient schemes mitigate datatype translation, packing, and exchange overheads</a:t>
            </a:r>
          </a:p>
          <a:p>
            <a:r>
              <a:rPr lang="en-US" sz="1600" b="0" kern="0" dirty="0">
                <a:solidFill>
                  <a:srgbClr val="0070C0"/>
                </a:solidFill>
                <a:cs typeface="Calibri"/>
              </a:rPr>
              <a:t>Demonstrated benefits over prevalent MPI libraries for various application kernels</a:t>
            </a:r>
          </a:p>
          <a:p>
            <a:r>
              <a:rPr lang="en-US" sz="1600" b="0" kern="0" dirty="0">
                <a:solidFill>
                  <a:srgbClr val="0070C0"/>
                </a:solidFill>
                <a:cs typeface="Calibri"/>
              </a:rPr>
              <a:t>To be available in the upcoming MVAPICH2-X release!</a:t>
            </a:r>
          </a:p>
        </p:txBody>
      </p:sp>
      <p:graphicFrame>
        <p:nvGraphicFramePr>
          <p:cNvPr id="11" name="Content Placeholder 11"/>
          <p:cNvGraphicFramePr>
            <a:graphicFrameLocks/>
          </p:cNvGraphicFramePr>
          <p:nvPr>
            <p:extLst/>
          </p:nvPr>
        </p:nvGraphicFramePr>
        <p:xfrm>
          <a:off x="58366" y="736016"/>
          <a:ext cx="3290920" cy="238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2709693" y="607980"/>
            <a:ext cx="639593" cy="869432"/>
          </a:xfrm>
          <a:prstGeom prst="ellipse">
            <a:avLst/>
          </a:prstGeom>
          <a:noFill/>
          <a:ln w="25400" cap="sq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8585" y="681407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rgbClr val="FF0000"/>
                </a:solidFill>
              </a:rPr>
              <a:t>5X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F5CE9E4-1189-4DC5-908D-11C3F4D46F93}"/>
              </a:ext>
            </a:extLst>
          </p:cNvPr>
          <p:cNvCxnSpPr/>
          <p:nvPr/>
        </p:nvCxnSpPr>
        <p:spPr bwMode="auto">
          <a:xfrm>
            <a:off x="2838585" y="924658"/>
            <a:ext cx="389106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C8D79C93-BA42-4FE9-97CE-D990B15C6BEC}"/>
              </a:ext>
            </a:extLst>
          </p:cNvPr>
          <p:cNvCxnSpPr>
            <a:cxnSpLocks/>
          </p:cNvCxnSpPr>
          <p:nvPr/>
        </p:nvCxnSpPr>
        <p:spPr bwMode="auto">
          <a:xfrm>
            <a:off x="3158761" y="924658"/>
            <a:ext cx="0" cy="43235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2060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22" name="Content Placeholder 11">
            <a:extLst>
              <a:ext uri="{FF2B5EF4-FFF2-40B4-BE49-F238E27FC236}">
                <a16:creationId xmlns="" xmlns:a16="http://schemas.microsoft.com/office/drawing/2014/main" id="{62484D55-1F78-46E5-A4CE-161C55E9BD0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92283" y="761194"/>
          <a:ext cx="2710541" cy="238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Oval 23">
            <a:extLst>
              <a:ext uri="{FF2B5EF4-FFF2-40B4-BE49-F238E27FC236}">
                <a16:creationId xmlns="" xmlns:a16="http://schemas.microsoft.com/office/drawing/2014/main" id="{F9B8C823-57F4-461F-AD84-AC45985141E7}"/>
              </a:ext>
            </a:extLst>
          </p:cNvPr>
          <p:cNvSpPr/>
          <p:nvPr/>
        </p:nvSpPr>
        <p:spPr bwMode="auto">
          <a:xfrm>
            <a:off x="5649123" y="845085"/>
            <a:ext cx="568794" cy="752068"/>
          </a:xfrm>
          <a:prstGeom prst="ellipse">
            <a:avLst/>
          </a:prstGeom>
          <a:noFill/>
          <a:ln w="25400" cap="sq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9EE0B4A-BD09-4F42-8D71-9A3F85BF5A8C}"/>
              </a:ext>
            </a:extLst>
          </p:cNvPr>
          <p:cNvSpPr/>
          <p:nvPr/>
        </p:nvSpPr>
        <p:spPr>
          <a:xfrm>
            <a:off x="5736427" y="881453"/>
            <a:ext cx="458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rgbClr val="FF0000"/>
                </a:solidFill>
              </a:rPr>
              <a:t>19X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03F46B7-A893-49CF-874A-16EBBAF652F9}"/>
              </a:ext>
            </a:extLst>
          </p:cNvPr>
          <p:cNvCxnSpPr>
            <a:cxnSpLocks/>
          </p:cNvCxnSpPr>
          <p:nvPr/>
        </p:nvCxnSpPr>
        <p:spPr bwMode="auto">
          <a:xfrm>
            <a:off x="5828811" y="1120524"/>
            <a:ext cx="274013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4063EB0E-8AA1-403A-B76A-E59856884C15}"/>
              </a:ext>
            </a:extLst>
          </p:cNvPr>
          <p:cNvCxnSpPr>
            <a:cxnSpLocks/>
          </p:cNvCxnSpPr>
          <p:nvPr/>
        </p:nvCxnSpPr>
        <p:spPr bwMode="auto">
          <a:xfrm>
            <a:off x="5980614" y="1120524"/>
            <a:ext cx="0" cy="356888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2060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37" name="Content Placeholder 11">
            <a:extLst>
              <a:ext uri="{FF2B5EF4-FFF2-40B4-BE49-F238E27FC236}">
                <a16:creationId xmlns="" xmlns:a16="http://schemas.microsoft.com/office/drawing/2014/main" id="{72103D1E-6723-4FEB-A480-9EACC2C2F1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23945" y="736016"/>
          <a:ext cx="2710541" cy="2381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Oval 38">
            <a:extLst>
              <a:ext uri="{FF2B5EF4-FFF2-40B4-BE49-F238E27FC236}">
                <a16:creationId xmlns="" xmlns:a16="http://schemas.microsoft.com/office/drawing/2014/main" id="{9AF0986F-99CB-4236-94E3-42433413BC1A}"/>
              </a:ext>
            </a:extLst>
          </p:cNvPr>
          <p:cNvSpPr/>
          <p:nvPr/>
        </p:nvSpPr>
        <p:spPr bwMode="auto">
          <a:xfrm>
            <a:off x="8439173" y="859371"/>
            <a:ext cx="568794" cy="752068"/>
          </a:xfrm>
          <a:prstGeom prst="ellipse">
            <a:avLst/>
          </a:prstGeom>
          <a:noFill/>
          <a:ln w="25400" cap="sq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8B2D449F-1BB9-40D3-8417-29EF95F1F580}"/>
              </a:ext>
            </a:extLst>
          </p:cNvPr>
          <p:cNvSpPr/>
          <p:nvPr/>
        </p:nvSpPr>
        <p:spPr>
          <a:xfrm>
            <a:off x="8528645" y="958406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rgbClr val="FF0000"/>
                </a:solidFill>
              </a:rPr>
              <a:t>3X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4889FD04-EBBC-4199-8293-24B51599EC5E}"/>
              </a:ext>
            </a:extLst>
          </p:cNvPr>
          <p:cNvCxnSpPr>
            <a:cxnSpLocks/>
          </p:cNvCxnSpPr>
          <p:nvPr/>
        </p:nvCxnSpPr>
        <p:spPr bwMode="auto">
          <a:xfrm>
            <a:off x="8611106" y="1190639"/>
            <a:ext cx="274013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25CDCBB3-396D-4E70-B6B0-283F5AB6DCB9}"/>
              </a:ext>
            </a:extLst>
          </p:cNvPr>
          <p:cNvCxnSpPr>
            <a:cxnSpLocks/>
          </p:cNvCxnSpPr>
          <p:nvPr/>
        </p:nvCxnSpPr>
        <p:spPr bwMode="auto">
          <a:xfrm>
            <a:off x="8774745" y="1190639"/>
            <a:ext cx="0" cy="231115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206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3" name="Content Placeholder 2">
            <a:extLst>
              <a:ext uri="{FF2B5EF4-FFF2-40B4-BE49-F238E27FC236}">
                <a16:creationId xmlns="" xmlns:a16="http://schemas.microsoft.com/office/drawing/2014/main" id="{DBD914E5-0C2C-4F98-8B15-A2AFD07C9E32}"/>
              </a:ext>
            </a:extLst>
          </p:cNvPr>
          <p:cNvSpPr txBox="1">
            <a:spLocks/>
          </p:cNvSpPr>
          <p:nvPr/>
        </p:nvSpPr>
        <p:spPr bwMode="auto">
          <a:xfrm>
            <a:off x="560621" y="3044471"/>
            <a:ext cx="2710541" cy="42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20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3D-Stencil</a:t>
            </a:r>
            <a:r>
              <a:rPr lang="en-US" sz="1200" b="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Datatype Kernel on </a:t>
            </a:r>
          </a:p>
          <a:p>
            <a:pPr marL="0" indent="0" algn="ctr">
              <a:buNone/>
            </a:pPr>
            <a:r>
              <a:rPr lang="en-US" sz="120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Broadwell</a:t>
            </a:r>
            <a:r>
              <a:rPr lang="en-US" sz="1200" b="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(2x14 core)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="" xmlns:a16="http://schemas.microsoft.com/office/drawing/2014/main" id="{4A6292E4-D5AE-439C-9BC3-8EE1AAE94162}"/>
              </a:ext>
            </a:extLst>
          </p:cNvPr>
          <p:cNvSpPr txBox="1">
            <a:spLocks/>
          </p:cNvSpPr>
          <p:nvPr/>
        </p:nvSpPr>
        <p:spPr bwMode="auto">
          <a:xfrm>
            <a:off x="3666501" y="3059005"/>
            <a:ext cx="2411201" cy="42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20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MILC</a:t>
            </a:r>
            <a:r>
              <a:rPr lang="en-US" sz="1200" b="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Datatype Kernel on </a:t>
            </a:r>
            <a:r>
              <a:rPr lang="en-US" sz="120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KNL 7250 </a:t>
            </a:r>
            <a:r>
              <a:rPr lang="en-US" sz="1200" b="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 Flat-Quadrant Mode (64-core)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="" xmlns:a16="http://schemas.microsoft.com/office/drawing/2014/main" id="{51AB67EC-954A-4C0F-A439-A31A58F91A1E}"/>
              </a:ext>
            </a:extLst>
          </p:cNvPr>
          <p:cNvSpPr txBox="1">
            <a:spLocks/>
          </p:cNvSpPr>
          <p:nvPr/>
        </p:nvSpPr>
        <p:spPr bwMode="auto">
          <a:xfrm>
            <a:off x="6541160" y="3044471"/>
            <a:ext cx="2411201" cy="42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20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NAS-MG</a:t>
            </a:r>
            <a:r>
              <a:rPr lang="en-US" sz="1200" b="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Datatype Kernel on </a:t>
            </a:r>
            <a:r>
              <a:rPr lang="en-US" sz="120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OpenPOWER</a:t>
            </a:r>
            <a:r>
              <a:rPr lang="en-US" sz="1200" b="0" kern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(20-core)</a:t>
            </a:r>
          </a:p>
        </p:txBody>
      </p:sp>
      <p:sp>
        <p:nvSpPr>
          <p:cNvPr id="53" name="Rectangle 5">
            <a:extLst>
              <a:ext uri="{FF2B5EF4-FFF2-40B4-BE49-F238E27FC236}">
                <a16:creationId xmlns="" xmlns:a16="http://schemas.microsoft.com/office/drawing/2014/main" id="{04A1DB24-0E2A-4F96-B1A5-893AD1120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86" y="4615929"/>
            <a:ext cx="90506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900" dirty="0">
                <a:solidFill>
                  <a:schemeClr val="bg1">
                    <a:lumMod val="60000"/>
                    <a:lumOff val="40000"/>
                  </a:schemeClr>
                </a:solidFill>
                <a:latin typeface="Arial Unicode MS"/>
              </a:rPr>
              <a:t>FALCON: Efficient Designs for Zero-copy MPI Datatype Processing on Emerging Architectures</a:t>
            </a:r>
            <a:r>
              <a:rPr lang="en-US" altLang="en-US" sz="9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Arial Unicode MS"/>
              </a:rPr>
              <a:t>, J. Hashmi, S. Chakraborty, M. Bayatpour, H. Subramoni, D. K. (DK) Panda, </a:t>
            </a:r>
            <a:r>
              <a:rPr kumimoji="0" lang="en-US" altLang="en-US" sz="900" b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33rd IEEE International Parallel &amp; Distributed Processing Symposium (IPDPS ’19), May 2019.</a:t>
            </a:r>
            <a:endParaRPr kumimoji="0" lang="en-US" altLang="en-US" sz="900" b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915DBE0-43BD-499E-909D-04621151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77" y="109654"/>
            <a:ext cx="8308539" cy="579576"/>
          </a:xfrm>
        </p:spPr>
        <p:txBody>
          <a:bodyPr/>
          <a:lstStyle/>
          <a:p>
            <a:r>
              <a:rPr lang="en-US" dirty="0"/>
              <a:t>Benefits of the New Asynchronous Progress Design: Broadwell + InfiniBand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9C2C4E8-DEB3-4B12-A17D-C67DE9538A40}"/>
              </a:ext>
            </a:extLst>
          </p:cNvPr>
          <p:cNvSpPr/>
          <p:nvPr/>
        </p:nvSpPr>
        <p:spPr>
          <a:xfrm>
            <a:off x="487790" y="3750428"/>
            <a:ext cx="8538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/>
            <a:r>
              <a:rPr kumimoji="1"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 to </a:t>
            </a:r>
            <a:r>
              <a:rPr kumimoji="1"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44% </a:t>
            </a:r>
            <a:r>
              <a:rPr kumimoji="1"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improvement in P3DFFT application with </a:t>
            </a:r>
            <a:r>
              <a:rPr kumimoji="1" lang="en-US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448 processes</a:t>
            </a:r>
          </a:p>
          <a:p>
            <a:pPr defTabSz="914378"/>
            <a:r>
              <a:rPr kumimoji="1"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 to </a:t>
            </a:r>
            <a:r>
              <a:rPr kumimoji="1"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19% and 9% </a:t>
            </a:r>
            <a:r>
              <a:rPr kumimoji="1"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improvement in HPL application with </a:t>
            </a:r>
            <a:r>
              <a:rPr kumimoji="1" lang="en-US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448 and 896 processes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02F09E2-20EA-4B2E-8185-C741EC1BDEDF}"/>
              </a:ext>
            </a:extLst>
          </p:cNvPr>
          <p:cNvGrpSpPr/>
          <p:nvPr/>
        </p:nvGrpSpPr>
        <p:grpSpPr>
          <a:xfrm>
            <a:off x="688658" y="1338950"/>
            <a:ext cx="3429000" cy="2290729"/>
            <a:chOff x="918210" y="1785266"/>
            <a:chExt cx="4572000" cy="2743200"/>
          </a:xfrm>
        </p:grpSpPr>
        <p:graphicFrame>
          <p:nvGraphicFramePr>
            <p:cNvPr id="5" name="Chart 4">
              <a:extLst>
                <a:ext uri="{FF2B5EF4-FFF2-40B4-BE49-F238E27FC236}">
                  <a16:creationId xmlns="" xmlns:a16="http://schemas.microsoft.com/office/drawing/2014/main" id="{EF53A02F-2433-4162-8B9F-9CBFFA2675D2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918210" y="178526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319DB3-1981-4F5C-96E3-2C6DE22F09AE}"/>
                </a:ext>
              </a:extLst>
            </p:cNvPr>
            <p:cNvSpPr txBox="1"/>
            <p:nvPr/>
          </p:nvSpPr>
          <p:spPr bwMode="auto">
            <a:xfrm>
              <a:off x="4159741" y="3773202"/>
              <a:ext cx="996953" cy="351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056" tIns="34529" rIns="69056" bIns="3452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7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en-US" sz="1050" i="1" kern="0" dirty="0">
                  <a:solidFill>
                    <a:srgbClr val="000000"/>
                  </a:solidFill>
                  <a:latin typeface="Calibri"/>
                  <a:cs typeface="Calibri" pitchFamily="34" charset="0"/>
                </a:rPr>
                <a:t> ( 28 PPN 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40FF6BA-F239-4617-B183-A75F21D05DBD}"/>
              </a:ext>
            </a:extLst>
          </p:cNvPr>
          <p:cNvGrpSpPr/>
          <p:nvPr/>
        </p:nvGrpSpPr>
        <p:grpSpPr>
          <a:xfrm>
            <a:off x="4378719" y="1261763"/>
            <a:ext cx="4647517" cy="2277174"/>
            <a:chOff x="5795010" y="1701446"/>
            <a:chExt cx="6196689" cy="27432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="" xmlns:a16="http://schemas.microsoft.com/office/drawing/2014/main" id="{F96BEEE6-004A-49F8-83C2-C34AE33065DA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5795010" y="1701446"/>
            <a:ext cx="547878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559304B-7093-4694-AFB7-D65382FDD57F}"/>
                </a:ext>
              </a:extLst>
            </p:cNvPr>
            <p:cNvSpPr txBox="1"/>
            <p:nvPr/>
          </p:nvSpPr>
          <p:spPr bwMode="auto">
            <a:xfrm>
              <a:off x="9304999" y="1732073"/>
              <a:ext cx="2686700" cy="653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056" tIns="34529" rIns="69056" bIns="3452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7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en-US" sz="1050" i="1" kern="0" dirty="0">
                  <a:solidFill>
                    <a:srgbClr val="000000"/>
                  </a:solidFill>
                  <a:latin typeface="Calibri"/>
                  <a:cs typeface="Calibri" pitchFamily="34" charset="0"/>
                </a:rPr>
                <a:t> Memory Consumption = 69%</a:t>
              </a:r>
            </a:p>
            <a:p>
              <a:pPr algn="ctr" defTabSz="91437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en-US" sz="1050" i="1" kern="0" dirty="0">
                  <a:solidFill>
                    <a:srgbClr val="000000"/>
                  </a:solidFill>
                  <a:latin typeface="Calibri"/>
                  <a:cs typeface="Calibri" pitchFamily="34" charset="0"/>
                </a:rPr>
                <a:t>PPN=28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A71C129-0F8C-4BA9-9F47-DCC4EAC98BCC}"/>
              </a:ext>
            </a:extLst>
          </p:cNvPr>
          <p:cNvSpPr txBox="1"/>
          <p:nvPr/>
        </p:nvSpPr>
        <p:spPr bwMode="auto">
          <a:xfrm>
            <a:off x="2154761" y="919723"/>
            <a:ext cx="718466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350" dirty="0">
                <a:solidFill>
                  <a:schemeClr val="bg1"/>
                </a:solidFill>
                <a:latin typeface="+mj-lt"/>
                <a:cs typeface="Arial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P3DFFT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670AAD4-E53F-4151-999F-D4AB6794EF92}"/>
              </a:ext>
            </a:extLst>
          </p:cNvPr>
          <p:cNvSpPr txBox="1"/>
          <p:nvPr/>
        </p:nvSpPr>
        <p:spPr bwMode="auto">
          <a:xfrm>
            <a:off x="5275084" y="944948"/>
            <a:ext cx="2473113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350" dirty="0">
                <a:solidFill>
                  <a:schemeClr val="bg1"/>
                </a:solidFill>
                <a:latin typeface="+mj-lt"/>
                <a:cs typeface="Arial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High Performance Linpack (HPL)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AE4B078E-103F-4FA4-A762-83F99377F351}"/>
              </a:ext>
            </a:extLst>
          </p:cNvPr>
          <p:cNvCxnSpPr>
            <a:cxnSpLocks/>
          </p:cNvCxnSpPr>
          <p:nvPr/>
        </p:nvCxnSpPr>
        <p:spPr bwMode="auto">
          <a:xfrm>
            <a:off x="3480071" y="1535430"/>
            <a:ext cx="0" cy="478196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stealth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74BDAA1-6BC9-4EFA-A396-5FB4F36ADAD7}"/>
              </a:ext>
            </a:extLst>
          </p:cNvPr>
          <p:cNvSpPr txBox="1"/>
          <p:nvPr/>
        </p:nvSpPr>
        <p:spPr bwMode="auto">
          <a:xfrm>
            <a:off x="3281960" y="1261763"/>
            <a:ext cx="453970" cy="3139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200" dirty="0">
                <a:solidFill>
                  <a:srgbClr val="00B050"/>
                </a:solidFill>
                <a:latin typeface="+mj-lt"/>
                <a:cs typeface="Arial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44%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23B4A249-1D98-4809-86E1-7999A7ABDC9F}"/>
              </a:ext>
            </a:extLst>
          </p:cNvPr>
          <p:cNvCxnSpPr>
            <a:cxnSpLocks/>
          </p:cNvCxnSpPr>
          <p:nvPr/>
        </p:nvCxnSpPr>
        <p:spPr bwMode="auto">
          <a:xfrm>
            <a:off x="2796764" y="1798321"/>
            <a:ext cx="0" cy="288887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stealth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25D7152-8A95-40D8-A157-8FE2141B754B}"/>
              </a:ext>
            </a:extLst>
          </p:cNvPr>
          <p:cNvSpPr txBox="1"/>
          <p:nvPr/>
        </p:nvSpPr>
        <p:spPr bwMode="auto">
          <a:xfrm>
            <a:off x="2615499" y="1504412"/>
            <a:ext cx="453970" cy="3139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200" dirty="0">
                <a:solidFill>
                  <a:srgbClr val="00B050"/>
                </a:solidFill>
                <a:latin typeface="+mj-lt"/>
                <a:cs typeface="Arial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33%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8F99F7B-795C-403E-9077-C0B55E92E2EB}"/>
              </a:ext>
            </a:extLst>
          </p:cNvPr>
          <p:cNvSpPr txBox="1"/>
          <p:nvPr/>
        </p:nvSpPr>
        <p:spPr bwMode="auto">
          <a:xfrm>
            <a:off x="-83371" y="3116149"/>
            <a:ext cx="1254895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350" dirty="0">
                <a:solidFill>
                  <a:srgbClr val="FF0000"/>
                </a:solidFill>
                <a:latin typeface="+mj-lt"/>
                <a:cs typeface="Arial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Lower is better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C17DD60-02CF-4E72-AA29-318AB826B5D9}"/>
              </a:ext>
            </a:extLst>
          </p:cNvPr>
          <p:cNvSpPr txBox="1"/>
          <p:nvPr/>
        </p:nvSpPr>
        <p:spPr bwMode="auto">
          <a:xfrm>
            <a:off x="7811032" y="3067086"/>
            <a:ext cx="1288623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350" dirty="0">
                <a:solidFill>
                  <a:srgbClr val="FF0000"/>
                </a:solidFill>
                <a:latin typeface="+mj-lt"/>
                <a:cs typeface="Arial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Higher is better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4ED850E-5B14-4D4A-B562-6D5D5F924BC0}"/>
              </a:ext>
            </a:extLst>
          </p:cNvPr>
          <p:cNvSpPr/>
          <p:nvPr/>
        </p:nvSpPr>
        <p:spPr>
          <a:xfrm>
            <a:off x="552317" y="4366701"/>
            <a:ext cx="70182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+mn-lt"/>
              </a:rPr>
              <a:t>A. Ruhela, H. Subramoni, S. Chakraborty, M. Bayatpour, P. Kousha, and D.K. Panda, </a:t>
            </a:r>
            <a:r>
              <a:rPr lang="en-US" sz="1050" b="1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+mn-lt"/>
              </a:rPr>
              <a:t>Efficient Asynchronous Communication Progress for MPI without Dedicated Resources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+mn-lt"/>
              </a:rPr>
              <a:t>, EuroMPI 2018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433199" y="4546694"/>
            <a:ext cx="2549224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+mj-lt"/>
                <a:cs typeface="Arial" pitchFamily="34" charset="0"/>
              </a:rPr>
              <a:t>Available in MVAPICH2-X 2.3rc1</a:t>
            </a:r>
            <a:endParaRPr lang="en-US" sz="1400" dirty="0">
              <a:solidFill>
                <a:srgbClr val="FF0000"/>
              </a:solidFill>
              <a:latin typeface="+mj-lt"/>
              <a:cs typeface="Arial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7859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929843"/>
            <a:ext cx="8348438" cy="38573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Scalability for million to billion processors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Exploiting Accelerators (NVIDIA GPGPUs)</a:t>
            </a:r>
          </a:p>
          <a:p>
            <a:pPr>
              <a:lnSpc>
                <a:spcPct val="90000"/>
              </a:lnSpc>
            </a:pPr>
            <a:r>
              <a:rPr lang="en-US" dirty="0"/>
              <a:t>Optimized MVAPICH2 for OpenPower (with/ NVLink) and ARM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Application Scalability and Best Practices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0125" y="99535"/>
            <a:ext cx="8666329" cy="377222"/>
          </a:xfrm>
        </p:spPr>
        <p:txBody>
          <a:bodyPr/>
          <a:lstStyle/>
          <a:p>
            <a:r>
              <a:rPr lang="en-US" sz="2400" dirty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29945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5655107" y="1885950"/>
            <a:ext cx="3084566" cy="2615584"/>
            <a:chOff x="5519140" y="2623451"/>
            <a:chExt cx="3084566" cy="34874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090588" y="5145919"/>
              <a:ext cx="382485" cy="37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6388" y="4789295"/>
              <a:ext cx="1242177" cy="303854"/>
            </a:xfrm>
            <a:prstGeom prst="rect">
              <a:avLst/>
            </a:prstGeom>
          </p:spPr>
        </p:pic>
        <p:grpSp>
          <p:nvGrpSpPr>
            <p:cNvPr id="3" name="Group 6"/>
            <p:cNvGrpSpPr/>
            <p:nvPr/>
          </p:nvGrpSpPr>
          <p:grpSpPr>
            <a:xfrm>
              <a:off x="5519140" y="2623451"/>
              <a:ext cx="1089841" cy="2116459"/>
              <a:chOff x="5519140" y="2623451"/>
              <a:chExt cx="1089841" cy="2116459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5798906" y="3929835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4" name="Group 38"/>
              <p:cNvGrpSpPr/>
              <p:nvPr/>
            </p:nvGrpSpPr>
            <p:grpSpPr>
              <a:xfrm>
                <a:off x="5519140" y="4001313"/>
                <a:ext cx="490742" cy="491708"/>
                <a:chOff x="4096621" y="2385091"/>
                <a:chExt cx="905256" cy="8990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" name="Group 39"/>
              <p:cNvGrpSpPr/>
              <p:nvPr/>
            </p:nvGrpSpPr>
            <p:grpSpPr>
              <a:xfrm>
                <a:off x="5546450" y="2623451"/>
                <a:ext cx="924823" cy="932688"/>
                <a:chOff x="4096621" y="574205"/>
                <a:chExt cx="1488439" cy="1668988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1" name="Up-Down Arrow 40"/>
              <p:cNvSpPr/>
              <p:nvPr/>
            </p:nvSpPr>
            <p:spPr>
              <a:xfrm>
                <a:off x="5666693" y="3570894"/>
                <a:ext cx="204831" cy="409637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Up-Down Arrow 41"/>
              <p:cNvSpPr/>
              <p:nvPr/>
            </p:nvSpPr>
            <p:spPr>
              <a:xfrm>
                <a:off x="6170196" y="3564366"/>
                <a:ext cx="204831" cy="409637"/>
              </a:xfrm>
              <a:prstGeom prst="upDownArrow">
                <a:avLst/>
              </a:prstGeom>
              <a:solidFill>
                <a:srgbClr val="7F7F7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7372896" y="2626421"/>
              <a:ext cx="1230810" cy="2089073"/>
              <a:chOff x="6689007" y="2937055"/>
              <a:chExt cx="1230810" cy="2089073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6634696" y="4216053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9" name="Group 29"/>
              <p:cNvGrpSpPr/>
              <p:nvPr/>
            </p:nvGrpSpPr>
            <p:grpSpPr>
              <a:xfrm>
                <a:off x="6940374" y="2937055"/>
                <a:ext cx="979443" cy="1855916"/>
                <a:chOff x="6940374" y="2937055"/>
                <a:chExt cx="979443" cy="1855916"/>
              </a:xfrm>
              <a:scene3d>
                <a:camera prst="orthographicFront">
                  <a:rot lat="0" lon="10800000" rev="0"/>
                </a:camera>
                <a:lightRig rig="threePt" dir="t"/>
              </a:scene3d>
            </p:grpSpPr>
            <p:grpSp>
              <p:nvGrpSpPr>
                <p:cNvPr id="10" name="Group 30"/>
                <p:cNvGrpSpPr/>
                <p:nvPr/>
              </p:nvGrpSpPr>
              <p:grpSpPr>
                <a:xfrm>
                  <a:off x="6940374" y="4301263"/>
                  <a:ext cx="490742" cy="491708"/>
                  <a:chOff x="4096621" y="2385091"/>
                  <a:chExt cx="905256" cy="899000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4096621" y="2385091"/>
                    <a:ext cx="905256" cy="899000"/>
                  </a:xfrm>
                  <a:prstGeom prst="rect">
                    <a:avLst/>
                  </a:prstGeom>
                  <a:gradFill flip="none" rotWithShape="1">
                    <a:gsLst>
                      <a:gs pos="54000">
                        <a:srgbClr val="347300"/>
                      </a:gs>
                      <a:gs pos="100000">
                        <a:srgbClr val="FFFFFF"/>
                      </a:gs>
                    </a:gsLst>
                    <a:lin ang="5640000" scaled="0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 dirty="0">
                      <a:solidFill>
                        <a:srgbClr val="000066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4223761" y="2503809"/>
                    <a:ext cx="674706" cy="66872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 dirty="0">
                      <a:solidFill>
                        <a:srgbClr val="000066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2" name="Rectangle 31"/>
                <p:cNvSpPr/>
                <p:nvPr/>
              </p:nvSpPr>
              <p:spPr>
                <a:xfrm>
                  <a:off x="6994994" y="2937055"/>
                  <a:ext cx="924823" cy="9326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101581" y="3048705"/>
                  <a:ext cx="685800" cy="685800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" name="Up-Down Arrow 33"/>
                <p:cNvSpPr/>
                <p:nvPr/>
              </p:nvSpPr>
              <p:spPr>
                <a:xfrm>
                  <a:off x="7087927" y="3884499"/>
                  <a:ext cx="204831" cy="409637"/>
                </a:xfrm>
                <a:prstGeom prst="upDown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Up-Down Arrow 34"/>
                <p:cNvSpPr/>
                <p:nvPr/>
              </p:nvSpPr>
              <p:spPr>
                <a:xfrm>
                  <a:off x="7591430" y="3877971"/>
                  <a:ext cx="204831" cy="409637"/>
                </a:xfrm>
                <a:prstGeom prst="upDownArrow">
                  <a:avLst/>
                </a:prstGeom>
                <a:solidFill>
                  <a:srgbClr val="7F7F7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1" name="Group 9"/>
            <p:cNvGrpSpPr/>
            <p:nvPr/>
          </p:nvGrpSpPr>
          <p:grpSpPr>
            <a:xfrm>
              <a:off x="5847260" y="5287135"/>
              <a:ext cx="491577" cy="823761"/>
              <a:chOff x="5163371" y="5829904"/>
              <a:chExt cx="564311" cy="1156172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grpSp>
            <p:nvGrpSpPr>
              <p:cNvPr id="13" name="Group 20"/>
              <p:cNvGrpSpPr/>
              <p:nvPr/>
            </p:nvGrpSpPr>
            <p:grpSpPr>
              <a:xfrm rot="10800000">
                <a:off x="5436829" y="5829904"/>
                <a:ext cx="290853" cy="304080"/>
                <a:chOff x="4096621" y="2385091"/>
                <a:chExt cx="905256" cy="899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4" name="Group 21"/>
              <p:cNvGrpSpPr/>
              <p:nvPr/>
            </p:nvGrpSpPr>
            <p:grpSpPr>
              <a:xfrm rot="10800000">
                <a:off x="5163371" y="6409287"/>
                <a:ext cx="548125" cy="576789"/>
                <a:chOff x="4096621" y="574205"/>
                <a:chExt cx="1488439" cy="166898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3" name="Up-Down Arrow 22"/>
              <p:cNvSpPr/>
              <p:nvPr/>
            </p:nvSpPr>
            <p:spPr>
              <a:xfrm rot="10800000">
                <a:off x="5518831" y="6146836"/>
                <a:ext cx="121399" cy="253326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Up-Down Arrow 23"/>
              <p:cNvSpPr/>
              <p:nvPr/>
            </p:nvSpPr>
            <p:spPr>
              <a:xfrm rot="10800000">
                <a:off x="5220414" y="6150873"/>
                <a:ext cx="121399" cy="253326"/>
              </a:xfrm>
              <a:prstGeom prst="upDownArrow">
                <a:avLst/>
              </a:prstGeom>
              <a:solidFill>
                <a:srgbClr val="7F7F7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10"/>
            <p:cNvGrpSpPr/>
            <p:nvPr/>
          </p:nvGrpSpPr>
          <p:grpSpPr>
            <a:xfrm rot="10800000">
              <a:off x="7660396" y="5144637"/>
              <a:ext cx="545047" cy="966258"/>
              <a:chOff x="836408" y="1807317"/>
              <a:chExt cx="1067183" cy="21256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1093516" y="3122867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22" name="Group 12"/>
              <p:cNvGrpSpPr/>
              <p:nvPr/>
            </p:nvGrpSpPr>
            <p:grpSpPr>
              <a:xfrm>
                <a:off x="836408" y="3185179"/>
                <a:ext cx="490742" cy="491708"/>
                <a:chOff x="4096621" y="2385091"/>
                <a:chExt cx="905256" cy="899000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0" name="Group 13"/>
              <p:cNvGrpSpPr/>
              <p:nvPr/>
            </p:nvGrpSpPr>
            <p:grpSpPr>
              <a:xfrm>
                <a:off x="863718" y="1807317"/>
                <a:ext cx="924823" cy="932688"/>
                <a:chOff x="4096621" y="574205"/>
                <a:chExt cx="1488439" cy="1668988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" name="Up-Down Arrow 14"/>
              <p:cNvSpPr/>
              <p:nvPr/>
            </p:nvSpPr>
            <p:spPr>
              <a:xfrm>
                <a:off x="983961" y="2754760"/>
                <a:ext cx="204831" cy="409637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Up-Down Arrow 15"/>
              <p:cNvSpPr/>
              <p:nvPr/>
            </p:nvSpPr>
            <p:spPr>
              <a:xfrm>
                <a:off x="1487464" y="2748232"/>
                <a:ext cx="204831" cy="409637"/>
              </a:xfrm>
              <a:prstGeom prst="upDownArrow">
                <a:avLst/>
              </a:prstGeom>
              <a:solidFill>
                <a:srgbClr val="7F7F7F"/>
              </a:solidFill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5765666" y="3013874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16051" y="1888178"/>
            <a:ext cx="4096183" cy="201569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Sender: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Receiver: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MPI_Recv(r_devbuf, size, …);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endParaRPr lang="en-US" sz="1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67191" y="3052288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66869" y="3089507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64840" y="3127825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69141" y="2286097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968161" y="2326892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67838" y="2366469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66654" y="2407825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91957" y="2286097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090976" y="2326892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90655" y="2364111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89470" y="2403086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44586" y="2991989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3606" y="3030404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43284" y="3067622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344430" y="3100655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380320" y="2111135"/>
            <a:ext cx="3570941" cy="151534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8200" y="2398828"/>
            <a:ext cx="13935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inside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MVAPICH2</a:t>
            </a:r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284843" y="594787"/>
            <a:ext cx="8414657" cy="514350"/>
          </a:xfrm>
        </p:spPr>
        <p:txBody>
          <a:bodyPr/>
          <a:lstStyle/>
          <a:p>
            <a:r>
              <a:rPr lang="en-US" sz="1800" dirty="0">
                <a:latin typeface="Calibri"/>
                <a:cs typeface="Calibri"/>
              </a:rPr>
              <a:t>Standard MPI interfaces used for unified data movement</a:t>
            </a:r>
          </a:p>
          <a:p>
            <a:r>
              <a:rPr lang="en-US" sz="1800" dirty="0">
                <a:latin typeface="Calibri"/>
                <a:cs typeface="Calibri"/>
              </a:rPr>
              <a:t>Takes advantage of Unified Virtual Addressing (&gt;= CUDA 4.0) </a:t>
            </a:r>
          </a:p>
          <a:p>
            <a:r>
              <a:rPr lang="en-US" sz="1800" dirty="0">
                <a:latin typeface="Calibri"/>
                <a:cs typeface="Calibri"/>
              </a:rPr>
              <a:t>Overlaps data movement from GPU with RDMA transfers </a:t>
            </a:r>
          </a:p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396010" y="3987798"/>
            <a:ext cx="5534891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en-US" sz="2000" i="1" dirty="0">
                <a:solidFill>
                  <a:srgbClr val="FF6600"/>
                </a:solidFill>
                <a:latin typeface="Calibri"/>
                <a:cs typeface="Calibri"/>
              </a:rPr>
              <a:t>High Performance and High Productivity</a:t>
            </a:r>
          </a:p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i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495300" y="2399321"/>
            <a:ext cx="3840480" cy="41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MPI_Send(s_devbuf, size, …);</a:t>
            </a:r>
            <a:endParaRPr kumimoji="1" lang="en-US" b="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itle 4"/>
          <p:cNvSpPr>
            <a:spLocks noGrp="1"/>
          </p:cNvSpPr>
          <p:nvPr>
            <p:ph type="title"/>
          </p:nvPr>
        </p:nvSpPr>
        <p:spPr>
          <a:xfrm>
            <a:off x="327892" y="54431"/>
            <a:ext cx="8096595" cy="579576"/>
          </a:xfrm>
        </p:spPr>
        <p:txBody>
          <a:bodyPr/>
          <a:lstStyle/>
          <a:p>
            <a:r>
              <a:rPr lang="en-US" dirty="0"/>
              <a:t>GPU-Aware (CUDA-Aware) MPI Library: MVAPICH2-GPU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31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3.48229E-6 C -0.00087 -0.00509 -0.00174 -0.00995 -0.00209 -0.01481 C -0.00261 -0.03195 -0.00313 -0.04885 -0.00122 -0.06552 C -0.0007 -0.08474 -0.00104 -0.10396 -0.00174 -0.12294 C -0.00156 -0.12804 -0.00434 -0.13591 -0.00122 -0.13822 C 0.00486 -0.14262 0.01233 -0.13845 0.0191 -0.13869 C 0.01979 -0.13892 0.02136 -0.13938 0.02136 -0.13915 " pathEditMode="relative" rAng="0" ptsTypes="ffffffA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" y="-71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804E-6 -4.76036E-6 C 0.01007 -4.76036E-6 0.02014 -4.76036E-6 0.03038 0.00047 C 0.03195 0.00047 0.03038 0.00741 0.03038 0.00765 C 0.03073 0.0139 0.03142 0.01969 0.03264 0.02617 C 0.03351 0.03983 0.03195 0.0521 0.03264 0.06622 C 0.03299 0.09748 0.03351 0.13082 0.03577 0.16231 C 0.03594 0.17921 0.03611 0.19611 0.03698 0.21325 C 0.0375 0.27021 0.02795 0.26002 0.05817 0.2584 C 0.0665 0.25516 0.07553 0.25678 0.08404 0.25423 C 0.1113 0.25492 0.13874 0.25516 0.16617 0.25492 C 0.1752 0.25423 0.18388 0.25215 0.19308 0.25145 C 0.1969 0.25053 0.2009 0.25122 0.20489 0.25029 C 0.20524 0.25006 0.20455 0.2489 0.20455 0.24844 C 0.2035 0.24173 0.20455 0.24566 0.20316 0.2408 C 0.20264 0.23571 0.20402 0.23154 0.20368 0.22668 C 0.20316 0.21232 0.2002 0.1975 0.20177 0.18338 C 0.20211 0.16995 0.20264 0.15675 0.20368 0.14356 C 0.20402 0.13846 0.20455 0.07224 0.20455 0.07248 C 0.2035 0.04631 0.19916 0.01783 0.20402 0.00579 C 0.20889 -0.00625 0.22747 0.00116 0.23354 -4.76036E-6 " pathEditMode="relative" rAng="0" ptsTypes="ffffffffffffffffffaf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9" y="1319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5 -0.00579 -0.00035 -0.00903 -0.00139 -0.01366 C -0.00209 -0.01621 -0.00261 -0.0213 -0.00261 -0.0213 C -0.00469 -0.0551 -0.00278 -0.08937 -0.00313 -0.12317 C -0.00296 -0.12804 -0.00296 -0.13267 -0.00261 -0.1373 C -0.00261 -0.13799 -0.00278 -0.13892 -0.00226 -0.13892 C 0.00451 -0.1417 0.01389 -0.14147 0.02101 -0.14147 " pathEditMode="relative" ptsTypes="ffffffA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82 -0.00046 0.01719 -0.00208 0.02553 -0.00069 C 0.0257 0.01505 0.02553 0.02825 0.02692 0.0433 C 0.02709 0.05395 0.02796 0.0646 0.02865 0.07549 C 0.02848 0.08336 0.02779 0.11786 0.02779 0.13707 " pathEditMode="relative" ptsTypes="ffffA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16 -0.00046 0.02049 -0.00232 0.02952 0.00116 C 0.03073 0.00162 0.03004 0.00463 0.03038 0.00648 C 0.03056 0.01065 0.0309 0.01459 0.03212 0.01875 C 0.03351 0.05094 0.03264 0.08358 0.03386 0.116 C 0.03386 0.1292 0.03229 0.15189 0.03525 0.16832 C 0.03559 0.17898 0.03525 0.18986 0.03733 0.20051 C 0.03698 0.21463 0.03646 0.22899 0.03646 0.24334 C 0.03646 0.24705 0.03611 0.25399 0.03959 0.25492 C 0.05869 0.25399 0.07779 0.25283 0.09706 0.25214 C 0.10904 0.24936 0.12346 0.25052 0.13492 0.25029 C 0.15506 0.24844 0.17555 0.25052 0.19569 0.24797 C 0.19829 0.24681 0.2002 0.24589 0.20316 0.24566 C 0.2042 0.24149 0.20403 0.23755 0.20316 0.23339 C 0.20212 0.21834 0.20194 0.20305 0.20125 0.18824 C 0.2009 0.17319 0.19777 0.14563 0.20229 0.13197 C 0.20264 0.12781 0.20281 0.12271 0.20403 0.11901 C 0.20437 0.11507 0.20489 0.11183 0.20524 0.10789 C 0.20541 0.10303 0.20611 0.09377 0.20611 0.09377 C 0.20576 0.08659 0.20628 0.08173 0.20437 0.07571 C 0.20385 0.07224 0.20333 0.069 0.20316 0.06575 C 0.20281 0.05672 0.20246 0.04885 0.20125 0.04052 C 0.20055 0.02894 0.19864 0.01621 0.20229 0.00532 C 0.20298 -0.00533 0.21062 0 0.21722 -0.0007 C 0.22208 -0.00046 0.22677 0.00069 0.23163 0.00069 " pathEditMode="relative" ptsTypes="ffffffffffffffffffffffffA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7 -0.00348 -0.00174 -0.00996 -0.00174 -0.00996 C -0.00209 -0.01366 -0.00278 -0.01714 -0.00296 -0.02061 C -0.00313 -0.03844 -0.00348 -0.05627 -0.00348 -0.07386 C -0.00348 -0.09285 -0.0033 -0.1116 -0.00296 -0.13012 C -0.00296 -0.13244 -0.00348 -0.13476 -0.00261 -0.13661 C -0.00209 -0.13846 0 -0.1373 0.00139 -0.13777 C 0.00868 -0.14054 0.01406 -0.14078 0.0224 -0.14078 " pathEditMode="relative" ptsTypes="fffffffA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53E-6 3.047E-6 C 0.00816 3.047E-6 0.01684 -0.00348 0.02466 0.00046 C 0.02744 0.00185 0.02466 0.0088 0.02553 0.01296 C 0.02587 0.01551 0.02622 0.01829 0.02692 0.02107 C 0.02709 0.025 0.02761 0.02871 0.02813 0.03287 C 0.02778 0.04607 0.02709 0.05973 0.02865 0.07316 C 0.02761 0.09608 0.02848 0.08729 0.02726 0.09956 C 0.02674 0.11275 0.02657 0.12271 0.02657 0.13614 " pathEditMode="relative" rAng="0" ptsTypes="ffffffff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662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688 0.00162 0.02761 -0.01227 0.03073 0.00417 C 0.03073 0.00463 0.03108 0.00509 0.03125 0.00579 C 0.03143 0.00996 0.03212 0.01366 0.03299 0.01806 C 0.03351 0.03311 0.03577 0.05024 0.03247 0.06506 C 0.03108 0.0852 0.03195 0.10512 0.03299 0.12549 C 0.03334 0.14355 0.03281 0.163 0.03472 0.18106 C 0.03525 0.19403 0.03472 0.19773 0.03698 0.20745 C 0.03733 0.21301 0.0382 0.2188 0.03872 0.22459 C 0.03907 0.25307 0.0349 0.24867 0.05018 0.24728 C 0.06008 0.2445 0.0863 0.24797 0.09706 0.24844 C 0.10731 0.24797 0.11755 0.24682 0.12797 0.24612 C 0.14186 0.24218 0.15193 0.2445 0.1693 0.2445 C 0.17919 0.23894 0.19118 0.23871 0.20177 0.23802 C 0.20368 0.23686 0.20594 0.23825 0.20437 0.23501 C 0.20281 0.22806 0.20385 0.22088 0.20316 0.21394 C 0.20229 0.20005 0.20177 0.18615 0.20125 0.17226 C 0.20142 0.16161 0.2009 0.14726 0.20264 0.13591 C 0.20403 0.11206 0.20298 0.08798 0.20524 0.06437 C 0.20507 0.05256 0.20576 0.03843 0.20403 0.02639 C 0.20403 0.01829 0.20038 0.00833 0.20437 0.00231 C 0.20785 -0.00301 0.21479 0.00208 0.22017 0.00185 C 0.22451 0.00139 0.22851 0 0.23302 0 " pathEditMode="relative" ptsTypes="ffffffffffffffffffffffA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7 -0.01019 -0.00122 -0.02015 -0.00226 -0.02987 C -0.00261 -0.03821 -0.00313 -0.04631 -0.004 -0.05441 C -0.00469 -0.07317 -0.00504 -0.09192 -0.00313 -0.11021 C -0.00261 -0.11577 -0.00226 -0.12133 -0.00174 -0.12665 C -0.00157 -0.13036 -0.00087 -0.13707 -0.00087 -0.13707 C 0.00278 -0.13568 0.00607 -0.13823 0.00972 -0.13892 C 0.01285 -0.14101 0.01788 -0.14078 0.02153 -0.14078 " pathEditMode="relative" ptsTypes="fffffffA">
                                      <p:cBhvr>
                                        <p:cTn id="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53E-6 -6.80713E-7 C 0.00816 0.00046 0.01684 -0.00162 0.02501 0.00139 C 0.02605 0.00162 0.02535 0.0044 0.02553 0.00602 C 0.0257 0.01366 0.02587 0.02153 0.02674 0.02941 C 0.02726 0.04121 0.02778 0.05302 0.02848 0.06506 C 0.02813 0.09099 0.02692 0.11091 0.02692 0.13684 " pathEditMode="relative" rAng="0" ptsTypes="ffffff">
                                      <p:cBhvr>
                                        <p:cTn id="9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676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8427E-6 2.52142E-6 C 0.00972 -0.00047 0.01632 -0.00093 0.02552 -0.00185 C 0.02691 -0.00162 0.02934 -0.00324 0.02986 -0.00116 C 0.03264 0.01366 0.02952 0.03241 0.03125 0.04816 C 0.03177 0.08705 0.03108 0.12642 0.03472 0.16531 C 0.03507 0.17596 0.03629 0.18615 0.03733 0.19703 C 0.03768 0.20931 0.0342 0.22806 0.03993 0.23848 C 0.04688 0.23802 0.054 0.23778 0.06112 0.23686 C 0.07015 0.23269 0.0797 0.23362 0.08925 0.23338 C 0.09446 0.232 0.09915 0.23223 0.1047 0.23269 C 0.11356 0.23616 0.14516 0.23338 0.15124 0.23338 C 0.15506 0.23107 0.16374 0.23176 0.16791 0.23153 C 0.17919 0.22899 0.191 0.22968 0.20264 0.22922 C 0.20455 0.22505 0.20403 0.21996 0.20264 0.21579 C 0.20246 0.20792 0.20264 0.19981 0.20229 0.19217 C 0.20194 0.18824 0.20038 0.18106 0.20038 0.18129 C 0.20055 0.16948 0.19968 0.15466 0.20177 0.14355 C 0.20194 0.13961 0.20194 0.13545 0.20316 0.13197 C 0.20455 0.10743 0.20437 0.08242 0.20489 0.05811 C 0.20455 0.04306 0.20541 0.02616 0.20316 0.01111 C 0.20264 0.0044 0.20281 0.00741 0.20403 0.00116 C 0.20472 0.00972 0.20403 -0.00371 0.2075 0.00185 C 0.23094 0.00092 0.22226 2.52142E-6 0.23215 2.52142E-6 " pathEditMode="relative" rAng="0" ptsTypes="fffffffffffffffffffffff">
                                      <p:cBhvr>
                                        <p:cTn id="9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9" y="1173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656E-6 2.52142E-6 C 0.00712 -0.0007 0.01164 -0.00116 0.01945 -0.00047 C 0.02102 -0.00023 0.02362 -0.00139 0.02466 0.00069 C 0.0257 0.00301 0.02484 0.00602 0.02518 0.0088 C 0.02553 0.01435 0.02622 0.02014 0.02692 0.02593 C 0.02605 0.09863 0.02727 0.06066 0.02727 0.13707 " pathEditMode="relative" rAng="0" ptsTypes="ffffff">
                                      <p:cBhvr>
                                        <p:cTn id="1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6784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9" grpId="0" animBg="1"/>
      <p:bldP spid="70" grpId="0" animBg="1"/>
      <p:bldP spid="71" grpId="0" animBg="1"/>
      <p:bldP spid="53" grpId="0"/>
      <p:bldP spid="53" grpId="1"/>
      <p:bldP spid="53" grpId="2"/>
      <p:bldP spid="53" grpId="3"/>
      <p:bldP spid="53" grpId="4"/>
      <p:bldP spid="53" grpId="5"/>
      <p:bldP spid="75" grpId="0"/>
      <p:bldP spid="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CUDA-Aware MPI: MVAPICH2-GDR 1.8-2.3 Releases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700"/>
            <a:ext cx="8534400" cy="417195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Support for MPI communication from NVIDIA GPU device memory</a:t>
            </a:r>
          </a:p>
          <a:p>
            <a:r>
              <a:rPr lang="en-US" sz="2800" dirty="0"/>
              <a:t>High performance RDMA-based inter-node point-to-point communication (GPU-GPU, GPU-Host and Host-GPU)</a:t>
            </a:r>
          </a:p>
          <a:p>
            <a:r>
              <a:rPr lang="en-US" sz="2800" dirty="0"/>
              <a:t>High performance intra-node point-to-point communication for multi-GPU adapters/node (GPU-GPU, GPU-Host and Host-GPU)</a:t>
            </a:r>
          </a:p>
          <a:p>
            <a:r>
              <a:rPr lang="en-US" sz="2800" dirty="0"/>
              <a:t>Taking advantage of CUDA IPC (available since CUDA 4.1) in intra-node communication for multiple GPU adapters/node</a:t>
            </a:r>
          </a:p>
          <a:p>
            <a:r>
              <a:rPr lang="en-US" sz="2800" dirty="0"/>
              <a:t>Optimized and tuned collectives for GPU device buffers</a:t>
            </a:r>
          </a:p>
          <a:p>
            <a:r>
              <a:rPr lang="en-US" sz="2800" dirty="0"/>
              <a:t>MPI datatype support for point-to-point and collective communication from GPU device buffers</a:t>
            </a:r>
          </a:p>
          <a:p>
            <a:r>
              <a:rPr lang="en-US" sz="2800" dirty="0"/>
              <a:t>Unified memory</a:t>
            </a:r>
          </a:p>
        </p:txBody>
      </p:sp>
    </p:spTree>
    <p:extLst>
      <p:ext uri="{BB962C8B-B14F-4D97-AF65-F5344CB8AC3E}">
        <p14:creationId xmlns:p14="http://schemas.microsoft.com/office/powerpoint/2010/main" val="4379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90356" y="491704"/>
          <a:ext cx="4435713" cy="217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2591664"/>
          <a:ext cx="4543649" cy="2297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453604"/>
          <a:ext cx="4543649" cy="217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8405813" y="6567055"/>
            <a:ext cx="600075" cy="21457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B3B012D-51F9-4EB3-ADB9-94CA2509D22A}" type="slidenum">
              <a:rPr lang="en-US" sz="1200">
                <a:latin typeface="+mj-lt"/>
              </a:rPr>
              <a:pPr>
                <a:defRPr/>
              </a:pPr>
              <a:t>29</a:t>
            </a:fld>
            <a:endParaRPr lang="en-US" sz="1200" dirty="0">
              <a:latin typeface="+mj-lt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770120" y="3229511"/>
            <a:ext cx="4373880" cy="1200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Arial" pitchFamily="34" charset="0"/>
              </a:rPr>
              <a:t>MVAPICH2-GDR-2.3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Arial" pitchFamily="34" charset="0"/>
              </a:rPr>
              <a:t>Intel Haswell  (</a:t>
            </a:r>
            <a:r>
              <a:rPr lang="is-IS" sz="1200" dirty="0">
                <a:solidFill>
                  <a:srgbClr val="FF0000"/>
                </a:solidFill>
                <a:latin typeface="+mj-lt"/>
                <a:cs typeface="Arial" pitchFamily="34" charset="0"/>
              </a:rPr>
              <a:t>E5-2687W @ 3.10 GHz</a:t>
            </a:r>
            <a:r>
              <a:rPr lang="en-US" sz="1200" dirty="0">
                <a:solidFill>
                  <a:srgbClr val="FF0000"/>
                </a:solidFill>
                <a:latin typeface="+mj-lt"/>
                <a:cs typeface="Arial" pitchFamily="34" charset="0"/>
              </a:rPr>
              <a:t>) node - 20 cores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Arial" pitchFamily="34" charset="0"/>
              </a:rPr>
              <a:t>NVIDIA </a:t>
            </a:r>
            <a:r>
              <a:rPr lang="en-US" sz="1200" dirty="0">
                <a:solidFill>
                  <a:srgbClr val="FF0000"/>
                </a:solidFill>
                <a:latin typeface="+mj-lt"/>
                <a:cs typeface="Calibri"/>
              </a:rPr>
              <a:t>Volta V100 GPU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Calibri"/>
              </a:rPr>
              <a:t>Mellanox Connect-X4 EDR HCA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Calibri"/>
              </a:rPr>
              <a:t>CUDA 9.0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Calibri"/>
              </a:rPr>
              <a:t>Mellanox OFED 4.0 with GPU-Direct-RDMA</a:t>
            </a:r>
            <a:endParaRPr lang="en-US" sz="1200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8377991" y="1056844"/>
            <a:ext cx="0" cy="72026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TextBox 17"/>
          <p:cNvSpPr txBox="1"/>
          <p:nvPr/>
        </p:nvSpPr>
        <p:spPr bwMode="auto">
          <a:xfrm>
            <a:off x="1869733" y="1334982"/>
            <a:ext cx="526909" cy="35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66" indent="-342866" defTabSz="914310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400" kern="0" dirty="0">
                <a:solidFill>
                  <a:srgbClr val="FF0000"/>
                </a:solidFill>
                <a:latin typeface="+mj-lt"/>
                <a:cs typeface="Calibri" pitchFamily="34" charset="0"/>
              </a:rPr>
              <a:t>10x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830128" y="3216572"/>
            <a:ext cx="0" cy="4572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3830128" y="3269420"/>
            <a:ext cx="598858" cy="35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66" indent="-342866" defTabSz="914310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400" kern="0" dirty="0">
                <a:solidFill>
                  <a:srgbClr val="FF0000"/>
                </a:solidFill>
                <a:latin typeface="+mj-lt"/>
                <a:cs typeface="Calibri" pitchFamily="34" charset="0"/>
              </a:rPr>
              <a:t>9x</a:t>
            </a:r>
          </a:p>
        </p:txBody>
      </p:sp>
      <p:sp>
        <p:nvSpPr>
          <p:cNvPr id="28" name="Title 4"/>
          <p:cNvSpPr txBox="1">
            <a:spLocks/>
          </p:cNvSpPr>
          <p:nvPr/>
        </p:nvSpPr>
        <p:spPr>
          <a:xfrm>
            <a:off x="200249" y="168870"/>
            <a:ext cx="8096595" cy="579576"/>
          </a:xfrm>
          <a:prstGeom prst="rect">
            <a:avLst/>
          </a:prstGeom>
        </p:spPr>
        <p:txBody>
          <a:bodyPr lIns="91436" tIns="45718" rIns="91436" bIns="4571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endParaRPr lang="en-US" kern="0" dirty="0"/>
          </a:p>
        </p:txBody>
      </p:sp>
      <p:sp>
        <p:nvSpPr>
          <p:cNvPr id="29" name="Title 4"/>
          <p:cNvSpPr txBox="1">
            <a:spLocks/>
          </p:cNvSpPr>
          <p:nvPr/>
        </p:nvSpPr>
        <p:spPr>
          <a:xfrm>
            <a:off x="415636" y="93683"/>
            <a:ext cx="7816138" cy="579576"/>
          </a:xfrm>
          <a:prstGeom prst="rect">
            <a:avLst/>
          </a:prstGeom>
        </p:spPr>
        <p:txBody>
          <a:bodyPr lIns="91436" tIns="45718" rIns="91436" bIns="4571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400" dirty="0"/>
              <a:t>Optimized MVAPICH2-GDR Design 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1830363" y="1262231"/>
            <a:ext cx="0" cy="425981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3" name="TextBox 32"/>
          <p:cNvSpPr txBox="1"/>
          <p:nvPr/>
        </p:nvSpPr>
        <p:spPr bwMode="auto">
          <a:xfrm>
            <a:off x="1085055" y="1356422"/>
            <a:ext cx="681808" cy="35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66" indent="-342866" defTabSz="914310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400" kern="0" dirty="0">
                <a:solidFill>
                  <a:srgbClr val="FF0000"/>
                </a:solidFill>
                <a:latin typeface="+mj-lt"/>
                <a:cs typeface="Calibri" pitchFamily="34" charset="0"/>
              </a:rPr>
              <a:t>1.85us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77992" y="1263067"/>
            <a:ext cx="533056" cy="307773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11X</a:t>
            </a:r>
          </a:p>
        </p:txBody>
      </p:sp>
    </p:spTree>
    <p:extLst>
      <p:ext uri="{BB962C8B-B14F-4D97-AF65-F5344CB8AC3E}">
        <p14:creationId xmlns:p14="http://schemas.microsoft.com/office/powerpoint/2010/main" val="33182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/>
          </p:cNvSpPr>
          <p:nvPr>
            <p:ph type="title"/>
          </p:nvPr>
        </p:nvSpPr>
        <p:spPr>
          <a:xfrm>
            <a:off x="419386" y="160977"/>
            <a:ext cx="8662737" cy="579575"/>
          </a:xfrm>
          <a:prstGeom prst="rect">
            <a:avLst/>
          </a:prstGeom>
        </p:spPr>
        <p:txBody>
          <a:bodyPr>
            <a:noAutofit/>
          </a:bodyPr>
          <a:lstStyle>
            <a:lvl1pPr defTabSz="822959">
              <a:defRPr sz="3239"/>
            </a:lvl1pPr>
          </a:lstStyle>
          <a:p>
            <a:r>
              <a:rPr lang="en-US" sz="3000" dirty="0">
                <a:solidFill>
                  <a:srgbClr val="C00000"/>
                </a:solidFill>
              </a:rPr>
              <a:t>Can We Run Big Data and Deep Learning Jobs on</a:t>
            </a:r>
            <a:r>
              <a:rPr sz="3000" dirty="0">
                <a:solidFill>
                  <a:srgbClr val="C00000"/>
                </a:solidFill>
              </a:rPr>
              <a:t> Existing </a:t>
            </a:r>
            <a:r>
              <a:rPr lang="en-US" sz="3000" dirty="0">
                <a:solidFill>
                  <a:srgbClr val="C00000"/>
                </a:solidFill>
              </a:rPr>
              <a:t>HPC </a:t>
            </a:r>
            <a:r>
              <a:rPr sz="3000" dirty="0">
                <a:solidFill>
                  <a:srgbClr val="C00000"/>
                </a:solidFill>
              </a:rPr>
              <a:t>Infrastructure?</a:t>
            </a:r>
          </a:p>
        </p:txBody>
      </p:sp>
      <p:grpSp>
        <p:nvGrpSpPr>
          <p:cNvPr id="569" name="Group 569"/>
          <p:cNvGrpSpPr/>
          <p:nvPr/>
        </p:nvGrpSpPr>
        <p:grpSpPr>
          <a:xfrm>
            <a:off x="953103" y="2915093"/>
            <a:ext cx="7301042" cy="1658899"/>
            <a:chOff x="0" y="0"/>
            <a:chExt cx="7301041" cy="2211864"/>
          </a:xfrm>
        </p:grpSpPr>
        <p:sp>
          <p:nvSpPr>
            <p:cNvPr id="548" name="Shape 548"/>
            <p:cNvSpPr/>
            <p:nvPr/>
          </p:nvSpPr>
          <p:spPr>
            <a:xfrm>
              <a:off x="0" y="0"/>
              <a:ext cx="7301042" cy="221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72" y="0"/>
                  </a:lnTo>
                  <a:lnTo>
                    <a:pt x="21600" y="0"/>
                  </a:lnTo>
                  <a:lnTo>
                    <a:pt x="15028" y="21600"/>
                  </a:lnTo>
                  <a:close/>
                </a:path>
              </a:pathLst>
            </a:custGeom>
            <a:solidFill>
              <a:srgbClr val="061642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49" name="Shape 549"/>
            <p:cNvSpPr/>
            <p:nvPr/>
          </p:nvSpPr>
          <p:spPr>
            <a:xfrm>
              <a:off x="567327" y="1134161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50" name="Shape 550"/>
            <p:cNvSpPr/>
            <p:nvPr/>
          </p:nvSpPr>
          <p:spPr>
            <a:xfrm>
              <a:off x="1601025" y="1134161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51" name="Shape 551"/>
            <p:cNvSpPr/>
            <p:nvPr/>
          </p:nvSpPr>
          <p:spPr>
            <a:xfrm>
              <a:off x="2626296" y="1134161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52" name="Shape 552"/>
            <p:cNvSpPr/>
            <p:nvPr/>
          </p:nvSpPr>
          <p:spPr>
            <a:xfrm>
              <a:off x="3659994" y="1134161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53" name="Shape 553"/>
            <p:cNvSpPr/>
            <p:nvPr/>
          </p:nvSpPr>
          <p:spPr>
            <a:xfrm>
              <a:off x="4703321" y="1134161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54" name="Shape 554"/>
            <p:cNvSpPr/>
            <p:nvPr/>
          </p:nvSpPr>
          <p:spPr>
            <a:xfrm>
              <a:off x="0" y="1701330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55" name="Shape 555"/>
            <p:cNvSpPr/>
            <p:nvPr/>
          </p:nvSpPr>
          <p:spPr>
            <a:xfrm>
              <a:off x="1033697" y="1701330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56" name="Shape 556"/>
            <p:cNvSpPr/>
            <p:nvPr/>
          </p:nvSpPr>
          <p:spPr>
            <a:xfrm>
              <a:off x="2058968" y="1701330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57" name="Shape 557"/>
            <p:cNvSpPr/>
            <p:nvPr/>
          </p:nvSpPr>
          <p:spPr>
            <a:xfrm>
              <a:off x="3092666" y="1701330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58" name="Shape 558"/>
            <p:cNvSpPr/>
            <p:nvPr/>
          </p:nvSpPr>
          <p:spPr>
            <a:xfrm>
              <a:off x="4135994" y="1701330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59" name="Shape 559"/>
            <p:cNvSpPr/>
            <p:nvPr/>
          </p:nvSpPr>
          <p:spPr>
            <a:xfrm>
              <a:off x="1709369" y="0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60" name="Shape 560"/>
            <p:cNvSpPr/>
            <p:nvPr/>
          </p:nvSpPr>
          <p:spPr>
            <a:xfrm>
              <a:off x="2743067" y="0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61" name="Shape 561"/>
            <p:cNvSpPr/>
            <p:nvPr/>
          </p:nvSpPr>
          <p:spPr>
            <a:xfrm>
              <a:off x="3768338" y="0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62" name="Shape 562"/>
            <p:cNvSpPr/>
            <p:nvPr/>
          </p:nvSpPr>
          <p:spPr>
            <a:xfrm>
              <a:off x="4802036" y="0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5845364" y="0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1141027" y="56716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65" name="Shape 565"/>
            <p:cNvSpPr/>
            <p:nvPr/>
          </p:nvSpPr>
          <p:spPr>
            <a:xfrm>
              <a:off x="2174725" y="56716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3199996" y="56716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67" name="Shape 567"/>
            <p:cNvSpPr/>
            <p:nvPr/>
          </p:nvSpPr>
          <p:spPr>
            <a:xfrm>
              <a:off x="4233694" y="56716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5277022" y="56716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</p:grpSp>
      <p:sp>
        <p:nvSpPr>
          <p:cNvPr id="570" name="Shape 570"/>
          <p:cNvSpPr/>
          <p:nvPr/>
        </p:nvSpPr>
        <p:spPr>
          <a:xfrm>
            <a:off x="2328903" y="3620989"/>
            <a:ext cx="3800394" cy="246221"/>
          </a:xfrm>
          <a:prstGeom prst="rect">
            <a:avLst/>
          </a:prstGeom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400" i="1">
                <a:ln w="9525">
                  <a:solidFill>
                    <a:srgbClr val="000000"/>
                  </a:solidFill>
                </a:ln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000" i="0">
                <a:ln>
                  <a:noFill/>
                </a:ln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        Physical Compute</a:t>
            </a:r>
          </a:p>
        </p:txBody>
      </p:sp>
    </p:spTree>
    <p:extLst>
      <p:ext uri="{BB962C8B-B14F-4D97-AF65-F5344CB8AC3E}">
        <p14:creationId xmlns:p14="http://schemas.microsoft.com/office/powerpoint/2010/main" val="35237892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/>
        </p:nvSpPr>
        <p:spPr>
          <a:xfrm>
            <a:off x="1085364" y="6583681"/>
            <a:ext cx="2892597" cy="1275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dirty="0">
                <a:solidFill>
                  <a:srgbClr val="000000"/>
                </a:solidFill>
              </a:rPr>
              <a:t>LENS (Oct '15)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478868" y="6567056"/>
            <a:ext cx="474566" cy="1520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B3B012D-51F9-4EB3-ADB9-94CA2509D2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130" y="3896791"/>
            <a:ext cx="883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zh-CN" sz="1200" b="0" kern="0" dirty="0">
                <a:solidFill>
                  <a:prstClr val="black"/>
                </a:solidFill>
                <a:latin typeface="Arial"/>
                <a:ea typeface="黑体"/>
                <a:cs typeface="Calibri" pitchFamily="34" charset="0"/>
              </a:rPr>
              <a:t>Platform: Wilkes (Intel Ivy Bridge + NVIDIA Tesla K20c + Mellanox Connect-IB)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0" kern="0" dirty="0">
                <a:solidFill>
                  <a:prstClr val="black"/>
                </a:solidFill>
                <a:latin typeface="Arial"/>
                <a:ea typeface="黑体"/>
                <a:cs typeface="Calibri" pitchFamily="34" charset="0"/>
              </a:rPr>
              <a:t> </a:t>
            </a:r>
            <a:r>
              <a:rPr kumimoji="1" lang="en-US" altLang="zh-CN" sz="1200" b="0" kern="0" dirty="0">
                <a:solidFill>
                  <a:srgbClr val="FF0000"/>
                </a:solidFill>
                <a:latin typeface="Arial"/>
                <a:ea typeface="黑体"/>
                <a:cs typeface="Calibri" pitchFamily="34" charset="0"/>
              </a:rPr>
              <a:t>HoomdBlue Version 1.0.5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</a:rPr>
              <a:t> </a:t>
            </a:r>
            <a:r>
              <a:rPr lang="en-US" sz="1200" b="0" dirty="0">
                <a:solidFill>
                  <a:srgbClr val="000000"/>
                </a:solidFill>
                <a:latin typeface="Arial"/>
              </a:rPr>
              <a:t>GDRCOPY enabled: MV2_USE_CUDA=1 MV2_IBA_HCA=mlx5_0 MV2_IBA_EAGER_THRESHOLD=32768 MV2_VBUF_TOTAL_SIZE=32768 MV2_USE_GPUDIRECT_LOOPBACK_LIMIT=32768 MV2_USE_GPUDIRECT_GDRCOPY=1 MV2_USE_GPUDIRECT_GDRCOPY_LIMIT=16384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90887" y="68143"/>
            <a:ext cx="8096595" cy="4468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400" kern="0" dirty="0">
                <a:solidFill>
                  <a:srgbClr val="C00000"/>
                </a:solidFill>
              </a:rPr>
              <a:t>Application-Level Evaluation (HOOMD-blue)</a:t>
            </a:r>
            <a:endParaRPr lang="en-US" sz="2400" kern="0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4608285" y="907142"/>
          <a:ext cx="4535715" cy="297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1" y="889000"/>
          <a:ext cx="4445000" cy="297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1538990" y="471714"/>
            <a:ext cx="1460976" cy="4025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latin typeface="+mj-lt"/>
                <a:cs typeface="Arial" pitchFamily="34" charset="0"/>
                <a:hlinkClick r:id="rId4"/>
              </a:rPr>
              <a:t>64K Particles 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132312" y="497114"/>
            <a:ext cx="1577996" cy="4025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latin typeface="+mj-lt"/>
                <a:cs typeface="Arial" pitchFamily="34" charset="0"/>
                <a:hlinkClick r:id="rId4"/>
              </a:rPr>
              <a:t>256K Particles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773715" y="1505857"/>
            <a:ext cx="0" cy="707572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516258" y="1658257"/>
            <a:ext cx="0" cy="707572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 bwMode="auto">
          <a:xfrm>
            <a:off x="8096649" y="1741714"/>
            <a:ext cx="428798" cy="4154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solidFill>
                  <a:srgbClr val="008000"/>
                </a:solidFill>
                <a:latin typeface="+mj-lt"/>
                <a:cs typeface="Arial" pitchFamily="34" charset="0"/>
              </a:rPr>
              <a:t>2X</a:t>
            </a:r>
            <a:endParaRPr lang="en-US" sz="1800" dirty="0">
              <a:latin typeface="+mj-lt"/>
              <a:cs typeface="Arial" pitchFamily="34" charset="0"/>
              <a:hlinkClick r:id="rId4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404906" y="1621970"/>
            <a:ext cx="428798" cy="4154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solidFill>
                  <a:srgbClr val="008000"/>
                </a:solidFill>
                <a:latin typeface="+mj-lt"/>
                <a:cs typeface="Arial" pitchFamily="34" charset="0"/>
              </a:rPr>
              <a:t>2X</a:t>
            </a:r>
            <a:endParaRPr lang="en-US" sz="1800" dirty="0">
              <a:latin typeface="+mj-lt"/>
              <a:cs typeface="Arial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0086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55418" y="133307"/>
            <a:ext cx="8887691" cy="501609"/>
          </a:xfrm>
          <a:prstGeom prst="rect">
            <a:avLst/>
          </a:prstGeom>
        </p:spPr>
        <p:txBody>
          <a:bodyPr lIns="91428" tIns="45714" rIns="91428" bIns="45714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Application-Level Evaluation (Cosmo) and Weather Forecasting in Switzerland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2892698" y="582158"/>
          <a:ext cx="2821269" cy="304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0" y="635082"/>
          <a:ext cx="2943392" cy="2937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4564" y="3653585"/>
            <a:ext cx="5516164" cy="5539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85708" indent="-285708">
              <a:buFont typeface="Arial"/>
              <a:buChar char="•"/>
            </a:pPr>
            <a:r>
              <a:rPr lang="en-US" sz="1500" b="0" dirty="0">
                <a:solidFill>
                  <a:srgbClr val="FF0000"/>
                </a:solidFill>
                <a:latin typeface="+mn-lt"/>
              </a:rPr>
              <a:t>2X</a:t>
            </a:r>
            <a:r>
              <a:rPr lang="en-US" sz="1500" b="0" dirty="0">
                <a:latin typeface="+mn-lt"/>
              </a:rPr>
              <a:t> improvement on 32 GPUs nodes</a:t>
            </a:r>
          </a:p>
          <a:p>
            <a:pPr marL="285708" indent="-285708">
              <a:buFont typeface="Arial"/>
              <a:buChar char="•"/>
            </a:pPr>
            <a:r>
              <a:rPr lang="en-US" sz="1500" b="0" dirty="0">
                <a:solidFill>
                  <a:srgbClr val="FF0000"/>
                </a:solidFill>
                <a:latin typeface="+mn-lt"/>
              </a:rPr>
              <a:t>30%</a:t>
            </a:r>
            <a:r>
              <a:rPr lang="en-US" sz="1500" b="0" dirty="0">
                <a:latin typeface="+mn-lt"/>
              </a:rPr>
              <a:t> improvement on 96 GPU nodes (8 GPUs/node)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2100" y="4520972"/>
            <a:ext cx="8539134" cy="4619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28" tIns="45714" rIns="91428" bIns="45714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C. Chu, K. Hamidouche, A. Venkatesh, D. 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Banerjee </a:t>
            </a:r>
            <a:r>
              <a:rPr lang="en-US" altLang="zh-CN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, H. Subramoni, and D. K. Panda, 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Exploiting Maximal Overlap for Non-Contiguous Data Movement Processing on Modern GPU-enabled Systems</a:t>
            </a:r>
            <a:r>
              <a:rPr lang="en-US" altLang="zh-CN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, IPDPS’16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30592" y="4219047"/>
            <a:ext cx="8913408" cy="32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400" kern="0" dirty="0">
                <a:solidFill>
                  <a:srgbClr val="FF0000"/>
                </a:solidFill>
                <a:latin typeface="+mj-lt"/>
                <a:cs typeface="Calibri" pitchFamily="34" charset="0"/>
              </a:rPr>
              <a:t>On-going collaboration with CSCS and MeteoSwiss (Switzerland) in co-designing MV2-GDR and Cosmo Application</a:t>
            </a:r>
          </a:p>
        </p:txBody>
      </p:sp>
      <p:pic>
        <p:nvPicPr>
          <p:cNvPr id="3" name="Picture 2" descr="SwissDomainCOSMO7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56" y="529235"/>
            <a:ext cx="3350044" cy="32415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5458090" y="3612026"/>
            <a:ext cx="3634328" cy="5293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200" b="0" dirty="0">
                <a:latin typeface="+mj-lt"/>
                <a:cs typeface="Arial" pitchFamily="34" charset="0"/>
                <a:hlinkClick r:id="rId6"/>
              </a:rPr>
              <a:t>Cosmo model: </a:t>
            </a:r>
            <a:r>
              <a:rPr lang="en-US" sz="1200" b="0" dirty="0">
                <a:latin typeface="+mj-lt"/>
                <a:cs typeface="Arial" pitchFamily="34" charset="0"/>
                <a:hlinkClick r:id="rId7"/>
              </a:rPr>
              <a:t>http://www2.cosmo-model.org/content</a:t>
            </a:r>
            <a:endParaRPr lang="en-US" sz="1200" b="0" dirty="0">
              <a:latin typeface="+mj-lt"/>
              <a:cs typeface="Arial" pitchFamily="34" charset="0"/>
              <a:hlinkClick r:id="" action="ppaction://noaction"/>
            </a:endParaRPr>
          </a:p>
          <a:p>
            <a:pPr algn="ctr" eaLnBrk="0" hangingPunct="0">
              <a:lnSpc>
                <a:spcPct val="120000"/>
              </a:lnSpc>
            </a:pPr>
            <a:r>
              <a:rPr lang="en-US" sz="1200" b="0" dirty="0">
                <a:latin typeface="+mj-lt"/>
                <a:cs typeface="Arial" pitchFamily="34" charset="0"/>
                <a:hlinkClick r:id="" action="ppaction://noaction"/>
              </a:rPr>
              <a:t>/</a:t>
            </a:r>
            <a:r>
              <a:rPr lang="en-US" sz="1200" b="0" dirty="0">
                <a:latin typeface="+mj-lt"/>
                <a:cs typeface="Arial" pitchFamily="34" charset="0"/>
                <a:hlinkClick r:id="rId6"/>
              </a:rPr>
              <a:t>tasks/operational/meteoSwiss/</a:t>
            </a:r>
          </a:p>
        </p:txBody>
      </p:sp>
    </p:spTree>
    <p:extLst>
      <p:ext uri="{BB962C8B-B14F-4D97-AF65-F5344CB8AC3E}">
        <p14:creationId xmlns:p14="http://schemas.microsoft.com/office/powerpoint/2010/main" val="2673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929843"/>
            <a:ext cx="8348438" cy="38573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Scalability for million to billion processors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sym typeface="Wingdings" panose="05000000000000000000" pitchFamily="2" charset="2"/>
              </a:rPr>
              <a:t>Exploiting Accelerators (NVIDIA GPGPUs)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Optimized MVAPICH2 for OpenPower (with/ NVLink) and ARM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Application Scalability and Best Practices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0125" y="99535"/>
            <a:ext cx="8666329" cy="377222"/>
          </a:xfrm>
        </p:spPr>
        <p:txBody>
          <a:bodyPr/>
          <a:lstStyle/>
          <a:p>
            <a:r>
              <a:rPr lang="en-US" sz="2400" dirty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11782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3762A782-0E4C-4FA7-A129-59FBD66DB1C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03583" y="758601"/>
          <a:ext cx="3997529" cy="196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F6954265-D3C1-4803-B88D-04159DCC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9" y="81127"/>
            <a:ext cx="8096595" cy="579576"/>
          </a:xfrm>
        </p:spPr>
        <p:txBody>
          <a:bodyPr/>
          <a:lstStyle/>
          <a:p>
            <a:r>
              <a:rPr lang="en-US" dirty="0"/>
              <a:t>Intra-node Point-to-Point Performance on OpenPower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BB80CDC-8915-4C5B-8FBE-E9D739A337CE}"/>
              </a:ext>
            </a:extLst>
          </p:cNvPr>
          <p:cNvSpPr/>
          <p:nvPr/>
        </p:nvSpPr>
        <p:spPr>
          <a:xfrm>
            <a:off x="58782" y="4700903"/>
            <a:ext cx="9085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+mj-lt"/>
              </a:rPr>
              <a:t>Platform: Two nodes of OpenPOWER (Power8-ppc64le) CPU using Mellanox EDR (MT4115) HCA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18592AD-0A16-496A-A757-681A6CE6C626}"/>
              </a:ext>
            </a:extLst>
          </p:cNvPr>
          <p:cNvSpPr/>
          <p:nvPr/>
        </p:nvSpPr>
        <p:spPr>
          <a:xfrm>
            <a:off x="1435893" y="566895"/>
            <a:ext cx="2480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Intra-Socket Small Message Latency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B6633C8-2284-49FA-91E9-C4953801B708}"/>
              </a:ext>
            </a:extLst>
          </p:cNvPr>
          <p:cNvSpPr/>
          <p:nvPr/>
        </p:nvSpPr>
        <p:spPr>
          <a:xfrm>
            <a:off x="5905567" y="593915"/>
            <a:ext cx="24848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Intra-Socket Large Message Latency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E83B3FD-D782-4200-9E03-A432F8B8FA0F}"/>
              </a:ext>
            </a:extLst>
          </p:cNvPr>
          <p:cNvSpPr/>
          <p:nvPr/>
        </p:nvSpPr>
        <p:spPr>
          <a:xfrm>
            <a:off x="5800025" y="2661202"/>
            <a:ext cx="2590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Intra-Socket Bi-directional Bandwidth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AE3CE9A-6A5D-4E5E-8FEA-2F4093003767}"/>
              </a:ext>
            </a:extLst>
          </p:cNvPr>
          <p:cNvSpPr/>
          <p:nvPr/>
        </p:nvSpPr>
        <p:spPr>
          <a:xfrm>
            <a:off x="1796134" y="2684033"/>
            <a:ext cx="1694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Intra-Socket Bandwidth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BB80CDC-8915-4C5B-8FBE-E9D739A337CE}"/>
              </a:ext>
            </a:extLst>
          </p:cNvPr>
          <p:cNvSpPr/>
          <p:nvPr/>
        </p:nvSpPr>
        <p:spPr>
          <a:xfrm>
            <a:off x="1259865" y="2115903"/>
            <a:ext cx="664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  <a:latin typeface="+mj-lt"/>
              </a:rPr>
              <a:t>0.30us</a:t>
            </a:r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="" xmlns:a16="http://schemas.microsoft.com/office/drawing/2014/main" id="{3762A782-0E4C-4FA7-A129-59FBD66DB1C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59266" y="740693"/>
          <a:ext cx="3997529" cy="196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ontent Placeholder 5">
            <a:extLst>
              <a:ext uri="{FF2B5EF4-FFF2-40B4-BE49-F238E27FC236}">
                <a16:creationId xmlns="" xmlns:a16="http://schemas.microsoft.com/office/drawing/2014/main" id="{3762A782-0E4C-4FA7-A129-59FBD66DB1C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45299" y="2815045"/>
          <a:ext cx="4155810" cy="196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ontent Placeholder 5">
            <a:extLst>
              <a:ext uri="{FF2B5EF4-FFF2-40B4-BE49-F238E27FC236}">
                <a16:creationId xmlns="" xmlns:a16="http://schemas.microsoft.com/office/drawing/2014/main" id="{3762A782-0E4C-4FA7-A129-59FBD66DB1C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59390" y="2799702"/>
          <a:ext cx="4155810" cy="196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60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46100" y="431091"/>
          <a:ext cx="315468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888" y="70021"/>
            <a:ext cx="8433308" cy="579576"/>
          </a:xfrm>
        </p:spPr>
        <p:txBody>
          <a:bodyPr/>
          <a:lstStyle/>
          <a:p>
            <a:r>
              <a:rPr lang="en-US" dirty="0"/>
              <a:t>MVAPICH2-GDR: Performance on OpenPOWER (NVLink + Pascal)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6127320" y="427550"/>
          <a:ext cx="3085862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6010396" y="2653241"/>
          <a:ext cx="30861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170001" y="4685880"/>
            <a:ext cx="8908711" cy="29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b="0" i="1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Calibri" pitchFamily="34" charset="0"/>
              </a:rPr>
              <a:t>Platform: OpenPOWER (ppc64le) nodes equipped with a dual-socket CPU, 4 Pascal P100-SXM GPUs, and 4X-FDR InfiniBand Inter-connect 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/>
          </p:nvPr>
        </p:nvGraphicFramePr>
        <p:xfrm>
          <a:off x="2972639" y="429320"/>
          <a:ext cx="315468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-46100" y="2642191"/>
          <a:ext cx="3154680" cy="192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Chart 6"/>
          <p:cNvGraphicFramePr/>
          <p:nvPr>
            <p:extLst/>
          </p:nvPr>
        </p:nvGraphicFramePr>
        <p:xfrm>
          <a:off x="3061999" y="2642191"/>
          <a:ext cx="3086100" cy="2058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6535789" y="2403409"/>
            <a:ext cx="3266840" cy="26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050" i="1" kern="0" dirty="0">
                <a:solidFill>
                  <a:srgbClr val="C00000"/>
                </a:solidFill>
                <a:latin typeface="+mn-lt"/>
                <a:cs typeface="Calibri" pitchFamily="34" charset="0"/>
              </a:rPr>
              <a:t>Intra-node Bandwidth: 33.2 GB/sec (NVLINK)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4268" y="2403409"/>
            <a:ext cx="3266840" cy="26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050" i="1" kern="0" dirty="0">
                <a:solidFill>
                  <a:srgbClr val="C00000"/>
                </a:solidFill>
                <a:latin typeface="+mn-lt"/>
                <a:cs typeface="Calibri" pitchFamily="34" charset="0"/>
              </a:rPr>
              <a:t>Intra-node Latency: 13.8 us (without GPUDirectRDMA)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821" y="4451884"/>
            <a:ext cx="311335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050" i="1" kern="0" dirty="0">
                <a:solidFill>
                  <a:srgbClr val="C00000"/>
                </a:solidFill>
                <a:latin typeface="+mn-lt"/>
                <a:cs typeface="Calibri" pitchFamily="34" charset="0"/>
              </a:rPr>
              <a:t>Inter-node Latency: 23 us (without GPUDirectRDMA)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4758" y="4451884"/>
            <a:ext cx="2307042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050" i="1" kern="0" dirty="0">
                <a:solidFill>
                  <a:srgbClr val="C00000"/>
                </a:solidFill>
                <a:latin typeface="+mn-lt"/>
                <a:cs typeface="Calibri" pitchFamily="34" charset="0"/>
              </a:rPr>
              <a:t>Inter-node Bandwidth: 6 GB/sec (FDR)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500446" y="4477693"/>
            <a:ext cx="2994312" cy="35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9" tIns="46035" rIns="92069" bIns="46035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33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400" b="0" dirty="0">
                <a:solidFill>
                  <a:srgbClr val="FF0000"/>
                </a:solidFill>
                <a:latin typeface="Calibri"/>
                <a:cs typeface="Calibri"/>
              </a:rPr>
              <a:t>Available since MVAPICH2-GDR 2.3a </a:t>
            </a:r>
            <a:endParaRPr kumimoji="1" lang="en-US" sz="1400" b="0" kern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Content Placeholder 7">
            <a:extLst>
              <a:ext uri="{FF2B5EF4-FFF2-40B4-BE49-F238E27FC236}">
                <a16:creationId xmlns="" xmlns:a16="http://schemas.microsoft.com/office/drawing/2014/main" id="{32DA561D-BA44-414A-B941-BB359A2E167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16224" y="439737"/>
          <a:ext cx="4162495" cy="188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文本框 1">
            <a:extLst>
              <a:ext uri="{FF2B5EF4-FFF2-40B4-BE49-F238E27FC236}">
                <a16:creationId xmlns="" xmlns:a16="http://schemas.microsoft.com/office/drawing/2014/main" id="{DB67584A-190B-4EAB-BBB5-3533E7B11993}"/>
              </a:ext>
            </a:extLst>
          </p:cNvPr>
          <p:cNvSpPr txBox="1"/>
          <p:nvPr/>
        </p:nvSpPr>
        <p:spPr bwMode="auto">
          <a:xfrm>
            <a:off x="3923968" y="3404463"/>
            <a:ext cx="618718" cy="28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3X</a:t>
            </a:r>
            <a:endParaRPr kumimoji="1" lang="zh-CN" altLang="en-US" sz="1600" b="1" i="0" u="none" strike="noStrike" kern="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Content Placeholder 7">
            <a:extLst>
              <a:ext uri="{FF2B5EF4-FFF2-40B4-BE49-F238E27FC236}">
                <a16:creationId xmlns="" xmlns:a16="http://schemas.microsoft.com/office/drawing/2014/main" id="{ABFA81EB-6301-4837-8371-0081B086962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0620" y="2279288"/>
          <a:ext cx="4162494" cy="203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文本框 1">
            <a:extLst>
              <a:ext uri="{FF2B5EF4-FFF2-40B4-BE49-F238E27FC236}">
                <a16:creationId xmlns="" xmlns:a16="http://schemas.microsoft.com/office/drawing/2014/main" id="{43B6AACC-71E6-4A8D-A7EC-61C05572B324}"/>
              </a:ext>
            </a:extLst>
          </p:cNvPr>
          <p:cNvSpPr txBox="1"/>
          <p:nvPr/>
        </p:nvSpPr>
        <p:spPr bwMode="auto">
          <a:xfrm>
            <a:off x="8213791" y="1498189"/>
            <a:ext cx="696417" cy="28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34%</a:t>
            </a:r>
            <a:endParaRPr kumimoji="1" lang="zh-CN" altLang="en-US" sz="16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Content Placeholder 7">
            <a:extLst>
              <a:ext uri="{FF2B5EF4-FFF2-40B4-BE49-F238E27FC236}">
                <a16:creationId xmlns="" xmlns:a16="http://schemas.microsoft.com/office/drawing/2014/main" id="{F2B20A1B-1D62-4D60-965E-B003A77496A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16224" y="2279288"/>
          <a:ext cx="4130534" cy="203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ontent Placeholder 7">
            <a:extLst>
              <a:ext uri="{FF2B5EF4-FFF2-40B4-BE49-F238E27FC236}">
                <a16:creationId xmlns="" xmlns:a16="http://schemas.microsoft.com/office/drawing/2014/main" id="{D1424A02-4ACF-F444-8150-AE196C183B1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0620" y="428818"/>
          <a:ext cx="4162495" cy="188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94C294-0AEB-41B5-8516-18DECF75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6" y="30720"/>
            <a:ext cx="8096595" cy="480543"/>
          </a:xfrm>
        </p:spPr>
        <p:txBody>
          <a:bodyPr/>
          <a:lstStyle/>
          <a:p>
            <a:r>
              <a:rPr lang="en-US" dirty="0"/>
              <a:t>Optimized All-Reduce with XPMEM on OpenPOWER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="" xmlns:a16="http://schemas.microsoft.com/office/drawing/2014/main" id="{5D12FCA3-28B3-4645-9444-6D50337CF5A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475195" y="1331626"/>
            <a:ext cx="1466287" cy="28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</a:pPr>
            <a:r>
              <a:rPr lang="en-US" sz="1200" i="1" kern="0" dirty="0">
                <a:solidFill>
                  <a:schemeClr val="bg1"/>
                </a:solidFill>
              </a:rPr>
              <a:t>(Nodes=1, PPN=20)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="" xmlns:a16="http://schemas.microsoft.com/office/drawing/2014/main" id="{9DC082C1-9965-4BF7-BFF4-6F36E81332C5}"/>
              </a:ext>
            </a:extLst>
          </p:cNvPr>
          <p:cNvSpPr txBox="1">
            <a:spLocks/>
          </p:cNvSpPr>
          <p:nvPr/>
        </p:nvSpPr>
        <p:spPr bwMode="auto">
          <a:xfrm>
            <a:off x="4426315" y="4760661"/>
            <a:ext cx="4724035" cy="21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</a:pPr>
            <a:r>
              <a:rPr lang="en-US" sz="800" b="0" i="1" kern="0" dirty="0">
                <a:solidFill>
                  <a:schemeClr val="bg1"/>
                </a:solidFill>
              </a:rPr>
              <a:t>Optimized Runtime Parameters: </a:t>
            </a:r>
            <a:r>
              <a:rPr lang="en-US" sz="800" b="0" i="1" dirty="0"/>
              <a:t>MV2_CPU_BINDING_POLICY=hybrid MV2_HYBRID_BINDING_POLICY=bunch</a:t>
            </a:r>
            <a:endParaRPr lang="en-US" sz="800" b="0" i="1" kern="0" dirty="0">
              <a:solidFill>
                <a:schemeClr val="bg1"/>
              </a:solidFill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="" xmlns:a16="http://schemas.microsoft.com/office/drawing/2014/main" id="{AA7D1CC0-3FCD-441E-BFED-2912CF2D0777}"/>
              </a:ext>
            </a:extLst>
          </p:cNvPr>
          <p:cNvSpPr txBox="1">
            <a:spLocks noChangeArrowheads="1"/>
          </p:cNvSpPr>
          <p:nvPr/>
        </p:nvSpPr>
        <p:spPr>
          <a:xfrm>
            <a:off x="149760" y="4310194"/>
            <a:ext cx="8670536" cy="550004"/>
          </a:xfrm>
          <a:prstGeom prst="rect">
            <a:avLst/>
          </a:prstGeom>
        </p:spPr>
        <p:txBody>
          <a:bodyPr lIns="91436" tIns="45718" rIns="91436" bIns="45718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alibri"/>
                <a:ea typeface="宋体" pitchFamily="2" charset="-122"/>
                <a:cs typeface="Calibri"/>
              </a:rPr>
              <a:t>Optimized MPI All-Reduce Design in MVAPICH2</a:t>
            </a:r>
          </a:p>
          <a:p>
            <a:pPr lvl="1" defTabSz="914400" eaLnBrk="1" hangingPunct="1">
              <a:lnSpc>
                <a:spcPct val="90000"/>
              </a:lnSpc>
            </a:pPr>
            <a:r>
              <a:rPr lang="en-US" altLang="zh-CN" sz="1400" i="1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Up to 2X </a:t>
            </a:r>
            <a:r>
              <a:rPr lang="en-US" altLang="zh-CN" sz="1400" b="0" dirty="0">
                <a:solidFill>
                  <a:schemeClr val="bg1"/>
                </a:solidFill>
                <a:latin typeface="Calibri"/>
                <a:cs typeface="Calibri"/>
              </a:rPr>
              <a:t>performance improvement over Spectrum MPI and </a:t>
            </a:r>
            <a:r>
              <a:rPr lang="en-US" altLang="zh-CN" sz="1400" b="0" dirty="0">
                <a:solidFill>
                  <a:srgbClr val="C00000"/>
                </a:solidFill>
                <a:latin typeface="Calibri"/>
                <a:cs typeface="Calibri"/>
              </a:rPr>
              <a:t>4X </a:t>
            </a:r>
            <a:r>
              <a:rPr lang="en-US" altLang="zh-CN" sz="1400" b="0" dirty="0">
                <a:solidFill>
                  <a:schemeClr val="bg1"/>
                </a:solidFill>
                <a:latin typeface="Calibri"/>
                <a:cs typeface="Calibri"/>
              </a:rPr>
              <a:t>over OpenMPI for intra-node</a:t>
            </a:r>
            <a:endParaRPr lang="en-US" altLang="zh-CN" sz="1400" b="0" i="1" dirty="0">
              <a:solidFill>
                <a:schemeClr val="bg1"/>
              </a:solidFill>
              <a:latin typeface="Calibri"/>
              <a:ea typeface="宋体" pitchFamily="2" charset="-122"/>
              <a:cs typeface="Calibri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="" xmlns:a16="http://schemas.microsoft.com/office/drawing/2014/main" id="{5CDC3B6F-CB27-4C34-B6FD-80F3E55F82A9}"/>
              </a:ext>
            </a:extLst>
          </p:cNvPr>
          <p:cNvSpPr/>
          <p:nvPr/>
        </p:nvSpPr>
        <p:spPr bwMode="auto">
          <a:xfrm>
            <a:off x="4234538" y="977061"/>
            <a:ext cx="128927" cy="435958"/>
          </a:xfrm>
          <a:prstGeom prst="downArrow">
            <a:avLst/>
          </a:prstGeom>
          <a:solidFill>
            <a:schemeClr val="accent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2" name="文本框 1">
            <a:extLst>
              <a:ext uri="{FF2B5EF4-FFF2-40B4-BE49-F238E27FC236}">
                <a16:creationId xmlns="" xmlns:a16="http://schemas.microsoft.com/office/drawing/2014/main" id="{E058D11C-F9FE-4818-8F9D-7BC9AFDB6D41}"/>
              </a:ext>
            </a:extLst>
          </p:cNvPr>
          <p:cNvSpPr txBox="1"/>
          <p:nvPr/>
        </p:nvSpPr>
        <p:spPr bwMode="auto">
          <a:xfrm>
            <a:off x="4091062" y="1362407"/>
            <a:ext cx="618718" cy="28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600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endParaRPr kumimoji="1" lang="zh-CN" altLang="en-US" sz="16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ontent Placeholder 4">
            <a:extLst>
              <a:ext uri="{FF2B5EF4-FFF2-40B4-BE49-F238E27FC236}">
                <a16:creationId xmlns="" xmlns:a16="http://schemas.microsoft.com/office/drawing/2014/main" id="{355D7BEE-53FB-44E5-87A7-38A02291AE6C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481411" y="3139378"/>
            <a:ext cx="1466287" cy="28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</a:pPr>
            <a:r>
              <a:rPr lang="en-US" sz="1200" i="1" kern="0" dirty="0">
                <a:solidFill>
                  <a:schemeClr val="bg1"/>
                </a:solidFill>
              </a:rPr>
              <a:t>(Nodes=2, PPN=20)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="" xmlns:a16="http://schemas.microsoft.com/office/drawing/2014/main" id="{B1BB8B66-3438-42F8-808A-E8064C25F18E}"/>
              </a:ext>
            </a:extLst>
          </p:cNvPr>
          <p:cNvSpPr/>
          <p:nvPr/>
        </p:nvSpPr>
        <p:spPr bwMode="auto">
          <a:xfrm>
            <a:off x="4363465" y="535254"/>
            <a:ext cx="110808" cy="760383"/>
          </a:xfrm>
          <a:prstGeom prst="downArrow">
            <a:avLst/>
          </a:prstGeom>
          <a:solidFill>
            <a:schemeClr val="accent3"/>
          </a:solidFill>
          <a:ln w="63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5" name="文本框 1">
            <a:extLst>
              <a:ext uri="{FF2B5EF4-FFF2-40B4-BE49-F238E27FC236}">
                <a16:creationId xmlns="" xmlns:a16="http://schemas.microsoft.com/office/drawing/2014/main" id="{9C14B5E4-49CC-47C4-8D7D-E9963789AE6A}"/>
              </a:ext>
            </a:extLst>
          </p:cNvPr>
          <p:cNvSpPr txBox="1"/>
          <p:nvPr/>
        </p:nvSpPr>
        <p:spPr bwMode="auto">
          <a:xfrm>
            <a:off x="4400421" y="555448"/>
            <a:ext cx="745455" cy="28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endParaRPr kumimoji="1" lang="zh-CN" altLang="en-US" sz="16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="" xmlns:a16="http://schemas.microsoft.com/office/drawing/2014/main" id="{B8064838-9A65-46DC-A152-0669503C67C0}"/>
              </a:ext>
            </a:extLst>
          </p:cNvPr>
          <p:cNvSpPr/>
          <p:nvPr/>
        </p:nvSpPr>
        <p:spPr bwMode="auto">
          <a:xfrm>
            <a:off x="8424775" y="1049215"/>
            <a:ext cx="151708" cy="324055"/>
          </a:xfrm>
          <a:prstGeom prst="downArrow">
            <a:avLst/>
          </a:prstGeom>
          <a:solidFill>
            <a:schemeClr val="accent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="" xmlns:a16="http://schemas.microsoft.com/office/drawing/2014/main" id="{34A6D50B-1CB5-4247-A060-DD8D945D50E3}"/>
              </a:ext>
            </a:extLst>
          </p:cNvPr>
          <p:cNvSpPr/>
          <p:nvPr/>
        </p:nvSpPr>
        <p:spPr bwMode="auto">
          <a:xfrm>
            <a:off x="8565581" y="722236"/>
            <a:ext cx="127354" cy="489251"/>
          </a:xfrm>
          <a:prstGeom prst="downArrow">
            <a:avLst/>
          </a:prstGeom>
          <a:solidFill>
            <a:schemeClr val="accent3"/>
          </a:solidFill>
          <a:ln w="63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8" name="文本框 1">
            <a:extLst>
              <a:ext uri="{FF2B5EF4-FFF2-40B4-BE49-F238E27FC236}">
                <a16:creationId xmlns="" xmlns:a16="http://schemas.microsoft.com/office/drawing/2014/main" id="{D6A7F754-B989-4DB3-AA39-C9D0FA40BFA0}"/>
              </a:ext>
            </a:extLst>
          </p:cNvPr>
          <p:cNvSpPr txBox="1"/>
          <p:nvPr/>
        </p:nvSpPr>
        <p:spPr bwMode="auto">
          <a:xfrm>
            <a:off x="8512667" y="395552"/>
            <a:ext cx="594641" cy="28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48%</a:t>
            </a:r>
            <a:endParaRPr kumimoji="1" lang="zh-CN" altLang="en-US" sz="1600" b="1" i="0" u="none" strike="noStrike" kern="0" cap="none" spc="0" normalizeH="0" baseline="0" noProof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="" xmlns:a16="http://schemas.microsoft.com/office/drawing/2014/main" id="{EEA5D558-7E1B-4534-A517-21E25941E275}"/>
              </a:ext>
            </a:extLst>
          </p:cNvPr>
          <p:cNvSpPr/>
          <p:nvPr/>
        </p:nvSpPr>
        <p:spPr bwMode="auto">
          <a:xfrm>
            <a:off x="4212901" y="2564539"/>
            <a:ext cx="119766" cy="600224"/>
          </a:xfrm>
          <a:prstGeom prst="downArrow">
            <a:avLst/>
          </a:prstGeom>
          <a:solidFill>
            <a:schemeClr val="accent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="" xmlns:a16="http://schemas.microsoft.com/office/drawing/2014/main" id="{8D68376D-F227-4677-A43D-08432034A24A}"/>
              </a:ext>
            </a:extLst>
          </p:cNvPr>
          <p:cNvSpPr/>
          <p:nvPr/>
        </p:nvSpPr>
        <p:spPr bwMode="auto">
          <a:xfrm>
            <a:off x="4378724" y="2504255"/>
            <a:ext cx="127840" cy="935000"/>
          </a:xfrm>
          <a:prstGeom prst="downArrow">
            <a:avLst/>
          </a:prstGeom>
          <a:solidFill>
            <a:schemeClr val="accent3"/>
          </a:solidFill>
          <a:ln w="63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3" name="文本框 1">
            <a:extLst>
              <a:ext uri="{FF2B5EF4-FFF2-40B4-BE49-F238E27FC236}">
                <a16:creationId xmlns="" xmlns:a16="http://schemas.microsoft.com/office/drawing/2014/main" id="{5CAA0BCC-62C1-4CD7-95F1-3C2B036E7AEA}"/>
              </a:ext>
            </a:extLst>
          </p:cNvPr>
          <p:cNvSpPr txBox="1"/>
          <p:nvPr/>
        </p:nvSpPr>
        <p:spPr bwMode="auto">
          <a:xfrm>
            <a:off x="4212901" y="2210493"/>
            <a:ext cx="600961" cy="28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3.3X</a:t>
            </a:r>
            <a:endParaRPr kumimoji="1" lang="zh-CN" altLang="en-US" sz="16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Arrow: Down 63">
            <a:extLst>
              <a:ext uri="{FF2B5EF4-FFF2-40B4-BE49-F238E27FC236}">
                <a16:creationId xmlns="" xmlns:a16="http://schemas.microsoft.com/office/drawing/2014/main" id="{C927015E-8CD4-462E-814A-EFB160D4DFD7}"/>
              </a:ext>
            </a:extLst>
          </p:cNvPr>
          <p:cNvSpPr/>
          <p:nvPr/>
        </p:nvSpPr>
        <p:spPr bwMode="auto">
          <a:xfrm>
            <a:off x="8429816" y="2538821"/>
            <a:ext cx="141055" cy="624419"/>
          </a:xfrm>
          <a:prstGeom prst="downArrow">
            <a:avLst/>
          </a:prstGeom>
          <a:solidFill>
            <a:schemeClr val="accent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5" name="文本框 1">
            <a:extLst>
              <a:ext uri="{FF2B5EF4-FFF2-40B4-BE49-F238E27FC236}">
                <a16:creationId xmlns="" xmlns:a16="http://schemas.microsoft.com/office/drawing/2014/main" id="{25B589F8-5294-47E9-BF70-C15953EADC5C}"/>
              </a:ext>
            </a:extLst>
          </p:cNvPr>
          <p:cNvSpPr txBox="1"/>
          <p:nvPr/>
        </p:nvSpPr>
        <p:spPr bwMode="auto">
          <a:xfrm>
            <a:off x="8247534" y="3286260"/>
            <a:ext cx="618718" cy="28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endParaRPr kumimoji="1" lang="zh-CN" altLang="en-US" sz="1600" b="1" i="0" u="none" strike="noStrike" kern="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Arrow: Down 65">
            <a:extLst>
              <a:ext uri="{FF2B5EF4-FFF2-40B4-BE49-F238E27FC236}">
                <a16:creationId xmlns="" xmlns:a16="http://schemas.microsoft.com/office/drawing/2014/main" id="{585572B8-465C-4DE0-97DE-B3E9A60F8069}"/>
              </a:ext>
            </a:extLst>
          </p:cNvPr>
          <p:cNvSpPr/>
          <p:nvPr/>
        </p:nvSpPr>
        <p:spPr bwMode="auto">
          <a:xfrm>
            <a:off x="8533740" y="2712056"/>
            <a:ext cx="123724" cy="530396"/>
          </a:xfrm>
          <a:prstGeom prst="downArrow">
            <a:avLst/>
          </a:prstGeom>
          <a:solidFill>
            <a:schemeClr val="accent3"/>
          </a:solidFill>
          <a:ln w="635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7" name="文本框 1">
            <a:extLst>
              <a:ext uri="{FF2B5EF4-FFF2-40B4-BE49-F238E27FC236}">
                <a16:creationId xmlns="" xmlns:a16="http://schemas.microsoft.com/office/drawing/2014/main" id="{C0653C23-9114-419C-B67A-7BABBC2CBE02}"/>
              </a:ext>
            </a:extLst>
          </p:cNvPr>
          <p:cNvSpPr txBox="1"/>
          <p:nvPr/>
        </p:nvSpPr>
        <p:spPr bwMode="auto">
          <a:xfrm>
            <a:off x="8516707" y="2422361"/>
            <a:ext cx="460101" cy="28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endParaRPr kumimoji="1" lang="zh-CN" altLang="en-US" sz="16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3762A782-0E4C-4FA7-A129-59FBD66DB1C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03584" y="758601"/>
          <a:ext cx="3997529" cy="196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F6954265-D3C1-4803-B88D-04159DCC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9" y="144383"/>
            <a:ext cx="8096595" cy="579576"/>
          </a:xfrm>
        </p:spPr>
        <p:txBody>
          <a:bodyPr/>
          <a:lstStyle/>
          <a:p>
            <a:r>
              <a:rPr lang="en-US" dirty="0"/>
              <a:t>Intra-node Point-to-point Performance on ARM Cortex-A72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="" xmlns:a16="http://schemas.microsoft.com/office/drawing/2014/main" id="{810C8CDB-691A-41AD-9F91-48DE84E6A3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9112" y="2815047"/>
          <a:ext cx="3966471" cy="1945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="" xmlns:a16="http://schemas.microsoft.com/office/drawing/2014/main" id="{94DA5495-5C4D-4AF2-9F9B-8DCDC58414F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59267" y="2815047"/>
          <a:ext cx="3919221" cy="1899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BB80CDC-8915-4C5B-8FBE-E9D739A337CE}"/>
              </a:ext>
            </a:extLst>
          </p:cNvPr>
          <p:cNvSpPr/>
          <p:nvPr/>
        </p:nvSpPr>
        <p:spPr>
          <a:xfrm>
            <a:off x="58782" y="4700904"/>
            <a:ext cx="9085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+mj-lt"/>
              </a:rPr>
              <a:t>Platform: ARM Cortex A72 (aarch64) processor with 64 cores dual-socket CPU. Each socket contains 32 cores.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DA6F11D-FB90-40CD-AD72-5CB6ADE64DC3}"/>
              </a:ext>
            </a:extLst>
          </p:cNvPr>
          <p:cNvSpPr/>
          <p:nvPr/>
        </p:nvSpPr>
        <p:spPr>
          <a:xfrm>
            <a:off x="1666092" y="566896"/>
            <a:ext cx="1672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Small Message Latency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8371A43-7FAF-42FA-9224-E2667B38817D}"/>
              </a:ext>
            </a:extLst>
          </p:cNvPr>
          <p:cNvSpPr/>
          <p:nvPr/>
        </p:nvSpPr>
        <p:spPr>
          <a:xfrm>
            <a:off x="6135766" y="593916"/>
            <a:ext cx="1677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Large Message Latency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67201E-5996-46CD-8346-6105EDF90514}"/>
              </a:ext>
            </a:extLst>
          </p:cNvPr>
          <p:cNvSpPr/>
          <p:nvPr/>
        </p:nvSpPr>
        <p:spPr>
          <a:xfrm>
            <a:off x="6106238" y="2676547"/>
            <a:ext cx="1782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Bi-directional Bandwidth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B098722-960D-4F08-A34F-65C46AAD932A}"/>
              </a:ext>
            </a:extLst>
          </p:cNvPr>
          <p:cNvSpPr/>
          <p:nvPr/>
        </p:nvSpPr>
        <p:spPr>
          <a:xfrm>
            <a:off x="2058954" y="2693567"/>
            <a:ext cx="8867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Bandwidth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388739" y="1579822"/>
            <a:ext cx="1242648" cy="4801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050" dirty="0">
                <a:solidFill>
                  <a:srgbClr val="FF0000"/>
                </a:solidFill>
                <a:latin typeface="+mj-lt"/>
                <a:cs typeface="Arial" pitchFamily="34" charset="0"/>
              </a:rPr>
              <a:t>0.27 micro-second </a:t>
            </a:r>
          </a:p>
          <a:p>
            <a:pPr algn="ctr" eaLnBrk="0" hangingPunct="0">
              <a:lnSpc>
                <a:spcPct val="120000"/>
              </a:lnSpc>
            </a:pPr>
            <a:r>
              <a:rPr lang="en-US" sz="1050" dirty="0">
                <a:solidFill>
                  <a:srgbClr val="FF0000"/>
                </a:solidFill>
                <a:latin typeface="+mj-lt"/>
                <a:cs typeface="Arial" pitchFamily="34" charset="0"/>
              </a:rPr>
              <a:t>(1 bytes)</a:t>
            </a:r>
            <a:endParaRPr lang="en-US" sz="1050" dirty="0">
              <a:solidFill>
                <a:srgbClr val="FF0000"/>
              </a:solidFill>
              <a:latin typeface="+mj-lt"/>
              <a:cs typeface="Arial" pitchFamily="34" charset="0"/>
              <a:hlinkClick r:id="rId5"/>
            </a:endParaRP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="" xmlns:a16="http://schemas.microsoft.com/office/drawing/2014/main" id="{84C8B02A-CA7B-5A42-BC5C-0D73DC5BFB6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80959" y="747425"/>
          <a:ext cx="3997529" cy="196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929843"/>
            <a:ext cx="8348438" cy="38573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Scalability for million to billion processors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sym typeface="Wingdings" panose="05000000000000000000" pitchFamily="2" charset="2"/>
              </a:rPr>
              <a:t>Exploiting Accelerators (NVIDIA GPGPUs)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Optimized MVAPICH2 for OpenPower (with/ NVLink) and ARM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Application Scalability and Best Practices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0125" y="99535"/>
            <a:ext cx="8666329" cy="377222"/>
          </a:xfrm>
        </p:spPr>
        <p:txBody>
          <a:bodyPr/>
          <a:lstStyle/>
          <a:p>
            <a:r>
              <a:rPr lang="en-US" sz="2400" dirty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22021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EE90B01A-A5CC-49A2-B6F4-847CA42C17F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38690" y="674959"/>
          <a:ext cx="8005199" cy="3621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65472A3E-C770-46B5-8182-3B57AFED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90" y="156877"/>
            <a:ext cx="8963360" cy="470807"/>
          </a:xfrm>
        </p:spPr>
        <p:txBody>
          <a:bodyPr/>
          <a:lstStyle/>
          <a:p>
            <a:r>
              <a:rPr lang="en-US" dirty="0"/>
              <a:t>SPEC MPI 2007 Benchmarks:  Broadwell + InfiniBand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E4B99E1-A56D-4CA1-9F60-A716AABA6F13}"/>
              </a:ext>
            </a:extLst>
          </p:cNvPr>
          <p:cNvSpPr/>
          <p:nvPr/>
        </p:nvSpPr>
        <p:spPr>
          <a:xfrm>
            <a:off x="110790" y="4071472"/>
            <a:ext cx="856769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MVAPICH2-X outperforms Intel MPI by up to 31% 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A3C7633-C6C8-4FC7-AB77-B5560A236AA3}"/>
              </a:ext>
            </a:extLst>
          </p:cNvPr>
          <p:cNvSpPr/>
          <p:nvPr/>
        </p:nvSpPr>
        <p:spPr>
          <a:xfrm>
            <a:off x="1170345" y="4483416"/>
            <a:ext cx="701527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Configuration: 448 processes on 16 Intel E5-2680v4 (Broadwell) nodes having 28 PPN and interconnected with 100Gbps Mellanox MT4115 EDR ConnectX-4 HCA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="" xmlns:a16="http://schemas.microsoft.com/office/drawing/2014/main" id="{70CA7A43-D54A-4859-8F98-B1C4BBF6B2AC}"/>
              </a:ext>
            </a:extLst>
          </p:cNvPr>
          <p:cNvSpPr txBox="1"/>
          <p:nvPr/>
        </p:nvSpPr>
        <p:spPr bwMode="auto">
          <a:xfrm>
            <a:off x="4159956" y="1534900"/>
            <a:ext cx="668046" cy="25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37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1600" kern="0" dirty="0">
                <a:solidFill>
                  <a:srgbClr val="3AC01A"/>
                </a:solidFill>
                <a:cs typeface="Times New Roman" panose="02020603050405020304" pitchFamily="18" charset="0"/>
              </a:rPr>
              <a:t>29%</a:t>
            </a:r>
            <a:endParaRPr kumimoji="1" lang="zh-CN" altLang="en-US" sz="1600" kern="0" dirty="0">
              <a:solidFill>
                <a:srgbClr val="3AC01A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="" xmlns:a16="http://schemas.microsoft.com/office/drawing/2014/main" id="{70CA7A43-D54A-4859-8F98-B1C4BBF6B2AC}"/>
              </a:ext>
            </a:extLst>
          </p:cNvPr>
          <p:cNvSpPr txBox="1"/>
          <p:nvPr/>
        </p:nvSpPr>
        <p:spPr bwMode="auto">
          <a:xfrm>
            <a:off x="5291236" y="1491421"/>
            <a:ext cx="597612" cy="33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37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1600" kern="0" dirty="0">
                <a:solidFill>
                  <a:srgbClr val="3AC01A"/>
                </a:solidFill>
                <a:cs typeface="Times New Roman" panose="02020603050405020304" pitchFamily="18" charset="0"/>
              </a:rPr>
              <a:t>5%</a:t>
            </a:r>
            <a:endParaRPr kumimoji="1" lang="zh-CN" altLang="en-US" sz="1600" kern="0" dirty="0">
              <a:solidFill>
                <a:srgbClr val="3AC01A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文本框 1">
            <a:extLst>
              <a:ext uri="{FF2B5EF4-FFF2-40B4-BE49-F238E27FC236}">
                <a16:creationId xmlns="" xmlns:a16="http://schemas.microsoft.com/office/drawing/2014/main" id="{70CA7A43-D54A-4859-8F98-B1C4BBF6B2AC}"/>
              </a:ext>
            </a:extLst>
          </p:cNvPr>
          <p:cNvSpPr txBox="1"/>
          <p:nvPr/>
        </p:nvSpPr>
        <p:spPr bwMode="auto">
          <a:xfrm>
            <a:off x="3005916" y="2089967"/>
            <a:ext cx="734966" cy="25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37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16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-12%</a:t>
            </a:r>
            <a:endParaRPr kumimoji="1" lang="zh-CN" altLang="en-US" sz="1600" kern="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文本框 1">
            <a:extLst>
              <a:ext uri="{FF2B5EF4-FFF2-40B4-BE49-F238E27FC236}">
                <a16:creationId xmlns="" xmlns:a16="http://schemas.microsoft.com/office/drawing/2014/main" id="{70CA7A43-D54A-4859-8F98-B1C4BBF6B2AC}"/>
              </a:ext>
            </a:extLst>
          </p:cNvPr>
          <p:cNvSpPr txBox="1"/>
          <p:nvPr/>
        </p:nvSpPr>
        <p:spPr bwMode="auto">
          <a:xfrm>
            <a:off x="6343444" y="2343093"/>
            <a:ext cx="521701" cy="33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37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16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1%</a:t>
            </a:r>
            <a:endParaRPr kumimoji="1" lang="zh-CN" altLang="en-US" sz="1600" kern="0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="" xmlns:a16="http://schemas.microsoft.com/office/drawing/2014/main" id="{7A0A1DEB-1950-4C94-A715-4806BD60A56B}"/>
              </a:ext>
            </a:extLst>
          </p:cNvPr>
          <p:cNvSpPr txBox="1"/>
          <p:nvPr/>
        </p:nvSpPr>
        <p:spPr bwMode="auto">
          <a:xfrm>
            <a:off x="7503469" y="2928366"/>
            <a:ext cx="682152" cy="33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37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16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11%</a:t>
            </a:r>
            <a:endParaRPr kumimoji="1" lang="zh-CN" altLang="en-US" sz="1600" kern="0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E689B7B-0214-4108-AEED-5349C772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" y="12050"/>
            <a:ext cx="8096595" cy="579576"/>
          </a:xfrm>
        </p:spPr>
        <p:txBody>
          <a:bodyPr/>
          <a:lstStyle/>
          <a:p>
            <a:r>
              <a:rPr lang="en-US" dirty="0"/>
              <a:t>Application Scalability on Skylake and KNL (Stamepede2)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F442B26-0C45-5248-B736-C26ABAA289EE}"/>
              </a:ext>
            </a:extLst>
          </p:cNvPr>
          <p:cNvSpPr/>
          <p:nvPr/>
        </p:nvSpPr>
        <p:spPr>
          <a:xfrm>
            <a:off x="430420" y="524372"/>
            <a:ext cx="2832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MiniFE </a:t>
            </a:r>
            <a:r>
              <a:rPr lang="en-US" sz="1400" dirty="0">
                <a:solidFill>
                  <a:schemeClr val="bg2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n-US" sz="1400" b="0" dirty="0">
                <a:solidFill>
                  <a:schemeClr val="bg2"/>
                </a:solidFill>
                <a:latin typeface="+mj-lt"/>
                <a:cs typeface="Calibri" panose="020F0502020204030204" pitchFamily="34" charset="0"/>
              </a:rPr>
              <a:t>1300x1300x1300 ~ 910 GB</a:t>
            </a:r>
            <a:r>
              <a:rPr lang="en-US" sz="1400" b="0" dirty="0">
                <a:solidFill>
                  <a:schemeClr val="bg1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6136E036-212E-2A42-827C-962EA9208EC4}"/>
              </a:ext>
            </a:extLst>
          </p:cNvPr>
          <p:cNvSpPr txBox="1">
            <a:spLocks/>
          </p:cNvSpPr>
          <p:nvPr/>
        </p:nvSpPr>
        <p:spPr bwMode="auto">
          <a:xfrm>
            <a:off x="0" y="4706753"/>
            <a:ext cx="9144000" cy="28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49" indent="0">
              <a:buNone/>
            </a:pPr>
            <a:r>
              <a:rPr lang="en-US" sz="12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Runtime parameters:</a:t>
            </a:r>
            <a:r>
              <a:rPr lang="en-US" sz="1200" b="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MV2_SMPI_LENGTH_QUEUE=524288 PSM2_MQ_RNDV_SHM_THRESH=128K PSM2_MQ_RNDV_HFI_THRESH=128K</a:t>
            </a:r>
            <a:endParaRPr lang="en-US" sz="1200" b="0" i="1" kern="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="" xmlns:a16="http://schemas.microsoft.com/office/drawing/2014/main" id="{97592618-C348-EF43-A5F8-F4FD21EDA4F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165" y="2446577"/>
          <a:ext cx="3258581" cy="210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7">
            <a:extLst>
              <a:ext uri="{FF2B5EF4-FFF2-40B4-BE49-F238E27FC236}">
                <a16:creationId xmlns="" xmlns:a16="http://schemas.microsoft.com/office/drawing/2014/main" id="{2437FC67-58B4-F349-BDD3-DAF7DB6BEF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" y="763505"/>
          <a:ext cx="3127663" cy="178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ontent Placeholder 7">
            <a:extLst>
              <a:ext uri="{FF2B5EF4-FFF2-40B4-BE49-F238E27FC236}">
                <a16:creationId xmlns="" xmlns:a16="http://schemas.microsoft.com/office/drawing/2014/main" id="{580AAFA8-169C-B74C-A5FA-6024E962F59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231572" y="760343"/>
          <a:ext cx="2950719" cy="178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3249FA1-295D-0443-80BB-82580F2800C5}"/>
              </a:ext>
            </a:extLst>
          </p:cNvPr>
          <p:cNvSpPr/>
          <p:nvPr/>
        </p:nvSpPr>
        <p:spPr>
          <a:xfrm>
            <a:off x="3715580" y="461642"/>
            <a:ext cx="2045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NEURON </a:t>
            </a:r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(YuEtAl2012)</a:t>
            </a:r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="" xmlns:a16="http://schemas.microsoft.com/office/drawing/2014/main" id="{56E87C14-7593-9443-BB5C-655B546C21A4}"/>
              </a:ext>
            </a:extLst>
          </p:cNvPr>
          <p:cNvSpPr txBox="1">
            <a:spLocks/>
          </p:cNvSpPr>
          <p:nvPr/>
        </p:nvSpPr>
        <p:spPr bwMode="auto">
          <a:xfrm>
            <a:off x="161919" y="4423541"/>
            <a:ext cx="8971690" cy="28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marL="57149" indent="0">
              <a:buNone/>
            </a:pPr>
            <a:r>
              <a:rPr lang="en-US" sz="1200" b="0" i="1" kern="0" dirty="0">
                <a:solidFill>
                  <a:schemeClr val="bg2"/>
                </a:solidFill>
              </a:rPr>
              <a:t>Courtesy: </a:t>
            </a:r>
            <a:r>
              <a:rPr lang="en-US" sz="1200" b="0" i="1" dirty="0"/>
              <a:t>Mahidhar Tatineni</a:t>
            </a:r>
            <a:r>
              <a:rPr lang="en-US" sz="1200" b="0" i="1" kern="0" dirty="0">
                <a:solidFill>
                  <a:schemeClr val="bg2"/>
                </a:solidFill>
              </a:rPr>
              <a:t> @SDSC, Dong Ju (DJ) Choi@SDSC, and </a:t>
            </a:r>
            <a:r>
              <a:rPr lang="en-US" sz="1200" b="0" i="1" dirty="0"/>
              <a:t>Samuel Khuvis@OSC  ---- Testbed: TACC Stampede2 using MVAPICH2-2.3b</a:t>
            </a:r>
            <a:r>
              <a:rPr lang="en-US" sz="1200" b="0" i="1" kern="0" dirty="0">
                <a:solidFill>
                  <a:schemeClr val="bg2"/>
                </a:solidFill>
              </a:rPr>
              <a:t> </a:t>
            </a: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="" xmlns:a16="http://schemas.microsoft.com/office/drawing/2014/main" id="{96942A24-0FBD-D847-AE09-D8C3B56F6D1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252355" y="2469839"/>
          <a:ext cx="2950719" cy="194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ontent Placeholder 7">
            <a:extLst>
              <a:ext uri="{FF2B5EF4-FFF2-40B4-BE49-F238E27FC236}">
                <a16:creationId xmlns="" xmlns:a16="http://schemas.microsoft.com/office/drawing/2014/main" id="{47A07739-5021-A945-B19A-0261EE5F51D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76265" y="2459447"/>
          <a:ext cx="2957344" cy="194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ontent Placeholder 7">
            <a:extLst>
              <a:ext uri="{FF2B5EF4-FFF2-40B4-BE49-F238E27FC236}">
                <a16:creationId xmlns="" xmlns:a16="http://schemas.microsoft.com/office/drawing/2014/main" id="{0EA06FFE-818A-E246-8449-5601BB38BAF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51119" y="796026"/>
          <a:ext cx="2951318" cy="1749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F637DBA-B238-844F-96A1-AEDD07D1489D}"/>
              </a:ext>
            </a:extLst>
          </p:cNvPr>
          <p:cNvSpPr/>
          <p:nvPr/>
        </p:nvSpPr>
        <p:spPr>
          <a:xfrm>
            <a:off x="6174034" y="318643"/>
            <a:ext cx="3177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Cloverleaf </a:t>
            </a:r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(bm64) MPI+OpenMP, </a:t>
            </a:r>
          </a:p>
          <a:p>
            <a:pPr algn="ctr"/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NUM_OMP_THREADS = 2 </a:t>
            </a:r>
          </a:p>
        </p:txBody>
      </p:sp>
    </p:spTree>
    <p:extLst>
      <p:ext uri="{BB962C8B-B14F-4D97-AF65-F5344CB8AC3E}">
        <p14:creationId xmlns:p14="http://schemas.microsoft.com/office/powerpoint/2010/main" val="10040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roup 597"/>
          <p:cNvGrpSpPr/>
          <p:nvPr/>
        </p:nvGrpSpPr>
        <p:grpSpPr>
          <a:xfrm>
            <a:off x="932982" y="2731639"/>
            <a:ext cx="7321164" cy="1842353"/>
            <a:chOff x="-1" y="0"/>
            <a:chExt cx="7321162" cy="2456469"/>
          </a:xfrm>
        </p:grpSpPr>
        <p:sp>
          <p:nvSpPr>
            <p:cNvPr id="573" name="Shape 573"/>
            <p:cNvSpPr/>
            <p:nvPr/>
          </p:nvSpPr>
          <p:spPr>
            <a:xfrm>
              <a:off x="20118" y="244604"/>
              <a:ext cx="7301043" cy="221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72" y="0"/>
                  </a:lnTo>
                  <a:lnTo>
                    <a:pt x="21600" y="0"/>
                  </a:lnTo>
                  <a:lnTo>
                    <a:pt x="15028" y="21600"/>
                  </a:lnTo>
                  <a:close/>
                </a:path>
              </a:pathLst>
            </a:custGeom>
            <a:solidFill>
              <a:srgbClr val="061642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74" name="Shape 574"/>
            <p:cNvSpPr/>
            <p:nvPr/>
          </p:nvSpPr>
          <p:spPr>
            <a:xfrm>
              <a:off x="587445" y="1378765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75" name="Shape 575"/>
            <p:cNvSpPr/>
            <p:nvPr/>
          </p:nvSpPr>
          <p:spPr>
            <a:xfrm>
              <a:off x="1621143" y="1378765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76" name="Shape 576"/>
            <p:cNvSpPr/>
            <p:nvPr/>
          </p:nvSpPr>
          <p:spPr>
            <a:xfrm>
              <a:off x="2646414" y="1378765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77" name="Shape 577"/>
            <p:cNvSpPr/>
            <p:nvPr/>
          </p:nvSpPr>
          <p:spPr>
            <a:xfrm>
              <a:off x="3680112" y="1378765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78" name="Shape 578"/>
            <p:cNvSpPr/>
            <p:nvPr/>
          </p:nvSpPr>
          <p:spPr>
            <a:xfrm>
              <a:off x="4723440" y="1378765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20118" y="194593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80" name="Shape 580"/>
            <p:cNvSpPr/>
            <p:nvPr/>
          </p:nvSpPr>
          <p:spPr>
            <a:xfrm>
              <a:off x="1053816" y="194593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81" name="Shape 581"/>
            <p:cNvSpPr/>
            <p:nvPr/>
          </p:nvSpPr>
          <p:spPr>
            <a:xfrm>
              <a:off x="2079087" y="194593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82" name="Shape 582"/>
            <p:cNvSpPr/>
            <p:nvPr/>
          </p:nvSpPr>
          <p:spPr>
            <a:xfrm>
              <a:off x="3112785" y="194593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83" name="Shape 583"/>
            <p:cNvSpPr/>
            <p:nvPr/>
          </p:nvSpPr>
          <p:spPr>
            <a:xfrm>
              <a:off x="4156112" y="1945934"/>
              <a:ext cx="1455679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84" name="Shape 584"/>
            <p:cNvSpPr/>
            <p:nvPr/>
          </p:nvSpPr>
          <p:spPr>
            <a:xfrm>
              <a:off x="1729487" y="24460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85" name="Shape 585"/>
            <p:cNvSpPr/>
            <p:nvPr/>
          </p:nvSpPr>
          <p:spPr>
            <a:xfrm>
              <a:off x="2763185" y="24460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86" name="Shape 586"/>
            <p:cNvSpPr/>
            <p:nvPr/>
          </p:nvSpPr>
          <p:spPr>
            <a:xfrm>
              <a:off x="3788456" y="24460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22154" y="24460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88" name="Shape 588"/>
            <p:cNvSpPr/>
            <p:nvPr/>
          </p:nvSpPr>
          <p:spPr>
            <a:xfrm>
              <a:off x="5865482" y="24460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61145" y="811774"/>
              <a:ext cx="1455679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2194843" y="81177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91" name="Shape 591"/>
            <p:cNvSpPr/>
            <p:nvPr/>
          </p:nvSpPr>
          <p:spPr>
            <a:xfrm>
              <a:off x="3220114" y="81177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92" name="Shape 592"/>
            <p:cNvSpPr/>
            <p:nvPr/>
          </p:nvSpPr>
          <p:spPr>
            <a:xfrm>
              <a:off x="4253812" y="81177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sp>
          <p:nvSpPr>
            <p:cNvPr id="593" name="Shape 593"/>
            <p:cNvSpPr/>
            <p:nvPr/>
          </p:nvSpPr>
          <p:spPr>
            <a:xfrm>
              <a:off x="5297141" y="81177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sz="1100" dirty="0"/>
            </a:p>
          </p:txBody>
        </p:sp>
        <p:grpSp>
          <p:nvGrpSpPr>
            <p:cNvPr id="596" name="Group 596"/>
            <p:cNvGrpSpPr/>
            <p:nvPr/>
          </p:nvGrpSpPr>
          <p:grpSpPr>
            <a:xfrm>
              <a:off x="-1" y="0"/>
              <a:ext cx="7301044" cy="2211864"/>
              <a:chOff x="0" y="0"/>
              <a:chExt cx="7301042" cy="2211863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0" y="0"/>
                <a:ext cx="7301042" cy="2211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6572" y="0"/>
                    </a:lnTo>
                    <a:lnTo>
                      <a:pt x="21600" y="0"/>
                    </a:lnTo>
                    <a:lnTo>
                      <a:pt x="15028" y="21600"/>
                    </a:lnTo>
                    <a:close/>
                  </a:path>
                </a:pathLst>
              </a:custGeom>
              <a:solidFill>
                <a:srgbClr val="C0504D">
                  <a:alpha val="90000"/>
                </a:srgbClr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i="1">
                    <a:ln w="9525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800" dirty="0"/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1533974" y="531419"/>
                <a:ext cx="4233094" cy="11490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r>
                  <a:rPr sz="3200" i="1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Resource Manager </a:t>
                </a:r>
                <a:r>
                  <a:rPr sz="1800" i="1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(Torque, SLURM</a:t>
                </a:r>
                <a:r>
                  <a:rPr lang="en-US" sz="1800" i="1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, etc.</a:t>
                </a:r>
                <a:r>
                  <a:rPr sz="1800" i="1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</p:txBody>
          </p:sp>
        </p:grpSp>
      </p:grpSp>
      <p:sp>
        <p:nvSpPr>
          <p:cNvPr id="29" name="Shape 547"/>
          <p:cNvSpPr txBox="1">
            <a:spLocks/>
          </p:cNvSpPr>
          <p:nvPr/>
        </p:nvSpPr>
        <p:spPr>
          <a:xfrm>
            <a:off x="419386" y="160977"/>
            <a:ext cx="8662737" cy="5795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8229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C00000"/>
                </a:solidFill>
              </a:rPr>
              <a:t>Can We Run Big Data and Deep Learning Jobs on Existing HPC Infrastructure?</a:t>
            </a:r>
          </a:p>
        </p:txBody>
      </p:sp>
    </p:spTree>
    <p:extLst>
      <p:ext uri="{BB962C8B-B14F-4D97-AF65-F5344CB8AC3E}">
        <p14:creationId xmlns:p14="http://schemas.microsoft.com/office/powerpoint/2010/main" val="40540119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3253" y="719525"/>
            <a:ext cx="7906109" cy="4037913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MPI runtime has many parameters</a:t>
            </a:r>
          </a:p>
          <a:p>
            <a:pPr>
              <a:lnSpc>
                <a:spcPct val="90000"/>
              </a:lnSpc>
            </a:pPr>
            <a:r>
              <a:rPr lang="en-US" dirty="0"/>
              <a:t>Tuning a set of parameters can help you to extract higher performance</a:t>
            </a:r>
          </a:p>
          <a:p>
            <a:pPr>
              <a:lnSpc>
                <a:spcPct val="90000"/>
              </a:lnSpc>
            </a:pPr>
            <a:r>
              <a:rPr lang="en-US" dirty="0"/>
              <a:t>Compiled a list of such contributions through the MVAPICH Website</a:t>
            </a:r>
          </a:p>
          <a:p>
            <a:pPr lvl="1">
              <a:lnSpc>
                <a:spcPct val="90000"/>
              </a:lnSpc>
            </a:pPr>
            <a:r>
              <a:rPr lang="en-US" sz="1350" dirty="0">
                <a:hlinkClick r:id="rId3"/>
              </a:rPr>
              <a:t>http://mvapich.cse.ohio-state.edu/best_practices/</a:t>
            </a:r>
            <a:endParaRPr lang="en-US" sz="1350" dirty="0"/>
          </a:p>
          <a:p>
            <a:pPr>
              <a:lnSpc>
                <a:spcPct val="90000"/>
              </a:lnSpc>
            </a:pPr>
            <a:r>
              <a:rPr lang="en-US" dirty="0"/>
              <a:t>Initial list of applications</a:t>
            </a:r>
          </a:p>
          <a:p>
            <a:pPr lvl="1">
              <a:lnSpc>
                <a:spcPct val="90000"/>
              </a:lnSpc>
            </a:pPr>
            <a:r>
              <a:rPr lang="en-US" sz="1350" dirty="0"/>
              <a:t>Amber</a:t>
            </a:r>
          </a:p>
          <a:p>
            <a:pPr lvl="1">
              <a:lnSpc>
                <a:spcPct val="90000"/>
              </a:lnSpc>
            </a:pPr>
            <a:r>
              <a:rPr lang="en-US" sz="1350" dirty="0"/>
              <a:t>HoomDBlue</a:t>
            </a:r>
          </a:p>
          <a:p>
            <a:pPr lvl="1">
              <a:lnSpc>
                <a:spcPct val="90000"/>
              </a:lnSpc>
            </a:pPr>
            <a:r>
              <a:rPr lang="en-US" sz="1350" dirty="0"/>
              <a:t>HPCG</a:t>
            </a:r>
          </a:p>
          <a:p>
            <a:pPr lvl="1">
              <a:lnSpc>
                <a:spcPct val="90000"/>
              </a:lnSpc>
            </a:pPr>
            <a:r>
              <a:rPr lang="en-US" sz="1350" dirty="0"/>
              <a:t>Lulesh</a:t>
            </a:r>
          </a:p>
          <a:p>
            <a:pPr lvl="1">
              <a:lnSpc>
                <a:spcPct val="90000"/>
              </a:lnSpc>
            </a:pPr>
            <a:r>
              <a:rPr lang="en-US" sz="1350" dirty="0"/>
              <a:t>MILC</a:t>
            </a:r>
          </a:p>
          <a:p>
            <a:pPr lvl="1">
              <a:lnSpc>
                <a:spcPct val="90000"/>
              </a:lnSpc>
            </a:pPr>
            <a:r>
              <a:rPr lang="en-US" sz="1350" dirty="0"/>
              <a:t>Neuron</a:t>
            </a:r>
          </a:p>
          <a:p>
            <a:pPr lvl="1">
              <a:lnSpc>
                <a:spcPct val="90000"/>
              </a:lnSpc>
            </a:pPr>
            <a:r>
              <a:rPr lang="en-US" sz="1350" dirty="0"/>
              <a:t>SMG2000</a:t>
            </a:r>
          </a:p>
          <a:p>
            <a:pPr lvl="1">
              <a:lnSpc>
                <a:spcPct val="90000"/>
              </a:lnSpc>
            </a:pPr>
            <a:r>
              <a:rPr lang="en-US" sz="1350" dirty="0"/>
              <a:t>Cloverleaf</a:t>
            </a:r>
          </a:p>
          <a:p>
            <a:pPr lvl="1">
              <a:lnSpc>
                <a:spcPct val="90000"/>
              </a:lnSpc>
            </a:pPr>
            <a:r>
              <a:rPr lang="en-US" sz="1350" dirty="0"/>
              <a:t>SPEC (LAMMPS, POP2, TERA_TF, WRF2)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0000"/>
                </a:solidFill>
              </a:rPr>
              <a:t>Soliciting additional contributions, send your results to mvapich-help at cse.ohio-state.edu.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0000"/>
                </a:solidFill>
              </a:rPr>
              <a:t>We will link these results with credits to you.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261356" y="157414"/>
            <a:ext cx="8527805" cy="377222"/>
          </a:xfrm>
        </p:spPr>
        <p:txBody>
          <a:bodyPr lIns="91438" tIns="45719" rIns="91438" bIns="45719"/>
          <a:lstStyle/>
          <a:p>
            <a:r>
              <a:rPr lang="en-US" dirty="0"/>
              <a:t>Applications-Level Tuning: Compilation of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7264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892" y="595809"/>
            <a:ext cx="7867996" cy="418400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Traditional HPC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Message Passing Interface (MPI), including MPI + OpenMP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Exploiting Accelerators</a:t>
            </a:r>
          </a:p>
          <a:p>
            <a:r>
              <a:rPr lang="en-US" dirty="0">
                <a:solidFill>
                  <a:schemeClr val="accent2"/>
                </a:solidFill>
              </a:rPr>
              <a:t>Deep Learning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Caffe, CNTK, TensorFlow, and many more</a:t>
            </a:r>
          </a:p>
          <a:p>
            <a:r>
              <a:rPr lang="en-US" dirty="0"/>
              <a:t>Big Data/Enterprise/Commercial Computing</a:t>
            </a:r>
          </a:p>
          <a:p>
            <a:pPr lvl="1"/>
            <a:r>
              <a:rPr lang="en-US" dirty="0"/>
              <a:t>Spark and Hadoop (HDFS, HBase, MapReduce) </a:t>
            </a:r>
          </a:p>
          <a:p>
            <a:pPr lvl="1"/>
            <a:r>
              <a:rPr lang="en-US" dirty="0"/>
              <a:t>Deep Learning over Big Data (DLoBD)</a:t>
            </a:r>
          </a:p>
          <a:p>
            <a:r>
              <a:rPr lang="en-US" dirty="0"/>
              <a:t>Cloud for HPC and BigData</a:t>
            </a:r>
          </a:p>
          <a:p>
            <a:pPr lvl="1"/>
            <a:r>
              <a:rPr lang="en-US" dirty="0"/>
              <a:t>Virtualization with SR-IOV and Containers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HPC, Big Data, Deep Learning, and Cloud</a:t>
            </a:r>
          </a:p>
        </p:txBody>
      </p:sp>
    </p:spTree>
    <p:extLst>
      <p:ext uri="{BB962C8B-B14F-4D97-AF65-F5344CB8AC3E}">
        <p14:creationId xmlns:p14="http://schemas.microsoft.com/office/powerpoint/2010/main" val="28884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580" y="545932"/>
            <a:ext cx="4905315" cy="3833354"/>
          </a:xfrm>
        </p:spPr>
        <p:txBody>
          <a:bodyPr>
            <a:noAutofit/>
          </a:bodyPr>
          <a:lstStyle/>
          <a:p>
            <a:r>
              <a:rPr lang="en-US" sz="1600" dirty="0"/>
              <a:t>Deep Learning frameworks are a different game altogether</a:t>
            </a:r>
          </a:p>
          <a:p>
            <a:pPr lvl="1"/>
            <a:r>
              <a:rPr lang="en-US" sz="1400" dirty="0"/>
              <a:t>Unusually large message sizes (order of megabytes)</a:t>
            </a:r>
          </a:p>
          <a:p>
            <a:pPr lvl="1"/>
            <a:r>
              <a:rPr lang="en-US" sz="1400" dirty="0"/>
              <a:t>Most communication based on GPU buffers</a:t>
            </a:r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Existing State-of-the-art</a:t>
            </a:r>
          </a:p>
          <a:p>
            <a:pPr lvl="1"/>
            <a:r>
              <a:rPr lang="en-US" sz="1200" dirty="0">
                <a:latin typeface="+mn-lt"/>
              </a:rPr>
              <a:t>cuDNN, cuBLAS, NCCL </a:t>
            </a:r>
            <a:r>
              <a:rPr lang="en-US" sz="1200" dirty="0">
                <a:latin typeface="+mn-lt"/>
                <a:sym typeface="Wingdings"/>
              </a:rPr>
              <a:t>--&gt; </a:t>
            </a:r>
            <a:r>
              <a:rPr lang="en-US" sz="1200" b="1" dirty="0">
                <a:solidFill>
                  <a:srgbClr val="C00000"/>
                </a:solidFill>
                <a:latin typeface="+mn-lt"/>
              </a:rPr>
              <a:t>scale-up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200" dirty="0">
                <a:latin typeface="+mn-lt"/>
              </a:rPr>
              <a:t>performance</a:t>
            </a:r>
          </a:p>
          <a:p>
            <a:pPr lvl="1"/>
            <a:r>
              <a:rPr lang="en-US" sz="1200" dirty="0">
                <a:latin typeface="+mn-lt"/>
              </a:rPr>
              <a:t>NCCL2, CUDA-Aware MPI --&gt;  </a:t>
            </a:r>
            <a:r>
              <a:rPr lang="en-US" sz="1200" b="1" dirty="0">
                <a:solidFill>
                  <a:srgbClr val="C00000"/>
                </a:solidFill>
                <a:latin typeface="+mn-lt"/>
              </a:rPr>
              <a:t>scale-out</a:t>
            </a:r>
            <a:r>
              <a:rPr lang="en-US" sz="1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200" dirty="0">
                <a:latin typeface="+mn-lt"/>
              </a:rPr>
              <a:t>performance</a:t>
            </a:r>
          </a:p>
          <a:p>
            <a:pPr lvl="2"/>
            <a:r>
              <a:rPr lang="en-US" sz="1100" dirty="0">
                <a:latin typeface="+mn-lt"/>
              </a:rPr>
              <a:t>For small and medium message sizes only!</a:t>
            </a:r>
          </a:p>
          <a:p>
            <a:r>
              <a:rPr lang="en-US" sz="1400" dirty="0">
                <a:latin typeface="+mn-lt"/>
              </a:rPr>
              <a:t>Proposed: Can we </a:t>
            </a:r>
            <a:r>
              <a:rPr lang="en-US" sz="1400" b="1" dirty="0">
                <a:solidFill>
                  <a:srgbClr val="C00000"/>
                </a:solidFill>
                <a:latin typeface="+mn-lt"/>
              </a:rPr>
              <a:t>co-design</a:t>
            </a:r>
            <a:r>
              <a:rPr lang="en-US" sz="1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400" dirty="0">
                <a:latin typeface="+mn-lt"/>
              </a:rPr>
              <a:t>the MPI runtime (</a:t>
            </a:r>
            <a:r>
              <a:rPr lang="en-US" sz="1400" b="1" dirty="0">
                <a:solidFill>
                  <a:srgbClr val="C00000"/>
                </a:solidFill>
                <a:latin typeface="+mn-lt"/>
              </a:rPr>
              <a:t>MVAPICH2-GDR</a:t>
            </a:r>
            <a:r>
              <a:rPr lang="en-US" sz="1400" dirty="0">
                <a:latin typeface="+mn-lt"/>
              </a:rPr>
              <a:t>) and the DL framework (</a:t>
            </a:r>
            <a:r>
              <a:rPr lang="en-US" sz="1400" b="1" dirty="0">
                <a:solidFill>
                  <a:srgbClr val="C00000"/>
                </a:solidFill>
                <a:latin typeface="+mn-lt"/>
              </a:rPr>
              <a:t>Caffe</a:t>
            </a:r>
            <a:r>
              <a:rPr lang="en-US" sz="1400" dirty="0">
                <a:latin typeface="+mn-lt"/>
              </a:rPr>
              <a:t>) to achieve both?</a:t>
            </a:r>
          </a:p>
          <a:p>
            <a:pPr lvl="1"/>
            <a:r>
              <a:rPr lang="en-US" sz="1400" dirty="0">
                <a:latin typeface="+mn-lt"/>
              </a:rPr>
              <a:t>Efficient </a:t>
            </a:r>
            <a:r>
              <a:rPr lang="en-US" sz="1400" b="1" dirty="0">
                <a:solidFill>
                  <a:srgbClr val="C00000"/>
                </a:solidFill>
                <a:latin typeface="+mn-lt"/>
              </a:rPr>
              <a:t>Overlap</a:t>
            </a:r>
            <a:r>
              <a:rPr lang="en-US" sz="1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400" dirty="0">
                <a:latin typeface="+mn-lt"/>
              </a:rPr>
              <a:t>of Computation and Communication</a:t>
            </a:r>
          </a:p>
          <a:p>
            <a:pPr lvl="1"/>
            <a:r>
              <a:rPr lang="en-US" sz="1400" dirty="0">
                <a:latin typeface="+mn-lt"/>
              </a:rPr>
              <a:t>Efficient </a:t>
            </a:r>
            <a:r>
              <a:rPr lang="en-US" sz="1400" b="1" dirty="0">
                <a:solidFill>
                  <a:srgbClr val="C00000"/>
                </a:solidFill>
                <a:latin typeface="+mn-lt"/>
              </a:rPr>
              <a:t>Large-Message</a:t>
            </a:r>
            <a:r>
              <a:rPr lang="en-US" sz="1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400" dirty="0">
                <a:latin typeface="+mn-lt"/>
              </a:rPr>
              <a:t>Communication (Reductions)</a:t>
            </a:r>
          </a:p>
          <a:p>
            <a:pPr lvl="1"/>
            <a:r>
              <a:rPr lang="en-US" sz="1400" dirty="0">
                <a:latin typeface="+mn-lt"/>
              </a:rPr>
              <a:t>What </a:t>
            </a:r>
            <a:r>
              <a:rPr lang="en-US" sz="1400" b="1" dirty="0">
                <a:solidFill>
                  <a:srgbClr val="C00000"/>
                </a:solidFill>
                <a:latin typeface="+mn-lt"/>
              </a:rPr>
              <a:t>application co-designs </a:t>
            </a:r>
            <a:r>
              <a:rPr lang="en-US" sz="1400" dirty="0">
                <a:latin typeface="+mn-lt"/>
              </a:rPr>
              <a:t>are needed to exploit </a:t>
            </a:r>
            <a:r>
              <a:rPr lang="en-US" sz="1400" b="1" dirty="0">
                <a:solidFill>
                  <a:srgbClr val="C00000"/>
                </a:solidFill>
                <a:latin typeface="+mn-lt"/>
              </a:rPr>
              <a:t>communication-runtime</a:t>
            </a:r>
            <a:r>
              <a:rPr lang="en-US" sz="1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+mn-lt"/>
              </a:rPr>
              <a:t>co-designs</a:t>
            </a:r>
            <a:r>
              <a:rPr lang="en-US" sz="1400" dirty="0">
                <a:latin typeface="+mn-lt"/>
              </a:rPr>
              <a:t>?</a:t>
            </a:r>
          </a:p>
          <a:p>
            <a:pPr lvl="1"/>
            <a:endParaRPr lang="en-US" sz="120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580" y="31462"/>
            <a:ext cx="7511812" cy="579576"/>
          </a:xfrm>
        </p:spPr>
        <p:txBody>
          <a:bodyPr>
            <a:normAutofit/>
          </a:bodyPr>
          <a:lstStyle/>
          <a:p>
            <a:r>
              <a:rPr lang="en-US" dirty="0"/>
              <a:t>Deep Learning: New Challenges for MPI Runtimes</a:t>
            </a:r>
            <a:endParaRPr lang="en-US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400753" y="454600"/>
            <a:ext cx="23227" cy="37489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 rot="16200000">
            <a:off x="4077795" y="2166234"/>
            <a:ext cx="227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Scale-up Performance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09405" y="4166387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Scale-out Performance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5423980" y="4201076"/>
            <a:ext cx="3625891" cy="65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195314" y="4507832"/>
            <a:ext cx="85458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A. A. Awan, K. Hamidouche, J. M. Hashmi, and D. K. Panda, S-Caffe: Co-designing MPI Runtimes and Caffe for Scalable Deep Learning on Modern GPU Clusters. In </a:t>
            </a:r>
            <a:r>
              <a:rPr lang="en-US" sz="1050" i="1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Proceedings of the 22nd ACM SIGPLAN Symposium on Principles and Practice of Parallel Programming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 (PPoPP '17)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8413" y="1546913"/>
            <a:ext cx="1353044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0" dirty="0">
                <a:solidFill>
                  <a:srgbClr val="000000"/>
                </a:solidFill>
              </a:rPr>
              <a:t>cuDNN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75713" y="2973646"/>
            <a:ext cx="1115567" cy="4646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0" dirty="0">
                <a:solidFill>
                  <a:srgbClr val="000000"/>
                </a:solidFill>
              </a:rPr>
              <a:t>gRPC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82453" y="3617384"/>
            <a:ext cx="1197860" cy="483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0" dirty="0">
                <a:solidFill>
                  <a:srgbClr val="000000"/>
                </a:solidFill>
              </a:rPr>
              <a:t>Hadoop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80314" y="1695263"/>
            <a:ext cx="1033646" cy="466098"/>
          </a:xfrm>
          <a:prstGeom prst="rect">
            <a:avLst/>
          </a:prstGeom>
          <a:ln>
            <a:solidFill>
              <a:srgbClr val="831718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9933">
                    <a:lumMod val="75000"/>
                  </a:srgbClr>
                </a:solidFill>
              </a:rPr>
              <a:t>MPI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38413" y="2015480"/>
            <a:ext cx="1353044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0" dirty="0">
                <a:solidFill>
                  <a:srgbClr val="000000"/>
                </a:solidFill>
              </a:rPr>
              <a:t>MKL-DNN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27976" y="647888"/>
            <a:ext cx="1005998" cy="831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66"/>
                </a:solidFill>
              </a:rPr>
              <a:t>Desired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638B1797-645E-4E4F-881C-294C07E8A233}"/>
              </a:ext>
            </a:extLst>
          </p:cNvPr>
          <p:cNvSpPr/>
          <p:nvPr/>
        </p:nvSpPr>
        <p:spPr>
          <a:xfrm>
            <a:off x="5429658" y="996394"/>
            <a:ext cx="1001908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0" dirty="0">
                <a:solidFill>
                  <a:srgbClr val="000000"/>
                </a:solidFill>
              </a:rPr>
              <a:t>NCCL1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E180453-D1C4-5A4A-9B9D-7B8F203F06F0}"/>
              </a:ext>
            </a:extLst>
          </p:cNvPr>
          <p:cNvSpPr/>
          <p:nvPr/>
        </p:nvSpPr>
        <p:spPr>
          <a:xfrm>
            <a:off x="6772275" y="761005"/>
            <a:ext cx="1103893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0" dirty="0">
                <a:solidFill>
                  <a:srgbClr val="000000"/>
                </a:solidFill>
              </a:rPr>
              <a:t>NCCL2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94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91"/>
    </mc:Choice>
    <mc:Fallback xmlns="">
      <p:transition spd="slow" advTm="54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14BB64-C0C1-8F49-8DC0-CE039EFF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69" y="949569"/>
            <a:ext cx="3156053" cy="3264622"/>
          </a:xfrm>
        </p:spPr>
        <p:txBody>
          <a:bodyPr/>
          <a:lstStyle/>
          <a:p>
            <a:r>
              <a:rPr lang="en-US" dirty="0"/>
              <a:t>MVAPICH2-GDR offers excellent performance via advanced designs for MPI_Allreduce.</a:t>
            </a:r>
          </a:p>
          <a:p>
            <a:r>
              <a:rPr lang="en-US" dirty="0"/>
              <a:t>Up to </a:t>
            </a:r>
            <a:r>
              <a:rPr lang="en-US" b="1" dirty="0">
                <a:solidFill>
                  <a:srgbClr val="C00000"/>
                </a:solidFill>
              </a:rPr>
              <a:t>11% better </a:t>
            </a:r>
            <a:r>
              <a:rPr lang="en-US" dirty="0"/>
              <a:t>performance on the RI2 cluster (16 GPUs)</a:t>
            </a:r>
          </a:p>
          <a:p>
            <a:r>
              <a:rPr lang="en-US" dirty="0"/>
              <a:t>Near-ideal – </a:t>
            </a:r>
            <a:r>
              <a:rPr lang="en-US" b="1" dirty="0">
                <a:solidFill>
                  <a:srgbClr val="C00000"/>
                </a:solidFill>
              </a:rPr>
              <a:t>98% scaling efficiency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53F80C4-F52D-9545-AB33-883444FE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Exploiting CUDA-Aware MPI for TensorFlow (Horovod)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="" xmlns:a16="http://schemas.microsoft.com/office/drawing/2014/main" id="{8A4734FE-DB57-5646-8DBA-FEB26D509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937242"/>
              </p:ext>
            </p:extLst>
          </p:nvPr>
        </p:nvGraphicFramePr>
        <p:xfrm>
          <a:off x="3957738" y="571248"/>
          <a:ext cx="5111560" cy="4088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19E668F-86D1-544E-A955-485BB11CB251}"/>
              </a:ext>
            </a:extLst>
          </p:cNvPr>
          <p:cNvSpPr/>
          <p:nvPr/>
        </p:nvSpPr>
        <p:spPr>
          <a:xfrm>
            <a:off x="5756267" y="892544"/>
            <a:ext cx="237172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chemeClr val="bg2"/>
                </a:solidFill>
                <a:latin typeface="+mn-lt"/>
              </a:rPr>
              <a:t>MVAPICH2-GDR </a:t>
            </a:r>
            <a:r>
              <a:rPr lang="en-US" sz="1200" b="0" dirty="0" smtClean="0">
                <a:solidFill>
                  <a:schemeClr val="bg2"/>
                </a:solidFill>
                <a:latin typeface="+mn-lt"/>
              </a:rPr>
              <a:t>2.3 </a:t>
            </a:r>
            <a:r>
              <a:rPr lang="en-US" sz="1200" b="0" dirty="0">
                <a:solidFill>
                  <a:schemeClr val="bg2"/>
                </a:solidFill>
                <a:latin typeface="+mn-lt"/>
              </a:rPr>
              <a:t>(MPI-Opt) is up to </a:t>
            </a:r>
            <a:r>
              <a:rPr lang="en-US" sz="1200" dirty="0">
                <a:solidFill>
                  <a:schemeClr val="tx2"/>
                </a:solidFill>
                <a:latin typeface="+mn-lt"/>
              </a:rPr>
              <a:t>11% faster </a:t>
            </a:r>
            <a:r>
              <a:rPr lang="en-US" sz="1200" b="0" dirty="0">
                <a:solidFill>
                  <a:schemeClr val="bg2"/>
                </a:solidFill>
                <a:latin typeface="+mn-lt"/>
              </a:rPr>
              <a:t>than MVAPICH2 2.3 (Basic CUDA support)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6417AB3-12D7-2948-A7A8-96D45029B5D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5707" y="968296"/>
            <a:ext cx="0" cy="247414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7B3C708-8B71-2B4D-BCCA-73C4CCB1FC49}"/>
              </a:ext>
            </a:extLst>
          </p:cNvPr>
          <p:cNvCxnSpPr>
            <a:cxnSpLocks/>
          </p:cNvCxnSpPr>
          <p:nvPr/>
        </p:nvCxnSpPr>
        <p:spPr bwMode="auto">
          <a:xfrm>
            <a:off x="8355706" y="968296"/>
            <a:ext cx="36576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77E41FB-226F-4249-B780-30A4716F85E9}"/>
              </a:ext>
            </a:extLst>
          </p:cNvPr>
          <p:cNvSpPr/>
          <p:nvPr/>
        </p:nvSpPr>
        <p:spPr>
          <a:xfrm>
            <a:off x="0" y="4521697"/>
            <a:ext cx="9069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A. A. Awan et al., “Scalable Distributed DNN Training using TensorFlow and CUDA-Aware MPI: Characterization, Designs, and Performance Evaluation</a:t>
            </a:r>
            <a:r>
              <a:rPr lang="en-US" sz="12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”, Under Review, </a:t>
            </a:r>
            <a:r>
              <a:rPr lang="en-US" sz="12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hlinkClick r:id="rId3"/>
              </a:rPr>
              <a:t>https</a:t>
            </a:r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hlinkClick r:id="rId3"/>
              </a:rPr>
              <a:t>://arxiv.org/abs/1810.11112</a:t>
            </a:r>
            <a:r>
              <a:rPr lang="en-US" sz="12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33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3">
            <a:extLst>
              <a:ext uri="{FF2B5EF4-FFF2-40B4-BE49-F238E27FC236}">
                <a16:creationId xmlns="" xmlns:a16="http://schemas.microsoft.com/office/drawing/2014/main" id="{25EB0ED0-80B4-744B-867F-6EC9DB4788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27565" y="1553148"/>
          <a:ext cx="3231722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="" xmlns:a16="http://schemas.microsoft.com/office/drawing/2014/main" id="{61C5B100-0097-374D-8E1F-1BB12F9EC6F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12940" y="1452157"/>
          <a:ext cx="2921759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88BA6E7A-2D85-9743-B8E6-FD4D936B29E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79080" y="1452157"/>
          <a:ext cx="3231722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9573" y="536171"/>
            <a:ext cx="8630050" cy="714005"/>
          </a:xfrm>
        </p:spPr>
        <p:txBody>
          <a:bodyPr/>
          <a:lstStyle/>
          <a:p>
            <a:r>
              <a:rPr lang="en-US" sz="2100" dirty="0"/>
              <a:t>16 GPUs (4 nodes) MVAPICH2-GDR vs. Baidu-Allreduce and OpenMPI 3.0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728" y="55899"/>
            <a:ext cx="8699273" cy="579576"/>
          </a:xfrm>
        </p:spPr>
        <p:txBody>
          <a:bodyPr/>
          <a:lstStyle/>
          <a:p>
            <a:r>
              <a:rPr lang="en-US" sz="2400" dirty="0"/>
              <a:t>MVAPICH2-GDR: Allreduce Comparison with Baidu and OpenMPI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7" y="4671660"/>
            <a:ext cx="489316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0" i="1" dirty="0">
                <a:solidFill>
                  <a:srgbClr val="C00000"/>
                </a:solidFill>
                <a:latin typeface="+mn-lt"/>
              </a:rPr>
              <a:t>*Available since MVAPICH2-GDR 2.3a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364859" y="1880804"/>
            <a:ext cx="1497458" cy="3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57" indent="-342857" defTabSz="91428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500" kern="0" dirty="0">
                <a:solidFill>
                  <a:srgbClr val="C00000"/>
                </a:solidFill>
                <a:latin typeface="+mj-lt"/>
                <a:cs typeface="Calibri" pitchFamily="34" charset="0"/>
              </a:rPr>
              <a:t>~30X better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893769" y="2036458"/>
            <a:ext cx="1474573" cy="53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57" indent="-342857" defTabSz="91428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kern="0" dirty="0">
                <a:solidFill>
                  <a:srgbClr val="C00000"/>
                </a:solidFill>
                <a:latin typeface="+mj-lt"/>
                <a:cs typeface="Calibri" pitchFamily="34" charset="0"/>
              </a:rPr>
              <a:t>MV2 is ~2X better than Baidu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>
            <a:off x="8229336" y="2360306"/>
            <a:ext cx="523643" cy="50784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1369000" y="1937079"/>
            <a:ext cx="0" cy="432037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126979C-F997-7A49-87DB-56BB22B864B0}"/>
              </a:ext>
            </a:extLst>
          </p:cNvPr>
          <p:cNvCxnSpPr>
            <a:cxnSpLocks/>
          </p:cNvCxnSpPr>
          <p:nvPr/>
        </p:nvCxnSpPr>
        <p:spPr bwMode="auto">
          <a:xfrm>
            <a:off x="5903366" y="1819661"/>
            <a:ext cx="0" cy="1595052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B6E96E6-B06F-5043-BFB5-59A160ADC499}"/>
              </a:ext>
            </a:extLst>
          </p:cNvPr>
          <p:cNvSpPr txBox="1"/>
          <p:nvPr/>
        </p:nvSpPr>
        <p:spPr bwMode="auto">
          <a:xfrm>
            <a:off x="4987482" y="1448737"/>
            <a:ext cx="1497458" cy="3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57" indent="-342857" defTabSz="91428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500" kern="0" dirty="0">
                <a:solidFill>
                  <a:srgbClr val="C00000"/>
                </a:solidFill>
                <a:latin typeface="+mj-lt"/>
                <a:cs typeface="Calibri" pitchFamily="34" charset="0"/>
              </a:rPr>
              <a:t>~10X better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EE1F2C2-B5EB-A94B-BEFF-860C0B7E91AD}"/>
              </a:ext>
            </a:extLst>
          </p:cNvPr>
          <p:cNvSpPr txBox="1"/>
          <p:nvPr/>
        </p:nvSpPr>
        <p:spPr bwMode="auto">
          <a:xfrm>
            <a:off x="7143752" y="1483630"/>
            <a:ext cx="1743075" cy="53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57" indent="-342857" algn="ctr" defTabSz="91428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 pitchFamily="34" charset="0"/>
              </a:rPr>
              <a:t>OpenMPI is ~5X slower than Baidu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99416B8-3E21-CC4A-B658-8D1D42455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8815391" y="1879666"/>
            <a:ext cx="0" cy="82529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D2F19C2D-65EB-5C42-BCBF-C33B9C84B7F0}"/>
              </a:ext>
            </a:extLst>
          </p:cNvPr>
          <p:cNvCxnSpPr>
            <a:cxnSpLocks/>
          </p:cNvCxnSpPr>
          <p:nvPr/>
        </p:nvCxnSpPr>
        <p:spPr bwMode="auto">
          <a:xfrm>
            <a:off x="5672138" y="2915401"/>
            <a:ext cx="0" cy="49489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D000779-C5D3-AF4F-885A-E4D1A91E58A8}"/>
              </a:ext>
            </a:extLst>
          </p:cNvPr>
          <p:cNvSpPr txBox="1"/>
          <p:nvPr/>
        </p:nvSpPr>
        <p:spPr bwMode="auto">
          <a:xfrm>
            <a:off x="4420156" y="3113962"/>
            <a:ext cx="1497458" cy="3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57" indent="-342857" defTabSz="91428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500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 pitchFamily="34" charset="0"/>
              </a:rPr>
              <a:t>~4X better</a:t>
            </a:r>
          </a:p>
        </p:txBody>
      </p:sp>
    </p:spTree>
    <p:extLst>
      <p:ext uri="{BB962C8B-B14F-4D97-AF65-F5344CB8AC3E}">
        <p14:creationId xmlns:p14="http://schemas.microsoft.com/office/powerpoint/2010/main" val="16768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E8E4267-DFBD-3E4C-882D-2215DA4A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1" y="68843"/>
            <a:ext cx="8096595" cy="579576"/>
          </a:xfrm>
        </p:spPr>
        <p:txBody>
          <a:bodyPr/>
          <a:lstStyle/>
          <a:p>
            <a:r>
              <a:rPr lang="en-US" dirty="0"/>
              <a:t>MVAPICH2-GDR vs. NCCL2 – Allreduce Operation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="" xmlns:a16="http://schemas.microsoft.com/office/drawing/2014/main" id="{3273A35A-FE6E-8749-B21A-0411BAB5DBFE}"/>
              </a:ext>
            </a:extLst>
          </p:cNvPr>
          <p:cNvSpPr txBox="1">
            <a:spLocks/>
          </p:cNvSpPr>
          <p:nvPr/>
        </p:nvSpPr>
        <p:spPr bwMode="auto">
          <a:xfrm>
            <a:off x="369573" y="635094"/>
            <a:ext cx="8630050" cy="67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32" indent="-285744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2971" indent="-228594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160" indent="-228594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349" indent="-228594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500" kern="0" dirty="0"/>
              <a:t>Optimized designs in MVAPICH2-GDR 2.3 offer better/comparable performance for most cases </a:t>
            </a:r>
          </a:p>
          <a:p>
            <a:r>
              <a:rPr lang="en-US" sz="1500" kern="0" dirty="0"/>
              <a:t>MPI_Allreduce (MVAPICH2-GDR) vs. ncclAllreduce (NCCL2) on 16 GPUs</a:t>
            </a:r>
          </a:p>
          <a:p>
            <a:endParaRPr lang="en-US" sz="1500" kern="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1AF6321F-03AD-424B-A176-B0B9AFDF0B3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43424" y="1358155"/>
          <a:ext cx="4456197" cy="3267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92425AD-B656-1F4F-B93D-209D21DC323B}"/>
              </a:ext>
            </a:extLst>
          </p:cNvPr>
          <p:cNvCxnSpPr>
            <a:cxnSpLocks/>
          </p:cNvCxnSpPr>
          <p:nvPr/>
        </p:nvCxnSpPr>
        <p:spPr bwMode="auto">
          <a:xfrm>
            <a:off x="8810917" y="1517651"/>
            <a:ext cx="0" cy="20955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BB2D48-6067-6445-9DB8-8869D7FA546B}"/>
              </a:ext>
            </a:extLst>
          </p:cNvPr>
          <p:cNvSpPr txBox="1"/>
          <p:nvPr/>
        </p:nvSpPr>
        <p:spPr bwMode="auto">
          <a:xfrm>
            <a:off x="8009539" y="1829111"/>
            <a:ext cx="1497458" cy="3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48" indent="-342848" defTabSz="914265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500" kern="0" dirty="0">
                <a:solidFill>
                  <a:srgbClr val="C00000"/>
                </a:solidFill>
                <a:latin typeface="+mj-lt"/>
                <a:cs typeface="Calibri" pitchFamily="34" charset="0"/>
              </a:rPr>
              <a:t>~1.2X better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DF7AAD6-04D2-8C4C-B2A8-3D3C83FCCAC8}"/>
              </a:ext>
            </a:extLst>
          </p:cNvPr>
          <p:cNvSpPr txBox="1"/>
          <p:nvPr/>
        </p:nvSpPr>
        <p:spPr bwMode="auto">
          <a:xfrm>
            <a:off x="170004" y="4630882"/>
            <a:ext cx="8908711" cy="29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i="1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Calibri" pitchFamily="34" charset="0"/>
              </a:rPr>
              <a:t>Platform: Intel Xeon (Broadwell) nodes equipped with a dual-socket CPU, 1 K-80 GPUs, and EDR InfiniBand Inter-connect 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="" xmlns:a16="http://schemas.microsoft.com/office/drawing/2014/main" id="{B06831E6-2E87-BA4C-8B5B-4D3FA4A0FFE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3505" y="1336116"/>
          <a:ext cx="4456197" cy="3267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38A50A8-C79C-7341-AA01-743760214229}"/>
              </a:ext>
            </a:extLst>
          </p:cNvPr>
          <p:cNvCxnSpPr>
            <a:cxnSpLocks/>
          </p:cNvCxnSpPr>
          <p:nvPr/>
        </p:nvCxnSpPr>
        <p:spPr bwMode="auto">
          <a:xfrm>
            <a:off x="3451517" y="1805946"/>
            <a:ext cx="0" cy="289554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A9C91BF-0FAC-C246-A04A-C3A1F03A1C87}"/>
              </a:ext>
            </a:extLst>
          </p:cNvPr>
          <p:cNvSpPr txBox="1"/>
          <p:nvPr/>
        </p:nvSpPr>
        <p:spPr bwMode="auto">
          <a:xfrm>
            <a:off x="3332095" y="2196682"/>
            <a:ext cx="1497458" cy="3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48" indent="-342848" defTabSz="914265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500" kern="0" dirty="0">
                <a:solidFill>
                  <a:srgbClr val="C00000"/>
                </a:solidFill>
                <a:latin typeface="+mj-lt"/>
                <a:cs typeface="Calibri" pitchFamily="34" charset="0"/>
              </a:rPr>
              <a:t>~3X better</a:t>
            </a:r>
          </a:p>
        </p:txBody>
      </p:sp>
    </p:spTree>
    <p:extLst>
      <p:ext uri="{BB962C8B-B14F-4D97-AF65-F5344CB8AC3E}">
        <p14:creationId xmlns:p14="http://schemas.microsoft.com/office/powerpoint/2010/main" val="19427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E8E4267-DFBD-3E4C-882D-2215DA4A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843"/>
            <a:ext cx="9144000" cy="579576"/>
          </a:xfrm>
        </p:spPr>
        <p:txBody>
          <a:bodyPr/>
          <a:lstStyle/>
          <a:p>
            <a:r>
              <a:rPr lang="en-US" dirty="0"/>
              <a:t>MVAPICH2-GDR vs. NCCL2 – Allreduce on DGX-2 (Preliminary Results)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="" xmlns:a16="http://schemas.microsoft.com/office/drawing/2014/main" id="{3273A35A-FE6E-8749-B21A-0411BAB5DBFE}"/>
              </a:ext>
            </a:extLst>
          </p:cNvPr>
          <p:cNvSpPr txBox="1">
            <a:spLocks/>
          </p:cNvSpPr>
          <p:nvPr/>
        </p:nvSpPr>
        <p:spPr bwMode="auto">
          <a:xfrm>
            <a:off x="369573" y="635095"/>
            <a:ext cx="8630050" cy="67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32" indent="-285744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2971" indent="-228594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160" indent="-228594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349" indent="-228594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883" indent="-342883" defTabSz="914378"/>
            <a:r>
              <a:rPr lang="en-US" sz="1500" kern="0" dirty="0">
                <a:solidFill>
                  <a:srgbClr val="000000"/>
                </a:solidFill>
              </a:rPr>
              <a:t>Optimized designs in upcoming MVAPICH2-GDR offer better/comparable performance for most cases </a:t>
            </a:r>
          </a:p>
          <a:p>
            <a:pPr marL="342883" indent="-342883" defTabSz="914378"/>
            <a:r>
              <a:rPr lang="en-US" sz="1500" kern="0" dirty="0">
                <a:solidFill>
                  <a:srgbClr val="000000"/>
                </a:solidFill>
              </a:rPr>
              <a:t>MPI_Allreduce (MVAPICH2-GDR) vs. ncclAllreduce (NCCL2) on 1 DGX-2 node (16 Volta GPUs)</a:t>
            </a:r>
          </a:p>
          <a:p>
            <a:pPr marL="342883" indent="-342883" defTabSz="914378"/>
            <a:endParaRPr lang="en-US" sz="1500" kern="0" dirty="0">
              <a:solidFill>
                <a:srgbClr val="000000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1AF6321F-03AD-424B-A176-B0B9AFDF0B3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43424" y="1358156"/>
          <a:ext cx="4456197" cy="3267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92425AD-B656-1F4F-B93D-209D21DC323B}"/>
              </a:ext>
            </a:extLst>
          </p:cNvPr>
          <p:cNvCxnSpPr>
            <a:cxnSpLocks/>
          </p:cNvCxnSpPr>
          <p:nvPr/>
        </p:nvCxnSpPr>
        <p:spPr bwMode="auto">
          <a:xfrm>
            <a:off x="6674370" y="2370163"/>
            <a:ext cx="0" cy="17067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BB2D48-6067-6445-9DB8-8869D7FA546B}"/>
              </a:ext>
            </a:extLst>
          </p:cNvPr>
          <p:cNvSpPr txBox="1"/>
          <p:nvPr/>
        </p:nvSpPr>
        <p:spPr bwMode="auto">
          <a:xfrm>
            <a:off x="5956873" y="1929089"/>
            <a:ext cx="1497458" cy="3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39" indent="-342839" defTabSz="914243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500" kern="0" dirty="0">
                <a:solidFill>
                  <a:srgbClr val="C00000"/>
                </a:solidFill>
                <a:latin typeface="Calibri"/>
                <a:cs typeface="Calibri" pitchFamily="34" charset="0"/>
              </a:rPr>
              <a:t>~1.7X better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DF7AAD6-04D2-8C4C-B2A8-3D3C83FCCAC8}"/>
              </a:ext>
            </a:extLst>
          </p:cNvPr>
          <p:cNvSpPr txBox="1"/>
          <p:nvPr/>
        </p:nvSpPr>
        <p:spPr bwMode="auto">
          <a:xfrm>
            <a:off x="170005" y="4630882"/>
            <a:ext cx="8908711" cy="29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7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kern="0" dirty="0">
                <a:solidFill>
                  <a:srgbClr val="000066">
                    <a:lumMod val="60000"/>
                    <a:lumOff val="40000"/>
                  </a:srgbClr>
                </a:solidFill>
                <a:latin typeface="+mn-lt"/>
                <a:cs typeface="Calibri" pitchFamily="34" charset="0"/>
              </a:rPr>
              <a:t>Platform: Nvidia DGX-2 system (16 Nvidia Volta GPUs connected with NVSwitch), CUDA 9.2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="" xmlns:a16="http://schemas.microsoft.com/office/drawing/2014/main" id="{B06831E6-2E87-BA4C-8B5B-4D3FA4A0FFE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3505" y="1336117"/>
          <a:ext cx="4456197" cy="3267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38A50A8-C79C-7341-AA01-743760214229}"/>
              </a:ext>
            </a:extLst>
          </p:cNvPr>
          <p:cNvCxnSpPr>
            <a:cxnSpLocks/>
          </p:cNvCxnSpPr>
          <p:nvPr/>
        </p:nvCxnSpPr>
        <p:spPr bwMode="auto">
          <a:xfrm>
            <a:off x="1591187" y="2503172"/>
            <a:ext cx="0" cy="479344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A9C91BF-0FAC-C246-A04A-C3A1F03A1C87}"/>
              </a:ext>
            </a:extLst>
          </p:cNvPr>
          <p:cNvSpPr txBox="1"/>
          <p:nvPr/>
        </p:nvSpPr>
        <p:spPr bwMode="auto">
          <a:xfrm>
            <a:off x="1324159" y="2040317"/>
            <a:ext cx="1497458" cy="3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839" indent="-342839" defTabSz="914243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500" kern="0" dirty="0">
                <a:solidFill>
                  <a:srgbClr val="C00000"/>
                </a:solidFill>
                <a:latin typeface="Calibri"/>
                <a:cs typeface="Calibri" pitchFamily="34" charset="0"/>
              </a:rPr>
              <a:t>~2.5X better</a:t>
            </a:r>
          </a:p>
        </p:txBody>
      </p:sp>
    </p:spTree>
    <p:extLst>
      <p:ext uri="{BB962C8B-B14F-4D97-AF65-F5344CB8AC3E}">
        <p14:creationId xmlns:p14="http://schemas.microsoft.com/office/powerpoint/2010/main" val="4026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77" y="591671"/>
            <a:ext cx="4572000" cy="3402813"/>
          </a:xfrm>
        </p:spPr>
        <p:txBody>
          <a:bodyPr/>
          <a:lstStyle/>
          <a:p>
            <a:r>
              <a:rPr lang="en-US" sz="1400" dirty="0"/>
              <a:t>Caffe : A flexible and layered Deep Learning framework.</a:t>
            </a:r>
          </a:p>
          <a:p>
            <a:r>
              <a:rPr lang="en-US" sz="1400" dirty="0"/>
              <a:t>Benefits and Weaknesses</a:t>
            </a:r>
          </a:p>
          <a:p>
            <a:pPr lvl="1"/>
            <a:r>
              <a:rPr lang="en-US" sz="1200" dirty="0"/>
              <a:t>Multi-GPU Training within a single node</a:t>
            </a:r>
          </a:p>
          <a:p>
            <a:pPr lvl="1"/>
            <a:r>
              <a:rPr lang="en-US" sz="1200" dirty="0"/>
              <a:t>Performance degradation for GPUs across different sockets </a:t>
            </a:r>
          </a:p>
          <a:p>
            <a:pPr lvl="1"/>
            <a:r>
              <a:rPr lang="en-US" sz="1200" dirty="0"/>
              <a:t>Limited Scale-out</a:t>
            </a:r>
          </a:p>
          <a:p>
            <a:r>
              <a:rPr lang="en-US" sz="1400" dirty="0"/>
              <a:t>OSU-Caffe: MPI-based Parallel Training </a:t>
            </a:r>
          </a:p>
          <a:p>
            <a:pPr lvl="1"/>
            <a:r>
              <a:rPr lang="en-US" sz="1200" dirty="0"/>
              <a:t>Enable Scale-up (within a node) and Scale-out (across multi-GPU nodes)</a:t>
            </a:r>
          </a:p>
          <a:p>
            <a:pPr lvl="1"/>
            <a:r>
              <a:rPr lang="en-US" sz="1200" dirty="0"/>
              <a:t>Scale-out on 64 GPUs for training CIFAR-10 network on CIFAR-10 dataset</a:t>
            </a:r>
          </a:p>
          <a:p>
            <a:pPr lvl="1"/>
            <a:r>
              <a:rPr lang="en-US" sz="1200" dirty="0"/>
              <a:t>Scale-out on 128 GPUs for training GoogLeNet network on ImageNet dataset</a:t>
            </a:r>
          </a:p>
          <a:p>
            <a:pPr marL="457200" lvl="1" indent="0">
              <a:buNone/>
            </a:pPr>
            <a:endParaRPr lang="en-US" sz="1350" dirty="0"/>
          </a:p>
          <a:p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21" y="98341"/>
            <a:ext cx="8096595" cy="579576"/>
          </a:xfrm>
        </p:spPr>
        <p:txBody>
          <a:bodyPr/>
          <a:lstStyle/>
          <a:p>
            <a:r>
              <a:rPr lang="en-US" dirty="0"/>
              <a:t>OSU-Caffe: Scalable Deep Learning</a:t>
            </a:r>
          </a:p>
        </p:txBody>
      </p:sp>
      <p:graphicFrame>
        <p:nvGraphicFramePr>
          <p:cNvPr id="4" name="Content Placeholder 31" descr="Line chart" title="Chart"/>
          <p:cNvGraphicFramePr>
            <a:graphicFrameLocks/>
          </p:cNvGraphicFramePr>
          <p:nvPr>
            <p:extLst/>
          </p:nvPr>
        </p:nvGraphicFramePr>
        <p:xfrm>
          <a:off x="4464424" y="591671"/>
          <a:ext cx="4589928" cy="436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ultiply 4"/>
          <p:cNvSpPr/>
          <p:nvPr/>
        </p:nvSpPr>
        <p:spPr bwMode="auto">
          <a:xfrm>
            <a:off x="6921250" y="3397358"/>
            <a:ext cx="127363" cy="274320"/>
          </a:xfrm>
          <a:prstGeom prst="mathMultiply">
            <a:avLst/>
          </a:prstGeom>
          <a:solidFill>
            <a:srgbClr val="C0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Multiply 5"/>
          <p:cNvSpPr/>
          <p:nvPr/>
        </p:nvSpPr>
        <p:spPr bwMode="auto">
          <a:xfrm>
            <a:off x="7624924" y="3405163"/>
            <a:ext cx="127363" cy="274320"/>
          </a:xfrm>
          <a:prstGeom prst="mathMultiply">
            <a:avLst/>
          </a:prstGeom>
          <a:solidFill>
            <a:srgbClr val="C0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Multiply 6"/>
          <p:cNvSpPr/>
          <p:nvPr/>
        </p:nvSpPr>
        <p:spPr bwMode="auto">
          <a:xfrm>
            <a:off x="8305448" y="3405556"/>
            <a:ext cx="127363" cy="274320"/>
          </a:xfrm>
          <a:prstGeom prst="mathMultiply">
            <a:avLst/>
          </a:prstGeom>
          <a:solidFill>
            <a:srgbClr val="C0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8" name="Multiply 7"/>
          <p:cNvSpPr/>
          <p:nvPr/>
        </p:nvSpPr>
        <p:spPr bwMode="auto">
          <a:xfrm>
            <a:off x="4797401" y="4272640"/>
            <a:ext cx="127363" cy="274320"/>
          </a:xfrm>
          <a:prstGeom prst="mathMultiply">
            <a:avLst/>
          </a:prstGeom>
          <a:solidFill>
            <a:srgbClr val="C0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913190" y="4252560"/>
            <a:ext cx="1910443" cy="29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b="0" kern="0" dirty="0">
                <a:latin typeface="+mj-lt"/>
                <a:cs typeface="Calibri" pitchFamily="34" charset="0"/>
              </a:rPr>
              <a:t>Invalid use case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25374" y="4041007"/>
            <a:ext cx="3630797" cy="86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9054" tIns="34529" rIns="69054" bIns="3452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783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2000" b="0" kern="0" dirty="0">
                <a:solidFill>
                  <a:srgbClr val="FF0000"/>
                </a:solidFill>
                <a:latin typeface="+mj-lt"/>
                <a:cs typeface="Calibri" pitchFamily="34" charset="0"/>
              </a:rPr>
              <a:t>OSU-Caffe publicly available from</a:t>
            </a:r>
          </a:p>
          <a:p>
            <a:pPr algn="ctr" defTabSz="685783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2000" b="0" kern="0" dirty="0">
                <a:solidFill>
                  <a:srgbClr val="FF0000"/>
                </a:solidFill>
                <a:latin typeface="+mj-lt"/>
                <a:cs typeface="Calibri" pitchFamily="34" charset="0"/>
                <a:hlinkClick r:id="rId3"/>
              </a:rPr>
              <a:t>http://hidl.cse.ohio-state.edu/</a:t>
            </a:r>
            <a:endParaRPr kumimoji="1" lang="en-US" sz="2000" b="0" kern="0" dirty="0">
              <a:solidFill>
                <a:srgbClr val="FF000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329" y="582195"/>
            <a:ext cx="8331546" cy="417174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400" dirty="0"/>
              <a:t>High-Performance Design of TensorFlow over RDMA-enabled Interconnects</a:t>
            </a:r>
            <a:endParaRPr lang="en-US" sz="1050" dirty="0"/>
          </a:p>
          <a:p>
            <a:pPr lvl="1">
              <a:lnSpc>
                <a:spcPct val="130000"/>
              </a:lnSpc>
            </a:pPr>
            <a:r>
              <a:rPr lang="en-US" sz="1200" dirty="0">
                <a:solidFill>
                  <a:srgbClr val="FF0000"/>
                </a:solidFill>
              </a:rPr>
              <a:t>High performance RDMA-enhanced design with native InfiniBand support at the verbs-level for gRPC and TensorFlow</a:t>
            </a:r>
          </a:p>
          <a:p>
            <a:pPr lvl="1">
              <a:lnSpc>
                <a:spcPct val="13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RDMA-based data communication</a:t>
            </a:r>
          </a:p>
          <a:p>
            <a:pPr lvl="1">
              <a:lnSpc>
                <a:spcPct val="13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Adaptive communication protocols</a:t>
            </a:r>
          </a:p>
          <a:p>
            <a:pPr lvl="1">
              <a:lnSpc>
                <a:spcPct val="13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Dynamic message chunking and accumulation</a:t>
            </a:r>
          </a:p>
          <a:p>
            <a:pPr lvl="1">
              <a:lnSpc>
                <a:spcPct val="13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Support for RDMA device selection</a:t>
            </a:r>
          </a:p>
          <a:p>
            <a:pPr lvl="1">
              <a:lnSpc>
                <a:spcPct val="130000"/>
              </a:lnSpc>
            </a:pPr>
            <a:r>
              <a:rPr lang="en-US" altLang="zh-CN" sz="1200" dirty="0"/>
              <a:t>Easily configurable for different protocols (native InfiniBand and IPoIB)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Current release: </a:t>
            </a:r>
            <a:r>
              <a:rPr lang="en-US" sz="1400" dirty="0">
                <a:solidFill>
                  <a:srgbClr val="FF0000"/>
                </a:solidFill>
              </a:rPr>
              <a:t>0.9.1</a:t>
            </a:r>
          </a:p>
          <a:p>
            <a:pPr lvl="1">
              <a:lnSpc>
                <a:spcPct val="130000"/>
              </a:lnSpc>
            </a:pPr>
            <a:r>
              <a:rPr lang="en-US" sz="1400" dirty="0"/>
              <a:t>Based on Google TensorFlow </a:t>
            </a:r>
            <a:r>
              <a:rPr lang="en-US" sz="1400" dirty="0">
                <a:solidFill>
                  <a:srgbClr val="FF0000"/>
                </a:solidFill>
              </a:rPr>
              <a:t>1.3.0</a:t>
            </a:r>
          </a:p>
          <a:p>
            <a:pPr lvl="1">
              <a:lnSpc>
                <a:spcPct val="130000"/>
              </a:lnSpc>
            </a:pPr>
            <a:r>
              <a:rPr lang="en-US" sz="1400" dirty="0"/>
              <a:t>Tested with</a:t>
            </a:r>
          </a:p>
          <a:p>
            <a:pPr lvl="2">
              <a:lnSpc>
                <a:spcPct val="130000"/>
              </a:lnSpc>
            </a:pPr>
            <a:r>
              <a:rPr lang="en-US" sz="1100" dirty="0"/>
              <a:t>Mellanox InfiniBand adapters (e.g., EDR)</a:t>
            </a:r>
          </a:p>
          <a:p>
            <a:pPr lvl="2">
              <a:lnSpc>
                <a:spcPct val="130000"/>
              </a:lnSpc>
            </a:pPr>
            <a:r>
              <a:rPr lang="en-US" sz="1100" dirty="0"/>
              <a:t>NVIDIA GPGPU K80</a:t>
            </a:r>
          </a:p>
          <a:p>
            <a:pPr lvl="2">
              <a:lnSpc>
                <a:spcPct val="130000"/>
              </a:lnSpc>
            </a:pPr>
            <a:r>
              <a:rPr lang="en-US" sz="1100" dirty="0"/>
              <a:t>Tested with CUDA 8.0 and CUDNN 5.0</a:t>
            </a:r>
          </a:p>
          <a:p>
            <a:pPr lvl="1">
              <a:lnSpc>
                <a:spcPct val="130000"/>
              </a:lnSpc>
            </a:pPr>
            <a:r>
              <a:rPr lang="en-US" sz="1200" b="1" dirty="0">
                <a:solidFill>
                  <a:srgbClr val="000000"/>
                </a:solidFill>
                <a:hlinkClick r:id="rId3"/>
              </a:rPr>
              <a:t>http://hidl.cse.ohio-state.edu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508" y="106605"/>
            <a:ext cx="8577118" cy="447769"/>
          </a:xfrm>
        </p:spPr>
        <p:txBody>
          <a:bodyPr/>
          <a:lstStyle/>
          <a:p>
            <a:r>
              <a:rPr lang="en-US" altLang="zh-CN" sz="2400" dirty="0"/>
              <a:t>RDMA-TensorFlow Distribution</a:t>
            </a:r>
          </a:p>
        </p:txBody>
      </p:sp>
    </p:spTree>
    <p:extLst>
      <p:ext uri="{BB962C8B-B14F-4D97-AF65-F5344CB8AC3E}">
        <p14:creationId xmlns:p14="http://schemas.microsoft.com/office/powerpoint/2010/main" val="6592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6200" y="742580"/>
          <a:ext cx="2941110" cy="2860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108" y="143403"/>
            <a:ext cx="8096595" cy="579576"/>
          </a:xfrm>
        </p:spPr>
        <p:txBody>
          <a:bodyPr/>
          <a:lstStyle/>
          <a:p>
            <a:r>
              <a:rPr lang="en-US" sz="2400" dirty="0">
                <a:solidFill>
                  <a:srgbClr val="9D0000"/>
                </a:solidFill>
              </a:rPr>
              <a:t>Performance Benefit for RDMA-TensorFlow (Inception3)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2775" y="3936327"/>
            <a:ext cx="8462403" cy="842678"/>
          </a:xfrm>
          <a:prstGeom prst="rect">
            <a:avLst/>
          </a:prstGeom>
        </p:spPr>
        <p:txBody>
          <a:bodyPr lIns="91436" tIns="45718" rIns="91436" bIns="45718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90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Calibri"/>
                <a:ea typeface="宋体" pitchFamily="2" charset="-122"/>
                <a:cs typeface="Calibri"/>
              </a:rPr>
              <a:t>TensorFlow </a:t>
            </a:r>
            <a:r>
              <a:rPr lang="en-US" altLang="zh-CN" sz="1400" b="0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Inception3</a:t>
            </a:r>
            <a:r>
              <a:rPr lang="en-US" altLang="zh-CN" sz="1400" b="0" dirty="0">
                <a:solidFill>
                  <a:srgbClr val="000000"/>
                </a:solidFill>
                <a:latin typeface="Calibri"/>
                <a:ea typeface="宋体" pitchFamily="2" charset="-122"/>
                <a:cs typeface="Calibri"/>
              </a:rPr>
              <a:t> performance evaluation on an IB EDR cluster</a:t>
            </a:r>
          </a:p>
          <a:p>
            <a:pPr lvl="1" defTabSz="914400" eaLnBrk="1" hangingPunct="1">
              <a:lnSpc>
                <a:spcPct val="90000"/>
              </a:lnSpc>
            </a:pPr>
            <a:r>
              <a:rPr lang="en-US" altLang="zh-CN" sz="1400" b="0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Up to 20% </a:t>
            </a:r>
            <a:r>
              <a:rPr lang="en-US" altLang="zh-CN" sz="1400" b="0" dirty="0">
                <a:solidFill>
                  <a:srgbClr val="000000"/>
                </a:solidFill>
                <a:latin typeface="Calibri"/>
                <a:ea typeface="宋体" pitchFamily="2" charset="-122"/>
                <a:cs typeface="Calibri"/>
              </a:rPr>
              <a:t>performance speedup over Default gRPC (IPoIB) for 8 GPUs</a:t>
            </a:r>
          </a:p>
          <a:p>
            <a:pPr lvl="1" defTabSz="914400" eaLnBrk="1" hangingPunct="1">
              <a:lnSpc>
                <a:spcPct val="90000"/>
              </a:lnSpc>
            </a:pPr>
            <a:r>
              <a:rPr lang="en-US" altLang="zh-CN" sz="1400" b="0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Up to 34% </a:t>
            </a:r>
            <a:r>
              <a:rPr lang="en-US" altLang="zh-CN" sz="1400" b="0" dirty="0">
                <a:solidFill>
                  <a:srgbClr val="000000"/>
                </a:solidFill>
                <a:latin typeface="Calibri"/>
                <a:ea typeface="宋体" pitchFamily="2" charset="-122"/>
                <a:cs typeface="Calibri"/>
              </a:rPr>
              <a:t>performance speedup over Default gRPC (IPoIB) for 16 GPUs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400" b="0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Up to 37% </a:t>
            </a:r>
            <a:r>
              <a:rPr lang="en-US" altLang="zh-CN" sz="1400" b="0" dirty="0">
                <a:solidFill>
                  <a:srgbClr val="000000"/>
                </a:solidFill>
                <a:latin typeface="Calibri"/>
                <a:ea typeface="宋体" pitchFamily="2" charset="-122"/>
                <a:cs typeface="Calibri"/>
              </a:rPr>
              <a:t>performance speedup over Default gRPC  (IPoIB) for 24 GPUs</a:t>
            </a:r>
          </a:p>
          <a:p>
            <a:pPr lvl="1" defTabSz="914400" eaLnBrk="1" hangingPunct="1">
              <a:lnSpc>
                <a:spcPct val="90000"/>
              </a:lnSpc>
            </a:pPr>
            <a:endParaRPr lang="en-US" altLang="zh-CN" sz="1400" b="0" dirty="0">
              <a:solidFill>
                <a:srgbClr val="000000"/>
              </a:solidFill>
              <a:latin typeface="Calibri"/>
              <a:ea typeface="宋体" pitchFamily="2" charset="-122"/>
              <a:cs typeface="Calibri"/>
            </a:endParaRPr>
          </a:p>
          <a:p>
            <a:pPr lvl="1" defTabSz="914400" eaLnBrk="1" hangingPunct="1">
              <a:lnSpc>
                <a:spcPct val="90000"/>
              </a:lnSpc>
            </a:pPr>
            <a:endParaRPr lang="en-US" altLang="zh-CN" sz="1400" b="0" dirty="0">
              <a:solidFill>
                <a:srgbClr val="000000"/>
              </a:solidFill>
              <a:latin typeface="Calibri"/>
              <a:ea typeface="宋体" pitchFamily="2" charset="-122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19779" y="3526070"/>
            <a:ext cx="1484702" cy="3336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400" dirty="0">
                <a:latin typeface="+mj-lt"/>
                <a:cs typeface="Arial" pitchFamily="34" charset="0"/>
              </a:rPr>
              <a:t>4 Nodes (8 GPUS)</a:t>
            </a:r>
            <a:endParaRPr lang="en-US" sz="1400" dirty="0">
              <a:latin typeface="+mj-lt"/>
              <a:cs typeface="Arial" pitchFamily="34" charset="0"/>
              <a:hlinkClick r:id="rId3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002194" y="3536344"/>
            <a:ext cx="1576072" cy="3336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400" dirty="0">
                <a:latin typeface="+mj-lt"/>
                <a:cs typeface="Arial" pitchFamily="34" charset="0"/>
              </a:rPr>
              <a:t>8 Nodes (16 GPUS)</a:t>
            </a:r>
            <a:endParaRPr lang="en-US" sz="1400" dirty="0">
              <a:latin typeface="+mj-lt"/>
              <a:cs typeface="Arial" pitchFamily="34" charset="0"/>
              <a:hlinkClick r:id="rId3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775216" y="3502265"/>
            <a:ext cx="1667444" cy="3336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400" dirty="0">
                <a:latin typeface="+mj-lt"/>
                <a:cs typeface="Arial" pitchFamily="34" charset="0"/>
              </a:rPr>
              <a:t>12 Nodes (24 GPUS)</a:t>
            </a:r>
            <a:endParaRPr lang="en-US" sz="1400" dirty="0">
              <a:latin typeface="+mj-lt"/>
              <a:cs typeface="Arial" pitchFamily="34" charset="0"/>
              <a:hlinkClick r:id="rId3"/>
            </a:endParaRPr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/>
          </p:nvPr>
        </p:nvGraphicFramePr>
        <p:xfrm>
          <a:off x="6032984" y="722979"/>
          <a:ext cx="2862194" cy="2879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/>
          </p:nvPr>
        </p:nvGraphicFramePr>
        <p:xfrm>
          <a:off x="3097310" y="754955"/>
          <a:ext cx="2941110" cy="284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335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953101" y="2915092"/>
            <a:ext cx="7301045" cy="1658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572" y="0"/>
                </a:lnTo>
                <a:lnTo>
                  <a:pt x="21600" y="0"/>
                </a:lnTo>
                <a:lnTo>
                  <a:pt x="15028" y="21600"/>
                </a:lnTo>
                <a:close/>
              </a:path>
            </a:pathLst>
          </a:custGeom>
          <a:solidFill>
            <a:srgbClr val="061642">
              <a:alpha val="90000"/>
            </a:srgbClr>
          </a:soli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4" name="Shape 574"/>
          <p:cNvSpPr/>
          <p:nvPr/>
        </p:nvSpPr>
        <p:spPr>
          <a:xfrm>
            <a:off x="1520429" y="3765714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5" name="Shape 575"/>
          <p:cNvSpPr/>
          <p:nvPr/>
        </p:nvSpPr>
        <p:spPr>
          <a:xfrm>
            <a:off x="2554127" y="3765714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6" name="Shape 576"/>
          <p:cNvSpPr/>
          <p:nvPr/>
        </p:nvSpPr>
        <p:spPr>
          <a:xfrm>
            <a:off x="3579398" y="3765714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7" name="Shape 577"/>
          <p:cNvSpPr/>
          <p:nvPr/>
        </p:nvSpPr>
        <p:spPr>
          <a:xfrm>
            <a:off x="4613097" y="3765714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8" name="Shape 578"/>
          <p:cNvSpPr/>
          <p:nvPr/>
        </p:nvSpPr>
        <p:spPr>
          <a:xfrm>
            <a:off x="5656425" y="3765714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9" name="Shape 579"/>
          <p:cNvSpPr/>
          <p:nvPr/>
        </p:nvSpPr>
        <p:spPr>
          <a:xfrm>
            <a:off x="953101" y="419109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0" name="Shape 580"/>
          <p:cNvSpPr/>
          <p:nvPr/>
        </p:nvSpPr>
        <p:spPr>
          <a:xfrm>
            <a:off x="1986800" y="419109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1" name="Shape 581"/>
          <p:cNvSpPr/>
          <p:nvPr/>
        </p:nvSpPr>
        <p:spPr>
          <a:xfrm>
            <a:off x="3012071" y="419109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2" name="Shape 582"/>
          <p:cNvSpPr/>
          <p:nvPr/>
        </p:nvSpPr>
        <p:spPr>
          <a:xfrm>
            <a:off x="4045769" y="419109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3" name="Shape 583"/>
          <p:cNvSpPr/>
          <p:nvPr/>
        </p:nvSpPr>
        <p:spPr>
          <a:xfrm>
            <a:off x="5089096" y="4191091"/>
            <a:ext cx="1455680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4" name="Shape 584"/>
          <p:cNvSpPr/>
          <p:nvPr/>
        </p:nvSpPr>
        <p:spPr>
          <a:xfrm>
            <a:off x="2662471" y="2915092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5" name="Shape 585"/>
          <p:cNvSpPr/>
          <p:nvPr/>
        </p:nvSpPr>
        <p:spPr>
          <a:xfrm>
            <a:off x="3696169" y="2915092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6" name="Shape 586"/>
          <p:cNvSpPr/>
          <p:nvPr/>
        </p:nvSpPr>
        <p:spPr>
          <a:xfrm>
            <a:off x="4721440" y="2915092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7" name="Shape 587"/>
          <p:cNvSpPr/>
          <p:nvPr/>
        </p:nvSpPr>
        <p:spPr>
          <a:xfrm>
            <a:off x="5755139" y="2915092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8" name="Shape 588"/>
          <p:cNvSpPr/>
          <p:nvPr/>
        </p:nvSpPr>
        <p:spPr>
          <a:xfrm>
            <a:off x="6798467" y="2915092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9" name="Shape 589"/>
          <p:cNvSpPr/>
          <p:nvPr/>
        </p:nvSpPr>
        <p:spPr>
          <a:xfrm>
            <a:off x="2094128" y="3340471"/>
            <a:ext cx="1455680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90" name="Shape 590"/>
          <p:cNvSpPr/>
          <p:nvPr/>
        </p:nvSpPr>
        <p:spPr>
          <a:xfrm>
            <a:off x="3127827" y="334047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91" name="Shape 591"/>
          <p:cNvSpPr/>
          <p:nvPr/>
        </p:nvSpPr>
        <p:spPr>
          <a:xfrm>
            <a:off x="4153098" y="334047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92" name="Shape 592"/>
          <p:cNvSpPr/>
          <p:nvPr/>
        </p:nvSpPr>
        <p:spPr>
          <a:xfrm>
            <a:off x="5186796" y="334047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93" name="Shape 593"/>
          <p:cNvSpPr/>
          <p:nvPr/>
        </p:nvSpPr>
        <p:spPr>
          <a:xfrm>
            <a:off x="6230126" y="334047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grpSp>
        <p:nvGrpSpPr>
          <p:cNvPr id="596" name="Group 596"/>
          <p:cNvGrpSpPr/>
          <p:nvPr/>
        </p:nvGrpSpPr>
        <p:grpSpPr>
          <a:xfrm>
            <a:off x="932982" y="2731639"/>
            <a:ext cx="7301046" cy="1658900"/>
            <a:chOff x="0" y="0"/>
            <a:chExt cx="7301042" cy="2211863"/>
          </a:xfrm>
        </p:grpSpPr>
        <p:sp>
          <p:nvSpPr>
            <p:cNvPr id="594" name="Shape 594"/>
            <p:cNvSpPr/>
            <p:nvPr/>
          </p:nvSpPr>
          <p:spPr>
            <a:xfrm>
              <a:off x="0" y="0"/>
              <a:ext cx="7301042" cy="221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72" y="0"/>
                  </a:lnTo>
                  <a:lnTo>
                    <a:pt x="21600" y="0"/>
                  </a:lnTo>
                  <a:lnTo>
                    <a:pt x="15028" y="21600"/>
                  </a:lnTo>
                  <a:close/>
                </a:path>
              </a:pathLst>
            </a:custGeom>
            <a:solidFill>
              <a:srgbClr val="C0504D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i="1">
                  <a:ln w="9525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800" dirty="0"/>
            </a:p>
          </p:txBody>
        </p:sp>
        <p:sp>
          <p:nvSpPr>
            <p:cNvPr id="595" name="Shape 595"/>
            <p:cNvSpPr/>
            <p:nvPr/>
          </p:nvSpPr>
          <p:spPr>
            <a:xfrm>
              <a:off x="1533974" y="531420"/>
              <a:ext cx="4233094" cy="1149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r>
                <a:rPr sz="3200" i="1" dirty="0">
                  <a:ln w="9525">
                    <a:solidFill>
                      <a:srgbClr val="000000"/>
                    </a:solidFill>
                  </a:ln>
                  <a:latin typeface="Arial"/>
                  <a:ea typeface="Arial"/>
                  <a:cs typeface="Arial"/>
                  <a:sym typeface="Arial"/>
                </a:rPr>
                <a:t>Resource Manager </a:t>
              </a:r>
              <a:r>
                <a:rPr sz="1800" i="1" dirty="0">
                  <a:ln w="9525">
                    <a:solidFill>
                      <a:srgbClr val="000000"/>
                    </a:solidFill>
                  </a:ln>
                  <a:latin typeface="Arial"/>
                  <a:ea typeface="Arial"/>
                  <a:cs typeface="Arial"/>
                  <a:sym typeface="Arial"/>
                </a:rPr>
                <a:t>(Torque, SLURM</a:t>
              </a:r>
              <a:r>
                <a:rPr lang="en-US" sz="1800" i="1" dirty="0">
                  <a:ln w="9525">
                    <a:solidFill>
                      <a:srgbClr val="000000"/>
                    </a:solidFill>
                  </a:ln>
                  <a:latin typeface="Arial"/>
                  <a:ea typeface="Arial"/>
                  <a:cs typeface="Arial"/>
                  <a:sym typeface="Arial"/>
                </a:rPr>
                <a:t>, etc.</a:t>
              </a:r>
              <a:r>
                <a:rPr sz="1800" i="1" dirty="0">
                  <a:ln w="9525">
                    <a:solidFill>
                      <a:srgbClr val="000000"/>
                    </a:solidFill>
                  </a:ln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</p:grpSp>
      <p:sp>
        <p:nvSpPr>
          <p:cNvPr id="29" name="Shape 547"/>
          <p:cNvSpPr txBox="1">
            <a:spLocks/>
          </p:cNvSpPr>
          <p:nvPr/>
        </p:nvSpPr>
        <p:spPr>
          <a:xfrm>
            <a:off x="419386" y="160977"/>
            <a:ext cx="8662737" cy="5795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8229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C00000"/>
                </a:solidFill>
              </a:rPr>
              <a:t>Can We Run Big Data and Deep Learning Jobs on Existing HPC Infrastructure?</a:t>
            </a:r>
          </a:p>
        </p:txBody>
      </p:sp>
      <p:sp>
        <p:nvSpPr>
          <p:cNvPr id="28" name="Shape 594"/>
          <p:cNvSpPr/>
          <p:nvPr/>
        </p:nvSpPr>
        <p:spPr>
          <a:xfrm>
            <a:off x="1100231" y="2300728"/>
            <a:ext cx="7301046" cy="1658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572" y="0"/>
                </a:lnTo>
                <a:lnTo>
                  <a:pt x="21600" y="0"/>
                </a:lnTo>
                <a:lnTo>
                  <a:pt x="15028" y="21600"/>
                </a:lnTo>
                <a:close/>
              </a:path>
            </a:pathLst>
          </a:custGeom>
          <a:solidFill>
            <a:srgbClr val="C0504D">
              <a:alpha val="90000"/>
            </a:srgbClr>
          </a:soli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i="1">
                <a:ln w="9525">
                  <a:solidFill>
                    <a:srgbClr val="000000"/>
                  </a:solidFill>
                </a:ln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100" dirty="0"/>
              <a:t>Parallel File Systems (Lustre, GPFS)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114028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892" y="595809"/>
            <a:ext cx="7867996" cy="418400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Traditional HPC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Message Passing Interface (MPI), including MPI + OpenMP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Exploiting Accelerators</a:t>
            </a:r>
          </a:p>
          <a:p>
            <a:r>
              <a:rPr lang="en-US" dirty="0">
                <a:solidFill>
                  <a:schemeClr val="accent3"/>
                </a:solidFill>
              </a:rPr>
              <a:t>Deep Learning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Caffe, CNTK, TensorFlow, and many more</a:t>
            </a:r>
          </a:p>
          <a:p>
            <a:r>
              <a:rPr lang="en-US" dirty="0">
                <a:solidFill>
                  <a:schemeClr val="accent2"/>
                </a:solidFill>
              </a:rPr>
              <a:t>Big Data/Enterprise/Commercial Computing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Spark and Hadoop (HDFS, HBase, MapReduce)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Deep Learning over Big Data (DLoBD)</a:t>
            </a:r>
          </a:p>
          <a:p>
            <a:r>
              <a:rPr lang="en-US" dirty="0"/>
              <a:t>Cloud for HPC and BigData</a:t>
            </a:r>
          </a:p>
          <a:p>
            <a:pPr lvl="1"/>
            <a:r>
              <a:rPr lang="en-US" dirty="0"/>
              <a:t>Virtualization with SR-IOV and Containers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HPC, Big Data, Deep Learning, and Cloud</a:t>
            </a:r>
          </a:p>
        </p:txBody>
      </p:sp>
    </p:spTree>
    <p:extLst>
      <p:ext uri="{BB962C8B-B14F-4D97-AF65-F5344CB8AC3E}">
        <p14:creationId xmlns:p14="http://schemas.microsoft.com/office/powerpoint/2010/main" val="18635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" y="167332"/>
            <a:ext cx="7772400" cy="65640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j-lt"/>
              </a:rPr>
              <a:t>Designing Communication and I/O Libraries for Big Data Systems: Challenges  </a:t>
            </a: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1093789" y="1027511"/>
            <a:ext cx="69215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082" name="Freeform 58"/>
          <p:cNvSpPr>
            <a:spLocks/>
          </p:cNvSpPr>
          <p:nvPr/>
        </p:nvSpPr>
        <p:spPr bwMode="auto">
          <a:xfrm>
            <a:off x="1237995" y="1487904"/>
            <a:ext cx="6651954" cy="524531"/>
          </a:xfrm>
          <a:custGeom>
            <a:avLst/>
            <a:gdLst/>
            <a:ahLst/>
            <a:cxnLst>
              <a:cxn ang="0">
                <a:pos x="0" y="587"/>
              </a:cxn>
              <a:cxn ang="0">
                <a:pos x="0" y="587"/>
              </a:cxn>
              <a:cxn ang="0">
                <a:pos x="6959" y="587"/>
              </a:cxn>
              <a:cxn ang="0">
                <a:pos x="6959" y="0"/>
              </a:cxn>
              <a:cxn ang="0">
                <a:pos x="0" y="0"/>
              </a:cxn>
              <a:cxn ang="0">
                <a:pos x="0" y="587"/>
              </a:cxn>
            </a:cxnLst>
            <a:rect l="0" t="0" r="r" b="b"/>
            <a:pathLst>
              <a:path w="6959" h="587">
                <a:moveTo>
                  <a:pt x="0" y="587"/>
                </a:moveTo>
                <a:lnTo>
                  <a:pt x="0" y="587"/>
                </a:lnTo>
                <a:lnTo>
                  <a:pt x="6959" y="587"/>
                </a:lnTo>
                <a:lnTo>
                  <a:pt x="6959" y="0"/>
                </a:lnTo>
                <a:lnTo>
                  <a:pt x="0" y="0"/>
                </a:lnTo>
                <a:lnTo>
                  <a:pt x="0" y="587"/>
                </a:lnTo>
                <a:close/>
              </a:path>
            </a:pathLst>
          </a:custGeom>
          <a:solidFill>
            <a:srgbClr val="CC999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+mj-lt"/>
              </a:rPr>
              <a:t>Big Data Middleware</a:t>
            </a:r>
          </a:p>
          <a:p>
            <a:pPr algn="ctr"/>
            <a:r>
              <a:rPr lang="en-US" dirty="0">
                <a:latin typeface="+mj-lt"/>
              </a:rPr>
              <a:t>(HDFS, MapReduce, HBase, Spark and Memcached)</a:t>
            </a:r>
          </a:p>
        </p:txBody>
      </p:sp>
      <p:sp>
        <p:nvSpPr>
          <p:cNvPr id="1133" name="Freeform 109"/>
          <p:cNvSpPr>
            <a:spLocks/>
          </p:cNvSpPr>
          <p:nvPr/>
        </p:nvSpPr>
        <p:spPr bwMode="auto">
          <a:xfrm>
            <a:off x="1244944" y="3932587"/>
            <a:ext cx="2152650" cy="851766"/>
          </a:xfrm>
          <a:custGeom>
            <a:avLst/>
            <a:gdLst/>
            <a:ahLst/>
            <a:cxnLst>
              <a:cxn ang="0">
                <a:pos x="0" y="1054"/>
              </a:cxn>
              <a:cxn ang="0">
                <a:pos x="0" y="1054"/>
              </a:cxn>
              <a:cxn ang="0">
                <a:pos x="2257" y="1054"/>
              </a:cxn>
              <a:cxn ang="0">
                <a:pos x="2257" y="0"/>
              </a:cxn>
              <a:cxn ang="0">
                <a:pos x="0" y="0"/>
              </a:cxn>
              <a:cxn ang="0">
                <a:pos x="0" y="1054"/>
              </a:cxn>
            </a:cxnLst>
            <a:rect l="0" t="0" r="r" b="b"/>
            <a:pathLst>
              <a:path w="2257" h="1054">
                <a:moveTo>
                  <a:pt x="0" y="1054"/>
                </a:moveTo>
                <a:lnTo>
                  <a:pt x="0" y="1054"/>
                </a:lnTo>
                <a:lnTo>
                  <a:pt x="2257" y="1054"/>
                </a:lnTo>
                <a:lnTo>
                  <a:pt x="2257" y="0"/>
                </a:lnTo>
                <a:lnTo>
                  <a:pt x="0" y="0"/>
                </a:lnTo>
                <a:lnTo>
                  <a:pt x="0" y="1054"/>
                </a:lnTo>
                <a:close/>
              </a:path>
            </a:pathLst>
          </a:custGeom>
          <a:solidFill>
            <a:srgbClr val="66999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+mj-lt"/>
              </a:rPr>
              <a:t>Networking Technologies</a:t>
            </a:r>
          </a:p>
          <a:p>
            <a:pPr algn="ctr"/>
            <a:r>
              <a:rPr lang="en-US" sz="1200" dirty="0">
                <a:latin typeface="+mj-lt"/>
              </a:rPr>
              <a:t>(InfiniBand, 1/10/40/100 GigE and Intelligent NICs)</a:t>
            </a:r>
          </a:p>
        </p:txBody>
      </p:sp>
      <p:sp>
        <p:nvSpPr>
          <p:cNvPr id="1170" name="Freeform 146"/>
          <p:cNvSpPr>
            <a:spLocks/>
          </p:cNvSpPr>
          <p:nvPr/>
        </p:nvSpPr>
        <p:spPr bwMode="auto">
          <a:xfrm>
            <a:off x="5729650" y="3932596"/>
            <a:ext cx="2155825" cy="864593"/>
          </a:xfrm>
          <a:custGeom>
            <a:avLst/>
            <a:gdLst/>
            <a:ahLst/>
            <a:cxnLst>
              <a:cxn ang="0">
                <a:pos x="0" y="1054"/>
              </a:cxn>
              <a:cxn ang="0">
                <a:pos x="0" y="1054"/>
              </a:cxn>
              <a:cxn ang="0">
                <a:pos x="2261" y="1054"/>
              </a:cxn>
              <a:cxn ang="0">
                <a:pos x="2261" y="0"/>
              </a:cxn>
              <a:cxn ang="0">
                <a:pos x="0" y="0"/>
              </a:cxn>
              <a:cxn ang="0">
                <a:pos x="0" y="1054"/>
              </a:cxn>
            </a:cxnLst>
            <a:rect l="0" t="0" r="r" b="b"/>
            <a:pathLst>
              <a:path w="2261" h="1054">
                <a:moveTo>
                  <a:pt x="0" y="1054"/>
                </a:moveTo>
                <a:lnTo>
                  <a:pt x="0" y="1054"/>
                </a:lnTo>
                <a:lnTo>
                  <a:pt x="2261" y="1054"/>
                </a:lnTo>
                <a:lnTo>
                  <a:pt x="2261" y="0"/>
                </a:lnTo>
                <a:lnTo>
                  <a:pt x="0" y="0"/>
                </a:lnTo>
                <a:lnTo>
                  <a:pt x="0" y="1054"/>
                </a:lnTo>
                <a:close/>
              </a:path>
            </a:pathLst>
          </a:custGeom>
          <a:solidFill>
            <a:srgbClr val="66999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latin typeface="+mj-lt"/>
              </a:rPr>
              <a:t>Storage Technologies</a:t>
            </a:r>
          </a:p>
          <a:p>
            <a:pPr algn="ctr"/>
            <a:r>
              <a:rPr lang="en-US" sz="1200" dirty="0">
                <a:latin typeface="+mj-lt"/>
              </a:rPr>
              <a:t>(HDD, SSD, NVM, and NVMe-SSD)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49382" y="2057936"/>
            <a:ext cx="6638925" cy="520224"/>
            <a:chOff x="1249363" y="2778124"/>
            <a:chExt cx="6638925" cy="693633"/>
          </a:xfrm>
        </p:grpSpPr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1249363" y="2778124"/>
              <a:ext cx="6638925" cy="693631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0" y="680"/>
                </a:cxn>
                <a:cxn ang="0">
                  <a:pos x="6959" y="680"/>
                </a:cxn>
                <a:cxn ang="0">
                  <a:pos x="6959" y="0"/>
                </a:cxn>
                <a:cxn ang="0">
                  <a:pos x="0" y="0"/>
                </a:cxn>
                <a:cxn ang="0">
                  <a:pos x="0" y="680"/>
                </a:cxn>
              </a:cxnLst>
              <a:rect l="0" t="0" r="r" b="b"/>
              <a:pathLst>
                <a:path w="6959" h="680">
                  <a:moveTo>
                    <a:pt x="0" y="680"/>
                  </a:moveTo>
                  <a:lnTo>
                    <a:pt x="0" y="680"/>
                  </a:lnTo>
                  <a:lnTo>
                    <a:pt x="6959" y="680"/>
                  </a:lnTo>
                  <a:lnTo>
                    <a:pt x="6959" y="0"/>
                  </a:lnTo>
                  <a:lnTo>
                    <a:pt x="0" y="0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+mj-lt"/>
                </a:rPr>
                <a:t>Programming Models</a:t>
              </a:r>
            </a:p>
            <a:p>
              <a:pPr algn="ctr"/>
              <a:r>
                <a:rPr lang="en-US" sz="1400" dirty="0">
                  <a:latin typeface="+mj-lt"/>
                </a:rPr>
                <a:t>(Sockets)</a:t>
              </a:r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1249363" y="2778125"/>
              <a:ext cx="6638925" cy="6936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959" y="0"/>
                </a:cxn>
                <a:cxn ang="0">
                  <a:pos x="6959" y="680"/>
                </a:cxn>
                <a:cxn ang="0">
                  <a:pos x="0" y="680"/>
                </a:cxn>
                <a:cxn ang="0">
                  <a:pos x="0" y="0"/>
                </a:cxn>
              </a:cxnLst>
              <a:rect l="0" t="0" r="r" b="b"/>
              <a:pathLst>
                <a:path w="6959" h="680">
                  <a:moveTo>
                    <a:pt x="0" y="0"/>
                  </a:moveTo>
                  <a:lnTo>
                    <a:pt x="0" y="0"/>
                  </a:lnTo>
                  <a:lnTo>
                    <a:pt x="6959" y="0"/>
                  </a:lnTo>
                  <a:lnTo>
                    <a:pt x="6959" y="680"/>
                  </a:lnTo>
                  <a:lnTo>
                    <a:pt x="0" y="6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48413" y="1011599"/>
            <a:ext cx="3255348" cy="420291"/>
            <a:chOff x="1248413" y="1502722"/>
            <a:chExt cx="6637338" cy="560388"/>
          </a:xfrm>
        </p:grpSpPr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1248413" y="1502722"/>
              <a:ext cx="6637338" cy="560388"/>
            </a:xfrm>
            <a:custGeom>
              <a:avLst/>
              <a:gdLst/>
              <a:ahLst/>
              <a:cxnLst>
                <a:cxn ang="0">
                  <a:pos x="0" y="586"/>
                </a:cxn>
                <a:cxn ang="0">
                  <a:pos x="0" y="586"/>
                </a:cxn>
                <a:cxn ang="0">
                  <a:pos x="6959" y="586"/>
                </a:cxn>
                <a:cxn ang="0">
                  <a:pos x="6959" y="0"/>
                </a:cxn>
                <a:cxn ang="0">
                  <a:pos x="0" y="0"/>
                </a:cxn>
                <a:cxn ang="0">
                  <a:pos x="0" y="586"/>
                </a:cxn>
              </a:cxnLst>
              <a:rect l="0" t="0" r="r" b="b"/>
              <a:pathLst>
                <a:path w="6959" h="586">
                  <a:moveTo>
                    <a:pt x="0" y="586"/>
                  </a:moveTo>
                  <a:lnTo>
                    <a:pt x="0" y="586"/>
                  </a:lnTo>
                  <a:lnTo>
                    <a:pt x="6959" y="586"/>
                  </a:lnTo>
                  <a:lnTo>
                    <a:pt x="6959" y="0"/>
                  </a:lnTo>
                  <a:lnTo>
                    <a:pt x="0" y="0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rgbClr val="99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+mj-lt"/>
                </a:rPr>
                <a:t>Applications</a:t>
              </a:r>
            </a:p>
          </p:txBody>
        </p:sp>
        <p:sp>
          <p:nvSpPr>
            <p:cNvPr id="1227" name="Freeform 203"/>
            <p:cNvSpPr>
              <a:spLocks/>
            </p:cNvSpPr>
            <p:nvPr/>
          </p:nvSpPr>
          <p:spPr bwMode="auto">
            <a:xfrm>
              <a:off x="1248413" y="1502722"/>
              <a:ext cx="6637338" cy="560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959" y="0"/>
                </a:cxn>
                <a:cxn ang="0">
                  <a:pos x="6959" y="586"/>
                </a:cxn>
                <a:cxn ang="0">
                  <a:pos x="0" y="586"/>
                </a:cxn>
                <a:cxn ang="0">
                  <a:pos x="0" y="0"/>
                </a:cxn>
              </a:cxnLst>
              <a:rect l="0" t="0" r="r" b="b"/>
              <a:pathLst>
                <a:path w="6959" h="586">
                  <a:moveTo>
                    <a:pt x="0" y="0"/>
                  </a:moveTo>
                  <a:lnTo>
                    <a:pt x="0" y="0"/>
                  </a:lnTo>
                  <a:lnTo>
                    <a:pt x="6959" y="0"/>
                  </a:lnTo>
                  <a:lnTo>
                    <a:pt x="6959" y="586"/>
                  </a:lnTo>
                  <a:lnTo>
                    <a:pt x="0" y="5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1236" name="Freeform 212"/>
          <p:cNvSpPr>
            <a:spLocks/>
          </p:cNvSpPr>
          <p:nvPr/>
        </p:nvSpPr>
        <p:spPr bwMode="auto">
          <a:xfrm>
            <a:off x="3470637" y="3932844"/>
            <a:ext cx="2155825" cy="864336"/>
          </a:xfrm>
          <a:custGeom>
            <a:avLst/>
            <a:gdLst/>
            <a:ahLst/>
            <a:cxnLst>
              <a:cxn ang="0">
                <a:pos x="0" y="1053"/>
              </a:cxn>
              <a:cxn ang="0">
                <a:pos x="0" y="1053"/>
              </a:cxn>
              <a:cxn ang="0">
                <a:pos x="2261" y="1053"/>
              </a:cxn>
              <a:cxn ang="0">
                <a:pos x="2261" y="0"/>
              </a:cxn>
              <a:cxn ang="0">
                <a:pos x="0" y="0"/>
              </a:cxn>
              <a:cxn ang="0">
                <a:pos x="0" y="1053"/>
              </a:cxn>
            </a:cxnLst>
            <a:rect l="0" t="0" r="r" b="b"/>
            <a:pathLst>
              <a:path w="2261" h="1053">
                <a:moveTo>
                  <a:pt x="0" y="1053"/>
                </a:moveTo>
                <a:lnTo>
                  <a:pt x="0" y="1053"/>
                </a:lnTo>
                <a:lnTo>
                  <a:pt x="2261" y="1053"/>
                </a:lnTo>
                <a:lnTo>
                  <a:pt x="2261" y="0"/>
                </a:lnTo>
                <a:lnTo>
                  <a:pt x="0" y="0"/>
                </a:lnTo>
                <a:lnTo>
                  <a:pt x="0" y="1053"/>
                </a:lnTo>
                <a:close/>
              </a:path>
            </a:pathLst>
          </a:custGeom>
          <a:solidFill>
            <a:srgbClr val="66999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latin typeface="+mj-lt"/>
              </a:rPr>
              <a:t>Commodity Computing System Architectures</a:t>
            </a:r>
          </a:p>
          <a:p>
            <a:pPr algn="ctr"/>
            <a:r>
              <a:rPr lang="en-US" sz="1200" dirty="0">
                <a:latin typeface="+mj-lt"/>
              </a:rPr>
              <a:t>(Multi- and Many-core architectures and accelerators)</a:t>
            </a:r>
          </a:p>
        </p:txBody>
      </p:sp>
      <p:sp>
        <p:nvSpPr>
          <p:cNvPr id="280" name="Rounded Rectangle 279"/>
          <p:cNvSpPr/>
          <p:nvPr/>
        </p:nvSpPr>
        <p:spPr bwMode="auto">
          <a:xfrm>
            <a:off x="5902037" y="2191007"/>
            <a:ext cx="1852551" cy="2939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6" tIns="45718" rIns="91436" bIns="45718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RDMA?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252245" y="2624882"/>
            <a:ext cx="6642100" cy="1261605"/>
            <a:chOff x="1252244" y="3499839"/>
            <a:chExt cx="6642100" cy="1501775"/>
          </a:xfrm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1252244" y="3499839"/>
              <a:ext cx="6642100" cy="1501775"/>
            </a:xfrm>
            <a:custGeom>
              <a:avLst/>
              <a:gdLst/>
              <a:ahLst/>
              <a:cxnLst>
                <a:cxn ang="0">
                  <a:pos x="0" y="1574"/>
                </a:cxn>
                <a:cxn ang="0">
                  <a:pos x="0" y="1574"/>
                </a:cxn>
                <a:cxn ang="0">
                  <a:pos x="6963" y="1574"/>
                </a:cxn>
                <a:cxn ang="0">
                  <a:pos x="6963" y="0"/>
                </a:cxn>
                <a:cxn ang="0">
                  <a:pos x="0" y="0"/>
                </a:cxn>
                <a:cxn ang="0">
                  <a:pos x="0" y="1574"/>
                </a:cxn>
              </a:cxnLst>
              <a:rect l="0" t="0" r="r" b="b"/>
              <a:pathLst>
                <a:path w="6963" h="1574">
                  <a:moveTo>
                    <a:pt x="0" y="1574"/>
                  </a:moveTo>
                  <a:lnTo>
                    <a:pt x="0" y="1574"/>
                  </a:lnTo>
                  <a:lnTo>
                    <a:pt x="6963" y="1574"/>
                  </a:lnTo>
                  <a:lnTo>
                    <a:pt x="6963" y="0"/>
                  </a:lnTo>
                  <a:lnTo>
                    <a:pt x="0" y="0"/>
                  </a:lnTo>
                  <a:lnTo>
                    <a:pt x="0" y="1574"/>
                  </a:lnTo>
                  <a:close/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+mj-lt"/>
                </a:rPr>
                <a:t>Communication and I/O Library</a:t>
              </a:r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252244" y="3499839"/>
              <a:ext cx="6642100" cy="150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963" y="0"/>
                </a:cxn>
                <a:cxn ang="0">
                  <a:pos x="6963" y="1574"/>
                </a:cxn>
                <a:cxn ang="0">
                  <a:pos x="0" y="1574"/>
                </a:cxn>
                <a:cxn ang="0">
                  <a:pos x="0" y="0"/>
                </a:cxn>
              </a:cxnLst>
              <a:rect l="0" t="0" r="r" b="b"/>
              <a:pathLst>
                <a:path w="6963" h="1574">
                  <a:moveTo>
                    <a:pt x="0" y="0"/>
                  </a:moveTo>
                  <a:lnTo>
                    <a:pt x="0" y="0"/>
                  </a:lnTo>
                  <a:lnTo>
                    <a:pt x="6963" y="0"/>
                  </a:lnTo>
                  <a:lnTo>
                    <a:pt x="6963" y="1574"/>
                  </a:lnTo>
                  <a:lnTo>
                    <a:pt x="0" y="15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394486" y="3866552"/>
              <a:ext cx="2051050" cy="474663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0" y="496"/>
                </a:cxn>
                <a:cxn ang="0">
                  <a:pos x="2150" y="496"/>
                </a:cxn>
                <a:cxn ang="0">
                  <a:pos x="2150" y="0"/>
                </a:cxn>
                <a:cxn ang="0">
                  <a:pos x="0" y="0"/>
                </a:cxn>
                <a:cxn ang="0">
                  <a:pos x="0" y="496"/>
                </a:cxn>
              </a:cxnLst>
              <a:rect l="0" t="0" r="r" b="b"/>
              <a:pathLst>
                <a:path w="2150" h="496">
                  <a:moveTo>
                    <a:pt x="0" y="496"/>
                  </a:moveTo>
                  <a:lnTo>
                    <a:pt x="0" y="496"/>
                  </a:lnTo>
                  <a:lnTo>
                    <a:pt x="2150" y="496"/>
                  </a:lnTo>
                  <a:lnTo>
                    <a:pt x="2150" y="0"/>
                  </a:lnTo>
                  <a:lnTo>
                    <a:pt x="0" y="0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+mj-lt"/>
                </a:rPr>
                <a:t>Point-to-Point</a:t>
              </a:r>
            </a:p>
            <a:p>
              <a:pPr algn="ctr"/>
              <a:r>
                <a:rPr lang="en-US" sz="1200" dirty="0">
                  <a:latin typeface="+mj-lt"/>
                </a:rPr>
                <a:t>Communication</a:t>
              </a: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562057" y="4439639"/>
              <a:ext cx="2049463" cy="473075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0" y="496"/>
                </a:cxn>
                <a:cxn ang="0">
                  <a:pos x="2150" y="496"/>
                </a:cxn>
                <a:cxn ang="0">
                  <a:pos x="2150" y="0"/>
                </a:cxn>
                <a:cxn ang="0">
                  <a:pos x="0" y="0"/>
                </a:cxn>
                <a:cxn ang="0">
                  <a:pos x="0" y="496"/>
                </a:cxn>
              </a:cxnLst>
              <a:rect l="0" t="0" r="r" b="b"/>
              <a:pathLst>
                <a:path w="2150" h="496">
                  <a:moveTo>
                    <a:pt x="0" y="496"/>
                  </a:moveTo>
                  <a:lnTo>
                    <a:pt x="0" y="496"/>
                  </a:lnTo>
                  <a:lnTo>
                    <a:pt x="2150" y="496"/>
                  </a:lnTo>
                  <a:lnTo>
                    <a:pt x="2150" y="0"/>
                  </a:lnTo>
                  <a:lnTo>
                    <a:pt x="0" y="0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latin typeface="+mj-lt"/>
                </a:rPr>
                <a:t>QoS &amp; Fault Tolerance</a:t>
              </a: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3568413" y="3869727"/>
              <a:ext cx="2049463" cy="473075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0" y="496"/>
                </a:cxn>
                <a:cxn ang="0">
                  <a:pos x="2150" y="496"/>
                </a:cxn>
                <a:cxn ang="0">
                  <a:pos x="2150" y="0"/>
                </a:cxn>
                <a:cxn ang="0">
                  <a:pos x="0" y="0"/>
                </a:cxn>
                <a:cxn ang="0">
                  <a:pos x="0" y="496"/>
                </a:cxn>
              </a:cxnLst>
              <a:rect l="0" t="0" r="r" b="b"/>
              <a:pathLst>
                <a:path w="2150" h="496">
                  <a:moveTo>
                    <a:pt x="0" y="496"/>
                  </a:moveTo>
                  <a:lnTo>
                    <a:pt x="0" y="496"/>
                  </a:lnTo>
                  <a:lnTo>
                    <a:pt x="2150" y="496"/>
                  </a:lnTo>
                  <a:lnTo>
                    <a:pt x="2150" y="0"/>
                  </a:lnTo>
                  <a:lnTo>
                    <a:pt x="0" y="0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+mj-lt"/>
                </a:rPr>
                <a:t>Threaded Models</a:t>
              </a:r>
            </a:p>
            <a:p>
              <a:pPr algn="ctr"/>
              <a:r>
                <a:rPr lang="en-US" sz="1200" dirty="0">
                  <a:latin typeface="+mj-lt"/>
                </a:rPr>
                <a:t>and Synchronization</a:t>
              </a: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5748044" y="4439639"/>
              <a:ext cx="2051050" cy="473075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0" y="496"/>
                </a:cxn>
                <a:cxn ang="0">
                  <a:pos x="2150" y="496"/>
                </a:cxn>
                <a:cxn ang="0">
                  <a:pos x="2150" y="0"/>
                </a:cxn>
                <a:cxn ang="0">
                  <a:pos x="0" y="0"/>
                </a:cxn>
                <a:cxn ang="0">
                  <a:pos x="0" y="496"/>
                </a:cxn>
              </a:cxnLst>
              <a:rect l="0" t="0" r="r" b="b"/>
              <a:pathLst>
                <a:path w="2150" h="496">
                  <a:moveTo>
                    <a:pt x="0" y="496"/>
                  </a:moveTo>
                  <a:lnTo>
                    <a:pt x="0" y="496"/>
                  </a:lnTo>
                  <a:lnTo>
                    <a:pt x="2150" y="496"/>
                  </a:lnTo>
                  <a:lnTo>
                    <a:pt x="2150" y="0"/>
                  </a:lnTo>
                  <a:lnTo>
                    <a:pt x="0" y="0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alibri"/>
                </a:rPr>
                <a:t>Performance Tuning</a:t>
              </a: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1377657" y="4436464"/>
              <a:ext cx="2052638" cy="476250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0" y="499"/>
                </a:cxn>
                <a:cxn ang="0">
                  <a:pos x="2151" y="499"/>
                </a:cxn>
                <a:cxn ang="0">
                  <a:pos x="2151" y="0"/>
                </a:cxn>
                <a:cxn ang="0">
                  <a:pos x="0" y="0"/>
                </a:cxn>
                <a:cxn ang="0">
                  <a:pos x="0" y="499"/>
                </a:cxn>
              </a:cxnLst>
              <a:rect l="0" t="0" r="r" b="b"/>
              <a:pathLst>
                <a:path w="2151" h="499">
                  <a:moveTo>
                    <a:pt x="0" y="499"/>
                  </a:moveTo>
                  <a:lnTo>
                    <a:pt x="0" y="499"/>
                  </a:lnTo>
                  <a:lnTo>
                    <a:pt x="2151" y="499"/>
                  </a:lnTo>
                  <a:lnTo>
                    <a:pt x="2151" y="0"/>
                  </a:lnTo>
                  <a:lnTo>
                    <a:pt x="0" y="0"/>
                  </a:lnTo>
                  <a:lnTo>
                    <a:pt x="0" y="499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latin typeface="+mj-lt"/>
                </a:rPr>
                <a:t>I/O and File Systems</a:t>
              </a:r>
            </a:p>
          </p:txBody>
        </p:sp>
        <p:sp>
          <p:nvSpPr>
            <p:cNvPr id="28" name="Freeform 46"/>
            <p:cNvSpPr>
              <a:spLocks/>
            </p:cNvSpPr>
            <p:nvPr/>
          </p:nvSpPr>
          <p:spPr bwMode="auto">
            <a:xfrm>
              <a:off x="5736671" y="3868708"/>
              <a:ext cx="2051050" cy="473075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0" y="496"/>
                </a:cxn>
                <a:cxn ang="0">
                  <a:pos x="2150" y="496"/>
                </a:cxn>
                <a:cxn ang="0">
                  <a:pos x="2150" y="0"/>
                </a:cxn>
                <a:cxn ang="0">
                  <a:pos x="0" y="0"/>
                </a:cxn>
                <a:cxn ang="0">
                  <a:pos x="0" y="496"/>
                </a:cxn>
              </a:cxnLst>
              <a:rect l="0" t="0" r="r" b="b"/>
              <a:pathLst>
                <a:path w="2150" h="496">
                  <a:moveTo>
                    <a:pt x="0" y="496"/>
                  </a:moveTo>
                  <a:lnTo>
                    <a:pt x="0" y="496"/>
                  </a:lnTo>
                  <a:lnTo>
                    <a:pt x="2150" y="496"/>
                  </a:lnTo>
                  <a:lnTo>
                    <a:pt x="2150" y="0"/>
                  </a:lnTo>
                  <a:lnTo>
                    <a:pt x="0" y="0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latin typeface="+mj-lt"/>
                </a:rPr>
                <a:t>Virtualization (SR-IOV)</a:t>
              </a:r>
            </a:p>
          </p:txBody>
        </p:sp>
      </p:grpSp>
      <p:sp>
        <p:nvSpPr>
          <p:cNvPr id="30" name="Freeform 202"/>
          <p:cNvSpPr>
            <a:spLocks/>
          </p:cNvSpPr>
          <p:nvPr/>
        </p:nvSpPr>
        <p:spPr bwMode="auto">
          <a:xfrm>
            <a:off x="4635333" y="1013306"/>
            <a:ext cx="3255348" cy="420291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0" y="586"/>
              </a:cxn>
              <a:cxn ang="0">
                <a:pos x="6959" y="586"/>
              </a:cxn>
              <a:cxn ang="0">
                <a:pos x="6959" y="0"/>
              </a:cxn>
              <a:cxn ang="0">
                <a:pos x="0" y="0"/>
              </a:cxn>
              <a:cxn ang="0">
                <a:pos x="0" y="586"/>
              </a:cxn>
            </a:cxnLst>
            <a:rect l="0" t="0" r="r" b="b"/>
            <a:pathLst>
              <a:path w="6959" h="586">
                <a:moveTo>
                  <a:pt x="0" y="586"/>
                </a:moveTo>
                <a:lnTo>
                  <a:pt x="0" y="586"/>
                </a:lnTo>
                <a:lnTo>
                  <a:pt x="6959" y="586"/>
                </a:lnTo>
                <a:lnTo>
                  <a:pt x="6959" y="0"/>
                </a:lnTo>
                <a:lnTo>
                  <a:pt x="0" y="0"/>
                </a:lnTo>
                <a:lnTo>
                  <a:pt x="0" y="586"/>
                </a:lnTo>
                <a:close/>
              </a:path>
            </a:pathLst>
          </a:custGeom>
          <a:solidFill>
            <a:srgbClr val="99996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j-lt"/>
              </a:rPr>
              <a:t>Benchmarks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6968908" y="1531850"/>
            <a:ext cx="1793174" cy="486888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Upper level Changes?</a:t>
            </a:r>
          </a:p>
        </p:txBody>
      </p:sp>
    </p:spTree>
    <p:extLst>
      <p:ext uri="{BB962C8B-B14F-4D97-AF65-F5344CB8AC3E}">
        <p14:creationId xmlns:p14="http://schemas.microsoft.com/office/powerpoint/2010/main" val="9374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" grpId="0" animBg="1"/>
      <p:bldP spid="1133" grpId="0" animBg="1"/>
      <p:bldP spid="1170" grpId="0" animBg="1"/>
      <p:bldP spid="1236" grpId="0" animBg="1"/>
      <p:bldP spid="280" grpId="0" animBg="1"/>
      <p:bldP spid="30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0875" y="560310"/>
            <a:ext cx="8118474" cy="370156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RDMA for Apache Spark 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RDMA for Apache Hadoop 2.x (RDMA-Hadoop-2.x)</a:t>
            </a:r>
          </a:p>
          <a:p>
            <a:pPr lvl="1">
              <a:lnSpc>
                <a:spcPct val="130000"/>
              </a:lnSpc>
            </a:pPr>
            <a:r>
              <a:rPr lang="en-US" altLang="zh-CN" sz="1100" dirty="0">
                <a:solidFill>
                  <a:srgbClr val="FF0000"/>
                </a:solidFill>
              </a:rPr>
              <a:t>Plugins for Apache, Hortonworks (HDP) and Cloudera (CDH) Hadoop distributions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RDMA for Apache HBase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RDMA for Memcached (RDMA-Memcached)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RDMA for Apache Hadoop 1.x (RDMA-Hadoop)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OSU HiBD-Benchmarks (OHB)</a:t>
            </a:r>
          </a:p>
          <a:p>
            <a:pPr lvl="1">
              <a:lnSpc>
                <a:spcPct val="130000"/>
              </a:lnSpc>
            </a:pPr>
            <a:r>
              <a:rPr lang="en-US" altLang="zh-CN" sz="1200" dirty="0"/>
              <a:t>HDFS, Memcached, HBase, and Spark Micro-benchmarks</a:t>
            </a: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rgbClr val="000000"/>
                </a:solidFill>
                <a:hlinkClick r:id="rId3"/>
              </a:rPr>
              <a:t>http://hibd.cse.ohio-state.edu</a:t>
            </a:r>
            <a:endParaRPr lang="en-US" sz="1400" b="1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00B050"/>
                </a:solidFill>
              </a:rPr>
              <a:t>Users Base: 290 organizations from 34 countries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00B050"/>
                </a:solidFill>
              </a:rPr>
              <a:t>More than 28,500 downloads from the project site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320" y="134472"/>
            <a:ext cx="8577118" cy="447769"/>
          </a:xfrm>
        </p:spPr>
        <p:txBody>
          <a:bodyPr/>
          <a:lstStyle/>
          <a:p>
            <a:r>
              <a:rPr lang="en-US" altLang="zh-CN" sz="2400" dirty="0"/>
              <a:t>The High-Performance Big Data (HiBD) Project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6001" y="4013228"/>
            <a:ext cx="2424995" cy="908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1611" y="3900668"/>
            <a:ext cx="2311451" cy="1024281"/>
          </a:xfrm>
          <a:prstGeom prst="rect">
            <a:avLst/>
          </a:prstGeom>
        </p:spPr>
      </p:pic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4129533" y="3995363"/>
            <a:ext cx="1524000" cy="934644"/>
            <a:chOff x="1584" y="1008"/>
            <a:chExt cx="624" cy="576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1657" y="1051"/>
              <a:ext cx="479" cy="4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 w="9525" algn="ctr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1731" y="1122"/>
              <a:ext cx="111" cy="71"/>
              <a:chOff x="1440" y="1200"/>
              <a:chExt cx="864" cy="720"/>
            </a:xfrm>
          </p:grpSpPr>
          <p:sp>
            <p:nvSpPr>
              <p:cNvPr id="109" name="Rectangle 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0" name="Rectangle 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1" name="Rectangle 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" name="Rectangle 1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" name="Oval 1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4" name="Line 1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Line 1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Line 1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Line 1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Line 1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977" y="1322"/>
              <a:ext cx="110" cy="71"/>
              <a:chOff x="1440" y="1200"/>
              <a:chExt cx="864" cy="720"/>
            </a:xfrm>
          </p:grpSpPr>
          <p:sp>
            <p:nvSpPr>
              <p:cNvPr id="98" name="Rectangle 1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9" name="Rectangle 2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" name="Rectangle 2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1" name="Rectangle 2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2" name="Oval 2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3" name="Line 2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" name="Line 2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5" name="Line 2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" name="Line 2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" name="Line 2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" name="Line 2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1854" y="1393"/>
              <a:ext cx="110" cy="71"/>
              <a:chOff x="1440" y="1200"/>
              <a:chExt cx="864" cy="720"/>
            </a:xfrm>
          </p:grpSpPr>
          <p:sp>
            <p:nvSpPr>
              <p:cNvPr id="87" name="Rectangle 3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Rectangle 3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0" name="Rectangle 3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1" name="Oval 3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2" name="Line 3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Line 3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Line 3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" name="Line 3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" name="Line 4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1964" y="1134"/>
              <a:ext cx="111" cy="71"/>
              <a:chOff x="1440" y="1200"/>
              <a:chExt cx="864" cy="720"/>
            </a:xfrm>
          </p:grpSpPr>
          <p:sp>
            <p:nvSpPr>
              <p:cNvPr id="76" name="Rectangle 43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8" name="Rectangle 45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9" name="Rectangle 4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0" name="Oval 47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1" name="Line 48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Line 4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Line 50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Line 51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Line 52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6" name="Line 53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1719" y="1334"/>
              <a:ext cx="110" cy="71"/>
              <a:chOff x="1440" y="1200"/>
              <a:chExt cx="864" cy="720"/>
            </a:xfrm>
          </p:grpSpPr>
          <p:sp>
            <p:nvSpPr>
              <p:cNvPr id="65" name="Rectangle 55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6" name="Rectangle 56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7" name="Rectangle 5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8" name="Rectangle 58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" name="Oval 59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0" name="Line 60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Line 6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" name="Line 6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Line 63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" name="Line 64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" name="Line 65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8" name="Group 66"/>
            <p:cNvGrpSpPr>
              <a:grpSpLocks/>
            </p:cNvGrpSpPr>
            <p:nvPr/>
          </p:nvGrpSpPr>
          <p:grpSpPr bwMode="auto">
            <a:xfrm>
              <a:off x="1682" y="1228"/>
              <a:ext cx="110" cy="71"/>
              <a:chOff x="1440" y="1200"/>
              <a:chExt cx="864" cy="720"/>
            </a:xfrm>
          </p:grpSpPr>
          <p:sp>
            <p:nvSpPr>
              <p:cNvPr id="54" name="Rectangle 6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" name="Rectangle 6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Rectangle 6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Rectangle 7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7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9" name="Line 7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Line 7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" name="Line 7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" name="Line 7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" name="Line 7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" name="Line 7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>
              <a:off x="1854" y="1075"/>
              <a:ext cx="110" cy="71"/>
              <a:chOff x="1440" y="1200"/>
              <a:chExt cx="864" cy="720"/>
            </a:xfrm>
          </p:grpSpPr>
          <p:sp>
            <p:nvSpPr>
              <p:cNvPr id="43" name="Rectangle 7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Rectangle 8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Rectangle 8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Rectangle 8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Oval 8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Line 8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" name="Line 8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" name="Line 8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Line 8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" name="Line 8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" name="Line 8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0" name="Group 90"/>
            <p:cNvGrpSpPr>
              <a:grpSpLocks/>
            </p:cNvGrpSpPr>
            <p:nvPr/>
          </p:nvGrpSpPr>
          <p:grpSpPr bwMode="auto">
            <a:xfrm>
              <a:off x="2013" y="1228"/>
              <a:ext cx="111" cy="71"/>
              <a:chOff x="1440" y="1200"/>
              <a:chExt cx="864" cy="720"/>
            </a:xfrm>
          </p:grpSpPr>
          <p:sp>
            <p:nvSpPr>
              <p:cNvPr id="32" name="Rectangle 9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" name="Rectangle 9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" name="Rectangle 9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" name="Rectangle 9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Oval 9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7" name="Line 9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9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9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" name="Line 9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" name="Line 10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" name="Line 10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1" name="Rectangle 102"/>
            <p:cNvSpPr>
              <a:spLocks noChangeArrowheads="1"/>
            </p:cNvSpPr>
            <p:nvPr/>
          </p:nvSpPr>
          <p:spPr bwMode="auto">
            <a:xfrm>
              <a:off x="1891" y="1193"/>
              <a:ext cx="24" cy="16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1817" y="1181"/>
              <a:ext cx="74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1792" y="1263"/>
              <a:ext cx="99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 flipV="1">
              <a:off x="1817" y="1287"/>
              <a:ext cx="74" cy="71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 flipH="1">
              <a:off x="1915" y="1181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 flipH="1">
              <a:off x="1915" y="1263"/>
              <a:ext cx="9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 flipH="1" flipV="1">
              <a:off x="1915" y="1287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 flipV="1">
              <a:off x="1903" y="1358"/>
              <a:ext cx="0" cy="35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1903" y="1146"/>
              <a:ext cx="0" cy="4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1584" y="1008"/>
              <a:ext cx="624" cy="533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9381227"/>
                </a:avLst>
              </a:prstTxWarp>
            </a:bodyPr>
            <a:lstStyle/>
            <a:p>
              <a:pPr algn="ctr"/>
              <a:r>
                <a:rPr lang="en-US" sz="2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31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668" y="1475"/>
              <a:ext cx="44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80000"/>
                      </a:srgbClr>
                    </a:outerShdw>
                  </a:effectLst>
                  <a:latin typeface="Garamond"/>
                </a:rPr>
                <a:t>Laboratory</a:t>
              </a:r>
            </a:p>
          </p:txBody>
        </p:sp>
      </p:grpSp>
      <p:sp>
        <p:nvSpPr>
          <p:cNvPr id="121" name="TextBox 120"/>
          <p:cNvSpPr txBox="1"/>
          <p:nvPr/>
        </p:nvSpPr>
        <p:spPr bwMode="auto">
          <a:xfrm>
            <a:off x="5154253" y="1388301"/>
            <a:ext cx="3512237" cy="20774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solidFill>
                  <a:srgbClr val="0070C0"/>
                </a:solidFill>
                <a:latin typeface="+mj-lt"/>
                <a:cs typeface="Arial" pitchFamily="34" charset="0"/>
              </a:rPr>
              <a:t>Available for InfiniBand and RoCE</a:t>
            </a:r>
          </a:p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solidFill>
                  <a:srgbClr val="0070C0"/>
                </a:solidFill>
                <a:latin typeface="+mj-lt"/>
                <a:cs typeface="Arial" pitchFamily="34" charset="0"/>
              </a:rPr>
              <a:t>Also run on Ethernet</a:t>
            </a:r>
          </a:p>
          <a:p>
            <a:pPr algn="ctr" eaLnBrk="0" hangingPunct="0">
              <a:lnSpc>
                <a:spcPct val="120000"/>
              </a:lnSpc>
            </a:pPr>
            <a:endParaRPr lang="en-US" sz="1800" dirty="0">
              <a:solidFill>
                <a:srgbClr val="0070C0"/>
              </a:solidFill>
              <a:latin typeface="+mj-lt"/>
              <a:cs typeface="Arial" pitchFamily="34" charset="0"/>
            </a:endParaRPr>
          </a:p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solidFill>
                  <a:srgbClr val="FF00FF"/>
                </a:solidFill>
                <a:latin typeface="+mj-lt"/>
                <a:cs typeface="Arial" pitchFamily="34" charset="0"/>
              </a:rPr>
              <a:t>Available for x86 and OpenPOWER</a:t>
            </a:r>
          </a:p>
          <a:p>
            <a:pPr algn="ctr" eaLnBrk="0" hangingPunct="0">
              <a:lnSpc>
                <a:spcPct val="120000"/>
              </a:lnSpc>
            </a:pPr>
            <a:endParaRPr lang="en-US" sz="1800" dirty="0">
              <a:solidFill>
                <a:srgbClr val="0070C0"/>
              </a:solidFill>
              <a:latin typeface="+mj-lt"/>
              <a:cs typeface="Arial" pitchFamily="34" charset="0"/>
            </a:endParaRPr>
          </a:p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solidFill>
                  <a:srgbClr val="CC9900"/>
                </a:solidFill>
                <a:latin typeface="+mj-lt"/>
                <a:cs typeface="Arial" pitchFamily="34" charset="0"/>
              </a:rPr>
              <a:t>Support for Singularity and Docker</a:t>
            </a:r>
            <a:endParaRPr lang="en-US" sz="1800" dirty="0">
              <a:solidFill>
                <a:srgbClr val="CC9900"/>
              </a:solidFill>
              <a:latin typeface="+mj-lt"/>
              <a:cs typeface="Arial" pitchFamily="34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8534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399560" y="836205"/>
          <a:ext cx="3669237" cy="2357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4535013" y="830225"/>
          <a:ext cx="4317700" cy="2289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4385" y="93148"/>
            <a:ext cx="8334102" cy="579576"/>
          </a:xfrm>
        </p:spPr>
        <p:txBody>
          <a:bodyPr/>
          <a:lstStyle/>
          <a:p>
            <a:r>
              <a:rPr lang="en-US" sz="2200" dirty="0"/>
              <a:t>Performance Numbers of RDMA for Apache Hadoop 2.x – RandomWriter &amp; TeraGen in OSU-RI2 (EDR)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6461" y="3196112"/>
            <a:ext cx="3549869" cy="31162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914355"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</a:rPr>
              <a:t>Cluster with 8 Nodes with a total of 64 maps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78766" y="3603947"/>
            <a:ext cx="4074693" cy="1047777"/>
          </a:xfrm>
          <a:prstGeom prst="rect">
            <a:avLst/>
          </a:prstGeom>
        </p:spPr>
        <p:txBody>
          <a:bodyPr lIns="91436" tIns="45718" rIns="91436" bIns="45718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200" b="0" dirty="0">
                <a:latin typeface="Calibri"/>
                <a:ea typeface="宋体" pitchFamily="2" charset="-122"/>
                <a:cs typeface="Calibri"/>
              </a:rPr>
              <a:t>RandomWriter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3x</a:t>
            </a:r>
            <a:r>
              <a:rPr lang="en-US" altLang="zh-CN" b="0" dirty="0">
                <a:latin typeface="Calibri"/>
                <a:ea typeface="宋体" pitchFamily="2" charset="-122"/>
                <a:cs typeface="Calibri"/>
              </a:rPr>
              <a:t> improvement over IPoIB for 80-160 GB file size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884080" y="3591575"/>
            <a:ext cx="4138281" cy="1010661"/>
          </a:xfrm>
          <a:prstGeom prst="rect">
            <a:avLst/>
          </a:prstGeom>
        </p:spPr>
        <p:txBody>
          <a:bodyPr lIns="91436" tIns="45718" rIns="91436" bIns="45718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200" b="0" dirty="0">
                <a:latin typeface="Calibri"/>
                <a:ea typeface="宋体" pitchFamily="2" charset="-122"/>
                <a:cs typeface="Calibri"/>
              </a:rPr>
              <a:t>TeraGen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4x </a:t>
            </a:r>
            <a:r>
              <a:rPr lang="en-US" altLang="zh-CN" b="0" dirty="0">
                <a:latin typeface="Calibri"/>
                <a:ea typeface="宋体" pitchFamily="2" charset="-122"/>
                <a:cs typeface="Calibri"/>
              </a:rPr>
              <a:t>improvement over IPoIB for 80-240 GB file size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94294" y="3008363"/>
            <a:ext cx="1316540" cy="31162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914355"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</a:rPr>
              <a:t>RandomWriter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12185" y="2960021"/>
            <a:ext cx="828810" cy="31162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914355"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</a:rPr>
              <a:t>TeraGen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635548" y="1263478"/>
            <a:ext cx="9726" cy="95469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545331" y="956090"/>
            <a:ext cx="1400961" cy="31162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n-lt"/>
              </a:rPr>
              <a:t>Reduced by 3x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7958409" y="1138481"/>
            <a:ext cx="19660" cy="105510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743041" y="875491"/>
            <a:ext cx="1400961" cy="31162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n-lt"/>
              </a:rPr>
              <a:t>Reduced by 4x</a:t>
            </a:r>
          </a:p>
        </p:txBody>
      </p:sp>
    </p:spTree>
    <p:extLst>
      <p:ext uri="{BB962C8B-B14F-4D97-AF65-F5344CB8AC3E}">
        <p14:creationId xmlns:p14="http://schemas.microsoft.com/office/powerpoint/2010/main" val="12316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286" y="3266324"/>
            <a:ext cx="8229600" cy="1749853"/>
          </a:xfrm>
        </p:spPr>
        <p:txBody>
          <a:bodyPr/>
          <a:lstStyle/>
          <a:p>
            <a:r>
              <a:rPr lang="en-US" altLang="zh-CN" sz="1600" dirty="0">
                <a:latin typeface="Calibri"/>
                <a:ea typeface="宋体" pitchFamily="2" charset="-122"/>
                <a:cs typeface="Calibri"/>
              </a:rPr>
              <a:t>InfiniBand FDR, SSD, 32/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ＭＳ Ｐゴシック" charset="0"/>
              </a:rPr>
              <a:t>64 Worker Nodes, 768/1536 Cores, </a:t>
            </a:r>
            <a:r>
              <a:rPr lang="en-US" altLang="zh-CN" sz="1600" dirty="0">
                <a:solidFill>
                  <a:srgbClr val="000000"/>
                </a:solidFill>
                <a:latin typeface="Calibri"/>
                <a:ea typeface="ＭＳ Ｐゴシック" charset="0"/>
              </a:rPr>
              <a:t>(768/1536M 768/1536R)</a:t>
            </a:r>
          </a:p>
          <a:p>
            <a:pPr eaLnBrk="1" hangingPunct="1"/>
            <a:r>
              <a:rPr lang="en-US" altLang="zh-CN" sz="1600" dirty="0">
                <a:latin typeface="Calibri"/>
                <a:ea typeface="宋体" pitchFamily="2" charset="-122"/>
                <a:cs typeface="Calibri"/>
              </a:rPr>
              <a:t>RDMA vs. IPoIB with 768/1536 concurrent tasks, single SSD per node. </a:t>
            </a:r>
          </a:p>
          <a:p>
            <a:pPr lvl="1"/>
            <a:r>
              <a:rPr lang="en-US" altLang="zh-CN" sz="1400" dirty="0">
                <a:latin typeface="Calibri"/>
                <a:ea typeface="宋体" pitchFamily="2" charset="-122"/>
                <a:cs typeface="Calibri"/>
              </a:rPr>
              <a:t>32 nodes/768 cores: </a:t>
            </a:r>
            <a:r>
              <a:rPr lang="en-US" altLang="zh-CN" sz="1400" dirty="0">
                <a:solidFill>
                  <a:srgbClr val="000000"/>
                </a:solidFill>
                <a:cs typeface="Calibri" charset="0"/>
              </a:rPr>
              <a:t>Total </a:t>
            </a:r>
            <a:r>
              <a:rPr lang="en-US" altLang="zh-CN" sz="1400" dirty="0"/>
              <a:t>time reduced by </a:t>
            </a:r>
            <a:r>
              <a:rPr lang="en-US" altLang="zh-CN" sz="1400" dirty="0">
                <a:solidFill>
                  <a:srgbClr val="FF0000"/>
                </a:solidFill>
              </a:rPr>
              <a:t>37%</a:t>
            </a:r>
            <a:r>
              <a:rPr lang="en-US" altLang="zh-CN" sz="1400" dirty="0"/>
              <a:t> over IPoIB (56Gbps) </a:t>
            </a:r>
          </a:p>
          <a:p>
            <a:pPr lvl="1"/>
            <a:r>
              <a:rPr lang="en-US" altLang="zh-CN" sz="1400" dirty="0"/>
              <a:t>64 nodes/1536 cores: </a:t>
            </a:r>
            <a:r>
              <a:rPr lang="en-US" altLang="zh-CN" sz="1400" dirty="0">
                <a:solidFill>
                  <a:srgbClr val="000000"/>
                </a:solidFill>
                <a:cs typeface="Calibri" charset="0"/>
              </a:rPr>
              <a:t>Total </a:t>
            </a:r>
            <a:r>
              <a:rPr lang="en-US" altLang="zh-CN" sz="1400" dirty="0"/>
              <a:t>time reduced by </a:t>
            </a:r>
            <a:r>
              <a:rPr lang="en-US" altLang="zh-CN" sz="1400" dirty="0">
                <a:solidFill>
                  <a:srgbClr val="FF0000"/>
                </a:solidFill>
              </a:rPr>
              <a:t>43% </a:t>
            </a:r>
            <a:r>
              <a:rPr lang="en-US" altLang="zh-CN" sz="1400" dirty="0"/>
              <a:t>over IPoIB (56Gbps) </a:t>
            </a:r>
            <a:endParaRPr lang="en-US" altLang="zh-CN" sz="1200" dirty="0"/>
          </a:p>
          <a:p>
            <a:pPr lvl="1"/>
            <a:endParaRPr lang="en-US" altLang="zh-CN" sz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45" y="78351"/>
            <a:ext cx="8686655" cy="857250"/>
          </a:xfrm>
        </p:spPr>
        <p:txBody>
          <a:bodyPr/>
          <a:lstStyle/>
          <a:p>
            <a:r>
              <a:rPr kumimoji="1" lang="en-US" altLang="zh-CN" sz="2000" dirty="0"/>
              <a:t>Performance Evaluation of RDMA-Spark on </a:t>
            </a:r>
            <a:r>
              <a:rPr lang="en-US" altLang="zh-CN" sz="2000" dirty="0"/>
              <a:t>SDSC Comet – HiBench PageRank</a:t>
            </a:r>
            <a:endParaRPr kumimoji="1" lang="zh-CN" altLang="en-US" sz="2000" dirty="0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15952" y="2823506"/>
            <a:ext cx="8233498" cy="322067"/>
            <a:chOff x="2025922" y="3834227"/>
            <a:chExt cx="6957835" cy="427565"/>
          </a:xfrm>
        </p:grpSpPr>
        <p:sp>
          <p:nvSpPr>
            <p:cNvPr id="7" name="TextBox 9"/>
            <p:cNvSpPr txBox="1"/>
            <p:nvPr/>
          </p:nvSpPr>
          <p:spPr>
            <a:xfrm>
              <a:off x="2025922" y="3853198"/>
              <a:ext cx="3322834" cy="4085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Calibri"/>
                  <a:ea typeface="ＭＳ Ｐゴシック" charset="0"/>
                </a:rPr>
                <a:t>32 Worker Nodes, 768 cores, </a:t>
              </a:r>
              <a:r>
                <a:rPr lang="en-US" sz="1400" b="1" kern="0" dirty="0">
                  <a:solidFill>
                    <a:srgbClr val="FF0000"/>
                  </a:solidFill>
                  <a:latin typeface="Calibri"/>
                  <a:ea typeface="ＭＳ Ｐゴシック" charset="0"/>
                </a:rPr>
                <a:t>PageRank</a:t>
              </a:r>
              <a:r>
                <a:rPr lang="en-US" sz="1400" b="1" kern="0" dirty="0">
                  <a:solidFill>
                    <a:srgbClr val="000000"/>
                  </a:solidFill>
                  <a:latin typeface="Calibri"/>
                  <a:ea typeface="ＭＳ Ｐゴシック" charset="0"/>
                </a:rPr>
                <a:t> </a:t>
              </a:r>
              <a:r>
                <a:rPr lang="en-US" sz="1400" b="1" kern="0" dirty="0">
                  <a:latin typeface="Calibri"/>
                  <a:ea typeface="ＭＳ Ｐゴシック" charset="0"/>
                </a:rPr>
                <a:t>Total Time</a:t>
              </a: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5584026" y="3834227"/>
              <a:ext cx="3399731" cy="4085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Calibri"/>
                  <a:ea typeface="ＭＳ Ｐゴシック" charset="0"/>
                </a:rPr>
                <a:t>64 Worker Nodes, 1536 cores, </a:t>
              </a:r>
              <a:r>
                <a:rPr lang="en-US" sz="1400" kern="0" dirty="0">
                  <a:solidFill>
                    <a:srgbClr val="FF0000"/>
                  </a:solidFill>
                  <a:latin typeface="Calibri"/>
                  <a:ea typeface="ＭＳ Ｐゴシック" charset="0"/>
                </a:rPr>
                <a:t>PageRank</a:t>
              </a:r>
              <a:r>
                <a:rPr lang="en-US" sz="1400" kern="0" dirty="0">
                  <a:solidFill>
                    <a:srgbClr val="000000"/>
                  </a:solidFill>
                  <a:latin typeface="Calibri"/>
                  <a:ea typeface="ＭＳ Ｐゴシック" charset="0"/>
                </a:rPr>
                <a:t> Total Time</a:t>
              </a:r>
            </a:p>
          </p:txBody>
        </p:sp>
      </p:grpSp>
      <p:graphicFrame>
        <p:nvGraphicFramePr>
          <p:cNvPr id="5" name="Chart 4"/>
          <p:cNvGraphicFramePr/>
          <p:nvPr>
            <p:extLst/>
          </p:nvPr>
        </p:nvGraphicFramePr>
        <p:xfrm>
          <a:off x="4642810" y="546212"/>
          <a:ext cx="4022630" cy="222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/>
          </p:nvPr>
        </p:nvGraphicFramePr>
        <p:xfrm>
          <a:off x="496846" y="532213"/>
          <a:ext cx="4059980" cy="2254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7912083" y="591233"/>
            <a:ext cx="59761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sz="1200" b="1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43%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984581" y="949653"/>
            <a:ext cx="0" cy="529682"/>
          </a:xfrm>
          <a:prstGeom prst="straightConnector1">
            <a:avLst/>
          </a:prstGeom>
          <a:solidFill>
            <a:schemeClr val="accent1"/>
          </a:solidFill>
          <a:ln w="44450" cap="sq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 bwMode="auto">
          <a:xfrm>
            <a:off x="3760967" y="613973"/>
            <a:ext cx="59761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sz="1200" b="1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37%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8086014" y="862571"/>
            <a:ext cx="0" cy="640915"/>
          </a:xfrm>
          <a:prstGeom prst="straightConnector1">
            <a:avLst/>
          </a:prstGeom>
          <a:solidFill>
            <a:schemeClr val="accent1"/>
          </a:solidFill>
          <a:ln w="44450" cap="sq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789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/>
          </p:cNvSpPr>
          <p:nvPr>
            <p:ph type="title"/>
          </p:nvPr>
        </p:nvSpPr>
        <p:spPr>
          <a:xfrm>
            <a:off x="400452" y="183654"/>
            <a:ext cx="8727950" cy="5795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22959">
              <a:defRPr sz="3239"/>
            </a:lvl1pPr>
          </a:lstStyle>
          <a:p>
            <a:r>
              <a:rPr lang="en-US" dirty="0"/>
              <a:t>Using HiBD Packages on Existing HPC Infrastructure</a:t>
            </a:r>
            <a:endParaRPr dirty="0"/>
          </a:p>
        </p:txBody>
      </p:sp>
      <p:grpSp>
        <p:nvGrpSpPr>
          <p:cNvPr id="681" name="Group 681"/>
          <p:cNvGrpSpPr/>
          <p:nvPr/>
        </p:nvGrpSpPr>
        <p:grpSpPr>
          <a:xfrm>
            <a:off x="914398" y="1142997"/>
            <a:ext cx="7339749" cy="3430994"/>
            <a:chOff x="-1" y="-2"/>
            <a:chExt cx="7339747" cy="4574655"/>
          </a:xfrm>
        </p:grpSpPr>
        <p:sp>
          <p:nvSpPr>
            <p:cNvPr id="638" name="Shape 638"/>
            <p:cNvSpPr/>
            <p:nvPr/>
          </p:nvSpPr>
          <p:spPr>
            <a:xfrm>
              <a:off x="38702" y="2362788"/>
              <a:ext cx="7301043" cy="221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72" y="0"/>
                  </a:lnTo>
                  <a:lnTo>
                    <a:pt x="21600" y="0"/>
                  </a:lnTo>
                  <a:lnTo>
                    <a:pt x="15028" y="21600"/>
                  </a:lnTo>
                  <a:close/>
                </a:path>
              </a:pathLst>
            </a:custGeom>
            <a:solidFill>
              <a:srgbClr val="061642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606029" y="349694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1639727" y="349694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64998" y="349694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2" name="Shape 642"/>
            <p:cNvSpPr/>
            <p:nvPr/>
          </p:nvSpPr>
          <p:spPr>
            <a:xfrm>
              <a:off x="3698696" y="349694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4742024" y="349694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38702" y="406411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5" name="Shape 645"/>
            <p:cNvSpPr/>
            <p:nvPr/>
          </p:nvSpPr>
          <p:spPr>
            <a:xfrm>
              <a:off x="1072400" y="406411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6" name="Shape 646"/>
            <p:cNvSpPr/>
            <p:nvPr/>
          </p:nvSpPr>
          <p:spPr>
            <a:xfrm>
              <a:off x="2097671" y="406411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7" name="Shape 647"/>
            <p:cNvSpPr/>
            <p:nvPr/>
          </p:nvSpPr>
          <p:spPr>
            <a:xfrm>
              <a:off x="3131369" y="406411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8" name="Shape 648"/>
            <p:cNvSpPr/>
            <p:nvPr/>
          </p:nvSpPr>
          <p:spPr>
            <a:xfrm>
              <a:off x="4174697" y="406411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9" name="Shape 649"/>
            <p:cNvSpPr/>
            <p:nvPr/>
          </p:nvSpPr>
          <p:spPr>
            <a:xfrm>
              <a:off x="1748071" y="2362788"/>
              <a:ext cx="1455679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0" name="Shape 650"/>
            <p:cNvSpPr/>
            <p:nvPr/>
          </p:nvSpPr>
          <p:spPr>
            <a:xfrm>
              <a:off x="2781769" y="236278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1" name="Shape 651"/>
            <p:cNvSpPr/>
            <p:nvPr/>
          </p:nvSpPr>
          <p:spPr>
            <a:xfrm>
              <a:off x="3807040" y="236278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2" name="Shape 652"/>
            <p:cNvSpPr/>
            <p:nvPr/>
          </p:nvSpPr>
          <p:spPr>
            <a:xfrm>
              <a:off x="4840739" y="236278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3" name="Shape 653"/>
            <p:cNvSpPr/>
            <p:nvPr/>
          </p:nvSpPr>
          <p:spPr>
            <a:xfrm>
              <a:off x="5884066" y="236278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4" name="Shape 654"/>
            <p:cNvSpPr/>
            <p:nvPr/>
          </p:nvSpPr>
          <p:spPr>
            <a:xfrm>
              <a:off x="1179730" y="292995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5" name="Shape 655"/>
            <p:cNvSpPr/>
            <p:nvPr/>
          </p:nvSpPr>
          <p:spPr>
            <a:xfrm>
              <a:off x="2213428" y="292995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6" name="Shape 656"/>
            <p:cNvSpPr/>
            <p:nvPr/>
          </p:nvSpPr>
          <p:spPr>
            <a:xfrm>
              <a:off x="3238699" y="292995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7" name="Shape 657"/>
            <p:cNvSpPr/>
            <p:nvPr/>
          </p:nvSpPr>
          <p:spPr>
            <a:xfrm>
              <a:off x="4272396" y="2929958"/>
              <a:ext cx="1455679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8" name="Shape 658"/>
            <p:cNvSpPr/>
            <p:nvPr/>
          </p:nvSpPr>
          <p:spPr>
            <a:xfrm>
              <a:off x="5315725" y="292995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9" name="Shape 659"/>
            <p:cNvSpPr/>
            <p:nvPr/>
          </p:nvSpPr>
          <p:spPr>
            <a:xfrm>
              <a:off x="18584" y="2118184"/>
              <a:ext cx="7301043" cy="221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72" y="0"/>
                  </a:lnTo>
                  <a:lnTo>
                    <a:pt x="21600" y="0"/>
                  </a:lnTo>
                  <a:lnTo>
                    <a:pt x="15028" y="21600"/>
                  </a:lnTo>
                  <a:close/>
                </a:path>
              </a:pathLst>
            </a:custGeom>
            <a:solidFill>
              <a:srgbClr val="C0504D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i="1">
                  <a:ln w="9525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60" name="Shape 660"/>
            <p:cNvSpPr/>
            <p:nvPr/>
          </p:nvSpPr>
          <p:spPr>
            <a:xfrm>
              <a:off x="1601024" y="298641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61" name="Shape 661"/>
            <p:cNvSpPr/>
            <p:nvPr/>
          </p:nvSpPr>
          <p:spPr>
            <a:xfrm>
              <a:off x="2061706" y="2986414"/>
              <a:ext cx="4081986" cy="107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727" y="0"/>
                  </a:lnTo>
                  <a:lnTo>
                    <a:pt x="21600" y="0"/>
                  </a:lnTo>
                  <a:lnTo>
                    <a:pt x="15873" y="21600"/>
                  </a:lnTo>
                  <a:close/>
                </a:path>
              </a:pathLst>
            </a:custGeom>
            <a:solidFill>
              <a:srgbClr val="FFCC66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i="1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62" name="Shape 662"/>
            <p:cNvSpPr/>
            <p:nvPr/>
          </p:nvSpPr>
          <p:spPr>
            <a:xfrm>
              <a:off x="-1" y="2427213"/>
              <a:ext cx="2592512" cy="1636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697" y="0"/>
                  </a:lnTo>
                  <a:lnTo>
                    <a:pt x="21600" y="0"/>
                  </a:lnTo>
                  <a:lnTo>
                    <a:pt x="7903" y="21600"/>
                  </a:ln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i="1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63" name="Shape 663"/>
            <p:cNvSpPr/>
            <p:nvPr/>
          </p:nvSpPr>
          <p:spPr>
            <a:xfrm>
              <a:off x="1033697" y="3553583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64" name="Shape 664"/>
            <p:cNvSpPr/>
            <p:nvPr/>
          </p:nvSpPr>
          <p:spPr>
            <a:xfrm>
              <a:off x="1709368" y="1852254"/>
              <a:ext cx="3515984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150" y="0"/>
                  </a:lnTo>
                  <a:lnTo>
                    <a:pt x="21600" y="0"/>
                  </a:lnTo>
                  <a:lnTo>
                    <a:pt x="18450" y="21600"/>
                  </a:lnTo>
                  <a:close/>
                </a:path>
              </a:pathLst>
            </a:custGeom>
            <a:solidFill>
              <a:srgbClr val="FFCC66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i="1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grpSp>
          <p:nvGrpSpPr>
            <p:cNvPr id="667" name="Group 667"/>
            <p:cNvGrpSpPr/>
            <p:nvPr/>
          </p:nvGrpSpPr>
          <p:grpSpPr>
            <a:xfrm>
              <a:off x="4237447" y="1852253"/>
              <a:ext cx="3102299" cy="1077707"/>
              <a:chOff x="0" y="32789"/>
              <a:chExt cx="3102297" cy="1077705"/>
            </a:xfrm>
          </p:grpSpPr>
          <p:sp>
            <p:nvSpPr>
              <p:cNvPr id="665" name="Shape 665"/>
              <p:cNvSpPr/>
              <p:nvPr/>
            </p:nvSpPr>
            <p:spPr>
              <a:xfrm>
                <a:off x="0" y="32789"/>
                <a:ext cx="3102297" cy="1077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7536" y="0"/>
                    </a:lnTo>
                    <a:lnTo>
                      <a:pt x="21600" y="0"/>
                    </a:lnTo>
                    <a:lnTo>
                      <a:pt x="14064" y="21600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600" i="1">
                    <a:ln w="9524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709488" y="134150"/>
                <a:ext cx="2021241" cy="6976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600" i="1">
                    <a:ln w="9524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sz="1000" i="0">
                    <a:ln>
                      <a:noFill/>
                    </a:ln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rPr sz="2800" i="1" dirty="0">
                    <a:ln w="9524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MPI Job</a:t>
                </a:r>
              </a:p>
            </p:txBody>
          </p:sp>
        </p:grpSp>
        <p:sp>
          <p:nvSpPr>
            <p:cNvPr id="668" name="Shape 668"/>
            <p:cNvSpPr/>
            <p:nvPr/>
          </p:nvSpPr>
          <p:spPr>
            <a:xfrm rot="19296183">
              <a:off x="634829" y="2833114"/>
              <a:ext cx="1468835" cy="697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600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000">
                  <a:ln>
                    <a:noFill/>
                  </a:ln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sz="2800" dirty="0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MPI Job</a:t>
              </a:r>
            </a:p>
          </p:txBody>
        </p:sp>
        <p:grpSp>
          <p:nvGrpSpPr>
            <p:cNvPr id="674" name="Group 674"/>
            <p:cNvGrpSpPr/>
            <p:nvPr/>
          </p:nvGrpSpPr>
          <p:grpSpPr>
            <a:xfrm>
              <a:off x="1713979" y="-2"/>
              <a:ext cx="3511375" cy="2195124"/>
              <a:chOff x="-1" y="-1"/>
              <a:chExt cx="3511374" cy="2195122"/>
            </a:xfrm>
          </p:grpSpPr>
          <p:sp>
            <p:nvSpPr>
              <p:cNvPr id="669" name="Shape 669"/>
              <p:cNvSpPr/>
              <p:nvPr/>
            </p:nvSpPr>
            <p:spPr>
              <a:xfrm>
                <a:off x="-1" y="-1"/>
                <a:ext cx="3511374" cy="21181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75"/>
                    </a:moveTo>
                    <a:lnTo>
                      <a:pt x="3122" y="0"/>
                    </a:lnTo>
                    <a:lnTo>
                      <a:pt x="21600" y="0"/>
                    </a:lnTo>
                    <a:lnTo>
                      <a:pt x="21600" y="16425"/>
                    </a:lnTo>
                    <a:lnTo>
                      <a:pt x="1847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C66"/>
                  </a:gs>
                  <a:gs pos="100000">
                    <a:srgbClr val="BC37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n w="9525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70" name="Shape 670"/>
              <p:cNvSpPr/>
              <p:nvPr/>
            </p:nvSpPr>
            <p:spPr>
              <a:xfrm>
                <a:off x="3003897" y="-1"/>
                <a:ext cx="507476" cy="21181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75"/>
                    </a:moveTo>
                    <a:lnTo>
                      <a:pt x="21600" y="0"/>
                    </a:lnTo>
                    <a:lnTo>
                      <a:pt x="21600" y="16425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n w="9525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71" name="Shape 671"/>
              <p:cNvSpPr/>
              <p:nvPr/>
            </p:nvSpPr>
            <p:spPr>
              <a:xfrm>
                <a:off x="-1" y="-1"/>
                <a:ext cx="3511374" cy="507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3122" y="0"/>
                    </a:lnTo>
                    <a:lnTo>
                      <a:pt x="21600" y="0"/>
                    </a:lnTo>
                    <a:lnTo>
                      <a:pt x="18478" y="2160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  <a:alpha val="2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n w="9525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-1" y="-1"/>
                <a:ext cx="3511374" cy="21181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75"/>
                    </a:moveTo>
                    <a:lnTo>
                      <a:pt x="3122" y="0"/>
                    </a:lnTo>
                    <a:lnTo>
                      <a:pt x="21600" y="0"/>
                    </a:lnTo>
                    <a:lnTo>
                      <a:pt x="21600" y="16425"/>
                    </a:lnTo>
                    <a:lnTo>
                      <a:pt x="18478" y="21600"/>
                    </a:lnTo>
                    <a:lnTo>
                      <a:pt x="0" y="21600"/>
                    </a:lnTo>
                    <a:close/>
                    <a:moveTo>
                      <a:pt x="0" y="5175"/>
                    </a:moveTo>
                    <a:lnTo>
                      <a:pt x="18478" y="5175"/>
                    </a:lnTo>
                    <a:lnTo>
                      <a:pt x="21600" y="0"/>
                    </a:lnTo>
                    <a:moveTo>
                      <a:pt x="18478" y="5175"/>
                    </a:moveTo>
                    <a:lnTo>
                      <a:pt x="18478" y="2160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n w="9525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73" name="Shape 673"/>
              <p:cNvSpPr/>
              <p:nvPr/>
            </p:nvSpPr>
            <p:spPr>
              <a:xfrm>
                <a:off x="-1" y="430541"/>
                <a:ext cx="3003899" cy="17645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r>
                  <a:rPr lang="en-US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Hadoop Job with HiBD</a:t>
                </a:r>
              </a:p>
              <a:p>
                <a:pPr marL="285750" indent="-285750">
                  <a:buFont typeface="Arial"/>
                  <a:buChar char="•"/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r>
                  <a:rPr lang="en-US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HHH (-M, -L, -BB-L)</a:t>
                </a:r>
              </a:p>
              <a:p>
                <a:pPr marL="285750" indent="-285750">
                  <a:buFont typeface="Arial"/>
                  <a:buChar char="•"/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r>
                  <a:rPr lang="en-US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RDMA-MapReduce (over Lustre)</a:t>
                </a:r>
              </a:p>
              <a:p>
                <a:pPr marL="285750" indent="-285750">
                  <a:buFont typeface="Arial"/>
                  <a:buChar char="•"/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r>
                  <a:rPr lang="en-US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HBase, Hive, Pig, etc.</a:t>
                </a:r>
                <a:endParaRPr dirty="0">
                  <a:ln w="9525">
                    <a:solidFill>
                      <a:srgbClr val="000000"/>
                    </a:solidFill>
                  </a:ln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Shape 624"/>
          <p:cNvSpPr/>
          <p:nvPr/>
        </p:nvSpPr>
        <p:spPr>
          <a:xfrm>
            <a:off x="3767237" y="3494563"/>
            <a:ext cx="2499725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3200" i="1">
                <a:ln w="9525">
                  <a:solidFill>
                    <a:srgbClr val="000000"/>
                  </a:solidFill>
                </a:ln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000" i="0">
                <a:ln>
                  <a:noFill/>
                </a:ln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3200" i="1" dirty="0">
                <a:ln w="9525">
                  <a:solidFill>
                    <a:srgbClr val="000000"/>
                  </a:solidFill>
                </a:ln>
                <a:latin typeface="Arial"/>
                <a:ea typeface="Arial"/>
                <a:cs typeface="Arial"/>
                <a:sym typeface="Arial"/>
              </a:rPr>
              <a:t>Spark Job</a:t>
            </a:r>
            <a:endParaRPr sz="3200" i="1" dirty="0">
              <a:ln w="9525">
                <a:solidFill>
                  <a:srgbClr val="000000"/>
                </a:solidFill>
              </a:ln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0705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/>
          </p:cNvSpPr>
          <p:nvPr>
            <p:ph type="title"/>
          </p:nvPr>
        </p:nvSpPr>
        <p:spPr>
          <a:xfrm>
            <a:off x="400452" y="183654"/>
            <a:ext cx="8727950" cy="5795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22959">
              <a:defRPr sz="3239"/>
            </a:lvl1pPr>
          </a:lstStyle>
          <a:p>
            <a:r>
              <a:rPr lang="en-US" dirty="0"/>
              <a:t>Using HiBD Packages on Existing HPC Infrastructure</a:t>
            </a:r>
            <a:endParaRPr dirty="0"/>
          </a:p>
        </p:txBody>
      </p:sp>
      <p:grpSp>
        <p:nvGrpSpPr>
          <p:cNvPr id="681" name="Group 681"/>
          <p:cNvGrpSpPr/>
          <p:nvPr/>
        </p:nvGrpSpPr>
        <p:grpSpPr>
          <a:xfrm>
            <a:off x="914398" y="1938314"/>
            <a:ext cx="7339749" cy="2635678"/>
            <a:chOff x="-1" y="1060419"/>
            <a:chExt cx="7339747" cy="3514234"/>
          </a:xfrm>
        </p:grpSpPr>
        <p:sp>
          <p:nvSpPr>
            <p:cNvPr id="638" name="Shape 638"/>
            <p:cNvSpPr/>
            <p:nvPr/>
          </p:nvSpPr>
          <p:spPr>
            <a:xfrm>
              <a:off x="38702" y="2362788"/>
              <a:ext cx="7301043" cy="221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72" y="0"/>
                  </a:lnTo>
                  <a:lnTo>
                    <a:pt x="21600" y="0"/>
                  </a:lnTo>
                  <a:lnTo>
                    <a:pt x="15028" y="21600"/>
                  </a:lnTo>
                  <a:close/>
                </a:path>
              </a:pathLst>
            </a:custGeom>
            <a:solidFill>
              <a:srgbClr val="061642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606029" y="349694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1639727" y="349694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64998" y="349694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2" name="Shape 642"/>
            <p:cNvSpPr/>
            <p:nvPr/>
          </p:nvSpPr>
          <p:spPr>
            <a:xfrm>
              <a:off x="3698696" y="349694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4742024" y="3496949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38702" y="406411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5" name="Shape 645"/>
            <p:cNvSpPr/>
            <p:nvPr/>
          </p:nvSpPr>
          <p:spPr>
            <a:xfrm>
              <a:off x="1072400" y="406411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6" name="Shape 646"/>
            <p:cNvSpPr/>
            <p:nvPr/>
          </p:nvSpPr>
          <p:spPr>
            <a:xfrm>
              <a:off x="2097671" y="406411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7" name="Shape 647"/>
            <p:cNvSpPr/>
            <p:nvPr/>
          </p:nvSpPr>
          <p:spPr>
            <a:xfrm>
              <a:off x="3131369" y="406411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8" name="Shape 648"/>
            <p:cNvSpPr/>
            <p:nvPr/>
          </p:nvSpPr>
          <p:spPr>
            <a:xfrm>
              <a:off x="4174697" y="406411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49" name="Shape 649"/>
            <p:cNvSpPr/>
            <p:nvPr/>
          </p:nvSpPr>
          <p:spPr>
            <a:xfrm>
              <a:off x="1748071" y="2362788"/>
              <a:ext cx="1455679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0" name="Shape 650"/>
            <p:cNvSpPr/>
            <p:nvPr/>
          </p:nvSpPr>
          <p:spPr>
            <a:xfrm>
              <a:off x="2781769" y="236278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1" name="Shape 651"/>
            <p:cNvSpPr/>
            <p:nvPr/>
          </p:nvSpPr>
          <p:spPr>
            <a:xfrm>
              <a:off x="3807040" y="236278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2" name="Shape 652"/>
            <p:cNvSpPr/>
            <p:nvPr/>
          </p:nvSpPr>
          <p:spPr>
            <a:xfrm>
              <a:off x="4840739" y="236278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3" name="Shape 653"/>
            <p:cNvSpPr/>
            <p:nvPr/>
          </p:nvSpPr>
          <p:spPr>
            <a:xfrm>
              <a:off x="5884066" y="236278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4" name="Shape 654"/>
            <p:cNvSpPr/>
            <p:nvPr/>
          </p:nvSpPr>
          <p:spPr>
            <a:xfrm>
              <a:off x="1179730" y="292995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5" name="Shape 655"/>
            <p:cNvSpPr/>
            <p:nvPr/>
          </p:nvSpPr>
          <p:spPr>
            <a:xfrm>
              <a:off x="2213428" y="292995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6" name="Shape 656"/>
            <p:cNvSpPr/>
            <p:nvPr/>
          </p:nvSpPr>
          <p:spPr>
            <a:xfrm>
              <a:off x="3238699" y="292995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7" name="Shape 657"/>
            <p:cNvSpPr/>
            <p:nvPr/>
          </p:nvSpPr>
          <p:spPr>
            <a:xfrm>
              <a:off x="4272396" y="2929958"/>
              <a:ext cx="1455679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8" name="Shape 658"/>
            <p:cNvSpPr/>
            <p:nvPr/>
          </p:nvSpPr>
          <p:spPr>
            <a:xfrm>
              <a:off x="5315725" y="2929958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D58">
                    <a:alpha val="90000"/>
                  </a:srgbClr>
                </a:gs>
                <a:gs pos="100000">
                  <a:schemeClr val="accent1">
                    <a:alpha val="90000"/>
                  </a:schemeClr>
                </a:gs>
              </a:gsLst>
              <a:lin ang="54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59" name="Shape 659"/>
            <p:cNvSpPr/>
            <p:nvPr/>
          </p:nvSpPr>
          <p:spPr>
            <a:xfrm>
              <a:off x="18584" y="2118184"/>
              <a:ext cx="7301043" cy="221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72" y="0"/>
                  </a:lnTo>
                  <a:lnTo>
                    <a:pt x="21600" y="0"/>
                  </a:lnTo>
                  <a:lnTo>
                    <a:pt x="15028" y="21600"/>
                  </a:lnTo>
                  <a:close/>
                </a:path>
              </a:pathLst>
            </a:custGeom>
            <a:solidFill>
              <a:srgbClr val="C0504D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i="1">
                  <a:ln w="9525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60" name="Shape 660"/>
            <p:cNvSpPr/>
            <p:nvPr/>
          </p:nvSpPr>
          <p:spPr>
            <a:xfrm>
              <a:off x="1601024" y="2986414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61" name="Shape 661"/>
            <p:cNvSpPr/>
            <p:nvPr/>
          </p:nvSpPr>
          <p:spPr>
            <a:xfrm>
              <a:off x="2061706" y="2986414"/>
              <a:ext cx="4081986" cy="107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727" y="0"/>
                  </a:lnTo>
                  <a:lnTo>
                    <a:pt x="21600" y="0"/>
                  </a:lnTo>
                  <a:lnTo>
                    <a:pt x="15873" y="21600"/>
                  </a:lnTo>
                  <a:close/>
                </a:path>
              </a:pathLst>
            </a:custGeom>
            <a:solidFill>
              <a:srgbClr val="FFCC66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i="1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62" name="Shape 662"/>
            <p:cNvSpPr/>
            <p:nvPr/>
          </p:nvSpPr>
          <p:spPr>
            <a:xfrm>
              <a:off x="-1" y="2427213"/>
              <a:ext cx="2592512" cy="1636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697" y="0"/>
                  </a:lnTo>
                  <a:lnTo>
                    <a:pt x="21600" y="0"/>
                  </a:lnTo>
                  <a:lnTo>
                    <a:pt x="7903" y="21600"/>
                  </a:ln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i="1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63" name="Shape 663"/>
            <p:cNvSpPr/>
            <p:nvPr/>
          </p:nvSpPr>
          <p:spPr>
            <a:xfrm>
              <a:off x="1033697" y="3553583"/>
              <a:ext cx="1455678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608" y="0"/>
                  </a:lnTo>
                  <a:lnTo>
                    <a:pt x="21600" y="0"/>
                  </a:lnTo>
                  <a:lnTo>
                    <a:pt x="13992" y="21600"/>
                  </a:ln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 i="1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664" name="Shape 664"/>
            <p:cNvSpPr/>
            <p:nvPr/>
          </p:nvSpPr>
          <p:spPr>
            <a:xfrm>
              <a:off x="1709368" y="1852254"/>
              <a:ext cx="3515984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150" y="0"/>
                  </a:lnTo>
                  <a:lnTo>
                    <a:pt x="21600" y="0"/>
                  </a:lnTo>
                  <a:lnTo>
                    <a:pt x="18450" y="21600"/>
                  </a:lnTo>
                  <a:close/>
                </a:path>
              </a:pathLst>
            </a:custGeom>
            <a:solidFill>
              <a:srgbClr val="FFCC66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i="1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grpSp>
          <p:nvGrpSpPr>
            <p:cNvPr id="667" name="Group 667"/>
            <p:cNvGrpSpPr/>
            <p:nvPr/>
          </p:nvGrpSpPr>
          <p:grpSpPr>
            <a:xfrm>
              <a:off x="4237447" y="1590888"/>
              <a:ext cx="3102299" cy="1600436"/>
              <a:chOff x="0" y="-228576"/>
              <a:chExt cx="3102297" cy="1600433"/>
            </a:xfrm>
          </p:grpSpPr>
          <p:sp>
            <p:nvSpPr>
              <p:cNvPr id="665" name="Shape 665"/>
              <p:cNvSpPr/>
              <p:nvPr/>
            </p:nvSpPr>
            <p:spPr>
              <a:xfrm>
                <a:off x="0" y="32789"/>
                <a:ext cx="3102297" cy="1077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7536" y="0"/>
                    </a:lnTo>
                    <a:lnTo>
                      <a:pt x="21600" y="0"/>
                    </a:lnTo>
                    <a:lnTo>
                      <a:pt x="14064" y="21600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 w="9525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600" i="1">
                    <a:ln w="9524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709489" y="-228576"/>
                <a:ext cx="1683318" cy="16004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600" i="1">
                    <a:ln w="9524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sz="1000" i="0">
                    <a:ln>
                      <a:noFill/>
                    </a:ln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rPr sz="3600" i="1" dirty="0">
                    <a:ln w="9524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MPI Job</a:t>
                </a:r>
              </a:p>
            </p:txBody>
          </p:sp>
        </p:grpSp>
        <p:sp>
          <p:nvSpPr>
            <p:cNvPr id="668" name="Shape 668"/>
            <p:cNvSpPr/>
            <p:nvPr/>
          </p:nvSpPr>
          <p:spPr>
            <a:xfrm rot="19238374">
              <a:off x="634829" y="2833114"/>
              <a:ext cx="1468835" cy="697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600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000">
                  <a:ln>
                    <a:noFill/>
                  </a:ln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sz="2800" dirty="0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MPI Job</a:t>
              </a:r>
            </a:p>
          </p:txBody>
        </p:sp>
        <p:grpSp>
          <p:nvGrpSpPr>
            <p:cNvPr id="680" name="Group 680"/>
            <p:cNvGrpSpPr/>
            <p:nvPr/>
          </p:nvGrpSpPr>
          <p:grpSpPr>
            <a:xfrm>
              <a:off x="2061707" y="1060419"/>
              <a:ext cx="4081987" cy="2733588"/>
              <a:chOff x="0" y="-1"/>
              <a:chExt cx="4081985" cy="2733587"/>
            </a:xfrm>
          </p:grpSpPr>
          <p:sp>
            <p:nvSpPr>
              <p:cNvPr id="675" name="Shape 675"/>
              <p:cNvSpPr/>
              <p:nvPr/>
            </p:nvSpPr>
            <p:spPr>
              <a:xfrm>
                <a:off x="0" y="-1"/>
                <a:ext cx="4081985" cy="2733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05"/>
                    </a:moveTo>
                    <a:lnTo>
                      <a:pt x="5628" y="0"/>
                    </a:lnTo>
                    <a:lnTo>
                      <a:pt x="21600" y="0"/>
                    </a:lnTo>
                    <a:lnTo>
                      <a:pt x="21600" y="13195"/>
                    </a:lnTo>
                    <a:lnTo>
                      <a:pt x="1597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C66"/>
                  </a:gs>
                  <a:gs pos="100000">
                    <a:srgbClr val="BC37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n w="9525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76" name="Shape 676"/>
              <p:cNvSpPr/>
              <p:nvPr/>
            </p:nvSpPr>
            <p:spPr>
              <a:xfrm>
                <a:off x="3018346" y="-1"/>
                <a:ext cx="1063639" cy="2733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05"/>
                    </a:moveTo>
                    <a:lnTo>
                      <a:pt x="21600" y="0"/>
                    </a:lnTo>
                    <a:lnTo>
                      <a:pt x="21600" y="13195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n w="9525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77" name="Shape 677"/>
              <p:cNvSpPr/>
              <p:nvPr/>
            </p:nvSpPr>
            <p:spPr>
              <a:xfrm>
                <a:off x="0" y="-1"/>
                <a:ext cx="4081985" cy="1063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628" y="0"/>
                    </a:lnTo>
                    <a:lnTo>
                      <a:pt x="21600" y="0"/>
                    </a:lnTo>
                    <a:lnTo>
                      <a:pt x="15972" y="2160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  <a:alpha val="2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n w="9525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78" name="Shape 678"/>
              <p:cNvSpPr/>
              <p:nvPr/>
            </p:nvSpPr>
            <p:spPr>
              <a:xfrm>
                <a:off x="0" y="-1"/>
                <a:ext cx="4081985" cy="2733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05"/>
                    </a:moveTo>
                    <a:lnTo>
                      <a:pt x="5628" y="0"/>
                    </a:lnTo>
                    <a:lnTo>
                      <a:pt x="21600" y="0"/>
                    </a:lnTo>
                    <a:lnTo>
                      <a:pt x="21600" y="13195"/>
                    </a:lnTo>
                    <a:lnTo>
                      <a:pt x="15972" y="21600"/>
                    </a:lnTo>
                    <a:lnTo>
                      <a:pt x="0" y="21600"/>
                    </a:lnTo>
                    <a:close/>
                    <a:moveTo>
                      <a:pt x="0" y="8405"/>
                    </a:moveTo>
                    <a:lnTo>
                      <a:pt x="15972" y="8405"/>
                    </a:lnTo>
                    <a:lnTo>
                      <a:pt x="21600" y="0"/>
                    </a:lnTo>
                    <a:moveTo>
                      <a:pt x="15972" y="8405"/>
                    </a:moveTo>
                    <a:lnTo>
                      <a:pt x="15972" y="2160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n w="9525">
                      <a:solidFill>
                        <a:srgbClr val="000000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679" name="Shape 679"/>
              <p:cNvSpPr/>
              <p:nvPr/>
            </p:nvSpPr>
            <p:spPr>
              <a:xfrm>
                <a:off x="0" y="1180468"/>
                <a:ext cx="3018347" cy="14362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r>
                  <a:rPr lang="en-US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Spark Job with HiBD</a:t>
                </a:r>
              </a:p>
              <a:p>
                <a:pPr marL="285750" indent="-285750">
                  <a:buFont typeface="Arial"/>
                  <a:buChar char="•"/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r>
                  <a:rPr lang="en-US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RDMA-Spark</a:t>
                </a:r>
              </a:p>
              <a:p>
                <a:pPr marL="285750" indent="-285750">
                  <a:buFont typeface="Arial"/>
                  <a:buChar char="•"/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r>
                  <a:rPr lang="en-US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Integration with HHH</a:t>
                </a:r>
              </a:p>
              <a:p>
                <a:pPr marL="285750" indent="-285750">
                  <a:buFont typeface="Arial"/>
                  <a:buChar char="•"/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r>
                  <a:rPr lang="en-US" dirty="0">
                    <a:ln w="9525">
                      <a:solidFill>
                        <a:srgbClr val="000000"/>
                      </a:solidFill>
                    </a:ln>
                    <a:latin typeface="Arial"/>
                    <a:ea typeface="Arial"/>
                    <a:cs typeface="Arial"/>
                    <a:sym typeface="Arial"/>
                  </a:rPr>
                  <a:t>Spark SQL, MLlib, etc.</a:t>
                </a:r>
                <a:endParaRPr dirty="0">
                  <a:ln w="9525">
                    <a:solidFill>
                      <a:srgbClr val="000000"/>
                    </a:solidFill>
                  </a:ln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433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137460" y="1091870"/>
          <a:ext cx="68969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9324" y="676368"/>
            <a:ext cx="8451987" cy="3959033"/>
          </a:xfrm>
        </p:spPr>
        <p:txBody>
          <a:bodyPr/>
          <a:lstStyle/>
          <a:p>
            <a:r>
              <a:rPr lang="en-US" sz="1600" dirty="0"/>
              <a:t>Deep Learning over Big Data (</a:t>
            </a:r>
            <a:r>
              <a:rPr lang="en-US" sz="1600" b="1" dirty="0">
                <a:solidFill>
                  <a:srgbClr val="FF0000"/>
                </a:solidFill>
              </a:rPr>
              <a:t>DLoBD</a:t>
            </a:r>
            <a:r>
              <a:rPr lang="en-US" sz="1600" dirty="0"/>
              <a:t>) is one of the most efficient analyzing paradigms</a:t>
            </a:r>
          </a:p>
          <a:p>
            <a:r>
              <a:rPr lang="en-US" sz="1600" dirty="0"/>
              <a:t>More and more deep learning tools or libraries (e.g., Caffe, TensorFlow) start running over big data stacks, such as Apache Hadoop and Spark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Benefits</a:t>
            </a:r>
            <a:r>
              <a:rPr lang="en-US" sz="1600" dirty="0"/>
              <a:t> of the DLoBD approach</a:t>
            </a:r>
          </a:p>
          <a:p>
            <a:pPr lvl="1"/>
            <a:r>
              <a:rPr lang="en-US" dirty="0"/>
              <a:t>Easily build a powerful data analytics </a:t>
            </a:r>
            <a:r>
              <a:rPr lang="en-US" b="1" dirty="0">
                <a:solidFill>
                  <a:srgbClr val="FF0000"/>
                </a:solidFill>
              </a:rPr>
              <a:t>pipeline</a:t>
            </a:r>
          </a:p>
          <a:p>
            <a:pPr lvl="2"/>
            <a:r>
              <a:rPr lang="en-US" dirty="0"/>
              <a:t>E.g., Flickr DL/ML Pipeline, “</a:t>
            </a:r>
            <a:r>
              <a:rPr lang="en-US" i="1" dirty="0"/>
              <a:t>How Deep Learning Powers Flickr</a:t>
            </a:r>
            <a:r>
              <a:rPr lang="en-US" dirty="0"/>
              <a:t>”, http://bit.ly/1KIDfof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lvl="1"/>
            <a:r>
              <a:rPr lang="en-US" dirty="0"/>
              <a:t>Better data </a:t>
            </a:r>
            <a:r>
              <a:rPr lang="en-US" b="1" dirty="0">
                <a:solidFill>
                  <a:srgbClr val="FF0000"/>
                </a:solidFill>
              </a:rPr>
              <a:t>locality</a:t>
            </a:r>
            <a:endParaRPr lang="en-US" dirty="0"/>
          </a:p>
          <a:p>
            <a:pPr lvl="1"/>
            <a:r>
              <a:rPr lang="en-US" dirty="0"/>
              <a:t>Efficient resource sharing and </a:t>
            </a:r>
            <a:r>
              <a:rPr lang="en-US" b="1" dirty="0">
                <a:solidFill>
                  <a:srgbClr val="FF0000"/>
                </a:solidFill>
              </a:rPr>
              <a:t>cost effective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over Big Data (DLoBD)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956" y="3634314"/>
            <a:ext cx="1494126" cy="377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7086" y="3557148"/>
            <a:ext cx="990718" cy="471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8649" y="3598419"/>
            <a:ext cx="1480104" cy="464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/>
          <a:srcRect l="6960" r="19039"/>
          <a:stretch/>
        </p:blipFill>
        <p:spPr>
          <a:xfrm>
            <a:off x="2757657" y="3576471"/>
            <a:ext cx="1640845" cy="5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318" y="4553790"/>
            <a:ext cx="8737332" cy="286735"/>
          </a:xfrm>
        </p:spPr>
        <p:txBody>
          <a:bodyPr/>
          <a:lstStyle/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X. Lu, H. Shi, M. H. Javed, R. Biswas, and D. K. Panda, Characterizing Deep Learning over Big Data (DLoBD) Stacks on RDMA-capable Networks, HotI 2017.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820" y="131369"/>
            <a:ext cx="8868260" cy="579576"/>
          </a:xfrm>
        </p:spPr>
        <p:txBody>
          <a:bodyPr/>
          <a:lstStyle/>
          <a:p>
            <a:r>
              <a:rPr lang="en-US" dirty="0"/>
              <a:t>High-Performance </a:t>
            </a:r>
            <a:r>
              <a:rPr lang="en-US" u="sng" dirty="0"/>
              <a:t>D</a:t>
            </a:r>
            <a:r>
              <a:rPr lang="en-US" dirty="0"/>
              <a:t>eep </a:t>
            </a:r>
            <a:r>
              <a:rPr lang="en-US" u="sng" dirty="0"/>
              <a:t>L</a:t>
            </a:r>
            <a:r>
              <a:rPr lang="en-US" dirty="0"/>
              <a:t>earning </a:t>
            </a:r>
            <a:r>
              <a:rPr lang="en-US" u="sng" dirty="0"/>
              <a:t>o</a:t>
            </a:r>
            <a:r>
              <a:rPr lang="en-US" dirty="0"/>
              <a:t>ver </a:t>
            </a:r>
            <a:r>
              <a:rPr lang="en-US" u="sng" dirty="0"/>
              <a:t>B</a:t>
            </a:r>
            <a:r>
              <a:rPr lang="en-US" dirty="0"/>
              <a:t>ig </a:t>
            </a:r>
            <a:r>
              <a:rPr lang="en-US" u="sng" dirty="0"/>
              <a:t>D</a:t>
            </a:r>
            <a:r>
              <a:rPr lang="en-US" dirty="0"/>
              <a:t>ata (DLoBD) Stacks</a:t>
            </a:r>
          </a:p>
        </p:txBody>
      </p:sp>
      <p:pic>
        <p:nvPicPr>
          <p:cNvPr id="4" name="Picture 3" descr="dlobd-lay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71" y="710945"/>
            <a:ext cx="3550992" cy="1982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807" y="632382"/>
            <a:ext cx="458091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0" dirty="0">
                <a:solidFill>
                  <a:srgbClr val="FF0000"/>
                </a:solidFill>
                <a:latin typeface="+mn-lt"/>
              </a:rPr>
              <a:t>Benefits</a:t>
            </a:r>
            <a:r>
              <a:rPr lang="en-US" sz="1400" b="0" dirty="0">
                <a:latin typeface="+mn-lt"/>
              </a:rPr>
              <a:t> of Deep Learning over Big Data (</a:t>
            </a:r>
            <a:r>
              <a:rPr lang="en-US" sz="1400" b="0" dirty="0">
                <a:solidFill>
                  <a:srgbClr val="FF0000"/>
                </a:solidFill>
                <a:latin typeface="+mn-lt"/>
              </a:rPr>
              <a:t>DLoBD</a:t>
            </a:r>
            <a:r>
              <a:rPr lang="en-US" sz="1400" b="0" dirty="0">
                <a:latin typeface="+mn-lt"/>
              </a:rPr>
              <a:t>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b="0" dirty="0">
                <a:latin typeface="+mn-lt"/>
              </a:rPr>
              <a:t>Easily integrate deep learning components into Big Data processing workflow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b="0" dirty="0">
                <a:latin typeface="+mn-lt"/>
              </a:rPr>
              <a:t>Easily access the stored data in Big Data systems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b="0" dirty="0">
                <a:latin typeface="+mn-lt"/>
              </a:rPr>
              <a:t>No need to set up new dedicated deep learning clusters; Reuse existing big data analytics clusters 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>
                <a:solidFill>
                  <a:srgbClr val="FF0000"/>
                </a:solidFill>
                <a:latin typeface="+mn-lt"/>
              </a:rPr>
              <a:t>Challenges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b="0" dirty="0">
                <a:latin typeface="+mn-lt"/>
              </a:rPr>
              <a:t>Can </a:t>
            </a:r>
            <a:r>
              <a:rPr lang="en-US" sz="1200" b="0" dirty="0">
                <a:solidFill>
                  <a:srgbClr val="FF0000"/>
                </a:solidFill>
                <a:latin typeface="+mn-lt"/>
              </a:rPr>
              <a:t>RDMA</a:t>
            </a:r>
            <a:r>
              <a:rPr lang="en-US" sz="1200" b="0" dirty="0">
                <a:latin typeface="+mn-lt"/>
              </a:rPr>
              <a:t>-based designs in DLoBD stacks improve performance, scalability, and resource utilization on high-performance interconnects, GPUs, and multi-core CPUs?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b="0" dirty="0">
                <a:latin typeface="+mn-lt"/>
              </a:rPr>
              <a:t>What are the </a:t>
            </a:r>
            <a:r>
              <a:rPr lang="en-US" sz="1200" b="0" dirty="0">
                <a:solidFill>
                  <a:srgbClr val="FF0000"/>
                </a:solidFill>
                <a:latin typeface="+mn-lt"/>
              </a:rPr>
              <a:t>performance characteristics</a:t>
            </a:r>
            <a:r>
              <a:rPr lang="en-US" sz="1200" b="0" dirty="0">
                <a:latin typeface="+mn-lt"/>
              </a:rPr>
              <a:t> of representative DLoBD stacks on RDMA networks?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>
                <a:solidFill>
                  <a:srgbClr val="FF0000"/>
                </a:solidFill>
                <a:latin typeface="+mn-lt"/>
              </a:rPr>
              <a:t>Characterization </a:t>
            </a:r>
            <a:r>
              <a:rPr lang="en-US" sz="1400" b="0" dirty="0">
                <a:solidFill>
                  <a:schemeClr val="bg2"/>
                </a:solidFill>
                <a:latin typeface="+mn-lt"/>
              </a:rPr>
              <a:t>on DLoBD Stacks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b="0" dirty="0">
                <a:latin typeface="+mn-lt"/>
              </a:rPr>
              <a:t>CaffeOnSpark, TensorFlowOnSpark, and BigDL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b="0" dirty="0">
                <a:latin typeface="+mn-lt"/>
              </a:rPr>
              <a:t>IPoIB vs. RDMA; In-band communication vs. Out-of-band communication; CPU vs. GPU; etc.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b="0" dirty="0">
                <a:latin typeface="+mn-lt"/>
              </a:rPr>
              <a:t>Performance, accuracy, scalability, and resource utilization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b="0" dirty="0">
                <a:latin typeface="+mn-lt"/>
              </a:rPr>
              <a:t>RDMA-based DLoBD stacks (e.g.,</a:t>
            </a:r>
            <a:r>
              <a:rPr lang="en-US" sz="1200" b="0" dirty="0">
                <a:solidFill>
                  <a:srgbClr val="FF0000"/>
                </a:solidFill>
                <a:latin typeface="+mn-lt"/>
              </a:rPr>
              <a:t> BigDL over RDMA-Spark</a:t>
            </a:r>
            <a:r>
              <a:rPr lang="en-US" sz="1200" b="0" dirty="0">
                <a:latin typeface="+mn-lt"/>
              </a:rPr>
              <a:t>) can achieve </a:t>
            </a:r>
            <a:r>
              <a:rPr lang="en-US" sz="1200" b="0" dirty="0">
                <a:solidFill>
                  <a:srgbClr val="FF0000"/>
                </a:solidFill>
                <a:latin typeface="+mn-lt"/>
              </a:rPr>
              <a:t>2.6x</a:t>
            </a:r>
            <a:r>
              <a:rPr lang="en-US" sz="1200" b="0" dirty="0">
                <a:latin typeface="+mn-lt"/>
              </a:rPr>
              <a:t> speedup compared to the IPoIB based scheme, while maintain similar accuracy</a:t>
            </a:r>
            <a:endParaRPr lang="en-US" sz="1400" b="0" dirty="0">
              <a:latin typeface="+mn-lt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988271" y="2816252"/>
          <a:ext cx="3550992" cy="1669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8055467" y="3167938"/>
            <a:ext cx="6974" cy="4630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9945" y="3392630"/>
            <a:ext cx="542740" cy="27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2.6X</a:t>
            </a:r>
          </a:p>
        </p:txBody>
      </p:sp>
    </p:spTree>
    <p:extLst>
      <p:ext uri="{BB962C8B-B14F-4D97-AF65-F5344CB8AC3E}">
        <p14:creationId xmlns:p14="http://schemas.microsoft.com/office/powerpoint/2010/main" val="10135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892" y="595809"/>
            <a:ext cx="7867996" cy="418400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Traditional HPC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Message Passing Interface (MPI), including MPI + OpenMP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Exploiting Accelerators</a:t>
            </a:r>
          </a:p>
          <a:p>
            <a:r>
              <a:rPr lang="en-US" dirty="0">
                <a:solidFill>
                  <a:schemeClr val="accent3"/>
                </a:solidFill>
              </a:rPr>
              <a:t>Deep Learning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Caffe, CNTK, TensorFlow, and many more</a:t>
            </a:r>
          </a:p>
          <a:p>
            <a:r>
              <a:rPr lang="en-US" dirty="0">
                <a:solidFill>
                  <a:schemeClr val="accent3"/>
                </a:solidFill>
              </a:rPr>
              <a:t>Big Data/Enterprise/Commercial Computing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Spark and Hadoop (HDFS, HBase, MapReduce)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Deep Learning over Big Data (DLoBD)</a:t>
            </a:r>
          </a:p>
          <a:p>
            <a:r>
              <a:rPr lang="en-US" dirty="0">
                <a:solidFill>
                  <a:schemeClr val="accent2"/>
                </a:solidFill>
              </a:rPr>
              <a:t>Cloud for HPC and BigData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Virtualization with SR-IOV and Containers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HPC, Big Data, Deep Learning, and Cloud</a:t>
            </a:r>
          </a:p>
        </p:txBody>
      </p:sp>
    </p:spTree>
    <p:extLst>
      <p:ext uri="{BB962C8B-B14F-4D97-AF65-F5344CB8AC3E}">
        <p14:creationId xmlns:p14="http://schemas.microsoft.com/office/powerpoint/2010/main" val="12476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953101" y="2915092"/>
            <a:ext cx="7301045" cy="1658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572" y="0"/>
                </a:lnTo>
                <a:lnTo>
                  <a:pt x="21600" y="0"/>
                </a:lnTo>
                <a:lnTo>
                  <a:pt x="15028" y="21600"/>
                </a:lnTo>
                <a:close/>
              </a:path>
            </a:pathLst>
          </a:custGeom>
          <a:solidFill>
            <a:srgbClr val="061642">
              <a:alpha val="90000"/>
            </a:srgbClr>
          </a:soli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4" name="Shape 574"/>
          <p:cNvSpPr/>
          <p:nvPr/>
        </p:nvSpPr>
        <p:spPr>
          <a:xfrm>
            <a:off x="1520429" y="3765714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5" name="Shape 575"/>
          <p:cNvSpPr/>
          <p:nvPr/>
        </p:nvSpPr>
        <p:spPr>
          <a:xfrm>
            <a:off x="2554127" y="3765714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6" name="Shape 576"/>
          <p:cNvSpPr/>
          <p:nvPr/>
        </p:nvSpPr>
        <p:spPr>
          <a:xfrm>
            <a:off x="3579398" y="3765714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7" name="Shape 577"/>
          <p:cNvSpPr/>
          <p:nvPr/>
        </p:nvSpPr>
        <p:spPr>
          <a:xfrm>
            <a:off x="4613097" y="3765714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8" name="Shape 578"/>
          <p:cNvSpPr/>
          <p:nvPr/>
        </p:nvSpPr>
        <p:spPr>
          <a:xfrm>
            <a:off x="5656425" y="3765714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79" name="Shape 579"/>
          <p:cNvSpPr/>
          <p:nvPr/>
        </p:nvSpPr>
        <p:spPr>
          <a:xfrm>
            <a:off x="953101" y="419109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0" name="Shape 580"/>
          <p:cNvSpPr/>
          <p:nvPr/>
        </p:nvSpPr>
        <p:spPr>
          <a:xfrm>
            <a:off x="1986800" y="419109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1" name="Shape 581"/>
          <p:cNvSpPr/>
          <p:nvPr/>
        </p:nvSpPr>
        <p:spPr>
          <a:xfrm>
            <a:off x="3012071" y="419109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2" name="Shape 582"/>
          <p:cNvSpPr/>
          <p:nvPr/>
        </p:nvSpPr>
        <p:spPr>
          <a:xfrm>
            <a:off x="4045769" y="419109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3" name="Shape 583"/>
          <p:cNvSpPr/>
          <p:nvPr/>
        </p:nvSpPr>
        <p:spPr>
          <a:xfrm>
            <a:off x="5089096" y="4191091"/>
            <a:ext cx="1455680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4" name="Shape 584"/>
          <p:cNvSpPr/>
          <p:nvPr/>
        </p:nvSpPr>
        <p:spPr>
          <a:xfrm>
            <a:off x="2662471" y="2915092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5" name="Shape 585"/>
          <p:cNvSpPr/>
          <p:nvPr/>
        </p:nvSpPr>
        <p:spPr>
          <a:xfrm>
            <a:off x="3696169" y="2915092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6" name="Shape 586"/>
          <p:cNvSpPr/>
          <p:nvPr/>
        </p:nvSpPr>
        <p:spPr>
          <a:xfrm>
            <a:off x="4721440" y="2915092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7" name="Shape 587"/>
          <p:cNvSpPr/>
          <p:nvPr/>
        </p:nvSpPr>
        <p:spPr>
          <a:xfrm>
            <a:off x="5755139" y="2915092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8" name="Shape 588"/>
          <p:cNvSpPr/>
          <p:nvPr/>
        </p:nvSpPr>
        <p:spPr>
          <a:xfrm>
            <a:off x="6798467" y="2915092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89" name="Shape 589"/>
          <p:cNvSpPr/>
          <p:nvPr/>
        </p:nvSpPr>
        <p:spPr>
          <a:xfrm>
            <a:off x="2094128" y="3340471"/>
            <a:ext cx="1455680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90" name="Shape 590"/>
          <p:cNvSpPr/>
          <p:nvPr/>
        </p:nvSpPr>
        <p:spPr>
          <a:xfrm>
            <a:off x="3127827" y="334047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91" name="Shape 591"/>
          <p:cNvSpPr/>
          <p:nvPr/>
        </p:nvSpPr>
        <p:spPr>
          <a:xfrm>
            <a:off x="4153098" y="334047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92" name="Shape 592"/>
          <p:cNvSpPr/>
          <p:nvPr/>
        </p:nvSpPr>
        <p:spPr>
          <a:xfrm>
            <a:off x="5186796" y="334047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sp>
        <p:nvSpPr>
          <p:cNvPr id="593" name="Shape 593"/>
          <p:cNvSpPr/>
          <p:nvPr/>
        </p:nvSpPr>
        <p:spPr>
          <a:xfrm>
            <a:off x="6230126" y="3340471"/>
            <a:ext cx="1455679" cy="3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gradFill flip="none" rotWithShape="1">
            <a:gsLst>
              <a:gs pos="0">
                <a:srgbClr val="081D58">
                  <a:alpha val="90000"/>
                </a:srgbClr>
              </a:gs>
              <a:gs pos="100000">
                <a:schemeClr val="accent1">
                  <a:alpha val="90000"/>
                </a:schemeClr>
              </a:gs>
            </a:gsLst>
            <a:lin ang="5400000" scaled="0"/>
          </a:gra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grpSp>
        <p:nvGrpSpPr>
          <p:cNvPr id="596" name="Group 596"/>
          <p:cNvGrpSpPr/>
          <p:nvPr/>
        </p:nvGrpSpPr>
        <p:grpSpPr>
          <a:xfrm>
            <a:off x="932982" y="2731639"/>
            <a:ext cx="7301046" cy="1658900"/>
            <a:chOff x="0" y="0"/>
            <a:chExt cx="7301042" cy="2211863"/>
          </a:xfrm>
        </p:grpSpPr>
        <p:sp>
          <p:nvSpPr>
            <p:cNvPr id="594" name="Shape 594"/>
            <p:cNvSpPr/>
            <p:nvPr/>
          </p:nvSpPr>
          <p:spPr>
            <a:xfrm>
              <a:off x="0" y="0"/>
              <a:ext cx="7301042" cy="221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72" y="0"/>
                  </a:lnTo>
                  <a:lnTo>
                    <a:pt x="21600" y="0"/>
                  </a:lnTo>
                  <a:lnTo>
                    <a:pt x="15028" y="21600"/>
                  </a:lnTo>
                  <a:close/>
                </a:path>
              </a:pathLst>
            </a:custGeom>
            <a:solidFill>
              <a:srgbClr val="C0504D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i="1">
                  <a:ln w="9525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800" dirty="0"/>
            </a:p>
          </p:txBody>
        </p:sp>
        <p:sp>
          <p:nvSpPr>
            <p:cNvPr id="595" name="Shape 595"/>
            <p:cNvSpPr/>
            <p:nvPr/>
          </p:nvSpPr>
          <p:spPr>
            <a:xfrm>
              <a:off x="1533974" y="531420"/>
              <a:ext cx="4233094" cy="1149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r>
                <a:rPr sz="3200" i="1" dirty="0">
                  <a:ln w="9525">
                    <a:solidFill>
                      <a:srgbClr val="000000"/>
                    </a:solidFill>
                  </a:ln>
                  <a:latin typeface="Arial"/>
                  <a:ea typeface="Arial"/>
                  <a:cs typeface="Arial"/>
                  <a:sym typeface="Arial"/>
                </a:rPr>
                <a:t>Resource Manager </a:t>
              </a:r>
              <a:r>
                <a:rPr sz="1800" i="1" dirty="0">
                  <a:ln w="9525">
                    <a:solidFill>
                      <a:srgbClr val="000000"/>
                    </a:solidFill>
                  </a:ln>
                  <a:latin typeface="Arial"/>
                  <a:ea typeface="Arial"/>
                  <a:cs typeface="Arial"/>
                  <a:sym typeface="Arial"/>
                </a:rPr>
                <a:t>(Torque, SLURM</a:t>
              </a:r>
              <a:r>
                <a:rPr lang="en-US" sz="1800" i="1" dirty="0">
                  <a:ln w="9525">
                    <a:solidFill>
                      <a:srgbClr val="000000"/>
                    </a:solidFill>
                  </a:ln>
                  <a:latin typeface="Arial"/>
                  <a:ea typeface="Arial"/>
                  <a:cs typeface="Arial"/>
                  <a:sym typeface="Arial"/>
                </a:rPr>
                <a:t>, etc.</a:t>
              </a:r>
              <a:r>
                <a:rPr sz="1800" i="1" dirty="0">
                  <a:ln w="9525">
                    <a:solidFill>
                      <a:srgbClr val="000000"/>
                    </a:solidFill>
                  </a:ln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</p:grpSp>
      <p:sp>
        <p:nvSpPr>
          <p:cNvPr id="29" name="Shape 547"/>
          <p:cNvSpPr txBox="1">
            <a:spLocks/>
          </p:cNvSpPr>
          <p:nvPr/>
        </p:nvSpPr>
        <p:spPr>
          <a:xfrm>
            <a:off x="419386" y="160977"/>
            <a:ext cx="8662737" cy="5795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8229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C00000"/>
                </a:solidFill>
              </a:rPr>
              <a:t>Can We Run Big Data and Deep Learning Jobs on Existing HPC Infrastructure?</a:t>
            </a:r>
          </a:p>
        </p:txBody>
      </p:sp>
      <p:sp>
        <p:nvSpPr>
          <p:cNvPr id="28" name="Shape 594"/>
          <p:cNvSpPr/>
          <p:nvPr/>
        </p:nvSpPr>
        <p:spPr>
          <a:xfrm>
            <a:off x="1100231" y="2300728"/>
            <a:ext cx="7301046" cy="1658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572" y="0"/>
                </a:lnTo>
                <a:lnTo>
                  <a:pt x="21600" y="0"/>
                </a:lnTo>
                <a:lnTo>
                  <a:pt x="15028" y="21600"/>
                </a:lnTo>
                <a:close/>
              </a:path>
            </a:pathLst>
          </a:custGeom>
          <a:solidFill>
            <a:srgbClr val="C0504D">
              <a:alpha val="90000"/>
            </a:srgbClr>
          </a:soli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i="1">
                <a:ln w="9525">
                  <a:solidFill>
                    <a:srgbClr val="000000"/>
                  </a:solidFill>
                </a:ln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dirty="0"/>
          </a:p>
        </p:txBody>
      </p:sp>
      <p:sp>
        <p:nvSpPr>
          <p:cNvPr id="66" name="Shape 622"/>
          <p:cNvSpPr/>
          <p:nvPr/>
        </p:nvSpPr>
        <p:spPr>
          <a:xfrm>
            <a:off x="2714306" y="3149639"/>
            <a:ext cx="1455679" cy="382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grpSp>
        <p:nvGrpSpPr>
          <p:cNvPr id="67" name="Group 625"/>
          <p:cNvGrpSpPr/>
          <p:nvPr/>
        </p:nvGrpSpPr>
        <p:grpSpPr>
          <a:xfrm>
            <a:off x="3174988" y="3149638"/>
            <a:ext cx="4081988" cy="808280"/>
            <a:chOff x="-1" y="-1"/>
            <a:chExt cx="4081986" cy="1077705"/>
          </a:xfrm>
        </p:grpSpPr>
        <p:sp>
          <p:nvSpPr>
            <p:cNvPr id="68" name="Shape 623"/>
            <p:cNvSpPr/>
            <p:nvPr/>
          </p:nvSpPr>
          <p:spPr>
            <a:xfrm>
              <a:off x="-1" y="-1"/>
              <a:ext cx="4081986" cy="1077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727" y="0"/>
                  </a:lnTo>
                  <a:lnTo>
                    <a:pt x="21600" y="0"/>
                  </a:lnTo>
                  <a:lnTo>
                    <a:pt x="15873" y="21600"/>
                  </a:lnTo>
                  <a:close/>
                </a:path>
              </a:pathLst>
            </a:custGeom>
            <a:solidFill>
              <a:srgbClr val="FFCC66">
                <a:alpha val="90000"/>
              </a:srgb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i="1">
                  <a:ln w="9525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3200" dirty="0"/>
            </a:p>
          </p:txBody>
        </p:sp>
        <p:sp>
          <p:nvSpPr>
            <p:cNvPr id="69" name="Shape 624"/>
            <p:cNvSpPr/>
            <p:nvPr/>
          </p:nvSpPr>
          <p:spPr>
            <a:xfrm>
              <a:off x="791130" y="272116"/>
              <a:ext cx="2499724" cy="533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3200" i="1">
                  <a:ln w="9525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000" i="0">
                  <a:ln>
                    <a:noFill/>
                  </a:ln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en-US" sz="2000" dirty="0"/>
                <a:t>Spark Job</a:t>
              </a:r>
              <a:endParaRPr sz="2000" dirty="0"/>
            </a:p>
          </p:txBody>
        </p:sp>
      </p:grpSp>
      <p:sp>
        <p:nvSpPr>
          <p:cNvPr id="70" name="Shape 626"/>
          <p:cNvSpPr/>
          <p:nvPr/>
        </p:nvSpPr>
        <p:spPr>
          <a:xfrm>
            <a:off x="1183264" y="2701381"/>
            <a:ext cx="2592512" cy="1227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697" y="0"/>
                </a:lnTo>
                <a:lnTo>
                  <a:pt x="21600" y="0"/>
                </a:lnTo>
                <a:lnTo>
                  <a:pt x="7903" y="21600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3600" i="1">
                <a:ln w="9524">
                  <a:solidFill>
                    <a:srgbClr val="000000"/>
                  </a:solidFill>
                </a:ln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3600" dirty="0"/>
          </a:p>
        </p:txBody>
      </p:sp>
      <p:sp>
        <p:nvSpPr>
          <p:cNvPr id="71" name="Shape 627"/>
          <p:cNvSpPr/>
          <p:nvPr/>
        </p:nvSpPr>
        <p:spPr>
          <a:xfrm>
            <a:off x="2146979" y="3575016"/>
            <a:ext cx="1455679" cy="382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08" y="0"/>
                </a:lnTo>
                <a:lnTo>
                  <a:pt x="21600" y="0"/>
                </a:lnTo>
                <a:lnTo>
                  <a:pt x="13992" y="21600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 w="9525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100" i="1">
                <a:latin typeface="Arial"/>
                <a:ea typeface="Arial"/>
                <a:cs typeface="Arial"/>
                <a:sym typeface="Arial"/>
              </a:defRPr>
            </a:pPr>
            <a:endParaRPr sz="1100" dirty="0"/>
          </a:p>
        </p:txBody>
      </p:sp>
      <p:grpSp>
        <p:nvGrpSpPr>
          <p:cNvPr id="72" name="Group 630"/>
          <p:cNvGrpSpPr/>
          <p:nvPr/>
        </p:nvGrpSpPr>
        <p:grpSpPr>
          <a:xfrm>
            <a:off x="2822650" y="2290418"/>
            <a:ext cx="3515986" cy="400108"/>
            <a:chOff x="0" y="7288"/>
            <a:chExt cx="3515984" cy="533474"/>
          </a:xfrm>
        </p:grpSpPr>
        <p:sp>
          <p:nvSpPr>
            <p:cNvPr id="73" name="Shape 628"/>
            <p:cNvSpPr/>
            <p:nvPr/>
          </p:nvSpPr>
          <p:spPr>
            <a:xfrm>
              <a:off x="0" y="18755"/>
              <a:ext cx="3515984" cy="5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150" y="0"/>
                  </a:lnTo>
                  <a:lnTo>
                    <a:pt x="21600" y="0"/>
                  </a:lnTo>
                  <a:lnTo>
                    <a:pt x="18450" y="21600"/>
                  </a:lnTo>
                  <a:close/>
                </a:path>
              </a:pathLst>
            </a:custGeom>
            <a:solidFill>
              <a:srgbClr val="FFCC66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i="1">
                  <a:ln w="9525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3200" dirty="0"/>
            </a:p>
          </p:txBody>
        </p:sp>
        <p:sp>
          <p:nvSpPr>
            <p:cNvPr id="74" name="Shape 629"/>
            <p:cNvSpPr/>
            <p:nvPr/>
          </p:nvSpPr>
          <p:spPr>
            <a:xfrm>
              <a:off x="506632" y="7288"/>
              <a:ext cx="2502720" cy="533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3200" i="1">
                  <a:ln w="9525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000" i="0">
                  <a:ln>
                    <a:noFill/>
                  </a:ln>
                  <a:latin typeface="+mj-lt"/>
                  <a:ea typeface="+mj-ea"/>
                  <a:cs typeface="+mj-cs"/>
                  <a:sym typeface="Helvetica"/>
                </a:defRPr>
              </a:pPr>
              <a:r>
                <a:rPr sz="2000" dirty="0"/>
                <a:t>Hadoop</a:t>
              </a:r>
              <a:r>
                <a:rPr lang="en-US" sz="2000" dirty="0"/>
                <a:t> Job</a:t>
              </a:r>
              <a:endParaRPr sz="2000" dirty="0"/>
            </a:p>
          </p:txBody>
        </p:sp>
      </p:grpSp>
      <p:grpSp>
        <p:nvGrpSpPr>
          <p:cNvPr id="75" name="Group 633"/>
          <p:cNvGrpSpPr/>
          <p:nvPr/>
        </p:nvGrpSpPr>
        <p:grpSpPr>
          <a:xfrm>
            <a:off x="5350730" y="2299019"/>
            <a:ext cx="3102300" cy="808280"/>
            <a:chOff x="0" y="32789"/>
            <a:chExt cx="3102297" cy="1077705"/>
          </a:xfrm>
        </p:grpSpPr>
        <p:sp>
          <p:nvSpPr>
            <p:cNvPr id="76" name="Shape 631"/>
            <p:cNvSpPr/>
            <p:nvPr/>
          </p:nvSpPr>
          <p:spPr>
            <a:xfrm>
              <a:off x="0" y="32789"/>
              <a:ext cx="3102297" cy="1077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7536" y="0"/>
                  </a:lnTo>
                  <a:lnTo>
                    <a:pt x="21600" y="0"/>
                  </a:lnTo>
                  <a:lnTo>
                    <a:pt x="14064" y="21600"/>
                  </a:ln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600" i="1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3600" dirty="0"/>
            </a:p>
          </p:txBody>
        </p:sp>
        <p:sp>
          <p:nvSpPr>
            <p:cNvPr id="77" name="Shape 632"/>
            <p:cNvSpPr/>
            <p:nvPr/>
          </p:nvSpPr>
          <p:spPr>
            <a:xfrm>
              <a:off x="976405" y="46489"/>
              <a:ext cx="1952217" cy="98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3600" i="1">
                  <a:ln w="9524">
                    <a:solidFill>
                      <a:srgbClr val="000000"/>
                    </a:solidFill>
                  </a:ln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000" i="0">
                  <a:ln>
                    <a:noFill/>
                  </a:ln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en-US" sz="2100" dirty="0"/>
                <a:t>Deep Learning</a:t>
              </a:r>
            </a:p>
            <a:p>
              <a:pPr>
                <a:defRPr sz="1000" i="0">
                  <a:ln>
                    <a:noFill/>
                  </a:ln>
                  <a:latin typeface="+mj-lt"/>
                  <a:ea typeface="+mj-ea"/>
                  <a:cs typeface="+mj-cs"/>
                  <a:sym typeface="Helvetica"/>
                </a:defRPr>
              </a:pPr>
              <a:r>
                <a:rPr sz="2100" dirty="0"/>
                <a:t> Job</a:t>
              </a:r>
            </a:p>
          </p:txBody>
        </p:sp>
      </p:grpSp>
      <p:sp>
        <p:nvSpPr>
          <p:cNvPr id="78" name="Shape 634"/>
          <p:cNvSpPr/>
          <p:nvPr/>
        </p:nvSpPr>
        <p:spPr>
          <a:xfrm rot="19307316">
            <a:off x="1849338" y="3008988"/>
            <a:ext cx="127855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3600">
                <a:ln w="9524">
                  <a:solidFill>
                    <a:srgbClr val="000000"/>
                  </a:solidFill>
                </a:ln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000">
                <a:ln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2800" dirty="0">
                <a:solidFill>
                  <a:schemeClr val="bg1"/>
                </a:solidFill>
              </a:rPr>
              <a:t>MPI Job</a:t>
            </a:r>
          </a:p>
        </p:txBody>
      </p:sp>
    </p:spTree>
    <p:extLst>
      <p:ext uri="{BB962C8B-B14F-4D97-AF65-F5344CB8AC3E}">
        <p14:creationId xmlns:p14="http://schemas.microsoft.com/office/powerpoint/2010/main" val="411358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9278" y="613023"/>
            <a:ext cx="8072437" cy="28850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/>
              <a:t>Virtualization has many benefits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Fault-tolerance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Job migration</a:t>
            </a:r>
          </a:p>
          <a:p>
            <a:pPr lvl="1">
              <a:lnSpc>
                <a:spcPct val="90000"/>
              </a:lnSpc>
            </a:pPr>
            <a:r>
              <a:rPr lang="en-US" sz="1400" b="0" dirty="0"/>
              <a:t>Compaction</a:t>
            </a:r>
          </a:p>
          <a:p>
            <a:pPr>
              <a:lnSpc>
                <a:spcPct val="90000"/>
              </a:lnSpc>
            </a:pPr>
            <a:r>
              <a:rPr lang="en-US" dirty="0"/>
              <a:t>Have not been very popular in HPC due to overhead associated with Virtualization</a:t>
            </a:r>
            <a:endParaRPr lang="en-US" b="0" dirty="0"/>
          </a:p>
          <a:p>
            <a:pPr>
              <a:lnSpc>
                <a:spcPct val="90000"/>
              </a:lnSpc>
            </a:pPr>
            <a:r>
              <a:rPr lang="en-US" dirty="0"/>
              <a:t>New SR-IOV (Single Root – IO Virtualization) support available with Mellanox InfiniBand adapters changes the field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Enhanced MVAPICH2 support for SR-IOV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MVAPICH2-Virt 2.2 supports: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OpenStack, Docker, and singularity</a:t>
            </a:r>
          </a:p>
          <a:p>
            <a:pPr>
              <a:lnSpc>
                <a:spcPct val="90000"/>
              </a:lnSpc>
              <a:buNone/>
            </a:pPr>
            <a:endParaRPr lang="en-US" sz="1800" b="0" dirty="0"/>
          </a:p>
          <a:p>
            <a:pPr>
              <a:lnSpc>
                <a:spcPct val="90000"/>
              </a:lnSpc>
              <a:buNone/>
            </a:pPr>
            <a:endParaRPr lang="en-US" sz="1800" b="0" dirty="0"/>
          </a:p>
          <a:p>
            <a:pPr>
              <a:lnSpc>
                <a:spcPct val="90000"/>
              </a:lnSpc>
              <a:buNone/>
            </a:pPr>
            <a:endParaRPr lang="en-US" sz="1800" b="0" dirty="0"/>
          </a:p>
          <a:p>
            <a:pPr>
              <a:lnSpc>
                <a:spcPct val="90000"/>
              </a:lnSpc>
              <a:buNone/>
            </a:pPr>
            <a:endParaRPr lang="en-US" sz="2000" b="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99119" y="146438"/>
            <a:ext cx="7772400" cy="638711"/>
          </a:xfrm>
        </p:spPr>
        <p:txBody>
          <a:bodyPr/>
          <a:lstStyle/>
          <a:p>
            <a:r>
              <a:rPr lang="en-US" sz="2400" dirty="0"/>
              <a:t>Can HPC and Virtualization be Combined?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809188" y="3636964"/>
            <a:ext cx="7583715" cy="53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sz="1200" b="1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J. Zhang, X. Lu, J. Jose, R. Shi and D. K. Panda, Can Inter-VM Shmem Benefit MPI Applications on SR-IOV based Virtualized InfiniBand Clusters? EuroPar'14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02851" y="4052683"/>
            <a:ext cx="7583715" cy="53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sz="1200" b="1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J. Zhang, X. Lu, J. Jose, M. Li, R. Shi and D.K. Panda, High Performance MPI Library over SR-IOV enabled InfiniBand Clusters, HiPC’14    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09188" y="4448689"/>
            <a:ext cx="7583715" cy="53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sz="1200" b="1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J. Zhang, X .Lu, M. Arnold and D. K. Panda, MVAPICH2 Over OpenStack with SR-IOV: an Efficient Approach to build HPC Clouds, CCGrid’15   </a:t>
            </a:r>
          </a:p>
        </p:txBody>
      </p:sp>
    </p:spTree>
    <p:extLst>
      <p:ext uri="{BB962C8B-B14F-4D97-AF65-F5344CB8AC3E}">
        <p14:creationId xmlns:p14="http://schemas.microsoft.com/office/powerpoint/2010/main" val="15014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>
            <a:graphicFrameLocks/>
          </p:cNvGraphicFramePr>
          <p:nvPr>
            <p:extLst/>
          </p:nvPr>
        </p:nvGraphicFramePr>
        <p:xfrm>
          <a:off x="4292600" y="819402"/>
          <a:ext cx="4851400" cy="2514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389038"/>
              </p:ext>
            </p:extLst>
          </p:nvPr>
        </p:nvGraphicFramePr>
        <p:xfrm>
          <a:off x="103646" y="781747"/>
          <a:ext cx="4322710" cy="2660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841" y="3672431"/>
            <a:ext cx="8407400" cy="890715"/>
          </a:xfrm>
        </p:spPr>
        <p:txBody>
          <a:bodyPr/>
          <a:lstStyle/>
          <a:p>
            <a:r>
              <a:rPr lang="en-US" altLang="zh-CN" sz="1800" dirty="0"/>
              <a:t>32 VMs, 6 Core/VM </a:t>
            </a:r>
          </a:p>
          <a:p>
            <a:r>
              <a:rPr lang="en-US" altLang="zh-CN" sz="1800" dirty="0"/>
              <a:t>Compared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Native,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2-5%</a:t>
            </a:r>
            <a:r>
              <a:rPr lang="zh-CN" altLang="en-US" sz="1800" dirty="0"/>
              <a:t> </a:t>
            </a:r>
            <a:r>
              <a:rPr lang="en-US" altLang="zh-CN" sz="1800" dirty="0"/>
              <a:t>overhead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Graph500 with 128 Procs</a:t>
            </a:r>
          </a:p>
          <a:p>
            <a:r>
              <a:rPr lang="en-US" altLang="zh-CN" sz="1800" dirty="0"/>
              <a:t>Compared to Native, </a:t>
            </a:r>
            <a:r>
              <a:rPr lang="en-US" altLang="zh-CN" sz="1800" dirty="0">
                <a:solidFill>
                  <a:srgbClr val="FF0000"/>
                </a:solidFill>
              </a:rPr>
              <a:t>1-9.5%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overhead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SPEC MPI2007 with 128 Procs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170597" y="82830"/>
            <a:ext cx="8229240" cy="480752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Application-Level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Performance on Chameleon</a:t>
            </a:r>
            <a:endParaRPr sz="1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6639858" y="3323739"/>
            <a:ext cx="1337446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SPEC MPI2007</a:t>
            </a:r>
            <a:endParaRPr kumimoji="1" lang="zh-CN" altLang="en-US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112665" y="3342940"/>
            <a:ext cx="1076223" cy="35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Graph500</a:t>
            </a:r>
            <a:endParaRPr kumimoji="1" lang="zh-CN" altLang="en-US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553540" y="2650067"/>
            <a:ext cx="369890" cy="248980"/>
          </a:xfrm>
          <a:prstGeom prst="ellipse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kumimoji="1" lang="zh-CN" altLang="en-US" err="1">
              <a:ln>
                <a:solidFill>
                  <a:srgbClr val="000090"/>
                </a:solidFill>
              </a:ln>
              <a:solidFill>
                <a:srgbClr val="0000FF"/>
              </a:solidFill>
              <a:latin typeface="+mj-lt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158263" y="2534937"/>
            <a:ext cx="368300" cy="219075"/>
          </a:xfrm>
          <a:prstGeom prst="ellipse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kumimoji="1" lang="zh-CN" altLang="en-US" err="1">
              <a:ln>
                <a:solidFill>
                  <a:srgbClr val="000090"/>
                </a:solidFill>
              </a:ln>
              <a:solidFill>
                <a:srgbClr val="0000FF"/>
              </a:solidFill>
              <a:latin typeface="+mj-lt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3353672" y="1884363"/>
            <a:ext cx="357561" cy="314325"/>
          </a:xfrm>
          <a:prstGeom prst="ellipse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kumimoji="1" lang="zh-CN" altLang="en-US" err="1">
              <a:ln>
                <a:solidFill>
                  <a:srgbClr val="000090"/>
                </a:solidFill>
              </a:ln>
              <a:solidFill>
                <a:srgbClr val="0000FF"/>
              </a:solidFill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198191" y="2544673"/>
            <a:ext cx="389466" cy="287057"/>
          </a:xfrm>
          <a:prstGeom prst="ellipse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kumimoji="1" lang="zh-CN" altLang="en-US" err="1">
              <a:ln>
                <a:solidFill>
                  <a:srgbClr val="000090"/>
                </a:solidFill>
              </a:ln>
              <a:solidFill>
                <a:srgbClr val="0000FF"/>
              </a:solidFill>
              <a:latin typeface="+mj-lt"/>
            </a:endParaRPr>
          </a:p>
        </p:txBody>
      </p:sp>
      <p:sp>
        <p:nvSpPr>
          <p:cNvPr id="23" name="文本框 1"/>
          <p:cNvSpPr txBox="1"/>
          <p:nvPr/>
        </p:nvSpPr>
        <p:spPr bwMode="auto">
          <a:xfrm>
            <a:off x="1539014" y="2166881"/>
            <a:ext cx="838185" cy="45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0" kern="0" dirty="0">
                <a:solidFill>
                  <a:srgbClr val="0000FF"/>
                </a:solidFill>
                <a:latin typeface="+mj-lt"/>
                <a:cs typeface="Calibri" pitchFamily="34" charset="0"/>
              </a:rPr>
              <a:t>5%</a:t>
            </a:r>
            <a:endParaRPr kumimoji="1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524976" y="404734"/>
            <a:ext cx="3346429" cy="4247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A Release for Azure Coming Soon</a:t>
            </a:r>
            <a:endParaRPr lang="en-US" sz="1800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Arial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5306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4558869" y="702222"/>
          <a:ext cx="4600864" cy="342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-34816" y="845141"/>
          <a:ext cx="4606637" cy="310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15" y="3748462"/>
            <a:ext cx="8407400" cy="774700"/>
          </a:xfrm>
        </p:spPr>
        <p:txBody>
          <a:bodyPr/>
          <a:lstStyle/>
          <a:p>
            <a:r>
              <a:rPr lang="en-US" altLang="zh-CN" sz="1600" dirty="0"/>
              <a:t>512 Processes across 32 nodes</a:t>
            </a:r>
          </a:p>
          <a:p>
            <a:r>
              <a:rPr lang="en-US" altLang="zh-CN" sz="1600" dirty="0"/>
              <a:t>Less than </a:t>
            </a:r>
            <a:r>
              <a:rPr lang="en-US" altLang="zh-CN" sz="1600" dirty="0">
                <a:solidFill>
                  <a:srgbClr val="FF0000"/>
                </a:solidFill>
              </a:rPr>
              <a:t>7%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FF0000"/>
                </a:solidFill>
              </a:rPr>
              <a:t>6%</a:t>
            </a:r>
            <a:r>
              <a:rPr lang="en-US" altLang="zh-CN" sz="1600" dirty="0"/>
              <a:t> overhead for NPB and Graph500, respectively</a:t>
            </a:r>
          </a:p>
          <a:p>
            <a:endParaRPr lang="en-US" altLang="zh-CN" sz="1600" dirty="0"/>
          </a:p>
        </p:txBody>
      </p:sp>
      <p:sp>
        <p:nvSpPr>
          <p:cNvPr id="8" name="TextShape 1"/>
          <p:cNvSpPr txBox="1"/>
          <p:nvPr/>
        </p:nvSpPr>
        <p:spPr>
          <a:xfrm>
            <a:off x="457200" y="82882"/>
            <a:ext cx="8229240" cy="68553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lnSpc>
                <a:spcPct val="100000"/>
              </a:lnSpc>
              <a:defRPr sz="2400">
                <a:solidFill>
                  <a:srgbClr val="C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 dirty="0"/>
              <a:t>Application-Level Performance on </a:t>
            </a:r>
            <a:r>
              <a:rPr lang="en-US" dirty="0"/>
              <a:t>Singularity </a:t>
            </a:r>
            <a:r>
              <a:rPr lang="en-US" altLang="zh-CN" dirty="0"/>
              <a:t>with MVAPICH2</a:t>
            </a:r>
            <a:endParaRPr lang="en-US" dirty="0"/>
          </a:p>
        </p:txBody>
      </p:sp>
      <p:sp>
        <p:nvSpPr>
          <p:cNvPr id="9" name="文本框 15"/>
          <p:cNvSpPr txBox="1"/>
          <p:nvPr/>
        </p:nvSpPr>
        <p:spPr bwMode="auto">
          <a:xfrm>
            <a:off x="3932981" y="2569271"/>
            <a:ext cx="838200" cy="45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3" tIns="46037" rIns="92073" bIns="46037" numCol="1" rtlCol="0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37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+mj-lt"/>
                <a:cs typeface="Calibri" pitchFamily="34" charset="0"/>
              </a:rPr>
              <a:t>7</a:t>
            </a:r>
            <a:r>
              <a:rPr kumimoji="1" lang="en-US" altLang="zh-CN" sz="2000" b="0" kern="0" dirty="0">
                <a:solidFill>
                  <a:srgbClr val="0000FF"/>
                </a:solidFill>
                <a:latin typeface="+mj-lt"/>
                <a:cs typeface="Calibri" pitchFamily="34" charset="0"/>
              </a:rPr>
              <a:t>%</a:t>
            </a:r>
            <a:endParaRPr kumimoji="1" lang="zh-CN" altLang="en-US" sz="2000" b="0" kern="0">
              <a:solidFill>
                <a:srgbClr val="0000FF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1" name="椭圆 4"/>
          <p:cNvSpPr/>
          <p:nvPr/>
        </p:nvSpPr>
        <p:spPr bwMode="auto">
          <a:xfrm>
            <a:off x="8596909" y="1687698"/>
            <a:ext cx="419928" cy="343358"/>
          </a:xfrm>
          <a:prstGeom prst="ellipse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0000FF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kumimoji="1" lang="zh-CN" altLang="en-US" err="1">
              <a:ln>
                <a:solidFill>
                  <a:srgbClr val="000090"/>
                </a:solidFill>
              </a:ln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" name="文本框 15"/>
          <p:cNvSpPr txBox="1"/>
          <p:nvPr/>
        </p:nvSpPr>
        <p:spPr bwMode="auto">
          <a:xfrm>
            <a:off x="8528319" y="1235649"/>
            <a:ext cx="838200" cy="45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3" tIns="46037" rIns="92073" bIns="46037" numCol="1" rtlCol="0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378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+mj-lt"/>
                <a:cs typeface="Calibri" pitchFamily="34" charset="0"/>
              </a:rPr>
              <a:t>6</a:t>
            </a:r>
            <a:r>
              <a:rPr kumimoji="1" lang="en-US" altLang="zh-CN" sz="2000" b="0" kern="0" dirty="0">
                <a:solidFill>
                  <a:srgbClr val="0000FF"/>
                </a:solidFill>
                <a:latin typeface="+mj-lt"/>
                <a:cs typeface="Calibri" pitchFamily="34" charset="0"/>
              </a:rPr>
              <a:t>%</a:t>
            </a:r>
            <a:endParaRPr kumimoji="1" lang="zh-CN" altLang="en-US" sz="2000" b="0" kern="0">
              <a:solidFill>
                <a:srgbClr val="0000FF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6" name="椭圆 4"/>
          <p:cNvSpPr/>
          <p:nvPr/>
        </p:nvSpPr>
        <p:spPr bwMode="auto">
          <a:xfrm>
            <a:off x="3974369" y="3056884"/>
            <a:ext cx="377712" cy="285750"/>
          </a:xfrm>
          <a:prstGeom prst="ellipse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0000FF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8" tIns="45719" rIns="91438" bIns="45719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kumimoji="1" lang="zh-CN" altLang="en-US" err="1">
              <a:ln>
                <a:solidFill>
                  <a:srgbClr val="000090"/>
                </a:solidFill>
              </a:ln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4385107"/>
            <a:ext cx="878328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b="1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J. Zhang, X .Lu and D. K. Panda,</a:t>
            </a:r>
            <a:r>
              <a:rPr lang="en-US" sz="1200" b="0" dirty="0"/>
              <a:t> </a:t>
            </a:r>
            <a:r>
              <a:rPr kumimoji="1" lang="en-US" sz="1200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Is Singularity-based Container Technology Ready for Running MPI Applications on HPC Clouds?, </a:t>
            </a:r>
          </a:p>
          <a:p>
            <a:pPr algn="ctr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UCC ’17, </a:t>
            </a:r>
            <a:r>
              <a:rPr kumimoji="1" lang="en-US" sz="1200" kern="0" dirty="0">
                <a:solidFill>
                  <a:srgbClr val="FF0000"/>
                </a:solidFill>
                <a:latin typeface="Calibri"/>
                <a:cs typeface="Calibri" pitchFamily="34" charset="0"/>
              </a:rPr>
              <a:t>Best Student Paper Award 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200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032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43650" y="453605"/>
          <a:ext cx="4482419" cy="2432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" y="2591665"/>
          <a:ext cx="4543649" cy="2297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" y="453605"/>
          <a:ext cx="4543649" cy="217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770120" y="3229511"/>
            <a:ext cx="4373880" cy="1200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Arial" pitchFamily="34" charset="0"/>
              </a:rPr>
              <a:t>MVAPICH2-GDR-2.3a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Arial" pitchFamily="34" charset="0"/>
              </a:rPr>
              <a:t>Intel Haswell  (</a:t>
            </a:r>
            <a:r>
              <a:rPr lang="is-IS" sz="1200">
                <a:solidFill>
                  <a:srgbClr val="FF0000"/>
                </a:solidFill>
                <a:latin typeface="+mj-lt"/>
                <a:cs typeface="Arial" pitchFamily="34" charset="0"/>
              </a:rPr>
              <a:t>E5-2687W @ 3.10 GHz</a:t>
            </a:r>
            <a:r>
              <a:rPr lang="en-US" sz="1200" dirty="0">
                <a:solidFill>
                  <a:srgbClr val="FF0000"/>
                </a:solidFill>
                <a:latin typeface="+mj-lt"/>
                <a:cs typeface="Arial" pitchFamily="34" charset="0"/>
              </a:rPr>
              <a:t>) node - 20 cores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Arial" pitchFamily="34" charset="0"/>
              </a:rPr>
              <a:t>NVIDIA </a:t>
            </a:r>
            <a:r>
              <a:rPr lang="en-US" sz="1200" dirty="0">
                <a:solidFill>
                  <a:srgbClr val="FF0000"/>
                </a:solidFill>
                <a:latin typeface="+mj-lt"/>
                <a:cs typeface="Calibri"/>
              </a:rPr>
              <a:t>Volta V100 GPU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Calibri"/>
              </a:rPr>
              <a:t>Mellanox Connect-X4 EDR HCA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Calibri"/>
              </a:rPr>
              <a:t>CUDA 9.0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+mj-lt"/>
                <a:cs typeface="Calibri"/>
              </a:rPr>
              <a:t>Mellanox OFED 4.0 with GPU-Direct-RDMA</a:t>
            </a:r>
            <a:endParaRPr lang="en-US" sz="1200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Title 4"/>
          <p:cNvSpPr txBox="1">
            <a:spLocks/>
          </p:cNvSpPr>
          <p:nvPr/>
        </p:nvSpPr>
        <p:spPr>
          <a:xfrm>
            <a:off x="200249" y="168870"/>
            <a:ext cx="8096595" cy="579576"/>
          </a:xfrm>
          <a:prstGeom prst="rect">
            <a:avLst/>
          </a:prstGeom>
        </p:spPr>
        <p:txBody>
          <a:bodyPr lIns="91436" tIns="45718" rIns="91436" bIns="4571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endParaRPr lang="en-US" kern="0" dirty="0"/>
          </a:p>
        </p:txBody>
      </p:sp>
      <p:sp>
        <p:nvSpPr>
          <p:cNvPr id="29" name="Title 4"/>
          <p:cNvSpPr txBox="1">
            <a:spLocks/>
          </p:cNvSpPr>
          <p:nvPr/>
        </p:nvSpPr>
        <p:spPr>
          <a:xfrm>
            <a:off x="415637" y="93683"/>
            <a:ext cx="7816138" cy="579576"/>
          </a:xfrm>
          <a:prstGeom prst="rect">
            <a:avLst/>
          </a:prstGeom>
        </p:spPr>
        <p:txBody>
          <a:bodyPr lIns="91436" tIns="45718" rIns="91436" bIns="4571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400" dirty="0"/>
              <a:t>MVAPICH2-GDR on Container with Negligible Overhead</a:t>
            </a:r>
          </a:p>
        </p:txBody>
      </p:sp>
      <p:sp>
        <p:nvSpPr>
          <p:cNvPr id="2" name="Rectangle 1"/>
          <p:cNvSpPr/>
          <p:nvPr/>
        </p:nvSpPr>
        <p:spPr>
          <a:xfrm>
            <a:off x="4088686" y="4545060"/>
            <a:ext cx="491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+mj-lt"/>
              </a:rPr>
              <a:t>Works with NVIDIA HPC Container Maker</a:t>
            </a:r>
            <a:endParaRPr lang="en-US" sz="900" dirty="0">
              <a:solidFill>
                <a:schemeClr val="tx2"/>
              </a:solidFill>
              <a:latin typeface="+mj-lt"/>
              <a:hlinkClick r:id="rId6"/>
            </a:endParaRPr>
          </a:p>
          <a:p>
            <a:r>
              <a:rPr lang="en-US" sz="900" dirty="0">
                <a:latin typeface="+mj-lt"/>
                <a:hlinkClick r:id="rId6"/>
              </a:rPr>
              <a:t>https://github.com/NVIDIA/hpc-container-maker/blob/master/recipes/hpcbase-pgi-mvapich2.py</a:t>
            </a:r>
          </a:p>
        </p:txBody>
      </p:sp>
    </p:spTree>
    <p:extLst>
      <p:ext uri="{BB962C8B-B14F-4D97-AF65-F5344CB8AC3E}">
        <p14:creationId xmlns:p14="http://schemas.microsoft.com/office/powerpoint/2010/main" val="23072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492" y="624078"/>
            <a:ext cx="7704698" cy="41690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500" dirty="0"/>
              <a:t>Supported through X-ScaleSolutions (</a:t>
            </a:r>
            <a:r>
              <a:rPr lang="en-US" sz="1500" dirty="0">
                <a:hlinkClick r:id="rId3"/>
              </a:rPr>
              <a:t>http://x-scalesolutions.com</a:t>
            </a:r>
            <a:r>
              <a:rPr lang="en-US" sz="15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Benefits:</a:t>
            </a:r>
          </a:p>
          <a:p>
            <a:pPr lvl="1"/>
            <a:r>
              <a:rPr lang="en-US" sz="1350" dirty="0"/>
              <a:t>Help and guidance with installation of the library</a:t>
            </a:r>
          </a:p>
          <a:p>
            <a:pPr lvl="1"/>
            <a:r>
              <a:rPr lang="en-US" sz="1350" dirty="0"/>
              <a:t>Platform-specific optimizations and tuning</a:t>
            </a:r>
          </a:p>
          <a:p>
            <a:pPr lvl="1"/>
            <a:r>
              <a:rPr lang="en-US" sz="1350" dirty="0"/>
              <a:t>Timely support for operational issues encountered with the library</a:t>
            </a:r>
          </a:p>
          <a:p>
            <a:pPr lvl="1"/>
            <a:r>
              <a:rPr lang="en-US" sz="1350" dirty="0"/>
              <a:t>Web portal interface to submit issues and tracking their progress</a:t>
            </a:r>
          </a:p>
          <a:p>
            <a:pPr lvl="1"/>
            <a:r>
              <a:rPr lang="en-US" sz="1350" dirty="0"/>
              <a:t>Advanced debugging techniques</a:t>
            </a:r>
          </a:p>
          <a:p>
            <a:pPr lvl="1"/>
            <a:r>
              <a:rPr lang="en-US" sz="1350" dirty="0"/>
              <a:t>Application-specific optimizations and tuning</a:t>
            </a:r>
          </a:p>
          <a:p>
            <a:pPr lvl="1"/>
            <a:r>
              <a:rPr lang="en-US" sz="1350" dirty="0"/>
              <a:t>Obtaining guidelines on best practices</a:t>
            </a:r>
          </a:p>
          <a:p>
            <a:pPr lvl="1"/>
            <a:r>
              <a:rPr lang="en-US" sz="1350" dirty="0"/>
              <a:t>Periodic information on major fixes and updates</a:t>
            </a:r>
          </a:p>
          <a:p>
            <a:pPr lvl="1"/>
            <a:r>
              <a:rPr lang="en-US" sz="1350" dirty="0"/>
              <a:t>Information on major releases</a:t>
            </a:r>
          </a:p>
          <a:p>
            <a:pPr lvl="1"/>
            <a:r>
              <a:rPr lang="en-US" sz="1350" dirty="0"/>
              <a:t>Help with upgrading to the latest release</a:t>
            </a:r>
          </a:p>
          <a:p>
            <a:pPr lvl="1"/>
            <a:r>
              <a:rPr lang="en-US" sz="1350" dirty="0"/>
              <a:t>Flexible Service Level Agreements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Support provided to Lawrence Livermore National Laboratory (LLNL) this year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6994" y="105232"/>
            <a:ext cx="8527805" cy="377222"/>
          </a:xfrm>
        </p:spPr>
        <p:txBody>
          <a:bodyPr lIns="91438" tIns="45719" rIns="91438" bIns="45719"/>
          <a:lstStyle/>
          <a:p>
            <a:r>
              <a:rPr lang="en-US" dirty="0"/>
              <a:t>Commercial Support for </a:t>
            </a:r>
            <a:r>
              <a:rPr lang="en-US" dirty="0" smtClean="0"/>
              <a:t>MVAPICH2, HiBD, and HiDL </a:t>
            </a:r>
            <a:r>
              <a:rPr lang="en-US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0181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4" y="908462"/>
            <a:ext cx="7314792" cy="353587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Looking for Bright and Enthusiastic Personnel to join as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Post-Doctoral Researchers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PhD Students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MPI Programmer/Software Engineer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Deep Learning/Big Data Programmer/Software Engineer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If interested, please contact me at this conference and/or send an e-mail to </a:t>
            </a:r>
            <a:r>
              <a:rPr lang="en-US" dirty="0" smtClean="0">
                <a:solidFill>
                  <a:srgbClr val="FF0000"/>
                </a:solidFill>
              </a:rPr>
              <a:t>panda@cse.ohio-state.edu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616" y="211807"/>
            <a:ext cx="6072446" cy="579576"/>
          </a:xfrm>
        </p:spPr>
        <p:txBody>
          <a:bodyPr/>
          <a:lstStyle/>
          <a:p>
            <a:r>
              <a:rPr lang="en-US" dirty="0" smtClean="0"/>
              <a:t>Multiple Positions Available in My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Acknowledgments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4207" y="770357"/>
            <a:ext cx="2335496" cy="326572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Funding Support</a:t>
            </a:r>
            <a:r>
              <a:rPr kumimoji="1" lang="en-US" sz="1800" i="1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by</a:t>
            </a:r>
            <a:endParaRPr kumimoji="1" lang="en-US" sz="140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30939" y="2778474"/>
            <a:ext cx="2728381" cy="326572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Equipment Support</a:t>
            </a:r>
            <a:r>
              <a:rPr kumimoji="1" lang="en-US" sz="1800" i="1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by</a:t>
            </a:r>
            <a:endParaRPr kumimoji="1" lang="en-US" sz="140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27" name="Picture 26" descr="NSF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0896" y="1242577"/>
            <a:ext cx="772643" cy="579482"/>
          </a:xfrm>
          <a:prstGeom prst="rect">
            <a:avLst/>
          </a:prstGeom>
        </p:spPr>
      </p:pic>
      <p:pic>
        <p:nvPicPr>
          <p:cNvPr id="28" name="Picture 27" descr="imag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571" y="1302261"/>
            <a:ext cx="1715375" cy="384173"/>
          </a:xfrm>
          <a:prstGeom prst="rect">
            <a:avLst/>
          </a:prstGeom>
        </p:spPr>
      </p:pic>
      <p:pic>
        <p:nvPicPr>
          <p:cNvPr id="29" name="Picture 28" descr="Logo_Mellanox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4524" y="1242607"/>
            <a:ext cx="1079076" cy="620003"/>
          </a:xfrm>
          <a:prstGeom prst="rect">
            <a:avLst/>
          </a:prstGeom>
        </p:spPr>
      </p:pic>
      <p:pic>
        <p:nvPicPr>
          <p:cNvPr id="30" name="Picture 29" descr="Logo_Mellanox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1891" y="3231041"/>
            <a:ext cx="1079076" cy="620003"/>
          </a:xfrm>
          <a:prstGeom prst="rect">
            <a:avLst/>
          </a:prstGeom>
        </p:spPr>
      </p:pic>
      <p:pic>
        <p:nvPicPr>
          <p:cNvPr id="31" name="Picture 30" descr="cisco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7016" y="1996601"/>
            <a:ext cx="1297659" cy="553022"/>
          </a:xfrm>
          <a:prstGeom prst="rect">
            <a:avLst/>
          </a:prstGeom>
        </p:spPr>
      </p:pic>
      <p:pic>
        <p:nvPicPr>
          <p:cNvPr id="32" name="Picture 31" descr="A0951402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5748" y="1070628"/>
            <a:ext cx="1158553" cy="868915"/>
          </a:xfrm>
          <a:prstGeom prst="rect">
            <a:avLst/>
          </a:prstGeom>
        </p:spPr>
      </p:pic>
      <p:pic>
        <p:nvPicPr>
          <p:cNvPr id="33" name="Picture 32" descr="A0951402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0026" y="3806901"/>
            <a:ext cx="1158553" cy="868915"/>
          </a:xfrm>
          <a:prstGeom prst="rect">
            <a:avLst/>
          </a:prstGeom>
        </p:spPr>
      </p:pic>
      <p:pic>
        <p:nvPicPr>
          <p:cNvPr id="34" name="Picture 33" descr="intel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0514" y="1974728"/>
            <a:ext cx="887821" cy="569143"/>
          </a:xfrm>
          <a:prstGeom prst="rect">
            <a:avLst/>
          </a:prstGeom>
        </p:spPr>
      </p:pic>
      <p:pic>
        <p:nvPicPr>
          <p:cNvPr id="35" name="Picture 34" descr="intel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86388" y="3256470"/>
            <a:ext cx="1149291" cy="569143"/>
          </a:xfrm>
          <a:prstGeom prst="rect">
            <a:avLst/>
          </a:prstGeom>
        </p:spPr>
      </p:pic>
      <p:pic>
        <p:nvPicPr>
          <p:cNvPr id="36" name="Picture 35" descr="LNXI_logo_lores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14398" y="2011973"/>
            <a:ext cx="1405853" cy="494649"/>
          </a:xfrm>
          <a:prstGeom prst="rect">
            <a:avLst/>
          </a:prstGeom>
        </p:spPr>
      </p:pic>
      <p:pic>
        <p:nvPicPr>
          <p:cNvPr id="37" name="Picture 36" descr="n14209292613_768520_5136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84500" y="1815370"/>
            <a:ext cx="810195" cy="888053"/>
          </a:xfrm>
          <a:prstGeom prst="rect">
            <a:avLst/>
          </a:prstGeom>
        </p:spPr>
      </p:pic>
      <p:pic>
        <p:nvPicPr>
          <p:cNvPr id="38" name="Picture 37" descr="sun_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82644" y="2037270"/>
            <a:ext cx="1083314" cy="469352"/>
          </a:xfrm>
          <a:prstGeom prst="rect">
            <a:avLst/>
          </a:prstGeom>
        </p:spPr>
      </p:pic>
      <p:pic>
        <p:nvPicPr>
          <p:cNvPr id="39" name="Picture 38" descr="sun_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68276" y="3276600"/>
            <a:ext cx="1402358" cy="469352"/>
          </a:xfrm>
          <a:prstGeom prst="rect">
            <a:avLst/>
          </a:prstGeom>
        </p:spPr>
      </p:pic>
      <p:pic>
        <p:nvPicPr>
          <p:cNvPr id="40" name="Picture 39" descr="amd_log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47143" y="3097433"/>
            <a:ext cx="959141" cy="753611"/>
          </a:xfrm>
          <a:prstGeom prst="rect">
            <a:avLst/>
          </a:prstGeom>
        </p:spPr>
      </p:pic>
      <p:pic>
        <p:nvPicPr>
          <p:cNvPr id="41" name="Picture 40" descr="appro_logo.g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13890" y="3188933"/>
            <a:ext cx="1149244" cy="586115"/>
          </a:xfrm>
          <a:prstGeom prst="rect">
            <a:avLst/>
          </a:prstGeom>
        </p:spPr>
      </p:pic>
      <p:pic>
        <p:nvPicPr>
          <p:cNvPr id="42" name="Picture 41" descr="AdvancedClusteringlog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1127" y="4102218"/>
            <a:ext cx="2250522" cy="314840"/>
          </a:xfrm>
          <a:prstGeom prst="rect">
            <a:avLst/>
          </a:prstGeom>
        </p:spPr>
      </p:pic>
      <p:pic>
        <p:nvPicPr>
          <p:cNvPr id="43" name="Picture 42" descr="microway_log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53964" y="4157244"/>
            <a:ext cx="2013565" cy="259562"/>
          </a:xfrm>
          <a:prstGeom prst="rect">
            <a:avLst/>
          </a:prstGeom>
        </p:spPr>
      </p:pic>
      <p:pic>
        <p:nvPicPr>
          <p:cNvPr id="1030" name="Picture 6" descr="Image result for microsoft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92" y="1199540"/>
            <a:ext cx="1674484" cy="61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07615" y="1199540"/>
            <a:ext cx="1228725" cy="552450"/>
          </a:xfrm>
          <a:prstGeom prst="rect">
            <a:avLst/>
          </a:prstGeom>
        </p:spPr>
      </p:pic>
      <p:pic>
        <p:nvPicPr>
          <p:cNvPr id="1032" name="Picture 8" descr="Image result for nvidia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33" y="2097056"/>
            <a:ext cx="1704207" cy="3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nvidia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31" y="4128381"/>
            <a:ext cx="1704207" cy="3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95" y="1364111"/>
            <a:ext cx="950326" cy="29732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78" y="3375103"/>
            <a:ext cx="950326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171" y="61057"/>
            <a:ext cx="8096596" cy="579575"/>
          </a:xfrm>
        </p:spPr>
        <p:txBody>
          <a:bodyPr/>
          <a:lstStyle/>
          <a:p>
            <a:r>
              <a:rPr lang="en-US" dirty="0">
                <a:solidFill>
                  <a:srgbClr val="9D0000"/>
                </a:solidFill>
              </a:rPr>
              <a:t>Personnel Acknowledgments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0345" y="567103"/>
            <a:ext cx="2634517" cy="152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342861" indent="-342861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00" i="1" dirty="0">
                <a:latin typeface="+mn-lt"/>
                <a:cs typeface="Arial" pitchFamily="34" charset="0"/>
              </a:rPr>
              <a:t>Current Students (Graduate)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A. Awan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M. Bayatpour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S. Chakraborthy 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C.-H. Chu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S. Guganani (Ph.D.)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0172" y="1929169"/>
            <a:ext cx="2695636" cy="187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342861" indent="-342861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000" i="1" dirty="0">
                <a:latin typeface="+mn-lt"/>
                <a:cs typeface="Arial" pitchFamily="34" charset="0"/>
              </a:rPr>
              <a:t>Past Students 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A. Augustine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P. Balaji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R. Biswas (M.S.) 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S. Bhagvat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A. Bhat (M.S.) 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D. Buntinas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L. Chai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B. Chandrasekharan (M.S.)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Calibri" pitchFamily="34" charset="0"/>
                <a:cs typeface="Arial" pitchFamily="34" charset="0"/>
              </a:rPr>
              <a:t>N. Dandapanthula (M.S.)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V. Dhanraj (M.S.)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T. Gangadharappa (M.S.)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K. Gopalakrishnan (M.S.)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214892" y="2108387"/>
            <a:ext cx="2213047" cy="175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j-lt"/>
                <a:cs typeface="Arial" pitchFamily="34" charset="0"/>
              </a:rPr>
              <a:t>R. Rajachandrasekar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G. Santhanaraman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A. Singh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J. Sridhar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S. Sur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H. Subramoni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K. Vaidyanathan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A. Vishnu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J. Wu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W. Yu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J. Zhang (Ph.D.)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7320576" y="2011796"/>
            <a:ext cx="2474752" cy="50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461910">
              <a:lnSpc>
                <a:spcPct val="115000"/>
              </a:lnSpc>
              <a:spcBef>
                <a:spcPct val="20000"/>
              </a:spcBef>
            </a:pPr>
            <a:r>
              <a:rPr kumimoji="1" lang="en-US" sz="1000" i="1" dirty="0">
                <a:latin typeface="+mn-lt"/>
                <a:cs typeface="Arial" pitchFamily="34" charset="0"/>
              </a:rPr>
              <a:t>Past Research Scientist</a:t>
            </a:r>
          </a:p>
          <a:p>
            <a:pPr marL="461910" lvl="1" indent="-234923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K. Hamidouche</a:t>
            </a:r>
          </a:p>
          <a:p>
            <a:pPr marL="461910" lvl="1" indent="-234923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S. Sur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85949" y="4195610"/>
            <a:ext cx="1818422" cy="95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461910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00" i="1" dirty="0">
                <a:latin typeface="+mn-lt"/>
                <a:cs typeface="Arial" pitchFamily="34" charset="0"/>
              </a:rPr>
              <a:t>Past Post-Docs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Calibri" pitchFamily="34" charset="0"/>
                <a:cs typeface="Arial" pitchFamily="34" charset="0"/>
              </a:rPr>
              <a:t>D. Banerjee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Calibri" pitchFamily="34" charset="0"/>
                <a:cs typeface="Arial" pitchFamily="34" charset="0"/>
              </a:rPr>
              <a:t>X. Besseron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Calibri" pitchFamily="34" charset="0"/>
                <a:cs typeface="Arial" pitchFamily="34" charset="0"/>
              </a:rPr>
              <a:t>H.-W. Jin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184705" y="2124905"/>
            <a:ext cx="2695636" cy="195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W. Huang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W. Jiang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J. Jose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S. Kini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M. Koop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K. Kulkarni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R. Kumar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S. Krishnamoorthy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K. Kandalla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M. Li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P. Lai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kumimoji="1" lang="en-US" sz="800" b="0" dirty="0">
              <a:latin typeface="+mn-lt"/>
              <a:cs typeface="Arial" pitchFamily="34" charset="0"/>
            </a:endParaRP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kumimoji="1" lang="en-US" sz="900" b="0" dirty="0">
              <a:latin typeface="+mn-lt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711910" y="2108769"/>
            <a:ext cx="2695636" cy="180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J. Liu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M. Luo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A. Mamidala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G. Marsh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V. Meshram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A. Moody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S. Naravula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R. Noronha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X. Ouyang (Ph.D.)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S. Pai (M.S.)</a:t>
            </a: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S. Potluri (Ph.D.)</a:t>
            </a:r>
            <a:r>
              <a:rPr kumimoji="1" lang="en-US" sz="800" b="0" dirty="0">
                <a:cs typeface="Arial" pitchFamily="34" charset="0"/>
              </a:rPr>
              <a:t> </a:t>
            </a:r>
            <a:endParaRPr kumimoji="1" lang="en-US" sz="800" b="0" dirty="0">
              <a:latin typeface="+mn-lt"/>
              <a:cs typeface="Arial" pitchFamily="34" charset="0"/>
            </a:endParaRP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kumimoji="1" lang="en-US" sz="800" b="0" dirty="0">
              <a:latin typeface="+mn-lt"/>
              <a:cs typeface="Arial" pitchFamily="34" charset="0"/>
            </a:endParaRP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</a:pPr>
            <a:endParaRPr kumimoji="1" lang="en-US" sz="800" b="0" dirty="0">
              <a:latin typeface="+mn-lt"/>
              <a:cs typeface="Arial" pitchFamily="34" charset="0"/>
            </a:endParaRPr>
          </a:p>
          <a:p>
            <a:pPr marL="461910" lvl="1" indent="-234923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kumimoji="1" lang="en-US" sz="800" b="0" dirty="0">
              <a:latin typeface="+mn-lt"/>
              <a:cs typeface="Arial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974273" y="770602"/>
            <a:ext cx="2634517" cy="143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j-lt"/>
                <a:cs typeface="Arial" pitchFamily="34" charset="0"/>
              </a:rPr>
              <a:t>J. Hashmi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j-lt"/>
                <a:cs typeface="Arial" pitchFamily="34" charset="0"/>
              </a:rPr>
              <a:t>H. Javed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j-lt"/>
                <a:cs typeface="Arial" pitchFamily="34" charset="0"/>
              </a:rPr>
              <a:t>P. Kousha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j-lt"/>
                <a:cs typeface="Arial" pitchFamily="34" charset="0"/>
              </a:rPr>
              <a:t>D. Shankar (Ph.D.)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j-lt"/>
                <a:cs typeface="Arial" pitchFamily="34" charset="0"/>
              </a:rPr>
              <a:t>H. Shi (Ph.D.)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196597" y="4405515"/>
            <a:ext cx="1818422" cy="7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J. Lin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M. Luo 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E. Mancini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5364268" y="623470"/>
            <a:ext cx="3785744" cy="6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461910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00" i="1" dirty="0">
                <a:latin typeface="+mn-lt"/>
                <a:cs typeface="Arial" pitchFamily="34" charset="0"/>
              </a:rPr>
              <a:t>Current Research Scientists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Calibri" pitchFamily="34" charset="0"/>
                <a:cs typeface="Arial" pitchFamily="34" charset="0"/>
              </a:rPr>
              <a:t>X. Lu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Calibri" pitchFamily="34" charset="0"/>
                <a:cs typeface="Arial" pitchFamily="34" charset="0"/>
              </a:rPr>
              <a:t>H. Subramoni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7320576" y="2653301"/>
            <a:ext cx="2550676" cy="64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461910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00" i="1" dirty="0">
                <a:latin typeface="+mn-lt"/>
                <a:cs typeface="Arial" pitchFamily="34" charset="0"/>
              </a:rPr>
              <a:t>Past Programmers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D. Bureddy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J. Perkins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168024" y="620165"/>
            <a:ext cx="1657063" cy="64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461910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00" i="1" dirty="0">
                <a:latin typeface="+mn-lt"/>
                <a:cs typeface="Arial" pitchFamily="34" charset="0"/>
              </a:rPr>
              <a:t>Current Research Specialist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J. Smith</a:t>
            </a:r>
          </a:p>
          <a:p>
            <a:pPr marL="226987" lvl="1" eaLnBrk="0" hangingPunct="0">
              <a:lnSpc>
                <a:spcPct val="115000"/>
              </a:lnSpc>
              <a:spcBef>
                <a:spcPct val="20000"/>
              </a:spcBef>
            </a:pPr>
            <a:endParaRPr kumimoji="1" lang="en-US" sz="900" b="0" dirty="0">
              <a:latin typeface="+mn-lt"/>
              <a:cs typeface="Arial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711910" y="4398425"/>
            <a:ext cx="1818422" cy="7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S. Marcarelli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J. Vienne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>
                <a:latin typeface="+mn-lt"/>
                <a:cs typeface="Arial" pitchFamily="34" charset="0"/>
              </a:rPr>
              <a:t>H. Wang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364268" y="1377916"/>
            <a:ext cx="2474752" cy="47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461910">
              <a:lnSpc>
                <a:spcPct val="115000"/>
              </a:lnSpc>
              <a:spcBef>
                <a:spcPct val="20000"/>
              </a:spcBef>
            </a:pPr>
            <a:r>
              <a:rPr kumimoji="1" lang="en-US" sz="1000" i="1" dirty="0">
                <a:latin typeface="+mn-lt"/>
                <a:cs typeface="Arial" pitchFamily="34" charset="0"/>
              </a:rPr>
              <a:t>Current Post-doc</a:t>
            </a:r>
          </a:p>
          <a:p>
            <a:pPr marL="461910" lvl="1" indent="-234923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A. Ruhela</a:t>
            </a:r>
          </a:p>
          <a:p>
            <a:pPr marL="461910" lvl="1" indent="-234923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K. Manian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316240" y="610755"/>
            <a:ext cx="2634517" cy="152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342861" indent="-342861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00" i="1" dirty="0">
                <a:latin typeface="+mn-lt"/>
                <a:cs typeface="Arial" pitchFamily="34" charset="0"/>
              </a:rPr>
              <a:t>Current Students (Undergraduate)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V. Gangal (B.S.)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M. Haupt (B.S.)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N. Sarkauskas (B.S.)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A. Yeretzian (B.S.)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endParaRPr kumimoji="1" lang="en-US" sz="900" b="0" dirty="0">
              <a:latin typeface="+mn-lt"/>
              <a:cs typeface="Arial" pitchFamily="34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320576" y="3294552"/>
            <a:ext cx="2550676" cy="64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5" tIns="46032" rIns="92065" bIns="46032"/>
          <a:lstStyle/>
          <a:p>
            <a:pPr marL="461910" lvl="1" indent="-461910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00" i="1" dirty="0">
                <a:latin typeface="+mn-lt"/>
                <a:cs typeface="Arial" pitchFamily="34" charset="0"/>
              </a:rPr>
              <a:t>Past Research Specialist</a:t>
            </a:r>
          </a:p>
          <a:p>
            <a:pPr marL="461910" lvl="1" indent="-234923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latin typeface="+mn-lt"/>
                <a:cs typeface="Arial" pitchFamily="34" charset="0"/>
              </a:rPr>
              <a:t>M. Arnold</a:t>
            </a:r>
          </a:p>
        </p:txBody>
      </p:sp>
    </p:spTree>
    <p:extLst>
      <p:ext uri="{BB962C8B-B14F-4D97-AF65-F5344CB8AC3E}">
        <p14:creationId xmlns:p14="http://schemas.microsoft.com/office/powerpoint/2010/main" val="11929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891" y="79531"/>
            <a:ext cx="8096596" cy="579575"/>
          </a:xfrm>
        </p:spPr>
        <p:txBody>
          <a:bodyPr/>
          <a:lstStyle/>
          <a:p>
            <a:pPr algn="ctr"/>
            <a:r>
              <a:rPr lang="en-US" sz="3600" dirty="0"/>
              <a:t>Thank You!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782968" y="1329781"/>
            <a:ext cx="1524000" cy="1143000"/>
            <a:chOff x="1584" y="1008"/>
            <a:chExt cx="624" cy="57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657" y="1051"/>
              <a:ext cx="479" cy="4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 w="9525" algn="ctr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731" y="1122"/>
              <a:ext cx="111" cy="71"/>
              <a:chOff x="1440" y="1200"/>
              <a:chExt cx="864" cy="720"/>
            </a:xfrm>
          </p:grpSpPr>
          <p:sp>
            <p:nvSpPr>
              <p:cNvPr id="107" name="Rectangle 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8" name="Rectangle 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9" name="Rectangle 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0" name="Rectangle 1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1" name="Oval 1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" name="Line 1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" name="Line 1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Line 1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Line 1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Line 1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Line 1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1977" y="1322"/>
              <a:ext cx="110" cy="71"/>
              <a:chOff x="1440" y="1200"/>
              <a:chExt cx="864" cy="720"/>
            </a:xfrm>
          </p:grpSpPr>
          <p:sp>
            <p:nvSpPr>
              <p:cNvPr id="96" name="Rectangle 1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7" name="Rectangle 2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8" name="Rectangle 2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9" name="Rectangle 2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" name="Oval 2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1" name="Line 2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Line 2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" name="Line 2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" name="Line 2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5" name="Line 2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" name="Line 2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1854" y="1393"/>
              <a:ext cx="110" cy="71"/>
              <a:chOff x="1440" y="1200"/>
              <a:chExt cx="864" cy="720"/>
            </a:xfrm>
          </p:grpSpPr>
          <p:sp>
            <p:nvSpPr>
              <p:cNvPr id="85" name="Rectangle 3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6" name="Rectangle 3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Rectangle 3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9" name="Oval 3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0" name="Line 3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" name="Line 3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" name="Line 3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Line 3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Line 4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" name="Line 4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1964" y="1134"/>
              <a:ext cx="111" cy="71"/>
              <a:chOff x="1440" y="1200"/>
              <a:chExt cx="864" cy="720"/>
            </a:xfrm>
          </p:grpSpPr>
          <p:sp>
            <p:nvSpPr>
              <p:cNvPr id="74" name="Rectangle 43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" name="Rectangle 44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6" name="Rectangle 45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7" name="Rectangle 4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8" name="Oval 47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9" name="Line 48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Line 4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Line 50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Line 51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Line 52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Line 53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1719" y="1334"/>
              <a:ext cx="110" cy="71"/>
              <a:chOff x="1440" y="1200"/>
              <a:chExt cx="864" cy="720"/>
            </a:xfrm>
          </p:grpSpPr>
          <p:sp>
            <p:nvSpPr>
              <p:cNvPr id="63" name="Rectangle 55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4" name="Rectangle 56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6" name="Rectangle 58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7" name="Oval 59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8" name="Line 60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" name="Line 6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Line 63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" name="Line 64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Line 65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1682" y="1228"/>
              <a:ext cx="110" cy="71"/>
              <a:chOff x="1440" y="1200"/>
              <a:chExt cx="864" cy="720"/>
            </a:xfrm>
          </p:grpSpPr>
          <p:sp>
            <p:nvSpPr>
              <p:cNvPr id="52" name="Rectangle 6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" name="Rectangle 6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" name="Rectangle 6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" name="Rectangle 7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7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Line 7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" name="Line 7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" name="Line 7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Line 7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" name="Line 7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" name="Line 7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7" name="Group 78"/>
            <p:cNvGrpSpPr>
              <a:grpSpLocks/>
            </p:cNvGrpSpPr>
            <p:nvPr/>
          </p:nvGrpSpPr>
          <p:grpSpPr bwMode="auto">
            <a:xfrm>
              <a:off x="1854" y="1075"/>
              <a:ext cx="110" cy="71"/>
              <a:chOff x="1440" y="1200"/>
              <a:chExt cx="864" cy="720"/>
            </a:xfrm>
          </p:grpSpPr>
          <p:sp>
            <p:nvSpPr>
              <p:cNvPr id="41" name="Rectangle 7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Rectangle 8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" name="Rectangle 8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Rectangle 8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Oval 8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Line 8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" name="Line 8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Line 8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" name="Line 8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" name="Line 8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Line 8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8" name="Group 90"/>
            <p:cNvGrpSpPr>
              <a:grpSpLocks/>
            </p:cNvGrpSpPr>
            <p:nvPr/>
          </p:nvGrpSpPr>
          <p:grpSpPr bwMode="auto">
            <a:xfrm>
              <a:off x="2013" y="1228"/>
              <a:ext cx="111" cy="71"/>
              <a:chOff x="1440" y="1200"/>
              <a:chExt cx="864" cy="720"/>
            </a:xfrm>
          </p:grpSpPr>
          <p:sp>
            <p:nvSpPr>
              <p:cNvPr id="30" name="Rectangle 9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" name="Rectangle 9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" name="Rectangle 9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" name="Rectangle 9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" name="Oval 9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" name="Line 9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" name="Line 9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9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9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10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" name="Line 10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9" name="Rectangle 102"/>
            <p:cNvSpPr>
              <a:spLocks noChangeArrowheads="1"/>
            </p:cNvSpPr>
            <p:nvPr/>
          </p:nvSpPr>
          <p:spPr bwMode="auto">
            <a:xfrm>
              <a:off x="1891" y="1193"/>
              <a:ext cx="24" cy="16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Line 103"/>
            <p:cNvSpPr>
              <a:spLocks noChangeShapeType="1"/>
            </p:cNvSpPr>
            <p:nvPr/>
          </p:nvSpPr>
          <p:spPr bwMode="auto">
            <a:xfrm>
              <a:off x="1817" y="1181"/>
              <a:ext cx="74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104"/>
            <p:cNvSpPr>
              <a:spLocks noChangeShapeType="1"/>
            </p:cNvSpPr>
            <p:nvPr/>
          </p:nvSpPr>
          <p:spPr bwMode="auto">
            <a:xfrm>
              <a:off x="1792" y="1263"/>
              <a:ext cx="99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105"/>
            <p:cNvSpPr>
              <a:spLocks noChangeShapeType="1"/>
            </p:cNvSpPr>
            <p:nvPr/>
          </p:nvSpPr>
          <p:spPr bwMode="auto">
            <a:xfrm flipV="1">
              <a:off x="1817" y="1287"/>
              <a:ext cx="74" cy="71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106"/>
            <p:cNvSpPr>
              <a:spLocks noChangeShapeType="1"/>
            </p:cNvSpPr>
            <p:nvPr/>
          </p:nvSpPr>
          <p:spPr bwMode="auto">
            <a:xfrm flipH="1">
              <a:off x="1915" y="1181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107"/>
            <p:cNvSpPr>
              <a:spLocks noChangeShapeType="1"/>
            </p:cNvSpPr>
            <p:nvPr/>
          </p:nvSpPr>
          <p:spPr bwMode="auto">
            <a:xfrm flipH="1">
              <a:off x="1915" y="1263"/>
              <a:ext cx="9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108"/>
            <p:cNvSpPr>
              <a:spLocks noChangeShapeType="1"/>
            </p:cNvSpPr>
            <p:nvPr/>
          </p:nvSpPr>
          <p:spPr bwMode="auto">
            <a:xfrm flipH="1" flipV="1">
              <a:off x="1915" y="1287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109"/>
            <p:cNvSpPr>
              <a:spLocks noChangeShapeType="1"/>
            </p:cNvSpPr>
            <p:nvPr/>
          </p:nvSpPr>
          <p:spPr bwMode="auto">
            <a:xfrm flipV="1">
              <a:off x="1903" y="1358"/>
              <a:ext cx="0" cy="35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110"/>
            <p:cNvSpPr>
              <a:spLocks noChangeShapeType="1"/>
            </p:cNvSpPr>
            <p:nvPr/>
          </p:nvSpPr>
          <p:spPr bwMode="auto">
            <a:xfrm>
              <a:off x="1903" y="1146"/>
              <a:ext cx="0" cy="4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1584" y="1008"/>
              <a:ext cx="624" cy="533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9381227"/>
                </a:avLst>
              </a:prstTxWarp>
            </a:bodyPr>
            <a:lstStyle/>
            <a:p>
              <a:pPr algn="ctr"/>
              <a:r>
                <a:rPr lang="en-US" sz="2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29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668" y="1475"/>
              <a:ext cx="44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80000"/>
                      </a:srgbClr>
                    </a:outerShdw>
                  </a:effectLst>
                  <a:latin typeface="Garamond"/>
                </a:rPr>
                <a:t>Laboratory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2269291" y="25136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1800" b="0" dirty="0">
                <a:latin typeface="Calibri"/>
                <a:ea typeface="宋体" pitchFamily="2" charset="-122"/>
                <a:cs typeface="Calibri"/>
              </a:rPr>
              <a:t>Network-Based Computing Laboratory</a:t>
            </a:r>
          </a:p>
          <a:p>
            <a:pPr algn="ctr">
              <a:buFontTx/>
              <a:buNone/>
            </a:pPr>
            <a:r>
              <a:rPr lang="en-US" altLang="zh-CN" sz="1800" b="0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  <a:hlinkClick r:id="rId3"/>
              </a:rPr>
              <a:t>http://nowlab.cse.ohio-state.edu</a:t>
            </a:r>
            <a:r>
              <a:rPr lang="en-US" altLang="zh-CN" sz="1800" b="0" dirty="0">
                <a:solidFill>
                  <a:schemeClr val="hlink"/>
                </a:solidFill>
                <a:ea typeface="宋体" pitchFamily="2" charset="-122"/>
                <a:hlinkClick r:id="rId3"/>
              </a:rPr>
              <a:t>/</a:t>
            </a:r>
            <a:endParaRPr lang="en-US" altLang="zh-CN" sz="1800" b="0" dirty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>
          <a:xfrm>
            <a:off x="743989" y="638714"/>
            <a:ext cx="7772400" cy="411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ea typeface="宋体" pitchFamily="2" charset="-122"/>
                <a:hlinkClick r:id="rId4"/>
              </a:rPr>
              <a:t>panda@cse.ohio-state.edu</a:t>
            </a:r>
            <a:endParaRPr lang="en-US" sz="1600" dirty="0">
              <a:cs typeface="Arial" pitchFamily="34" charset="0"/>
            </a:endParaRPr>
          </a:p>
          <a:p>
            <a:pPr algn="ctr">
              <a:buFontTx/>
              <a:buNone/>
            </a:pPr>
            <a:endParaRPr lang="en-US" altLang="zh-CN" sz="1600" dirty="0">
              <a:ea typeface="宋体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2228" y="3570515"/>
            <a:ext cx="2836089" cy="1215898"/>
            <a:chOff x="19167" y="3097058"/>
            <a:chExt cx="4682259" cy="1786640"/>
          </a:xfrm>
        </p:grpSpPr>
        <p:sp>
          <p:nvSpPr>
            <p:cNvPr id="122" name="Rectangle 114"/>
            <p:cNvSpPr>
              <a:spLocks noChangeArrowheads="1"/>
            </p:cNvSpPr>
            <p:nvPr/>
          </p:nvSpPr>
          <p:spPr bwMode="auto">
            <a:xfrm>
              <a:off x="19167" y="4250553"/>
              <a:ext cx="4682259" cy="633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0" dirty="0">
                  <a:latin typeface="Calibri"/>
                  <a:ea typeface="宋体" pitchFamily="2" charset="-122"/>
                  <a:cs typeface="Calibri"/>
                </a:rPr>
                <a:t>The High-Performance MPI/PGAS Project</a:t>
              </a:r>
            </a:p>
            <a:p>
              <a:pPr algn="ctr"/>
              <a:r>
                <a:rPr lang="en-US" altLang="zh-CN" sz="1100" b="0" u="sng" dirty="0">
                  <a:solidFill>
                    <a:schemeClr val="hlink"/>
                  </a:solidFill>
                  <a:latin typeface="Calibri"/>
                  <a:ea typeface="宋体" pitchFamily="2" charset="-122"/>
                  <a:cs typeface="Calibri"/>
                </a:rPr>
                <a:t>http://mvapich.cse.ohio-state.edu/</a:t>
              </a:r>
              <a:endParaRPr lang="zh-CN" altLang="en-US" sz="1100" b="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17" y="3097058"/>
              <a:ext cx="2880119" cy="102080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017832" y="3461114"/>
            <a:ext cx="2836089" cy="1348710"/>
            <a:chOff x="5154404" y="876229"/>
            <a:chExt cx="4682259" cy="1981794"/>
          </a:xfrm>
        </p:grpSpPr>
        <p:sp>
          <p:nvSpPr>
            <p:cNvPr id="123" name="Rectangle 114"/>
            <p:cNvSpPr>
              <a:spLocks noChangeArrowheads="1"/>
            </p:cNvSpPr>
            <p:nvPr/>
          </p:nvSpPr>
          <p:spPr bwMode="auto">
            <a:xfrm>
              <a:off x="5154404" y="2224878"/>
              <a:ext cx="4682259" cy="633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0" dirty="0">
                  <a:latin typeface="Calibri"/>
                  <a:ea typeface="宋体" pitchFamily="2" charset="-122"/>
                  <a:cs typeface="Calibri"/>
                </a:rPr>
                <a:t>The High-Performance Deep Learning Project</a:t>
              </a:r>
            </a:p>
            <a:p>
              <a:pPr algn="ctr"/>
              <a:r>
                <a:rPr lang="en-US" altLang="zh-CN" sz="1100" b="0" u="sng" dirty="0">
                  <a:solidFill>
                    <a:schemeClr val="hlink"/>
                  </a:solidFill>
                  <a:latin typeface="Calibri"/>
                  <a:ea typeface="宋体" pitchFamily="2" charset="-122"/>
                  <a:cs typeface="Calibri"/>
                </a:rPr>
                <a:t>http://hidl.cse.ohio-state.edu/</a:t>
              </a:r>
              <a:endParaRPr lang="zh-CN" altLang="en-US" sz="1100" b="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704" y="876229"/>
              <a:ext cx="2093162" cy="134528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081630" y="3562924"/>
            <a:ext cx="2836089" cy="1246557"/>
            <a:chOff x="4614142" y="3202904"/>
            <a:chExt cx="4682259" cy="1831693"/>
          </a:xfrm>
        </p:grpSpPr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1359" y="3202904"/>
              <a:ext cx="2444337" cy="1167193"/>
            </a:xfrm>
            <a:prstGeom prst="rect">
              <a:avLst/>
            </a:prstGeom>
          </p:spPr>
        </p:pic>
        <p:sp>
          <p:nvSpPr>
            <p:cNvPr id="125" name="Rectangle 114"/>
            <p:cNvSpPr>
              <a:spLocks noChangeArrowheads="1"/>
            </p:cNvSpPr>
            <p:nvPr/>
          </p:nvSpPr>
          <p:spPr bwMode="auto">
            <a:xfrm>
              <a:off x="4614142" y="4401452"/>
              <a:ext cx="4682259" cy="633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0" dirty="0">
                  <a:latin typeface="Calibri"/>
                  <a:ea typeface="宋体" pitchFamily="2" charset="-122"/>
                  <a:cs typeface="Calibri"/>
                </a:rPr>
                <a:t>The High-Performance Big Data Project</a:t>
              </a:r>
            </a:p>
            <a:p>
              <a:pPr algn="ctr"/>
              <a:r>
                <a:rPr lang="en-US" altLang="zh-CN" sz="1100" b="0" u="sng" dirty="0">
                  <a:solidFill>
                    <a:schemeClr val="hlink"/>
                  </a:solidFill>
                  <a:latin typeface="Calibri"/>
                  <a:ea typeface="宋体" pitchFamily="2" charset="-122"/>
                  <a:cs typeface="Calibri"/>
                </a:rPr>
                <a:t>http://hibd.cse.ohio-state.edu/</a:t>
              </a:r>
              <a:endParaRPr lang="zh-CN" altLang="en-US" sz="1100" b="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0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892" y="595809"/>
            <a:ext cx="7867996" cy="418400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Traditional HPC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Message Passing Interface (MPI), including MPI + OpenMP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Exploiting Accelerators</a:t>
            </a:r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Caffe, CNTK, TensorFlow, and many more</a:t>
            </a:r>
          </a:p>
          <a:p>
            <a:r>
              <a:rPr lang="en-US" dirty="0"/>
              <a:t>Big Data/Enterprise/Commercial Computing</a:t>
            </a:r>
          </a:p>
          <a:p>
            <a:pPr lvl="1"/>
            <a:r>
              <a:rPr lang="en-US" dirty="0"/>
              <a:t>Spark and Hadoop (HDFS, HBase, MapReduce) </a:t>
            </a:r>
          </a:p>
          <a:p>
            <a:pPr lvl="1"/>
            <a:r>
              <a:rPr lang="en-US" dirty="0"/>
              <a:t>Deep Learning over Big Data (DLoBD)</a:t>
            </a:r>
          </a:p>
          <a:p>
            <a:r>
              <a:rPr lang="en-US" dirty="0"/>
              <a:t>Cloud for HPC and BigData</a:t>
            </a:r>
          </a:p>
          <a:p>
            <a:pPr lvl="1"/>
            <a:r>
              <a:rPr lang="en-US" dirty="0"/>
              <a:t>Virtualization with SR-IOV and Containers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HPC, Big Data, Deep Learning, and Cloud</a:t>
            </a:r>
          </a:p>
        </p:txBody>
      </p:sp>
    </p:spTree>
    <p:extLst>
      <p:ext uri="{BB962C8B-B14F-4D97-AF65-F5344CB8AC3E}">
        <p14:creationId xmlns:p14="http://schemas.microsoft.com/office/powerpoint/2010/main" val="22616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 bwMode="auto">
          <a:xfrm>
            <a:off x="5955234" y="1682907"/>
            <a:ext cx="2959124" cy="527064"/>
          </a:xfrm>
          <a:prstGeom prst="roundRect">
            <a:avLst/>
          </a:prstGeom>
          <a:solidFill>
            <a:srgbClr val="DCB9FF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Parallel Programming Models Overview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18504" y="1112361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212047" y="1106448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025807" y="1106448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8913" y="1692154"/>
            <a:ext cx="2638552" cy="4715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Shared Memory</a:t>
            </a:r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 bwMode="auto">
          <a:xfrm rot="16200000" flipH="1">
            <a:off x="643587" y="1586701"/>
            <a:ext cx="191023" cy="13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7" idx="4"/>
          </p:cNvCxnSpPr>
          <p:nvPr/>
        </p:nvCxnSpPr>
        <p:spPr bwMode="auto">
          <a:xfrm rot="5400000">
            <a:off x="1427317" y="1587537"/>
            <a:ext cx="206177" cy="305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8" idx="4"/>
          </p:cNvCxnSpPr>
          <p:nvPr/>
        </p:nvCxnSpPr>
        <p:spPr bwMode="auto">
          <a:xfrm rot="5400000">
            <a:off x="2236465" y="1592182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3133616" y="1106448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099781" y="1109793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061501" y="1109793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P3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97348" y="1686247"/>
            <a:ext cx="710683" cy="4715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075853" y="1680340"/>
            <a:ext cx="710683" cy="4715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062212" y="1680340"/>
            <a:ext cx="710683" cy="4715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3336392" y="1595522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310441" y="1586275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>
            <a:off x="5296820" y="1595521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8" idx="6"/>
            <a:endCxn id="19" idx="2"/>
          </p:cNvCxnSpPr>
          <p:nvPr/>
        </p:nvCxnSpPr>
        <p:spPr bwMode="auto">
          <a:xfrm>
            <a:off x="3773402" y="1296207"/>
            <a:ext cx="326407" cy="334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4" name="Straight Arrow Connector 33"/>
          <p:cNvCxnSpPr>
            <a:stCxn id="19" idx="6"/>
            <a:endCxn id="21" idx="2"/>
          </p:cNvCxnSpPr>
          <p:nvPr/>
        </p:nvCxnSpPr>
        <p:spPr bwMode="auto">
          <a:xfrm flipV="1">
            <a:off x="4739539" y="1299563"/>
            <a:ext cx="321962" cy="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136034" y="1100547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P1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139189" y="1103880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P2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8113239" y="1103880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78538" y="1893016"/>
            <a:ext cx="731899" cy="2429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>
            <a:off x="6338802" y="1589615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7349849" y="1580368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8348560" y="1589614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5" idx="6"/>
            <a:endCxn id="36" idx="2"/>
          </p:cNvCxnSpPr>
          <p:nvPr/>
        </p:nvCxnSpPr>
        <p:spPr bwMode="auto">
          <a:xfrm>
            <a:off x="6775810" y="1290300"/>
            <a:ext cx="363397" cy="334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5" name="Straight Arrow Connector 44"/>
          <p:cNvCxnSpPr>
            <a:stCxn id="36" idx="6"/>
            <a:endCxn id="37" idx="2"/>
          </p:cNvCxnSpPr>
          <p:nvPr/>
        </p:nvCxnSpPr>
        <p:spPr bwMode="auto">
          <a:xfrm flipV="1">
            <a:off x="7778947" y="1293650"/>
            <a:ext cx="334292" cy="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7106338" y="1877863"/>
            <a:ext cx="731899" cy="2429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8092750" y="1868614"/>
            <a:ext cx="731899" cy="2429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6732025" y="1655182"/>
            <a:ext cx="1545295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100" kern="0" dirty="0">
                <a:latin typeface="+mj-lt"/>
                <a:cs typeface="Calibri" pitchFamily="34" charset="0"/>
              </a:rPr>
              <a:t>Logical shared memory</a:t>
            </a:r>
            <a:endParaRPr kumimoji="1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rot="5400000">
            <a:off x="6590251" y="1941617"/>
            <a:ext cx="850700" cy="1588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5400000">
            <a:off x="7494776" y="1944956"/>
            <a:ext cx="850700" cy="1588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 bwMode="auto">
          <a:xfrm>
            <a:off x="690045" y="2246976"/>
            <a:ext cx="1874011" cy="64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Shared </a:t>
            </a:r>
            <a:r>
              <a:rPr kumimoji="1" lang="en-US" sz="1400" b="0" kern="0" dirty="0">
                <a:latin typeface="+mj-lt"/>
                <a:cs typeface="Calibri" pitchFamily="34" charset="0"/>
              </a:rPr>
              <a:t>Memory Model</a:t>
            </a:r>
            <a:endParaRPr kumimoji="1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SHMEM,</a:t>
            </a:r>
            <a:r>
              <a:rPr kumimoji="1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 DSM</a:t>
            </a:r>
            <a:endParaRPr kumimoji="1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3166778" y="2287301"/>
            <a:ext cx="2548061" cy="64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Distributed </a:t>
            </a:r>
            <a:r>
              <a:rPr kumimoji="1" lang="en-US" sz="1400" b="0" kern="0" dirty="0">
                <a:solidFill>
                  <a:srgbClr val="FF0000"/>
                </a:solidFill>
                <a:latin typeface="+mj-lt"/>
                <a:cs typeface="Calibri" pitchFamily="34" charset="0"/>
              </a:rPr>
              <a:t>Memory Model </a:t>
            </a:r>
            <a:endParaRPr kumimoji="1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kern="0" dirty="0">
                <a:solidFill>
                  <a:srgbClr val="FF0000"/>
                </a:solidFill>
                <a:latin typeface="+mj-lt"/>
                <a:cs typeface="Calibri" pitchFamily="34" charset="0"/>
              </a:rPr>
              <a:t>MPI (Message Passing Interface)</a:t>
            </a:r>
            <a:endParaRPr kumimoji="1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5926776" y="2287302"/>
            <a:ext cx="3147246" cy="64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kern="0" dirty="0">
                <a:latin typeface="+mj-lt"/>
                <a:cs typeface="Calibri" pitchFamily="34" charset="0"/>
              </a:rPr>
              <a:t>Partitioned Global Address Space (PGAS)</a:t>
            </a:r>
            <a:endParaRPr kumimoji="1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Global Arrays, UPC, Chapel, X10, CAF,</a:t>
            </a:r>
            <a:r>
              <a:rPr kumimoji="1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 …</a:t>
            </a:r>
            <a:endParaRPr kumimoji="1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62" name="Content Placeholder 1"/>
          <p:cNvSpPr>
            <a:spLocks noGrp="1"/>
          </p:cNvSpPr>
          <p:nvPr>
            <p:ph idx="1"/>
          </p:nvPr>
        </p:nvSpPr>
        <p:spPr>
          <a:xfrm>
            <a:off x="559447" y="2875893"/>
            <a:ext cx="7867996" cy="2000923"/>
          </a:xfrm>
        </p:spPr>
        <p:txBody>
          <a:bodyPr/>
          <a:lstStyle/>
          <a:p>
            <a:r>
              <a:rPr lang="en-US" sz="2000" dirty="0"/>
              <a:t>Programming models provide abstract machine models</a:t>
            </a:r>
          </a:p>
          <a:p>
            <a:r>
              <a:rPr lang="en-US" sz="2000" dirty="0"/>
              <a:t>Models can be mapped on different types of systems</a:t>
            </a:r>
          </a:p>
          <a:p>
            <a:pPr lvl="1"/>
            <a:r>
              <a:rPr lang="en-US" sz="1800" dirty="0"/>
              <a:t>e.g. Distributed Shared Memory (DSM), MPI within a node, etc.</a:t>
            </a:r>
          </a:p>
          <a:p>
            <a:r>
              <a:rPr lang="en-US" sz="2000" dirty="0"/>
              <a:t>PGAS models and Hybrid MPI+PGAS models are gradually receiving importance</a:t>
            </a:r>
          </a:p>
        </p:txBody>
      </p:sp>
    </p:spTree>
    <p:extLst>
      <p:ext uri="{BB962C8B-B14F-4D97-AF65-F5344CB8AC3E}">
        <p14:creationId xmlns:p14="http://schemas.microsoft.com/office/powerpoint/2010/main" val="14107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169" y="182580"/>
            <a:ext cx="7772400" cy="5815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Supporting  Programming Models for Multi-Petaflop and Exaflop Systems: Challenges </a:t>
            </a:r>
          </a:p>
        </p:txBody>
      </p:sp>
      <p:sp>
        <p:nvSpPr>
          <p:cNvPr id="61460" name="Rectangle 6"/>
          <p:cNvSpPr>
            <a:spLocks noChangeArrowheads="1"/>
          </p:cNvSpPr>
          <p:nvPr/>
        </p:nvSpPr>
        <p:spPr bwMode="auto">
          <a:xfrm>
            <a:off x="1078236" y="1997001"/>
            <a:ext cx="5774527" cy="970793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t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1461" name="Text Box 7"/>
          <p:cNvSpPr txBox="1">
            <a:spLocks noChangeArrowheads="1"/>
          </p:cNvSpPr>
          <p:nvPr/>
        </p:nvSpPr>
        <p:spPr bwMode="auto">
          <a:xfrm>
            <a:off x="1091260" y="2019794"/>
            <a:ext cx="5750107" cy="861774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anchor="t">
            <a:spAutoFit/>
          </a:bodyPr>
          <a:lstStyle/>
          <a:p>
            <a:pPr algn="ctr"/>
            <a:r>
              <a:rPr lang="en-US" sz="1800" dirty="0">
                <a:solidFill>
                  <a:srgbClr val="FF6600"/>
                </a:solidFill>
                <a:latin typeface="+mn-lt"/>
              </a:rPr>
              <a:t>Programming Models</a:t>
            </a:r>
          </a:p>
          <a:p>
            <a:pPr algn="ctr"/>
            <a:r>
              <a:rPr lang="en-US" dirty="0">
                <a:solidFill>
                  <a:srgbClr val="990099"/>
                </a:solidFill>
                <a:latin typeface="+mn-lt"/>
              </a:rPr>
              <a:t>MPI, PGAS (UPC, Global Arrays, OpenSHMEM), CUDA, OpenMP, OpenACC, Cilk, Hadoop (MapReduce), Spark (RDD, DAG), etc.</a:t>
            </a:r>
            <a:endParaRPr lang="en-US" sz="1800" dirty="0">
              <a:latin typeface="+mn-lt"/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078236" y="1026085"/>
            <a:ext cx="5774527" cy="416765"/>
            <a:chOff x="1151" y="1194"/>
            <a:chExt cx="3345" cy="489"/>
          </a:xfrm>
        </p:grpSpPr>
        <p:sp>
          <p:nvSpPr>
            <p:cNvPr id="61458" name="Rectangle 9"/>
            <p:cNvSpPr>
              <a:spLocks noChangeArrowheads="1"/>
            </p:cNvSpPr>
            <p:nvPr/>
          </p:nvSpPr>
          <p:spPr bwMode="auto">
            <a:xfrm>
              <a:off x="1151" y="1194"/>
              <a:ext cx="3345" cy="489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1459" name="Text Box 10"/>
            <p:cNvSpPr txBox="1">
              <a:spLocks noChangeArrowheads="1"/>
            </p:cNvSpPr>
            <p:nvPr/>
          </p:nvSpPr>
          <p:spPr bwMode="auto">
            <a:xfrm>
              <a:off x="1239" y="1220"/>
              <a:ext cx="3152" cy="433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CC0000"/>
                  </a:solidFill>
                  <a:latin typeface="+mn-lt"/>
                </a:rPr>
                <a:t>Application Kernels/Applications</a:t>
              </a:r>
              <a:r>
                <a:rPr lang="en-US" dirty="0">
                  <a:solidFill>
                    <a:srgbClr val="CC0000"/>
                  </a:solidFill>
                  <a:latin typeface="+mn-lt"/>
                </a:rPr>
                <a:t> </a:t>
              </a:r>
            </a:p>
          </p:txBody>
        </p:sp>
      </p:grpSp>
      <p:sp>
        <p:nvSpPr>
          <p:cNvPr id="61456" name="Rectangle 14"/>
          <p:cNvSpPr>
            <a:spLocks noChangeArrowheads="1"/>
          </p:cNvSpPr>
          <p:nvPr/>
        </p:nvSpPr>
        <p:spPr bwMode="auto">
          <a:xfrm>
            <a:off x="232562" y="4064033"/>
            <a:ext cx="3009405" cy="6493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j-lt"/>
              </a:rPr>
              <a:t>Networking Technologies</a:t>
            </a:r>
            <a:endParaRPr lang="en-US" sz="1400" dirty="0">
              <a:solidFill>
                <a:schemeClr val="accent2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2"/>
                </a:solidFill>
                <a:latin typeface="+mj-lt"/>
              </a:rPr>
              <a:t>(InfiniBand, 40/100GigE, 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latin typeface="+mj-lt"/>
              </a:rPr>
              <a:t>Aries, and Omni-Path)</a:t>
            </a:r>
            <a:endParaRPr lang="en-US" sz="1800" dirty="0">
              <a:latin typeface="+mj-lt"/>
            </a:endParaRPr>
          </a:p>
        </p:txBody>
      </p:sp>
      <p:sp>
        <p:nvSpPr>
          <p:cNvPr id="61454" name="Rectangle 12"/>
          <p:cNvSpPr>
            <a:spLocks noChangeArrowheads="1"/>
          </p:cNvSpPr>
          <p:nvPr/>
        </p:nvSpPr>
        <p:spPr bwMode="auto">
          <a:xfrm>
            <a:off x="3325712" y="4058549"/>
            <a:ext cx="2213955" cy="654859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 Multi-/Many-core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Architectures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5636568" y="4059445"/>
            <a:ext cx="1910868" cy="655721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Accelerators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(GPU and FPGA)</a:t>
            </a:r>
            <a:endParaRPr lang="en-US" sz="1400" dirty="0">
              <a:latin typeface="+mj-lt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078235" y="1514457"/>
            <a:ext cx="5786509" cy="416765"/>
            <a:chOff x="1151" y="1194"/>
            <a:chExt cx="3345" cy="489"/>
          </a:xfrm>
        </p:grpSpPr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151" y="1194"/>
              <a:ext cx="3345" cy="489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1239" y="1220"/>
              <a:ext cx="3152" cy="433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solidFill>
                    <a:srgbClr val="CC0000"/>
                  </a:solidFill>
                  <a:latin typeface="+mn-lt"/>
                </a:rPr>
                <a:t>Middleware</a:t>
              </a:r>
              <a:r>
                <a:rPr lang="en-US" dirty="0">
                  <a:solidFill>
                    <a:srgbClr val="CC0000"/>
                  </a:solidFill>
                  <a:latin typeface="+mn-lt"/>
                </a:rPr>
                <a:t> </a:t>
              </a:r>
            </a:p>
          </p:txBody>
        </p:sp>
      </p:grpSp>
      <p:sp>
        <p:nvSpPr>
          <p:cNvPr id="34" name="Rounded Rectangle 33"/>
          <p:cNvSpPr/>
          <p:nvPr/>
        </p:nvSpPr>
        <p:spPr bwMode="auto">
          <a:xfrm>
            <a:off x="7647714" y="988622"/>
            <a:ext cx="1413161" cy="35893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Co-Design Opportunities and Challenges across Various Layers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+mj-lt"/>
              </a:rPr>
              <a:t>Performance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+mj-lt"/>
              </a:rPr>
              <a:t>Scalability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+mj-lt"/>
              </a:rPr>
              <a:t>Resilience</a:t>
            </a:r>
          </a:p>
        </p:txBody>
      </p:sp>
      <p:grpSp>
        <p:nvGrpSpPr>
          <p:cNvPr id="5" name="Group 25"/>
          <p:cNvGrpSpPr/>
          <p:nvPr/>
        </p:nvGrpSpPr>
        <p:grpSpPr>
          <a:xfrm>
            <a:off x="237508" y="3029554"/>
            <a:ext cx="7303338" cy="948269"/>
            <a:chOff x="237508" y="3846899"/>
            <a:chExt cx="7303338" cy="126435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37508" y="3846899"/>
              <a:ext cx="7303338" cy="12643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265316" y="3846899"/>
              <a:ext cx="5363648" cy="51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892" indent="-342892" defTabSz="914378" eaLnBrk="0" hangingPunct="0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en-US" kern="0" dirty="0">
                  <a:solidFill>
                    <a:srgbClr val="002060"/>
                  </a:solidFill>
                  <a:latin typeface="+mj-lt"/>
                  <a:cs typeface="Calibri" pitchFamily="34" charset="0"/>
                </a:rPr>
                <a:t>Communication Library or Runtime for Programming Models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0070" y="4321535"/>
              <a:ext cx="1069419" cy="679835"/>
            </a:xfrm>
            <a:prstGeom prst="rect">
              <a:avLst/>
            </a:prstGeom>
            <a:solidFill>
              <a:srgbClr val="F3F57D"/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>
                  <a:solidFill>
                    <a:srgbClr val="002060"/>
                  </a:solidFill>
                  <a:latin typeface="+mj-lt"/>
                </a:rPr>
                <a:t>Point-to-point Communication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507477" y="4328795"/>
              <a:ext cx="1076156" cy="6798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>
                  <a:solidFill>
                    <a:srgbClr val="002060"/>
                  </a:solidFill>
                  <a:latin typeface="+mj-lt"/>
                </a:rPr>
                <a:t>Collective Communication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719399" y="4321541"/>
              <a:ext cx="1076156" cy="679835"/>
            </a:xfrm>
            <a:prstGeom prst="rect">
              <a:avLst/>
            </a:prstGeom>
            <a:solidFill>
              <a:srgbClr val="92D050"/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>
                  <a:solidFill>
                    <a:srgbClr val="002060"/>
                  </a:solidFill>
                  <a:latin typeface="+mj-lt"/>
                </a:rPr>
                <a:t>Energy-</a:t>
              </a:r>
            </a:p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>
                  <a:solidFill>
                    <a:srgbClr val="002060"/>
                  </a:solidFill>
                  <a:latin typeface="+mj-lt"/>
                </a:rPr>
                <a:t>Awareness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931321" y="4328801"/>
              <a:ext cx="1076156" cy="6798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>
                  <a:solidFill>
                    <a:srgbClr val="002060"/>
                  </a:solidFill>
                  <a:latin typeface="+mj-lt"/>
                </a:rPr>
                <a:t>Synchronization and Locks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157757" y="4321547"/>
              <a:ext cx="1076156" cy="6798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>
                  <a:solidFill>
                    <a:srgbClr val="002060"/>
                  </a:solidFill>
                  <a:latin typeface="+mj-lt"/>
                </a:rPr>
                <a:t>I/O and</a:t>
              </a:r>
            </a:p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>
                  <a:solidFill>
                    <a:srgbClr val="002060"/>
                  </a:solidFill>
                  <a:latin typeface="+mj-lt"/>
                </a:rPr>
                <a:t>File Systems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369679" y="4328807"/>
              <a:ext cx="1076156" cy="679835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>
                  <a:solidFill>
                    <a:schemeClr val="bg2"/>
                  </a:solidFill>
                  <a:latin typeface="+mj-lt"/>
                </a:rPr>
                <a:t>Fault</a:t>
              </a:r>
            </a:p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>
                  <a:solidFill>
                    <a:schemeClr val="bg2"/>
                  </a:solidFill>
                  <a:latin typeface="+mj-lt"/>
                </a:rPr>
                <a:t>Tolerance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03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6" grpId="0" animBg="1"/>
      <p:bldP spid="61454" grpId="0" animBg="1"/>
      <p:bldP spid="28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|12.6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5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mailto:panda@cse.ohio-state.edu" TargetMode="External"/></Relationships>
</file>

<file path=ppt/theme/theme1.xml><?xml version="1.0" encoding="utf-8"?>
<a:theme xmlns:a="http://schemas.openxmlformats.org/drawingml/2006/main" name="1_Contemporary">
  <a:themeElements>
    <a:clrScheme name="">
      <a:dk1>
        <a:srgbClr val="000000"/>
      </a:dk1>
      <a:lt1>
        <a:srgbClr val="000066"/>
      </a:lt1>
      <a:dk2>
        <a:srgbClr val="CD052B"/>
      </a:dk2>
      <a:lt2>
        <a:srgbClr val="000000"/>
      </a:lt2>
      <a:accent1>
        <a:srgbClr val="009999"/>
      </a:accent1>
      <a:accent2>
        <a:srgbClr val="FF9933"/>
      </a:accent2>
      <a:accent3>
        <a:srgbClr val="AAAAB8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60000"/>
            <a:lumOff val="40000"/>
          </a:schemeClr>
        </a:solidFill>
        <a:ln w="12700" cap="sq">
          <a:solidFill>
            <a:schemeClr val="tx1">
              <a:alpha val="25000"/>
            </a:schemeClr>
          </a:solidFill>
          <a:miter lim="800000"/>
          <a:headEnd type="none" w="sm" len="sm"/>
          <a:tailEnd type="none" w="sm" len="sm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 anchor="ctr">
        <a:noAutofit/>
      </a:bodyPr>
      <a:lstStyle>
        <a:defPPr algn="ctr" eaLnBrk="0" hangingPunct="0">
          <a:lnSpc>
            <a:spcPct val="110000"/>
          </a:lnSpc>
          <a:spcBef>
            <a:spcPct val="20000"/>
          </a:spcBef>
          <a:defRPr dirty="0" err="1" smtClean="0">
            <a:solidFill>
              <a:schemeClr val="tx1">
                <a:lumMod val="95000"/>
                <a:lumOff val="5000"/>
              </a:schemeClr>
            </a:solidFill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 cap="sq">
          <a:noFill/>
          <a:miter lim="800000"/>
          <a:headEnd type="none" w="sm" len="sm"/>
          <a:tailEnd type="none" w="sm" len="sm"/>
        </a:ln>
      </a:spPr>
      <a:bodyPr wrap="square">
        <a:spAutoFit/>
      </a:bodyPr>
      <a:lstStyle>
        <a:defPPr algn="ctr" eaLnBrk="0" hangingPunct="0">
          <a:lnSpc>
            <a:spcPct val="120000"/>
          </a:lnSpc>
          <a:defRPr sz="1800" dirty="0" smtClean="0">
            <a:latin typeface="+mj-lt"/>
            <a:cs typeface="Arial" pitchFamily="34" charset="0"/>
            <a:hlinkClick xmlns:r="http://schemas.openxmlformats.org/officeDocument/2006/relationships" r:id="rId1"/>
          </a:defRPr>
        </a:defPPr>
      </a:lstStyle>
    </a:tx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Calibri">
    <a:majorFont>
      <a:latin typeface="Calibri" panose="020F050202020403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Calibri">
    <a:majorFont>
      <a:latin typeface="Calibri" panose="020F050202020403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37312</TotalTime>
  <Words>6225</Words>
  <Application>Microsoft Office PowerPoint</Application>
  <PresentationFormat>On-screen Show (16:9)</PresentationFormat>
  <Paragraphs>1104</Paragraphs>
  <Slides>68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Arial Unicode MS</vt:lpstr>
      <vt:lpstr>ＭＳ Ｐゴシック</vt:lpstr>
      <vt:lpstr>宋体</vt:lpstr>
      <vt:lpstr>Arial</vt:lpstr>
      <vt:lpstr>Calibri</vt:lpstr>
      <vt:lpstr>Calibri Regular</vt:lpstr>
      <vt:lpstr>Comic Sans MS</vt:lpstr>
      <vt:lpstr>Garamond</vt:lpstr>
      <vt:lpstr>Helvetica</vt:lpstr>
      <vt:lpstr>黑体</vt:lpstr>
      <vt:lpstr>Times New Roman</vt:lpstr>
      <vt:lpstr>Wingdings</vt:lpstr>
      <vt:lpstr>1_Contemporary</vt:lpstr>
      <vt:lpstr>Designing Scalable HPC, Deep Learning, Big Data, and Cloud Middleware for Exascale Systems </vt:lpstr>
      <vt:lpstr>Increasing Usage of HPC, Big Data and Deep Learning</vt:lpstr>
      <vt:lpstr>Can We Run Big Data and Deep Learning Jobs on Existing HPC Infrastructure?</vt:lpstr>
      <vt:lpstr>PowerPoint Presentation</vt:lpstr>
      <vt:lpstr>PowerPoint Presentation</vt:lpstr>
      <vt:lpstr>PowerPoint Presentation</vt:lpstr>
      <vt:lpstr>HPC, Big Data, Deep Learning, and Cloud</vt:lpstr>
      <vt:lpstr>Parallel Programming Models Overview</vt:lpstr>
      <vt:lpstr>Supporting  Programming Models for Multi-Petaflop and Exaflop Systems: Challenges </vt:lpstr>
      <vt:lpstr>Broad Challenges in Designing Runtimes for (MPI+X) at Exascale</vt:lpstr>
      <vt:lpstr>Overview of the MVAPICH2 Project</vt:lpstr>
      <vt:lpstr>MVAPICH2 Release Timeline and Downloads</vt:lpstr>
      <vt:lpstr>Architecture of MVAPICH2 Software Family</vt:lpstr>
      <vt:lpstr>MVAPICH2 Software Family </vt:lpstr>
      <vt:lpstr>Overview of A Few Challenges being Addressed by the MVAPICH2 Project for Exascale</vt:lpstr>
      <vt:lpstr>One-way Latency: MPI over IB with MVAPICH2</vt:lpstr>
      <vt:lpstr>Bandwidth: MPI over IB with MVAPICH2</vt:lpstr>
      <vt:lpstr>Startup Performance on KNL + Omni-Path</vt:lpstr>
      <vt:lpstr>Benefits of SHARP Allreduce at Application Level</vt:lpstr>
      <vt:lpstr>MPI_Allreduce on KNL + Omni-Path (10,240 Processes)</vt:lpstr>
      <vt:lpstr>Optimized CMA-based Collectives for Large Messages</vt:lpstr>
      <vt:lpstr>Shared Address Space (XPMEM)-based Collectives Design</vt:lpstr>
      <vt:lpstr>Application-Level Benefits of XPMEM-Based Collectives</vt:lpstr>
      <vt:lpstr>Efficient Zero-copy MPI Datatypes for Emerging Architectures</vt:lpstr>
      <vt:lpstr>Benefits of the New Asynchronous Progress Design: Broadwell + InfiniBand</vt:lpstr>
      <vt:lpstr>Overview of A Few Challenges being Addressed by the MVAPICH2 Project for Exascale</vt:lpstr>
      <vt:lpstr>GPU-Aware (CUDA-Aware) MPI Library: MVAPICH2-GPU </vt:lpstr>
      <vt:lpstr>CUDA-Aware MPI: MVAPICH2-GDR 1.8-2.3 Releases</vt:lpstr>
      <vt:lpstr>PowerPoint Presentation</vt:lpstr>
      <vt:lpstr>PowerPoint Presentation</vt:lpstr>
      <vt:lpstr>PowerPoint Presentation</vt:lpstr>
      <vt:lpstr>Overview of A Few Challenges being Addressed by the MVAPICH2 Project for Exascale</vt:lpstr>
      <vt:lpstr>Intra-node Point-to-Point Performance on OpenPower</vt:lpstr>
      <vt:lpstr>MVAPICH2-GDR: Performance on OpenPOWER (NVLink + Pascal)</vt:lpstr>
      <vt:lpstr>Optimized All-Reduce with XPMEM on OpenPOWER</vt:lpstr>
      <vt:lpstr>Intra-node Point-to-point Performance on ARM Cortex-A72</vt:lpstr>
      <vt:lpstr>Overview of A Few Challenges being Addressed by the MVAPICH2 Project for Exascale</vt:lpstr>
      <vt:lpstr>SPEC MPI 2007 Benchmarks:  Broadwell + InfiniBand  </vt:lpstr>
      <vt:lpstr>Application Scalability on Skylake and KNL (Stamepede2)</vt:lpstr>
      <vt:lpstr>Applications-Level Tuning: Compilation of Best Practices</vt:lpstr>
      <vt:lpstr>HPC, Big Data, Deep Learning, and Cloud</vt:lpstr>
      <vt:lpstr>Deep Learning: New Challenges for MPI Runtimes</vt:lpstr>
      <vt:lpstr>Exploiting CUDA-Aware MPI for TensorFlow (Horovod)</vt:lpstr>
      <vt:lpstr>MVAPICH2-GDR: Allreduce Comparison with Baidu and OpenMPI</vt:lpstr>
      <vt:lpstr>MVAPICH2-GDR vs. NCCL2 – Allreduce Operation</vt:lpstr>
      <vt:lpstr>MVAPICH2-GDR vs. NCCL2 – Allreduce on DGX-2 (Preliminary Results)</vt:lpstr>
      <vt:lpstr>OSU-Caffe: Scalable Deep Learning</vt:lpstr>
      <vt:lpstr>RDMA-TensorFlow Distribution</vt:lpstr>
      <vt:lpstr>Performance Benefit for RDMA-TensorFlow (Inception3)</vt:lpstr>
      <vt:lpstr>HPC, Big Data, Deep Learning, and Cloud</vt:lpstr>
      <vt:lpstr>Designing Communication and I/O Libraries for Big Data Systems: Challenges  </vt:lpstr>
      <vt:lpstr>The High-Performance Big Data (HiBD) Project</vt:lpstr>
      <vt:lpstr>Performance Numbers of RDMA for Apache Hadoop 2.x – RandomWriter &amp; TeraGen in OSU-RI2 (EDR)</vt:lpstr>
      <vt:lpstr>Performance Evaluation of RDMA-Spark on SDSC Comet – HiBench PageRank</vt:lpstr>
      <vt:lpstr>Using HiBD Packages on Existing HPC Infrastructure</vt:lpstr>
      <vt:lpstr>Using HiBD Packages on Existing HPC Infrastructure</vt:lpstr>
      <vt:lpstr>Deep Learning over Big Data (DLoBD)</vt:lpstr>
      <vt:lpstr>High-Performance Deep Learning over Big Data (DLoBD) Stacks</vt:lpstr>
      <vt:lpstr>HPC, Big Data, Deep Learning, and Cloud</vt:lpstr>
      <vt:lpstr>Can HPC and Virtualization be Combined?</vt:lpstr>
      <vt:lpstr>PowerPoint Presentation</vt:lpstr>
      <vt:lpstr>PowerPoint Presentation</vt:lpstr>
      <vt:lpstr>PowerPoint Presentation</vt:lpstr>
      <vt:lpstr>Commercial Support for MVAPICH2, HiBD, and HiDL Libraries</vt:lpstr>
      <vt:lpstr>Multiple Positions Available in My Group</vt:lpstr>
      <vt:lpstr>Funding Acknowledgments</vt:lpstr>
      <vt:lpstr>Personnel Acknowledgments</vt:lpstr>
      <vt:lpstr>Thank You!</vt:lpstr>
    </vt:vector>
  </TitlesOfParts>
  <Company>OSU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Libraries and Middleware for Exascale Systems</dc:title>
  <dc:subject>Presentation Slides</dc:subject>
  <dc:creator>D. K. Panda</dc:creator>
  <cp:lastModifiedBy>dhabal.k.panda@gmail.com</cp:lastModifiedBy>
  <cp:revision>12247</cp:revision>
  <cp:lastPrinted>1998-10-01T16:18:06Z</cp:lastPrinted>
  <dcterms:created xsi:type="dcterms:W3CDTF">2011-06-18T13:55:27Z</dcterms:created>
  <dcterms:modified xsi:type="dcterms:W3CDTF">2018-12-13T04:02:49Z</dcterms:modified>
</cp:coreProperties>
</file>