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21" r:id="rId4"/>
    <p:sldId id="370" r:id="rId5"/>
    <p:sldId id="286" r:id="rId6"/>
    <p:sldId id="472" r:id="rId7"/>
    <p:sldId id="469" r:id="rId8"/>
    <p:sldId id="479" r:id="rId9"/>
    <p:sldId id="473" r:id="rId10"/>
    <p:sldId id="474" r:id="rId11"/>
    <p:sldId id="483" r:id="rId12"/>
    <p:sldId id="481" r:id="rId13"/>
    <p:sldId id="435" r:id="rId14"/>
    <p:sldId id="436" r:id="rId15"/>
    <p:sldId id="437" r:id="rId16"/>
    <p:sldId id="438" r:id="rId17"/>
    <p:sldId id="439" r:id="rId18"/>
    <p:sldId id="482" r:id="rId19"/>
    <p:sldId id="440" r:id="rId20"/>
    <p:sldId id="478" r:id="rId21"/>
    <p:sldId id="325" r:id="rId22"/>
    <p:sldId id="453" r:id="rId23"/>
    <p:sldId id="454" r:id="rId24"/>
    <p:sldId id="425" r:id="rId25"/>
    <p:sldId id="426" r:id="rId26"/>
    <p:sldId id="412" r:id="rId27"/>
    <p:sldId id="431" r:id="rId28"/>
    <p:sldId id="444" r:id="rId29"/>
    <p:sldId id="467" r:id="rId30"/>
    <p:sldId id="446" r:id="rId31"/>
    <p:sldId id="447" r:id="rId32"/>
    <p:sldId id="448" r:id="rId33"/>
    <p:sldId id="386" r:id="rId34"/>
    <p:sldId id="408" r:id="rId35"/>
    <p:sldId id="403" r:id="rId36"/>
    <p:sldId id="405" r:id="rId37"/>
    <p:sldId id="406" r:id="rId38"/>
    <p:sldId id="452" r:id="rId39"/>
    <p:sldId id="42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319DAA3A-4355-4191-9B5B-AF1C642987EC}">
          <p14:sldIdLst>
            <p14:sldId id="256"/>
            <p14:sldId id="257"/>
            <p14:sldId id="321"/>
            <p14:sldId id="370"/>
            <p14:sldId id="286"/>
            <p14:sldId id="472"/>
            <p14:sldId id="469"/>
            <p14:sldId id="457"/>
            <p14:sldId id="479"/>
            <p14:sldId id="473"/>
            <p14:sldId id="474"/>
            <p14:sldId id="483"/>
            <p14:sldId id="481"/>
            <p14:sldId id="435"/>
            <p14:sldId id="436"/>
            <p14:sldId id="437"/>
            <p14:sldId id="438"/>
            <p14:sldId id="439"/>
            <p14:sldId id="482"/>
            <p14:sldId id="440"/>
            <p14:sldId id="478"/>
            <p14:sldId id="372"/>
            <p14:sldId id="409"/>
            <p14:sldId id="325"/>
            <p14:sldId id="453"/>
            <p14:sldId id="454"/>
            <p14:sldId id="425"/>
            <p14:sldId id="426"/>
            <p14:sldId id="412"/>
            <p14:sldId id="413"/>
            <p14:sldId id="414"/>
            <p14:sldId id="417"/>
            <p14:sldId id="429"/>
            <p14:sldId id="430"/>
            <p14:sldId id="431"/>
            <p14:sldId id="415"/>
            <p14:sldId id="444"/>
            <p14:sldId id="467"/>
            <p14:sldId id="446"/>
            <p14:sldId id="447"/>
            <p14:sldId id="448"/>
            <p14:sldId id="449"/>
            <p14:sldId id="450"/>
            <p14:sldId id="385"/>
            <p14:sldId id="386"/>
            <p14:sldId id="408"/>
            <p14:sldId id="402"/>
            <p14:sldId id="403"/>
            <p14:sldId id="405"/>
            <p14:sldId id="406"/>
            <p14:sldId id="452"/>
            <p14:sldId id="421"/>
            <p14:sldId id="468"/>
            <p14:sldId id="471"/>
            <p14:sldId id="480"/>
            <p14:sldId id="4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13EF-02B2-4124-8A5E-37CB333206DE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9AD3-C529-402B-95FB-CCF94AD3B6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04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9AD3-C529-402B-95FB-CCF94AD3B6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99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B3B6-9619-4F43-84BA-E20589090BEC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1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FB7-2807-4486-B101-C943F2879DA4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71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E762-EFCD-4769-8969-9F221B3FC28A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3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E898-3ACF-4D63-BD58-6D6A99E31068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1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75E4-483A-488C-822E-4E281DCD5C22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54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AF1E-8448-4894-B76D-3BAEA885ECBC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56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6DC0-1807-4A7B-B8BC-B91F28478502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011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4F8-11FD-4B37-8B90-6940B2F52F11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42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35E-DB17-494B-8FA1-C853110FF045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341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5392-5071-45A7-AE66-29A7A3C7B8EB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9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BEEC-7252-4F37-BFCB-BEB1ECF51606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6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28F9-9A10-4570-A0E0-14C24C13B20A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F001-AC6F-456F-8BE0-EC722B005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02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81000"/>
            <a:ext cx="9296399" cy="25146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Perpetua" pitchFamily="18" charset="0"/>
                <a:cs typeface="Times New Roman" pitchFamily="18" charset="0"/>
              </a:rPr>
              <a:t>Second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Perpetua" pitchFamily="18" charset="0"/>
              </a:rPr>
              <a:t>Workshop on Software </a:t>
            </a:r>
            <a:r>
              <a:rPr lang="en-US" sz="2600" b="1" dirty="0">
                <a:latin typeface="Perpetua" pitchFamily="18" charset="0"/>
              </a:rPr>
              <a:t>Challenges </a:t>
            </a:r>
            <a:r>
              <a:rPr lang="en-US" sz="2600" b="1" dirty="0" smtClean="0">
                <a:latin typeface="Perpetua" pitchFamily="18" charset="0"/>
              </a:rPr>
              <a:t>to Exascale Computing</a:t>
            </a:r>
            <a:r>
              <a:rPr lang="en-US" sz="2600" b="1" dirty="0">
                <a:latin typeface="Perpetua" pitchFamily="18" charset="0"/>
              </a:rPr>
              <a:t/>
            </a:r>
            <a:br>
              <a:rPr lang="en-US" sz="2600" b="1" dirty="0">
                <a:latin typeface="Perpetua" pitchFamily="18" charset="0"/>
              </a:rPr>
            </a:br>
            <a:r>
              <a:rPr lang="en-US" sz="2600" dirty="0" smtClean="0">
                <a:latin typeface="Perpetua" pitchFamily="18" charset="0"/>
              </a:rPr>
              <a:t>(13</a:t>
            </a:r>
            <a:r>
              <a:rPr lang="en-US" sz="2600" baseline="30000" dirty="0" smtClean="0">
                <a:latin typeface="Perpetua" pitchFamily="18" charset="0"/>
              </a:rPr>
              <a:t>th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>
                <a:latin typeface="Perpetua" pitchFamily="18" charset="0"/>
              </a:rPr>
              <a:t>, 14</a:t>
            </a:r>
            <a:r>
              <a:rPr lang="en-US" sz="2600" baseline="30000" dirty="0">
                <a:latin typeface="Perpetua" pitchFamily="18" charset="0"/>
              </a:rPr>
              <a:t>th</a:t>
            </a:r>
            <a:r>
              <a:rPr lang="en-US" sz="2600" dirty="0">
                <a:latin typeface="Perpetua" pitchFamily="18" charset="0"/>
              </a:rPr>
              <a:t> December 2018, New </a:t>
            </a:r>
            <a:r>
              <a:rPr lang="en-US" sz="2600" dirty="0" smtClean="0">
                <a:latin typeface="Perpetua" pitchFamily="18" charset="0"/>
              </a:rPr>
              <a:t>Delhi)</a:t>
            </a:r>
            <a:r>
              <a:rPr lang="en-US" sz="2800" dirty="0">
                <a:latin typeface="Perpetua" pitchFamily="18" charset="0"/>
              </a:rPr>
              <a:t/>
            </a:r>
            <a:br>
              <a:rPr lang="en-US" sz="2800" dirty="0">
                <a:latin typeface="Perpetua" pitchFamily="18" charset="0"/>
              </a:rPr>
            </a:br>
            <a:r>
              <a:rPr lang="en-US" sz="3100" dirty="0" smtClean="0">
                <a:latin typeface="Perpetua" pitchFamily="18" charset="0"/>
                <a:cs typeface="Times New Roman" pitchFamily="18" charset="0"/>
              </a:rPr>
              <a:t>A presentation on</a:t>
            </a: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400301"/>
            <a:ext cx="6629400" cy="475485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endParaRPr lang="en-US" sz="2000" dirty="0" smtClean="0">
              <a:solidFill>
                <a:prstClr val="black"/>
              </a:solidFill>
              <a:latin typeface="Perpetua"/>
            </a:endParaRP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endParaRPr lang="en-US" sz="2000" dirty="0" smtClean="0">
              <a:solidFill>
                <a:prstClr val="black"/>
              </a:solidFill>
              <a:latin typeface="Perpetua"/>
            </a:endParaRP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       </a:t>
            </a: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by</a:t>
            </a:r>
            <a:endParaRPr lang="en-US" sz="2000" dirty="0">
              <a:solidFill>
                <a:prstClr val="black"/>
              </a:solidFill>
              <a:latin typeface="Perpetua"/>
            </a:endParaRP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400" b="1" dirty="0" smtClean="0">
                <a:solidFill>
                  <a:prstClr val="black"/>
                </a:solidFill>
                <a:latin typeface="Perpetua"/>
              </a:rPr>
              <a:t>Mr</a:t>
            </a:r>
            <a:r>
              <a:rPr lang="en-US" sz="2400" b="1" dirty="0">
                <a:solidFill>
                  <a:prstClr val="black"/>
                </a:solidFill>
                <a:latin typeface="Perpetua"/>
              </a:rPr>
              <a:t>. Siddheshwar Vilas </a:t>
            </a:r>
            <a:r>
              <a:rPr lang="en-US" sz="2400" b="1" dirty="0" smtClean="0">
                <a:solidFill>
                  <a:prstClr val="black"/>
                </a:solidFill>
                <a:latin typeface="Perpetua"/>
              </a:rPr>
              <a:t>Patil</a:t>
            </a: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Ph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. D. 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Research Scholar (QIP, AICTE Scheme)</a:t>
            </a:r>
            <a:endParaRPr lang="en-US" sz="2000" dirty="0">
              <a:solidFill>
                <a:prstClr val="black"/>
              </a:solidFill>
              <a:latin typeface="Perpetua"/>
            </a:endParaRP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endParaRPr lang="en-US" sz="800" b="1" dirty="0">
              <a:solidFill>
                <a:prstClr val="black"/>
              </a:solidFill>
              <a:latin typeface="Perpetu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D34817"/>
              </a:buClr>
              <a:buSzPct val="85000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Under the Guidance of</a:t>
            </a:r>
            <a:endParaRPr lang="en-US" sz="12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Prof. Dr. D. B. </a:t>
            </a:r>
            <a:r>
              <a:rPr lang="en-US" sz="2000" b="1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Kulkarni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rgbClr val="D34817"/>
              </a:buClr>
              <a:buSzPct val="85000"/>
            </a:pPr>
            <a:r>
              <a:rPr lang="en-US" sz="2000" dirty="0" smtClean="0">
                <a:solidFill>
                  <a:prstClr val="black"/>
                </a:solidFill>
                <a:latin typeface="Perpetua" pitchFamily="18" charset="0"/>
                <a:cs typeface="Times New Roman" pitchFamily="18" charset="0"/>
              </a:rPr>
              <a:t>Registrar </a:t>
            </a:r>
            <a:r>
              <a:rPr lang="en-US" sz="2000" dirty="0">
                <a:solidFill>
                  <a:prstClr val="black"/>
                </a:solidFill>
                <a:latin typeface="Perpetua" pitchFamily="18" charset="0"/>
                <a:cs typeface="Times New Roman" pitchFamily="18" charset="0"/>
              </a:rPr>
              <a:t>&amp; Professor in </a:t>
            </a:r>
            <a:r>
              <a:rPr lang="en-US" sz="2000" dirty="0" smtClean="0">
                <a:solidFill>
                  <a:prstClr val="black"/>
                </a:solidFill>
                <a:latin typeface="Perpetua" pitchFamily="18" charset="0"/>
                <a:cs typeface="Times New Roman" pitchFamily="18" charset="0"/>
              </a:rPr>
              <a:t>Information Technology, </a:t>
            </a:r>
            <a:endParaRPr lang="en-US" sz="2000" dirty="0">
              <a:solidFill>
                <a:prstClr val="black"/>
              </a:solidFill>
              <a:latin typeface="Perpetua" pitchFamily="18" charset="0"/>
              <a:cs typeface="Times New Roman" pitchFamily="18" charset="0"/>
            </a:endParaRP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Walchand College of Engineering, 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Sangli, MH, India</a:t>
            </a:r>
          </a:p>
          <a:p>
            <a:pPr lv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(A Government Aided Autonomous Institute)</a:t>
            </a:r>
            <a:endParaRPr lang="en-US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6254" y="1524000"/>
            <a:ext cx="8763000" cy="17526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Perpetua" pitchFamily="18" charset="0"/>
              </a:rPr>
              <a:t>A review of dimensionality reduction in</a:t>
            </a:r>
          </a:p>
          <a:p>
            <a:pPr algn="ctr"/>
            <a:r>
              <a:rPr lang="en-US" sz="3200" b="1" dirty="0">
                <a:latin typeface="Perpetua" pitchFamily="18" charset="0"/>
              </a:rPr>
              <a:t>high-dimensional data using multi-core and</a:t>
            </a:r>
          </a:p>
          <a:p>
            <a:pPr algn="ctr"/>
            <a:r>
              <a:rPr lang="en-US" sz="3200" b="1" dirty="0">
                <a:latin typeface="Perpetua" pitchFamily="18" charset="0"/>
              </a:rPr>
              <a:t>many-core architecture</a:t>
            </a:r>
            <a:endParaRPr lang="en-US" sz="32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895350"/>
            <a:ext cx="9372600" cy="95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-76200" y="76200"/>
            <a:ext cx="9372600" cy="95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104551"/>
      </p:ext>
    </p:extLst>
  </p:cSld>
  <p:clrMapOvr>
    <a:masterClrMapping/>
  </p:clrMapOvr>
  <p:transition spd="slow" advTm="1981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remove the irrelevant and redundant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features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redundant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each other if their values are completely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correlated</a:t>
            </a:r>
          </a:p>
          <a:p>
            <a:pPr marL="342900" lvl="2" indent="-342900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Irrelevant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contain no information that is useful for the data mining task at hand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Feature is relevant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it contains some information about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(removal of this feature will decrease accuracy of classifier)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77982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Dimensionality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Reduction</a:t>
            </a:r>
            <a:endParaRPr lang="en-US" sz="36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FB5-BF66-464A-94F4-611D5A28C736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32954"/>
      </p:ext>
    </p:extLst>
  </p:cSld>
  <p:clrMapOvr>
    <a:masterClrMapping/>
  </p:clrMapOvr>
  <p:transition spd="slow" advTm="4042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Linear Methods: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Principal Component Analysis (PCA)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Linear Discriminate Analysis (LDA)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Multidimensional Scaling (MDS)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Non-negative Matrix Factorization(NMF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Lasso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Non-Linear Methods: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Locally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Linear Embedding (LLE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Isometric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Feature Mapping (Isomap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Hilbert Schmidt Independence Criterion(HSIC)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Minimum Redundancy Maximum Relevancy </a:t>
            </a:r>
            <a:r>
              <a:rPr lang="en-US" sz="2400" dirty="0" smtClean="0"/>
              <a:t>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mRMR)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Autoencoders (Linear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well Non Linear)</a:t>
            </a:r>
          </a:p>
          <a:p>
            <a:pPr algn="just"/>
            <a:endParaRPr lang="en-US" sz="5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77982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Dimensionality reduction</a:t>
            </a:r>
            <a:endParaRPr lang="en-US" sz="36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FB5-BF66-464A-94F4-611D5A28C736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449625"/>
      </p:ext>
    </p:extLst>
  </p:cSld>
  <p:clrMapOvr>
    <a:masterClrMapping/>
  </p:clrMapOvr>
  <p:transition spd="slow" advTm="1929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known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ranking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assesses individual features by assigning them weights according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degrees of relevance.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Subset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candidate feature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subsets based on a certain search strategy.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the previous best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respect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this measure.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individual evaluation is incapable of removing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redundant features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because redundant features are likely to have similar rankings,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subset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evaluation approach can handle feature redundancy with feature relevance.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77982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Feature selection methods</a:t>
            </a:r>
            <a:endParaRPr lang="en-US" sz="36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FB5-BF66-464A-94F4-611D5A28C736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5459319"/>
      </p:ext>
    </p:extLst>
  </p:cSld>
  <p:clrMapOvr>
    <a:masterClrMapping/>
  </p:clrMapOvr>
  <p:transition spd="slow" advTm="374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724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selection is an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optimization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problem. 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space of possible feature subsets.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2: Pick the subset that is optimal or near-optimal with respect to some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criterion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94C4-5D6A-45D5-861A-8BFCA7508135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403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Feature Selection Steps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483815"/>
      </p:ext>
    </p:extLst>
  </p:cSld>
  <p:clrMapOvr>
    <a:masterClrMapping/>
  </p:clrMapOvr>
  <p:transition spd="slow" advTm="3896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Search strategies </a:t>
            </a:r>
          </a:p>
          <a:p>
            <a:pPr marL="400050" lvl="1" indent="0" algn="just">
              <a:buNone/>
            </a:pP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–Exhaustive </a:t>
            </a:r>
          </a:p>
          <a:p>
            <a:pPr marL="400050" lvl="1" indent="0" algn="just">
              <a:buNone/>
            </a:pP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–Heuristic </a:t>
            </a:r>
          </a:p>
          <a:p>
            <a:pPr algn="just"/>
            <a:endParaRPr lang="en-US" sz="3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Evaluation Criterion </a:t>
            </a:r>
          </a:p>
          <a:p>
            <a:pPr marL="400050" lvl="1" indent="0" algn="just"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- Filter 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methods </a:t>
            </a:r>
          </a:p>
          <a:p>
            <a:pPr marL="400050" lvl="1" indent="0" algn="just"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- Wrapper methods</a:t>
            </a:r>
          </a:p>
          <a:p>
            <a:pPr marL="400050" lvl="1" indent="0" algn="just">
              <a:buNone/>
            </a:pPr>
            <a:endParaRPr lang="en-US" sz="4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D895-11B8-4DE9-AEDF-2F409867AE39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97013"/>
            <a:ext cx="3429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6"/>
          <p:cNvSpPr txBox="1">
            <a:spLocks/>
          </p:cNvSpPr>
          <p:nvPr/>
        </p:nvSpPr>
        <p:spPr>
          <a:xfrm>
            <a:off x="581891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Feature Selection Steps (Cont’d)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341172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5100" dirty="0"/>
          </a:p>
          <a:p>
            <a:pPr algn="just">
              <a:lnSpc>
                <a:spcPct val="120000"/>
              </a:lnSpc>
            </a:pPr>
            <a:r>
              <a:rPr lang="en-US" sz="11600" dirty="0">
                <a:latin typeface="Times New Roman" pitchFamily="18" charset="0"/>
                <a:cs typeface="Times New Roman" pitchFamily="18" charset="0"/>
              </a:rPr>
              <a:t>Assuming d features, an exhaustive search would require: </a:t>
            </a:r>
          </a:p>
          <a:p>
            <a:pPr algn="just">
              <a:lnSpc>
                <a:spcPct val="120000"/>
              </a:lnSpc>
            </a:pPr>
            <a:r>
              <a:rPr lang="en-US" sz="11600" dirty="0" smtClean="0">
                <a:latin typeface="Times New Roman" pitchFamily="18" charset="0"/>
                <a:cs typeface="Times New Roman" pitchFamily="18" charset="0"/>
              </a:rPr>
              <a:t>Examining </a:t>
            </a:r>
            <a:r>
              <a:rPr lang="en-US" sz="11600" dirty="0">
                <a:latin typeface="Times New Roman" pitchFamily="18" charset="0"/>
                <a:cs typeface="Times New Roman" pitchFamily="18" charset="0"/>
              </a:rPr>
              <a:t>all possible subsets of size m. </a:t>
            </a:r>
          </a:p>
          <a:p>
            <a:pPr algn="just">
              <a:lnSpc>
                <a:spcPct val="120000"/>
              </a:lnSpc>
            </a:pPr>
            <a:r>
              <a:rPr lang="en-US" sz="116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sz="11600" dirty="0">
                <a:latin typeface="Times New Roman" pitchFamily="18" charset="0"/>
                <a:cs typeface="Times New Roman" pitchFamily="18" charset="0"/>
              </a:rPr>
              <a:t>the subset that performs the best according to the criterion. </a:t>
            </a:r>
          </a:p>
          <a:p>
            <a:pPr algn="just">
              <a:lnSpc>
                <a:spcPct val="120000"/>
              </a:lnSpc>
            </a:pPr>
            <a:r>
              <a:rPr lang="en-US" sz="11600" dirty="0" smtClean="0">
                <a:latin typeface="Times New Roman" pitchFamily="18" charset="0"/>
                <a:cs typeface="Times New Roman" pitchFamily="18" charset="0"/>
              </a:rPr>
              <a:t>Exhaustive </a:t>
            </a:r>
            <a:r>
              <a:rPr lang="en-US" sz="11600" dirty="0">
                <a:latin typeface="Times New Roman" pitchFamily="18" charset="0"/>
                <a:cs typeface="Times New Roman" pitchFamily="18" charset="0"/>
              </a:rPr>
              <a:t>search is usually impractical. </a:t>
            </a:r>
            <a:endParaRPr lang="en-US" sz="1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1600" dirty="0">
                <a:latin typeface="Times New Roman" pitchFamily="18" charset="0"/>
                <a:cs typeface="Times New Roman" pitchFamily="18" charset="0"/>
              </a:rPr>
              <a:t>practice, </a:t>
            </a:r>
            <a:r>
              <a:rPr lang="en-US" sz="11600" dirty="0" smtClean="0">
                <a:latin typeface="Times New Roman" pitchFamily="18" charset="0"/>
                <a:cs typeface="Times New Roman" pitchFamily="18" charset="0"/>
              </a:rPr>
              <a:t>heuristics </a:t>
            </a:r>
            <a:r>
              <a:rPr lang="en-US" sz="11600" dirty="0">
                <a:latin typeface="Times New Roman" pitchFamily="18" charset="0"/>
                <a:cs typeface="Times New Roman" pitchFamily="18" charset="0"/>
              </a:rPr>
              <a:t>are used to speed-up </a:t>
            </a:r>
            <a:r>
              <a:rPr lang="en-US" sz="116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1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9FB2-C3DA-4215-8C64-6123982D6D31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Search Strategies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392468"/>
      </p:ext>
    </p:extLst>
  </p:cSld>
  <p:clrMapOvr>
    <a:masterClrMapping/>
  </p:clrMapOvr>
  <p:transition spd="slow" advTm="152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4958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Methods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Evaluation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independent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method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criterion evaluates feature subsets based on their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discrimination ability (feature relevance):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Mutual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or correlation between the feature values and the class labels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42329"/>
            <a:ext cx="4114800" cy="518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DAC-D72D-4FFF-80D1-A39AA1F68908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Evaluation Strategies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474500"/>
      </p:ext>
    </p:extLst>
  </p:cSld>
  <p:clrMapOvr>
    <a:masterClrMapping/>
  </p:clrMapOvr>
  <p:transition spd="slow" advTm="2375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5720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Wrapper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Methods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–Evaluation uses criteria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classification algorithm.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–To compute the objective function,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classifier is built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tested feature subset and its generalization accuracy is estimated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cross-validation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51709"/>
            <a:ext cx="3920069" cy="527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D69D-957D-42C9-B3E2-42D4BD188307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57200" y="214745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Evaluation Strategies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741592"/>
      </p:ext>
    </p:extLst>
  </p:cSld>
  <p:clrMapOvr>
    <a:masterClrMapping/>
  </p:clrMapOvr>
  <p:transition spd="slow" advTm="1547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Strategies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Filter based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Chi-Squared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Gain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Correlation-Based Feature Selection, CFS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Wrapper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feature elimination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sequential feature selection algorithms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genetic algorithms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AF1E-8448-4894-B76D-3BAEA885ECBC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214745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Evaluation Strategies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217529"/>
      </p:ext>
    </p:extLst>
  </p:cSld>
  <p:clrMapOvr>
    <a:masterClrMapping/>
  </p:clrMapOvr>
  <p:transition advTm="1296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61709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Evaluate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all d features individually using the criterion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the top m features from this list. 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Sequential forward selection (SFS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heuristic search)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First, the best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feature is selected 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pairs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of features are formed using one of the remaining features and this best feature, and the best pair is selected. 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Next,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triplets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of features are formed using one of the remaining features and these two best features, and the best triplet is selected. 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This procedure continues until a predefined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number of features are selected. 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Wrapper methods (e.g. decision trees, linear classifiers) or Filter methods (e.g. mRMR) could be used</a:t>
            </a:r>
          </a:p>
          <a:p>
            <a:pPr algn="just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Sequential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backward selection (SBS)</a:t>
            </a:r>
            <a:endParaRPr lang="en-US" sz="109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0046-29F5-4F46-AFB9-F5F9EAD7C52E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Feature Ranking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963504"/>
      </p:ext>
    </p:extLst>
  </p:cSld>
  <p:clrMapOvr>
    <a:masterClrMapping/>
  </p:clrMapOvr>
  <p:transition spd="slow" advTm="589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5486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Dimensionality Reduction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Parallel Computing Approaches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9327" y="176646"/>
            <a:ext cx="8763000" cy="10425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82FC-E5CD-4077-BE3D-60680901E5FF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85324"/>
      </p:ext>
    </p:extLst>
  </p:cSld>
  <p:clrMapOvr>
    <a:masterClrMapping/>
  </p:clrMapOvr>
  <p:transition spd="slow" advTm="992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data compression, and hence reduced storage space.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It reduces computation time.</a:t>
            </a: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remove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redundant irrelevant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features,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</a:t>
            </a: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accuracy of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77982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 of Dimensionality Reduction</a:t>
            </a:r>
            <a:endParaRPr lang="en-US" sz="3500" b="1" i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FB5-BF66-464A-94F4-611D5A28C736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740458"/>
      </p:ext>
    </p:extLst>
  </p:cSld>
  <p:clrMapOvr>
    <a:masterClrMapping/>
  </p:clrMapOvr>
  <p:transition spd="slow" advTm="1411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 of the Principal Component Analysis onto High-Performance Computer Facilities for Hyperspectral Dimensionality Reduction: Results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Comparisons</a:t>
            </a:r>
          </a:p>
          <a:p>
            <a:pPr lvl="1"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Information Theory-Based Feature Selection Framework for Big Data Under Apache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Spark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Ultra High-Dimensional Nonlinear Feature Selection for Big Biological Data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5C8F-723E-46A4-9818-88939BB34A2B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361871"/>
      </p:ext>
    </p:extLst>
  </p:cSld>
  <p:clrMapOvr>
    <a:masterClrMapping/>
  </p:clrMapOvr>
  <p:transition spd="slow" advTm="884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E898-3ACF-4D63-BD58-6D6A99E31068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260326536"/>
              </p:ext>
            </p:extLst>
          </p:nvPr>
        </p:nvGraphicFramePr>
        <p:xfrm>
          <a:off x="152400" y="152400"/>
          <a:ext cx="8686800" cy="583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1849966"/>
                <a:gridCol w="1769534"/>
                <a:gridCol w="3111500"/>
                <a:gridCol w="990600"/>
              </a:tblGrid>
              <a:tr h="90351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Author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Dimensionality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reduction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Parallel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programming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H/W configuration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Datasets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M. Yamada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 al. [7]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Hilbert-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schmidt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independence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criterion lasso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least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angle regression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MapReduce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framework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(Hadoop and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apache spark)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Intel xeon 2.4 GHz, 24 GB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RAM (16 cores)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P53, Enzyme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1667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Z. Wu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 al.[12]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Principal component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MapReduce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framework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(Hadoop and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apache spark),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MPI Cluster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Cloud computing (Intel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Xeon E5630 CPUs(8 cores)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2.53 GHz, 5GB RAM,</a:t>
                      </a:r>
                    </a:p>
                    <a:p>
                      <a:pPr algn="l"/>
                      <a:r>
                        <a:rPr lang="sv-S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292 GB SAS HDD), 8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slave(Intel Xeon E7-4807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CPUs (12 cores) 1.86 GHz)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AVIRIS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cuprite hyperspectral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datasets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1667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Ramirez-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Gallego et al.[2]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redundancy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relevance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(mRMR)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MapReduce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apache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spark, CUDA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GPGPU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 (18 computing</a:t>
                      </a:r>
                    </a:p>
                    <a:p>
                      <a:r>
                        <a:rPr lang="nl-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nodes, 1 master node) computing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nodes: Intel Xeon E5-2620, 6 cores/processor,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64 GB RAM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Epsilon,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URL, Kddb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4248521"/>
      </p:ext>
    </p:extLst>
  </p:cSld>
  <p:clrMapOvr>
    <a:masterClrMapping/>
  </p:clrMapOvr>
  <p:transition advTm="4057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E898-3ACF-4D63-BD58-6D6A99E31068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57418902"/>
              </p:ext>
            </p:extLst>
          </p:nvPr>
        </p:nvGraphicFramePr>
        <p:xfrm>
          <a:off x="152400" y="76200"/>
          <a:ext cx="8839200" cy="584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16"/>
                <a:gridCol w="1779039"/>
                <a:gridCol w="1800578"/>
                <a:gridCol w="2778404"/>
                <a:gridCol w="1395663"/>
              </a:tblGrid>
              <a:tr h="80475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Author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Dimensionality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reduction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Parallel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programming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H/W configuration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Datasets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 Martel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 al. [4]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Principal component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CUDA 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GPGPU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Intel core i7-4790, NVIDIA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 GB Memory, GeForce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GTX 680 GPU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Hyperspectral data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684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J. Zubova et al. [13]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Random projection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MPI Cluster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URL, Kddb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831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L. Zhao et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al. [5]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Distributed subtractive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 platforms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Economic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(China)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2775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 Cuomo et al.[8]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Singular value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Decomposition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CUDA 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GPGPU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Intel core i7, 8GB RAM,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2.8 GHz, GPU NVIDIA Quadro K5000, 1536 CUDA cores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71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W. Li et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al. [9]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Isometric mapping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(ISOMAP)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CUDA 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GPGPU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Intel core i7-4790, 3.6 GHz, 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 cores, 32GB RAM, GPU Nvidia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GTX 1080, 2560 CUDA cores, 8GB RAM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HIS datasets -Indian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pines,Salinas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Pavia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8613578"/>
      </p:ext>
    </p:extLst>
  </p:cSld>
  <p:clrMapOvr>
    <a:masterClrMapping/>
  </p:clrMapOvr>
  <p:transition advTm="2683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382000" cy="54864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Exponential growth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dimensionality and sample 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existing algorithms not always respond in an adequate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way when deal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this new extremely high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B80-DDBB-48D8-919D-6218FD85B17F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8" name="Title 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874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592057"/>
      </p:ext>
    </p:extLst>
  </p:cSld>
  <p:clrMapOvr>
    <a:masterClrMapping/>
  </p:clrMapOvr>
  <p:transition spd="slow" advTm="1418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Reducing data complexity is therefore crucial for data analysis tasks, knowledge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inference 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machine learning (ML) algorithms, and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feature selection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DNA microarrays, where there are many thousands of features, and a few tens to hundreds of samples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25-BD35-4EB0-8649-7133B2359377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2942086"/>
      </p:ext>
    </p:extLst>
  </p:cSld>
  <p:clrMapOvr>
    <a:masterClrMapping/>
  </p:clrMapOvr>
  <p:transition spd="slow" advTm="2065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time and space cost of learning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selection/classification algorithms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large and grows fast as the variables increase.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amounts of data are needed for its independence test which makes the problem harder.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of the high-dimensional data is challenging due to the curse of dimensionality, heavy computational burden and decreasing precision of algorithms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D80E-A914-460C-AB3D-20D4165843FC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179354"/>
      </p:ext>
    </p:extLst>
  </p:cSld>
  <p:clrMapOvr>
    <a:masterClrMapping/>
  </p:clrMapOvr>
  <p:transition spd="slow" advTm="33275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 selection methods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search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feature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subsets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evaluating them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the final solution. The search space consists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combination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all possible subsets, which for a dataset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features produces a feature space of size 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problems with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large number of features, finding an optimal subset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features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usually intractable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(NP-hard)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EF3F-AFA5-4228-99AF-D10A3B5FF641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873531"/>
      </p:ext>
    </p:extLst>
  </p:cSld>
  <p:clrMapOvr>
    <a:masterClrMapping/>
  </p:clrMapOvr>
  <p:transition spd="slow" advTm="26894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Distributed implementation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Shared memory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7018" y="3033812"/>
            <a:ext cx="7200900" cy="38380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DD37-B997-4B4F-B43C-595F0494319F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9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Computing approaches</a:t>
            </a:r>
          </a:p>
        </p:txBody>
      </p:sp>
    </p:spTree>
    <p:extLst>
      <p:ext uri="{BB962C8B-B14F-4D97-AF65-F5344CB8AC3E}">
        <p14:creationId xmlns:p14="http://schemas.microsoft.com/office/powerpoint/2010/main" xmlns="" val="3350182866"/>
      </p:ext>
    </p:extLst>
  </p:cSld>
  <p:clrMapOvr>
    <a:masterClrMapping/>
  </p:clrMapOvr>
  <p:transition spd="slow" advTm="20655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Distributed Feature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learning process among several workstations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 Reduction in execution time</a:t>
            </a:r>
          </a:p>
          <a:p>
            <a:pPr marL="40005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 Resources sharing</a:t>
            </a:r>
          </a:p>
          <a:p>
            <a:pPr marL="40005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 Better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GPGPU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182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2C93-8C0A-40F8-A8D3-096D1CC7BFC9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9" name="Title 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Scaling up FS</a:t>
            </a:r>
          </a:p>
        </p:txBody>
      </p:sp>
    </p:spTree>
    <p:extLst>
      <p:ext uri="{BB962C8B-B14F-4D97-AF65-F5344CB8AC3E}">
        <p14:creationId xmlns:p14="http://schemas.microsoft.com/office/powerpoint/2010/main" xmlns="" val="4191501834"/>
      </p:ext>
    </p:extLst>
  </p:cSld>
  <p:clrMapOvr>
    <a:masterClrMapping/>
  </p:clrMapOvr>
  <p:transition spd="slow" advTm="1308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4864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Massive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amounts of high dimensional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just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Big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Data - Exponential growth and availability 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data,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3Vs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Afterwards, this list was extended with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Big Dimensionality” in Big Data .</a:t>
            </a:r>
          </a:p>
          <a:p>
            <a:pPr algn="just"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“Curse of Big Dimensionality”, is boosted by the explosion of features ( thousand or even millions of features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Early, Data scientists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huge </a:t>
            </a: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number of instances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, while paying </a:t>
            </a: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less  attention to the features aspect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E20-996B-4BCC-AA0E-FE78D8C4E0BA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895088"/>
      </p:ext>
    </p:extLst>
  </p:cSld>
  <p:clrMapOvr>
    <a:masterClrMapping/>
  </p:clrMapOvr>
  <p:transition spd="slow" advTm="4261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GPGPUs are shared memory model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MapReduce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distributed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computing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frameworks aim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different scaling purposes.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Scalability approaches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include vertical and horizontal scaling.</a:t>
            </a: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scaling: increasing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processing power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memory, and resources of a single node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(GPGPUs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Horizontal scaling: adds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nodes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system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 distributes the workload across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Hadoop and Spark MapReduce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frameworks)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4CF6-279F-469D-B281-C6AE995313E0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GPGPU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Computing and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MapReduce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516822"/>
      </p:ext>
    </p:extLst>
  </p:cSld>
  <p:clrMapOvr>
    <a:masterClrMapping/>
  </p:clrMapOvr>
  <p:transition spd="slow" advTm="23213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Drawbacks of MapReduce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well suited for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iterative algorithms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performance impact of the launch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overhead.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creation of the jobs, data transfers,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synchronization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through the network impose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overhead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Jobs run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isolation which increases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difficulty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implementing shared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communication between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intermediate processes.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requires a fault tolerant distributed file system, such as the Hadoop distributed file system (HDFS).</a:t>
            </a:r>
          </a:p>
          <a:p>
            <a:pPr algn="just">
              <a:buFontTx/>
              <a:buChar char="-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7E39-F07A-484D-ABB9-A9396FD45BF8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252772"/>
      </p:ext>
    </p:extLst>
  </p:cSld>
  <p:clrMapOvr>
    <a:masterClrMapping/>
  </p:clrMapOvr>
  <p:transition spd="slow" advTm="2624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Parallel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algorithms running 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GPGPUs- achieve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100X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speedup over similar CPU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Very small kernel launch overhead, which permits executing parallel tasks with no delay and obtain almost instant results.</a:t>
            </a:r>
          </a:p>
          <a:p>
            <a:pPr lvl="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Scalability to big data is limited due to the GPU memory capacity. Multi-GPU and distributed-GPU solutions combine hardware resources to scale-out to bigger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476-F52C-4D09-ADFA-CC2443CBF607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Advantage of GPGPU</a:t>
            </a:r>
          </a:p>
        </p:txBody>
      </p:sp>
    </p:spTree>
    <p:extLst>
      <p:ext uri="{BB962C8B-B14F-4D97-AF65-F5344CB8AC3E}">
        <p14:creationId xmlns:p14="http://schemas.microsoft.com/office/powerpoint/2010/main" xmlns="" val="2691755599"/>
      </p:ext>
    </p:extLst>
  </p:cSld>
  <p:clrMapOvr>
    <a:masterClrMapping/>
  </p:clrMapOvr>
  <p:transition spd="slow" advTm="25178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09600" y="1981200"/>
            <a:ext cx="799622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BB69-3031-4B17-A206-DC9BEA8E95AB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Optimizations: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Data-access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xmlns="" val="264202462"/>
      </p:ext>
    </p:extLst>
  </p:cSld>
  <p:clrMapOvr>
    <a:masterClrMapping/>
  </p:clrMapOvr>
  <p:transition spd="slow" advTm="39141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524000"/>
            <a:ext cx="6324600" cy="48373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5DD4-AE24-4B34-A865-1D8438552F8C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General Architecture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9079433"/>
      </p:ext>
    </p:extLst>
  </p:cSld>
  <p:clrMapOvr>
    <a:masterClrMapping/>
  </p:clrMapOvr>
  <p:transition spd="slow" advTm="23572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Need to focus on important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issues of high dimensionality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problems and  dimensionality reduction model on it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High-performance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computing approaches are best suitable for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solving high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dimensional data problems.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Parallel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processing techniques and computational power of multi-core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 many-core architecture accelerates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performance for solving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high dimensional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problems.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156C-8DA8-4E06-A792-3CAD1D1B361D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999750"/>
      </p:ext>
    </p:extLst>
  </p:cSld>
  <p:clrMapOvr>
    <a:masterClrMapping/>
  </p:clrMapOvr>
  <p:transition spd="slow" advTm="2628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 E. Martel, R. Lazcano, J. Lopez, D. Madronal, R. Salvador, et al., “Implementation of the Principal Component Analysis onto High-Performance Computer Facilities for Hyperspectral Dimensionality Reduction: Results and Comparisons”,  Remote Sens, 10, 864, 2018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S. Ramirez-Gallego et al, “An Information Theory-Based Feature Selection Framework for Big Data under Apache Spark”, IEEE Transactions on Systems, Man, and Cybernetics: Systems. 48, 9, 1441-1453, 2018</a:t>
            </a:r>
          </a:p>
          <a:p>
            <a:pPr marL="0" lv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 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Q.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“Efficient Markov Blanket Discovery and Its Application”, IEEE Transactions on Cybernetics, vol. 47, no. 5, pp. 1169-1179, May 2017.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A. L.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Heureux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Grolinger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H. F.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Elyamany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M. A.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Capretz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“Machine Learning With Big Data: Challenges and Approaches”, IEEE Access, vol. 5, pp. 7776-7797,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[5] L. Zhao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Z. Chen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et al., “Distributed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feature selection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efficient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economic big data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analysis”,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IEEE Transactions on Big Data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2018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7532-BA49-4806-A5BC-E8B7445F4BC5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SCEC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9173358"/>
      </p:ext>
    </p:extLst>
  </p:cSld>
  <p:clrMapOvr>
    <a:masterClrMapping/>
  </p:clrMapOvr>
  <p:transition spd="slow" advTm="2824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[6] 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Y. Yang, G. Huang and Z. Zhang, “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Dimension Reduction With Extreme Learning Machine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IEEE Transactions on Image Processing, vol. 25, no. 8, pp. 3906-3918, 2016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M. Yamada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., "Ultra High-Dimensional Nonlinear Feature Selection for Big Biological Data," in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IEEE Transactions on Knowledge and Data Engineering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vol. 30, no. 7, pp. 1352-1365, 1 July 2018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8] 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Cuomo, S., Galletti, A., 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Marcellino et al.,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“O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gpu-cuda as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preprocessing of fuzzy-rough data reduction by means of singular value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decomposition”,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Soft Computing 22(5), 1525-1532 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2018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[9]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Li, W., Zhang, L., Zhang, L., Du, B.,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GPU parallel implementation of isometric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mapping for hyperspectral classification”,  IEEE Geoscience and Remote Sensing Letters 14(9), 1532{1536 (2017)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89E-2078-414F-8BAF-9E3CBEC266B5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302064120"/>
      </p:ext>
    </p:extLst>
  </p:cSld>
  <p:clrMapOvr>
    <a:masterClrMapping/>
  </p:clrMapOvr>
  <p:transition spd="slow" advTm="421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[10] T. Mingjie, Y. Yu, W. G.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Q.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Malluhi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Ouzzani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Efficient Parallel Skyline Query Processing for High-Dimensional 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IEEE Transactions on Knowledge and Data Engineering,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2018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[11] K. Passi, A. Nour and C. K. Jain, “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Markov blanket: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Efficient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strategy for feature subset selection method for high dimensional microarray cancer datasets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IEEE International Conference on Bioinformatics and Biomedicine (BIBM),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0" lv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[12] Z. Wu, Y. Li, A. Plaza, J. Li, F. Xiao and Z. Wei, “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Parallel and Distributed Dimensionality Reduction of Hyperspectral Data on Cloud Computing Architectures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IEEE Journal of Selected Topics in Applied Earth Observations and Remote Sensing, vol. 9, no. 6, pp. 2270-2278 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marL="0" lv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13] J. Zubova,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Liutvinavicius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O.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Kurasova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“Parallel computing for dimensionality reduction”,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Communications in Computer and Information Science, vol.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639. Springer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Cham , 2016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89E-2078-414F-8BAF-9E3CBEC266B5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2792580944"/>
      </p:ext>
    </p:extLst>
  </p:cSld>
  <p:clrMapOvr>
    <a:masterClrMapping/>
  </p:clrMapOvr>
  <p:transition spd="slow" advTm="265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7496-B85F-411F-91D7-5BB8B0115534}" type="datetime1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Title 6"/>
          <p:cNvSpPr txBox="1">
            <a:spLocks noGrp="1"/>
          </p:cNvSpPr>
          <p:nvPr>
            <p:ph idx="1"/>
          </p:nvPr>
        </p:nvSpPr>
        <p:spPr>
          <a:xfrm>
            <a:off x="1143000" y="1524000"/>
            <a:ext cx="6629400" cy="36576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You.!</a:t>
            </a:r>
          </a:p>
          <a:p>
            <a:endParaRPr 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208425"/>
      </p:ext>
    </p:extLst>
  </p:cSld>
  <p:clrMapOvr>
    <a:masterClrMapping/>
  </p:clrMapOvr>
  <p:transition spd="slow" advTm="43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449" y="1773198"/>
            <a:ext cx="7817725" cy="439900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8264" y="1588532"/>
            <a:ext cx="36506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Millions of Dimensions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Perpetua" pitchFamily="18" charset="0"/>
                <a:cs typeface="Times New Roman" pitchFamily="18" charset="0"/>
              </a:rPr>
              <a:t>Big Dimensionality</a:t>
            </a:r>
            <a:endParaRPr lang="en-US" sz="44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2209800"/>
            <a:ext cx="2743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CD2-E253-4A2B-A5F8-EE7870C79D64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757075"/>
      </p:ext>
    </p:extLst>
  </p:cSld>
  <p:clrMapOvr>
    <a:masterClrMapping/>
  </p:clrMapOvr>
  <p:transition spd="slow" advTm="1795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5720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1990s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maximum dimensionality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62,000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2000s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16 million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2010s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29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million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new scenario, it is common now to deal with millions of features, so the existing learning methods need to be adapted.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Example- libSVM Database </a:t>
            </a:r>
            <a:endParaRPr lang="en-US" sz="44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85B7-11E5-4D5C-B9B3-EAD8938F9B36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996308"/>
      </p:ext>
    </p:extLst>
  </p:cSld>
  <p:clrMapOvr>
    <a:masterClrMapping/>
  </p:clrMapOvr>
  <p:transition spd="slow" advTm="2580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Summary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high-dimensional datasets</a:t>
            </a:r>
            <a:endParaRPr lang="en-US" sz="36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B282-DE48-40CF-BE72-65BA8869F247}" type="datetime1">
              <a:rPr lang="en-US" smtClean="0"/>
              <a:pPr/>
              <a:t>12/14/2018</a:t>
            </a:fld>
            <a:endParaRPr 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1" y="1631852"/>
            <a:ext cx="8083997" cy="446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1941005"/>
      </p:ext>
    </p:extLst>
  </p:cSld>
  <p:clrMapOvr>
    <a:masterClrMapping/>
  </p:clrMapOvr>
  <p:transition spd="slow" advTm="3840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Scalability is defined as the effect that an increase in the size of the training set has on the computational performance of an algorithm: accuracy, training time and allocated memory.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  <a:endParaRPr lang="en-US" sz="44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85B7-11E5-4D5C-B9B3-EAD8938F9B36}" type="datetime1">
              <a:rPr lang="en-US" smtClean="0"/>
              <a:pPr/>
              <a:t>12/14/2018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3996308"/>
      </p:ext>
    </p:extLst>
  </p:cSld>
  <p:clrMapOvr>
    <a:masterClrMapping/>
  </p:clrMapOvr>
  <p:transition spd="slow" advTm="1396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Missing Values 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Low Variance-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Let’s think of a scenario where we have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constant variable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(all observations have the same value) in data set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improve the power of model because it has zero variance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 Correlation-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not good to have multiple variables of similar information. 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Pearson correlation matrix to identify the variables with high correlation.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Methods to perform DR</a:t>
            </a:r>
            <a:endParaRPr lang="en-US" sz="44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85B7-11E5-4D5C-B9B3-EAD8938F9B36}" type="datetime1">
              <a:rPr lang="en-US" smtClean="0"/>
              <a:pPr/>
              <a:t>12/14/2018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4792795"/>
      </p:ext>
    </p:extLst>
  </p:cSld>
  <p:clrMapOvr>
    <a:masterClrMapping/>
  </p:clrMapOvr>
  <p:transition spd="slow" advTm="3556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Autofit/>
          </a:bodyPr>
          <a:lstStyle/>
          <a:p>
            <a:pPr algn="just"/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Feature Extraction: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Transforms original features to a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set of new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compact and of stronger discriminating power.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Applications - Image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analysis,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processing, and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SCEC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F001-AC6F-456F-8BE0-EC722B0056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77982" y="228600"/>
            <a:ext cx="8229600" cy="114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Dimensionality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Reduction</a:t>
            </a:r>
            <a:endParaRPr lang="en-US" sz="3600" b="1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FB5-BF66-464A-94F4-611D5A28C736}" type="datetime1">
              <a:rPr lang="en-US" smtClean="0"/>
              <a:pPr/>
              <a:t>12/14/2018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504124"/>
      </p:ext>
    </p:extLst>
  </p:cSld>
  <p:clrMapOvr>
    <a:masterClrMapping/>
  </p:clrMapOvr>
  <p:transition spd="slow" advTm="2912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2395</Words>
  <Application>Microsoft Office PowerPoint</Application>
  <PresentationFormat>On-screen Show (4:3)</PresentationFormat>
  <Paragraphs>438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Second Workshop on Software Challenges to Exascale Computing (13th , 14th December 2018, New Delhi) A presentation on </vt:lpstr>
      <vt:lpstr>Slide 2</vt:lpstr>
      <vt:lpstr>Introduction</vt:lpstr>
      <vt:lpstr>Big Dimensionality</vt:lpstr>
      <vt:lpstr>Example- libSVM Database </vt:lpstr>
      <vt:lpstr>Summary of high-dimensional datasets</vt:lpstr>
      <vt:lpstr>Scalability</vt:lpstr>
      <vt:lpstr>Methods to perform DR</vt:lpstr>
      <vt:lpstr> </vt:lpstr>
      <vt:lpstr> </vt:lpstr>
      <vt:lpstr> </vt:lpstr>
      <vt:lpstr> </vt:lpstr>
      <vt:lpstr>Feature Selection Steps</vt:lpstr>
      <vt:lpstr> </vt:lpstr>
      <vt:lpstr> </vt:lpstr>
      <vt:lpstr> </vt:lpstr>
      <vt:lpstr> </vt:lpstr>
      <vt:lpstr> Evaluation Strategies  </vt:lpstr>
      <vt:lpstr> </vt:lpstr>
      <vt:lpstr> </vt:lpstr>
      <vt:lpstr>Literature Review</vt:lpstr>
      <vt:lpstr>Slide 22</vt:lpstr>
      <vt:lpstr>Slide 23</vt:lpstr>
      <vt:lpstr>Challenges</vt:lpstr>
      <vt:lpstr>Challenges</vt:lpstr>
      <vt:lpstr>Challenges</vt:lpstr>
      <vt:lpstr>Challenges</vt:lpstr>
      <vt:lpstr>Computing approaches</vt:lpstr>
      <vt:lpstr>Scaling up FS</vt:lpstr>
      <vt:lpstr>GPGPU Computing and MapReduce</vt:lpstr>
      <vt:lpstr>Drawbacks of MapReduce </vt:lpstr>
      <vt:lpstr>Advantage of GPGPU</vt:lpstr>
      <vt:lpstr> </vt:lpstr>
      <vt:lpstr>General Architecture</vt:lpstr>
      <vt:lpstr>Conclusion</vt:lpstr>
      <vt:lpstr>References</vt:lpstr>
      <vt:lpstr>References</vt:lpstr>
      <vt:lpstr>References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QIP-PHD</dc:creator>
  <cp:lastModifiedBy>sv bhavdya</cp:lastModifiedBy>
  <cp:revision>1202</cp:revision>
  <dcterms:created xsi:type="dcterms:W3CDTF">2018-08-31T07:16:29Z</dcterms:created>
  <dcterms:modified xsi:type="dcterms:W3CDTF">2018-12-14T06:00:32Z</dcterms:modified>
</cp:coreProperties>
</file>