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58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/>
    <p:restoredTop sz="94391"/>
  </p:normalViewPr>
  <p:slideViewPr>
    <p:cSldViewPr snapToGrid="0">
      <p:cViewPr varScale="1">
        <p:scale>
          <a:sx n="101" d="100"/>
          <a:sy n="101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4FC1B4-57C5-3B3C-85B8-8FEFCD136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8462DE3-8E11-938D-B5CD-857E470DA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468F31-1EF1-6402-39BE-34267327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EC08-A947-C34C-9C4E-E73C075AE40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8C332A-614B-A9FB-9B74-6D8C00D0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38E31F-D8E4-721F-890B-E093BC2D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86E-3F52-D341-A124-3A8E5F02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139718-1644-4E9D-88C8-376DDA29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0091B95-0CF7-D9DF-19FD-69EC6DE64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FA3201-F17A-1666-0062-691CEE63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EC08-A947-C34C-9C4E-E73C075AE40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C411C0-C3FC-A6F5-8053-8003008A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7C3252-C774-EEC3-E862-A4B3A65F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86E-3F52-D341-A124-3A8E5F02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56E1512-2C6D-E642-2779-73D222EF0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751AE49-B4A0-0661-4AEE-E45BB0C2A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9B23FE-6719-0776-CB4A-19E67564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EC08-A947-C34C-9C4E-E73C075AE40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7FDD61-F110-6AD6-2A54-E5B599B1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A8806C-B01B-60AC-DEAA-AF380FCF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86E-3F52-D341-A124-3A8E5F02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DDA005-B29D-D113-C505-A5940BCE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DA4AFE-AAC6-A9ED-873D-92C87FC5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07C36D-F3DE-3F65-7218-F2E6ECF5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EC08-A947-C34C-9C4E-E73C075AE40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41244B-FE4A-383C-D601-EEF935B4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96FD2D-3234-46B9-8B5F-22E7EEF4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86E-3F52-D341-A124-3A8E5F02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53728D-7605-C825-7768-EF54C8B6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F160751-1E2F-4014-57D4-EFB0B0867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3EB8EE-C0F2-1160-88FE-00C02329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EC08-A947-C34C-9C4E-E73C075AE40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C0F29D-04CD-0CF7-E08F-604D9797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6275D2-716B-6E76-74E7-087ADDB4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86E-3F52-D341-A124-3A8E5F02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86F185-7A1C-AF6C-0C98-F36951E2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370694-458A-BD46-F58A-8A27DF432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1854140-9975-9087-2AE3-1284640E2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012511-F06F-40AF-D93A-5551F401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EC08-A947-C34C-9C4E-E73C075AE40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0B0EEE-8F94-41D2-F637-85FC5550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5CC98C-2050-8489-56A9-7AF4B90A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86E-3F52-D341-A124-3A8E5F02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F02AEC-8CC7-B496-58C9-D2526630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B9EE09-337B-F129-524C-85C64322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D4D4877-A592-9718-4D7D-D8AF46142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C0FF94D-493B-6448-C523-A527AA255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4081188-8684-96B4-1EE4-8CC7D9F7B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A5F7698-C005-9A50-0CE9-5BCA39F1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EC08-A947-C34C-9C4E-E73C075AE40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DB55369-1701-513A-1243-8825667E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DAAF31D-F3B2-569A-E0EA-F708A362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86E-3F52-D341-A124-3A8E5F02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2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24F99C-629E-F0A4-1B5B-7B962A82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B094E23-ED5E-1D8B-4A27-5C416AAA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EC08-A947-C34C-9C4E-E73C075AE40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6CFAA9F-6998-558A-A7FC-F3227F8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EED920C-B69F-BA5C-3262-A0B981F3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86E-3F52-D341-A124-3A8E5F02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31F50DD-A056-AE1C-69E9-6B415DE0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EC08-A947-C34C-9C4E-E73C075AE40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62EEB17-25F7-7E15-8DD4-1FC1EECF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DC19ACA-10F2-1E31-BE09-8900DEB8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86E-3F52-D341-A124-3A8E5F02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071620-E739-B6D3-7F18-D65FF370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6E3818-D7EE-D7D7-8269-03E1B118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F6D9A18-2FE4-7D90-B132-AB61B27A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16C8D1-8289-D21F-06C1-0F74966E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EC08-A947-C34C-9C4E-E73C075AE40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FE86F1-E00E-61FD-5C20-593A62F6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E7D7EEC-7E69-A387-1FC5-E888011B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86E-3F52-D341-A124-3A8E5F02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7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A19C97-8AC0-D17E-04AC-F9436C9D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5FD0F00-3558-0664-D98E-70C682D6E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E33D3C3-1A0F-4982-3157-BEA94C2F4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2EE3377-48B1-2F9F-46C4-FD2762EA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EC08-A947-C34C-9C4E-E73C075AE40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52DEF5B-80FB-87B2-E341-96D19C2E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FD4B95-C871-4981-9CBC-81425D07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686E-3F52-D341-A124-3A8E5F02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2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6BAA761-C628-034F-48CC-3DA4F518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A4EE524-B80C-7ACB-4E7B-F7813BB1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2AB8C0-E82A-FEFD-8353-D34E0624D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CEC08-A947-C34C-9C4E-E73C075AE40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88C780-F571-44B8-BF9E-0D642C2F5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6D13C8-EFAE-2A0E-9471-36634C8AD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D686E-3F52-D341-A124-3A8E5F02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4DF16B-C252-7125-6B1D-130D7A04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59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Has the Discourse Regarding the October 7 Attack Varied among Arab states?</a:t>
            </a:r>
          </a:p>
        </p:txBody>
      </p:sp>
    </p:spTree>
    <p:extLst>
      <p:ext uri="{BB962C8B-B14F-4D97-AF65-F5344CB8AC3E}">
        <p14:creationId xmlns:p14="http://schemas.microsoft.com/office/powerpoint/2010/main" val="167929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9CA4F94-05C0-472D-15C7-311C3354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YouTube Videos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70F0A7-D88C-9033-4EFA-1783E21E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Al-Jazeera:</a:t>
            </a:r>
          </a:p>
          <a:p>
            <a:pPr lvl="1"/>
            <a:r>
              <a:rPr lang="en-US" sz="2200"/>
              <a:t>Almost 3 minutes long,</a:t>
            </a:r>
          </a:p>
          <a:p>
            <a:pPr lvl="1"/>
            <a:r>
              <a:rPr lang="en-US" sz="2200"/>
              <a:t>More than 1.5 million view count,</a:t>
            </a:r>
          </a:p>
          <a:p>
            <a:pPr lvl="1"/>
            <a:r>
              <a:rPr lang="en-US" sz="2200"/>
              <a:t>More than 20 thousand like count,</a:t>
            </a:r>
          </a:p>
          <a:p>
            <a:pPr lvl="1"/>
            <a:r>
              <a:rPr lang="en-US" sz="2200"/>
              <a:t>900 comments.</a:t>
            </a:r>
          </a:p>
          <a:p>
            <a:endParaRPr lang="en-US" sz="2200"/>
          </a:p>
        </p:txBody>
      </p:sp>
      <p:pic>
        <p:nvPicPr>
          <p:cNvPr id="4" name="Resim 3" descr="metin, ekran görüntüsü, sayı, numara içeren bir resim&#10;&#10;Açıklama otomatik olarak oluşturuldu">
            <a:extLst>
              <a:ext uri="{FF2B5EF4-FFF2-40B4-BE49-F238E27FC236}">
                <a16:creationId xmlns:a16="http://schemas.microsoft.com/office/drawing/2014/main" id="{01CC0286-0B27-FA02-02CF-6D4B0C81D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67" y="341017"/>
            <a:ext cx="6852801" cy="620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8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402F0F-7DF7-DCDA-D6EA-AF31A117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Datasets in 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E7DB68-816E-AD3C-1202-58FD25A0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Subset both datasets to include the first 250 comments.</a:t>
            </a:r>
          </a:p>
          <a:p>
            <a:pPr lvl="1"/>
            <a:r>
              <a:rPr lang="en-US" dirty="0"/>
              <a:t>df1a &lt;- </a:t>
            </a:r>
            <a:r>
              <a:rPr lang="en-US" dirty="0" err="1"/>
              <a:t>df</a:t>
            </a:r>
            <a:r>
              <a:rPr lang="en-US" dirty="0"/>
              <a:t>[1:250, ]</a:t>
            </a:r>
          </a:p>
          <a:p>
            <a:pPr lvl="1"/>
            <a:r>
              <a:rPr lang="en-US" dirty="0"/>
              <a:t>df2a &lt;- df2[1:250, ]</a:t>
            </a:r>
          </a:p>
          <a:p>
            <a:r>
              <a:rPr lang="en-US" dirty="0"/>
              <a:t>Translate comments via </a:t>
            </a:r>
            <a:r>
              <a:rPr lang="en-US" dirty="0" err="1"/>
              <a:t>Deeplr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translated_text3 &lt;- translate2(text = df3a$text, </a:t>
            </a:r>
          </a:p>
          <a:p>
            <a:pPr marL="457200" lvl="1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source_lang</a:t>
            </a:r>
            <a:r>
              <a:rPr lang="en-US" dirty="0"/>
              <a:t> = "AR",</a:t>
            </a:r>
          </a:p>
          <a:p>
            <a:pPr marL="457200" lvl="1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target_lang</a:t>
            </a:r>
            <a:r>
              <a:rPr lang="en-US" dirty="0"/>
              <a:t> = "EN",</a:t>
            </a:r>
          </a:p>
          <a:p>
            <a:pPr marL="457200" lvl="1" indent="0">
              <a:buNone/>
            </a:pPr>
            <a:r>
              <a:rPr lang="en-US" dirty="0"/>
              <a:t>                               </a:t>
            </a:r>
            <a:r>
              <a:rPr lang="en-US" dirty="0" err="1"/>
              <a:t>auth_key</a:t>
            </a:r>
            <a:r>
              <a:rPr lang="en-US" dirty="0"/>
              <a:t> = "cc90f850-d2b6-4a9c-b9e7-dd9e22a3ca61:fx")</a:t>
            </a:r>
          </a:p>
        </p:txBody>
      </p:sp>
    </p:spTree>
    <p:extLst>
      <p:ext uri="{BB962C8B-B14F-4D97-AF65-F5344CB8AC3E}">
        <p14:creationId xmlns:p14="http://schemas.microsoft.com/office/powerpoint/2010/main" val="231571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D7DFBA-F060-E043-DD72-4640CFD2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Datasets in 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B7111D-55BA-4867-9751-D4357166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column for the translated comments.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df1an &lt;- df1a %&gt;% mutate(translation = </a:t>
            </a:r>
            <a:r>
              <a:rPr lang="en-US" dirty="0" err="1"/>
              <a:t>translated_text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names(df1an)</a:t>
            </a:r>
          </a:p>
          <a:p>
            <a:r>
              <a:rPr lang="en-US" dirty="0"/>
              <a:t>Reordered the columns.</a:t>
            </a:r>
          </a:p>
          <a:p>
            <a:pPr marL="457200" lvl="1" indent="0">
              <a:buNone/>
            </a:pPr>
            <a:r>
              <a:rPr lang="en-US" dirty="0" err="1"/>
              <a:t>HamasPublicOpinion</a:t>
            </a:r>
            <a:r>
              <a:rPr lang="en-US" dirty="0"/>
              <a:t> &lt;- </a:t>
            </a:r>
            <a:r>
              <a:rPr lang="en-US" dirty="0" err="1"/>
              <a:t>df_new</a:t>
            </a:r>
            <a:r>
              <a:rPr lang="en-US" dirty="0"/>
              <a:t> %&gt;% select(id, </a:t>
            </a:r>
            <a:r>
              <a:rPr lang="en-US" dirty="0" err="1"/>
              <a:t>replyCount</a:t>
            </a:r>
            <a:r>
              <a:rPr lang="en-US" dirty="0"/>
              <a:t>, </a:t>
            </a:r>
            <a:r>
              <a:rPr lang="en-US" dirty="0" err="1"/>
              <a:t>likeCount</a:t>
            </a:r>
            <a:r>
              <a:rPr lang="en-US" dirty="0"/>
              <a:t>, </a:t>
            </a:r>
            <a:r>
              <a:rPr lang="en-US" dirty="0" err="1"/>
              <a:t>publishedAt</a:t>
            </a:r>
            <a:r>
              <a:rPr lang="en-US" dirty="0"/>
              <a:t>, text, translation, </a:t>
            </a:r>
            <a:r>
              <a:rPr lang="en-US" dirty="0" err="1"/>
              <a:t>authorName</a:t>
            </a:r>
            <a:r>
              <a:rPr lang="en-US" dirty="0"/>
              <a:t>, </a:t>
            </a:r>
            <a:r>
              <a:rPr lang="en-US" dirty="0" err="1"/>
              <a:t>authorChannelId</a:t>
            </a:r>
            <a:r>
              <a:rPr lang="en-US" dirty="0"/>
              <a:t>, </a:t>
            </a:r>
            <a:r>
              <a:rPr lang="en-US" dirty="0" err="1"/>
              <a:t>authorChannelUrl</a:t>
            </a:r>
            <a:r>
              <a:rPr lang="en-US" dirty="0"/>
              <a:t>, </a:t>
            </a:r>
            <a:r>
              <a:rPr lang="en-US" dirty="0" err="1"/>
              <a:t>isReply</a:t>
            </a:r>
            <a:r>
              <a:rPr lang="en-US" dirty="0"/>
              <a:t>, </a:t>
            </a:r>
            <a:r>
              <a:rPr lang="en-US" dirty="0" err="1"/>
              <a:t>isReplyTo</a:t>
            </a:r>
            <a:r>
              <a:rPr lang="en-US" dirty="0"/>
              <a:t>, </a:t>
            </a:r>
            <a:r>
              <a:rPr lang="en-US" dirty="0" err="1"/>
              <a:t>isReplyToName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9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E67644-F9B1-7586-40B5-F806F0EC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Creating Datasets in R: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C965DE-347F-8469-AAE5-926EE923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Some of the translation packages that did not work:</a:t>
            </a:r>
          </a:p>
          <a:p>
            <a:pPr lvl="1"/>
            <a:r>
              <a:rPr lang="en-US" sz="1700"/>
              <a:t>“gtranslate”</a:t>
            </a:r>
          </a:p>
          <a:p>
            <a:pPr lvl="1"/>
            <a:r>
              <a:rPr lang="en-US" sz="1700"/>
              <a:t>”translateR”</a:t>
            </a:r>
          </a:p>
          <a:p>
            <a:pPr lvl="1"/>
            <a:r>
              <a:rPr lang="en-US" sz="1700"/>
              <a:t>“polyglotR”</a:t>
            </a:r>
          </a:p>
          <a:p>
            <a:pPr lvl="1"/>
            <a:endParaRPr lang="en-US" sz="1700"/>
          </a:p>
          <a:p>
            <a:pPr lvl="1"/>
            <a:endParaRPr lang="en-US" sz="1700"/>
          </a:p>
        </p:txBody>
      </p:sp>
      <p:pic>
        <p:nvPicPr>
          <p:cNvPr id="5" name="Resim 4" descr="metin, yazılım, sayı, numara, web sayfası içeren bir resim&#10;&#10;Açıklama otomatik olarak oluşturuldu">
            <a:extLst>
              <a:ext uri="{FF2B5EF4-FFF2-40B4-BE49-F238E27FC236}">
                <a16:creationId xmlns:a16="http://schemas.microsoft.com/office/drawing/2014/main" id="{C20D82E6-08C0-555D-C442-79FBF6F2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60420"/>
            <a:ext cx="6922008" cy="46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4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42D412A-8825-8929-E766-B97CEBAA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Gephi</a:t>
            </a:r>
            <a:endParaRPr lang="en-US" sz="5400" dirty="0"/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96CCF62-CA17-0642-12F8-6E761115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500 nodes, 0 edges.</a:t>
            </a:r>
          </a:p>
          <a:p>
            <a:r>
              <a:rPr lang="en-US" sz="2200" dirty="0"/>
              <a:t>Implies no relation between two channels considering the first 250 comments. </a:t>
            </a:r>
          </a:p>
          <a:p>
            <a:r>
              <a:rPr lang="en-US" sz="2200" dirty="0"/>
              <a:t>Audiences are isolated.</a:t>
            </a:r>
          </a:p>
        </p:txBody>
      </p:sp>
      <p:pic>
        <p:nvPicPr>
          <p:cNvPr id="4" name="İçerik Yer Tutucusu 3" descr="ekran görüntüsü, metin, yazılım içeren bir resim&#10;&#10;Açıklama otomatik olarak oluşturuldu">
            <a:extLst>
              <a:ext uri="{FF2B5EF4-FFF2-40B4-BE49-F238E27FC236}">
                <a16:creationId xmlns:a16="http://schemas.microsoft.com/office/drawing/2014/main" id="{C9A4CD29-6848-0F79-9BE5-E96DC46905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97" y="896470"/>
            <a:ext cx="8031805" cy="50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9599DA3-F443-D405-8870-829FDC0F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NVivo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39B3F3-F682-AF2D-8AF0-18CA7AA9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Al-Jazeera</a:t>
            </a:r>
          </a:p>
        </p:txBody>
      </p:sp>
      <p:pic>
        <p:nvPicPr>
          <p:cNvPr id="5" name="İçerik Yer Tutucusu 4" descr="metin, yazılım, multimedya yazılımı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7F008EC-87EC-03AD-9653-7DCFB2D3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66" y="1129553"/>
            <a:ext cx="8830708" cy="503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EAE679-EF66-E364-37A6-9817684E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Wordcloudgenerator</a:t>
            </a:r>
            <a:endParaRPr 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4065F-7494-6461-8CE4-D644F141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Al-</a:t>
            </a:r>
            <a:r>
              <a:rPr lang="en-US" sz="2200" dirty="0" err="1"/>
              <a:t>Hadath</a:t>
            </a:r>
            <a:endParaRPr lang="en-US" sz="2200" dirty="0"/>
          </a:p>
        </p:txBody>
      </p:sp>
      <p:pic>
        <p:nvPicPr>
          <p:cNvPr id="5" name="İçerik Yer Tutucusu 4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790AC75-CBF1-5A4C-FB48-EE8C1C18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23365"/>
            <a:ext cx="6903720" cy="42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2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85A954-917E-053D-2CF4-E5B954F2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Al </a:t>
            </a:r>
            <a:r>
              <a:rPr lang="en-US" sz="6600"/>
              <a:t>Hadath</a:t>
            </a:r>
            <a:r>
              <a:rPr lang="en-US" sz="6600" dirty="0"/>
              <a:t> vs. Al Jazeera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2D88AF5-82DB-2395-1C7C-07D555E2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05039"/>
            <a:ext cx="5614416" cy="3480937"/>
          </a:xfrm>
          <a:prstGeom prst="rect">
            <a:avLst/>
          </a:prstGeom>
        </p:spPr>
      </p:pic>
      <p:pic>
        <p:nvPicPr>
          <p:cNvPr id="11" name="İçerik Yer Tutucusu 10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01FEEDC-F168-0D25-DBA4-15752B771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2866453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2DD434-FBBC-8B5E-610B-CBE55794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Discourses: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157FB3-0843-97C2-851D-D2FC12A5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Translating Arabic videos:</a:t>
            </a:r>
          </a:p>
          <a:p>
            <a:pPr lvl="1"/>
            <a:r>
              <a:rPr lang="en-US" dirty="0"/>
              <a:t>YouTube transcript; X</a:t>
            </a:r>
          </a:p>
          <a:p>
            <a:pPr lvl="1"/>
            <a:r>
              <a:rPr lang="en-US" dirty="0" err="1"/>
              <a:t>Sonic.ai</a:t>
            </a:r>
            <a:r>
              <a:rPr lang="en-US" dirty="0"/>
              <a:t>; X</a:t>
            </a:r>
          </a:p>
          <a:p>
            <a:pPr lvl="1"/>
            <a:r>
              <a:rPr lang="en-US" dirty="0"/>
              <a:t>Google translate</a:t>
            </a:r>
          </a:p>
        </p:txBody>
      </p:sp>
    </p:spTree>
    <p:extLst>
      <p:ext uri="{BB962C8B-B14F-4D97-AF65-F5344CB8AC3E}">
        <p14:creationId xmlns:p14="http://schemas.microsoft.com/office/powerpoint/2010/main" val="3160591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45AAE6-D404-35F4-DD1D-9BC81739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 Hadath</a:t>
            </a:r>
            <a:endParaRPr lang="en-US" dirty="0"/>
          </a:p>
        </p:txBody>
      </p:sp>
      <p:pic>
        <p:nvPicPr>
          <p:cNvPr id="4" name="İçerik Yer Tutucusu 3" descr="metin, yazı tipi, doküman, belge, sayı, numara içeren bir resim&#10;&#10;Açıklama otomatik olarak oluşturuldu">
            <a:extLst>
              <a:ext uri="{FF2B5EF4-FFF2-40B4-BE49-F238E27FC236}">
                <a16:creationId xmlns:a16="http://schemas.microsoft.com/office/drawing/2014/main" id="{4779CE55-966D-4D01-FA4E-28C488556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88" y="1436095"/>
            <a:ext cx="10027023" cy="54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2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6C3539-2803-879A-0488-30DA211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Varying Discourses Matter?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656085-538B-9E02-B635-7DE27B75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Shape political behavior at the group level.</a:t>
            </a:r>
          </a:p>
          <a:p>
            <a:pPr marL="0" indent="0">
              <a:buNone/>
            </a:pPr>
            <a:r>
              <a:rPr lang="en-US" dirty="0"/>
              <a:t>Increase or decrease international pressure on warring parties.</a:t>
            </a:r>
          </a:p>
          <a:p>
            <a:pPr marL="0" indent="0">
              <a:buNone/>
            </a:pPr>
            <a:r>
              <a:rPr lang="en-US" dirty="0"/>
              <a:t>Affect the duration of war.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5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D245B1-F1C2-31B2-C0CD-CA982CCA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 Jazeera</a:t>
            </a:r>
          </a:p>
        </p:txBody>
      </p:sp>
      <p:pic>
        <p:nvPicPr>
          <p:cNvPr id="4" name="İçerik Yer Tutucusu 3" descr="metin, yazılım, web sayfası, sayı, numara içeren bir resim&#10;&#10;Açıklama otomatik olarak oluşturuldu">
            <a:extLst>
              <a:ext uri="{FF2B5EF4-FFF2-40B4-BE49-F238E27FC236}">
                <a16:creationId xmlns:a16="http://schemas.microsoft.com/office/drawing/2014/main" id="{188361A0-F1F0-3B35-BC78-59695BB07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12" y="1341238"/>
            <a:ext cx="9251576" cy="55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48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42D1EF-EA26-FE5A-8A06-BE33CEF5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Discourses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452E34-F9C6-48ED-E50C-BD359F28F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 </a:t>
            </a:r>
            <a:r>
              <a:rPr lang="en-US" dirty="0" err="1"/>
              <a:t>Hadath</a:t>
            </a:r>
            <a:endParaRPr lang="en-US" dirty="0"/>
          </a:p>
          <a:p>
            <a:pPr lvl="1"/>
            <a:r>
              <a:rPr lang="en-US" dirty="0"/>
              <a:t>Neutral approach,</a:t>
            </a:r>
          </a:p>
          <a:p>
            <a:pPr lvl="1"/>
            <a:r>
              <a:rPr lang="en-US" dirty="0"/>
              <a:t>”Neutralization of Hamas fighters”</a:t>
            </a:r>
          </a:p>
          <a:p>
            <a:pPr lvl="1"/>
            <a:r>
              <a:rPr lang="en-US" dirty="0"/>
              <a:t>“Ongoing clashes between </a:t>
            </a:r>
            <a:r>
              <a:rPr lang="en-US" b="1" dirty="0">
                <a:solidFill>
                  <a:srgbClr val="FF0000"/>
                </a:solidFill>
              </a:rPr>
              <a:t>Israel army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Hamas fighters</a:t>
            </a:r>
            <a:r>
              <a:rPr lang="en-US" dirty="0"/>
              <a:t>”</a:t>
            </a:r>
          </a:p>
          <a:p>
            <a:r>
              <a:rPr lang="en-US" dirty="0"/>
              <a:t>Al Jazeera</a:t>
            </a:r>
          </a:p>
          <a:p>
            <a:pPr lvl="1"/>
            <a:r>
              <a:rPr lang="en-US" dirty="0"/>
              <a:t>Pro-Hamas – Anti-Israel approach.</a:t>
            </a:r>
          </a:p>
          <a:p>
            <a:pPr lvl="1"/>
            <a:r>
              <a:rPr lang="en-US" dirty="0"/>
              <a:t>“Clashes continues between </a:t>
            </a:r>
            <a:r>
              <a:rPr lang="en-US" b="1" dirty="0">
                <a:solidFill>
                  <a:srgbClr val="FF0000"/>
                </a:solidFill>
              </a:rPr>
              <a:t>Israeli forces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Palestinian resistance fighters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  “During the second day of Operation al-Aqsa Flood launched by the </a:t>
            </a:r>
            <a:r>
              <a:rPr lang="en-US" dirty="0" err="1"/>
              <a:t>Izz</a:t>
            </a:r>
            <a:r>
              <a:rPr lang="en-US" dirty="0"/>
              <a:t> al-Din al-</a:t>
            </a:r>
            <a:r>
              <a:rPr lang="en-US" dirty="0" err="1"/>
              <a:t>Qassam</a:t>
            </a:r>
            <a:r>
              <a:rPr lang="en-US" dirty="0"/>
              <a:t> Brigades of the Islamic Resistance </a:t>
            </a:r>
            <a:r>
              <a:rPr lang="en-US" b="1" dirty="0">
                <a:solidFill>
                  <a:srgbClr val="FF0000"/>
                </a:solidFill>
              </a:rPr>
              <a:t>Movement</a:t>
            </a:r>
            <a:r>
              <a:rPr lang="en-US" dirty="0"/>
              <a:t> (Hamas) against the </a:t>
            </a:r>
            <a:r>
              <a:rPr lang="en-US" b="1" dirty="0">
                <a:solidFill>
                  <a:srgbClr val="FF0000"/>
                </a:solidFill>
              </a:rPr>
              <a:t>Israeli occupation</a:t>
            </a:r>
            <a:r>
              <a:rPr lang="en-US" dirty="0"/>
              <a:t>..”</a:t>
            </a:r>
          </a:p>
          <a:p>
            <a:pPr lvl="1"/>
            <a:r>
              <a:rPr lang="en-US" dirty="0"/>
              <a:t>“Death of civilians and destruction of homes”</a:t>
            </a:r>
          </a:p>
          <a:p>
            <a:pPr lvl="1"/>
            <a:r>
              <a:rPr lang="en-US" dirty="0"/>
              <a:t>“Death toll from the operation […] about 100 </a:t>
            </a:r>
            <a:r>
              <a:rPr lang="en-US" b="1" dirty="0">
                <a:solidFill>
                  <a:srgbClr val="FF0000"/>
                </a:solidFill>
              </a:rPr>
              <a:t>Hamas personnel</a:t>
            </a:r>
            <a:r>
              <a:rPr lang="en-US" dirty="0"/>
              <a:t>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88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2569DC-0C8B-9757-2AB4-2FEFB550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6357AF-925E-5CAC-A3EE-CE164E1B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coded 100 comments.</a:t>
            </a:r>
          </a:p>
          <a:p>
            <a:r>
              <a:rPr lang="en-US" dirty="0"/>
              <a:t>Although varying state approaches and media framing, audiences embraced predominantly Pro-Hamas and Anti-Israel discourse.</a:t>
            </a:r>
          </a:p>
        </p:txBody>
      </p:sp>
    </p:spTree>
    <p:extLst>
      <p:ext uri="{BB962C8B-B14F-4D97-AF65-F5344CB8AC3E}">
        <p14:creationId xmlns:p14="http://schemas.microsoft.com/office/powerpoint/2010/main" val="407208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774A4D-5A80-3FF5-62D7-86C6AA8E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Findings: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3A9E3D-DB51-34CC-911B-FCF01EC2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Al Hadath:</a:t>
            </a:r>
          </a:p>
          <a:p>
            <a:pPr lvl="1"/>
            <a:r>
              <a:rPr lang="en-US" sz="2200"/>
              <a:t>Pro-Hamas, Anti-Israel sentiments.</a:t>
            </a:r>
          </a:p>
          <a:p>
            <a:pPr lvl="1"/>
            <a:r>
              <a:rPr lang="en-US" sz="2200"/>
              <a:t>Criticism toward Al-Hadath.</a:t>
            </a:r>
          </a:p>
        </p:txBody>
      </p:sp>
      <p:pic>
        <p:nvPicPr>
          <p:cNvPr id="5" name="Resim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385BCAEF-720A-8AB4-6020-9B51A312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88" y="2290936"/>
            <a:ext cx="9960631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3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383C13-14A4-8157-DC76-87827BB7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Findings: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57CFE8-5BBE-D940-AC6F-35CD5EA4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Al Jazeera:</a:t>
            </a:r>
          </a:p>
          <a:p>
            <a:pPr lvl="1"/>
            <a:r>
              <a:rPr lang="en-US" sz="2200"/>
              <a:t>Pro-Hamas, anti-Israel sentiments</a:t>
            </a:r>
          </a:p>
          <a:p>
            <a:pPr lvl="1"/>
            <a:r>
              <a:rPr lang="en-US" sz="2200"/>
              <a:t>Criticism towards Arab states who are in normalization process.</a:t>
            </a:r>
          </a:p>
          <a:p>
            <a:pPr lvl="1"/>
            <a:endParaRPr lang="en-US" sz="2200"/>
          </a:p>
        </p:txBody>
      </p:sp>
      <p:pic>
        <p:nvPicPr>
          <p:cNvPr id="5" name="Resim 4" descr="metin, yazı tipi, doküman, belge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E223328-1A0F-A719-5BA0-F25FC52A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701159"/>
            <a:ext cx="10917936" cy="31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5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0C77058F-3772-A885-93B1-7E257C14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56989"/>
            <a:ext cx="9240039" cy="554402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2FF468-D535-3B0B-E18B-D55752FD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73E746-B3EA-C02C-880A-15B202B1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Before October 7:</a:t>
            </a:r>
          </a:p>
          <a:p>
            <a:pPr lvl="1"/>
            <a:r>
              <a:rPr lang="en-US" dirty="0"/>
              <a:t>Hostility between Israel and Arab states since the foundation of Israel.</a:t>
            </a:r>
          </a:p>
          <a:p>
            <a:pPr lvl="1"/>
            <a:r>
              <a:rPr lang="en-US" dirty="0"/>
              <a:t> Israeli-Arab Wars in 1948, 1967, 1973. </a:t>
            </a:r>
          </a:p>
          <a:p>
            <a:pPr lvl="1"/>
            <a:r>
              <a:rPr lang="en-US" dirty="0"/>
              <a:t>Abraham Accords between Israel, UAE, Bahrain and Morocco in 2020.</a:t>
            </a:r>
          </a:p>
          <a:p>
            <a:pPr lvl="1"/>
            <a:r>
              <a:rPr lang="en-US" dirty="0"/>
              <a:t>Normalization process between Saudi Arabia and Israel.</a:t>
            </a:r>
          </a:p>
          <a:p>
            <a:pPr lvl="1"/>
            <a:r>
              <a:rPr lang="en-US" dirty="0"/>
              <a:t>Qatar has been hosting Hamas leaders after the attack; conducted mediation efforts between Israel and Hamas.</a:t>
            </a:r>
          </a:p>
        </p:txBody>
      </p:sp>
    </p:spTree>
    <p:extLst>
      <p:ext uri="{BB962C8B-B14F-4D97-AF65-F5344CB8AC3E}">
        <p14:creationId xmlns:p14="http://schemas.microsoft.com/office/powerpoint/2010/main" val="256499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D7DB3C-91F9-C89F-A013-2EB7BB82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7B4D75-C647-C0B3-B36D-E5F9157F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Saudi Arabia and Qatar’s varying stances toward Israel and Hamas.</a:t>
            </a:r>
          </a:p>
          <a:p>
            <a:r>
              <a:rPr lang="en-US" dirty="0"/>
              <a:t>News agencies as the mouthpieces of Arab states.</a:t>
            </a:r>
          </a:p>
        </p:txBody>
      </p:sp>
    </p:spTree>
    <p:extLst>
      <p:ext uri="{BB962C8B-B14F-4D97-AF65-F5344CB8AC3E}">
        <p14:creationId xmlns:p14="http://schemas.microsoft.com/office/powerpoint/2010/main" val="362604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B5E3C12-A0B4-9C83-5310-97727CE2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News Agencies 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CD3ABA-6FA7-FA6C-FA20-29A12EBE2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161282" cy="3207258"/>
          </a:xfrm>
        </p:spPr>
        <p:txBody>
          <a:bodyPr anchor="t">
            <a:normAutofit/>
          </a:bodyPr>
          <a:lstStyle/>
          <a:p>
            <a:r>
              <a:rPr lang="en-US" sz="2400" dirty="0"/>
              <a:t>Al-</a:t>
            </a:r>
            <a:r>
              <a:rPr lang="en-US" sz="2400" dirty="0" err="1"/>
              <a:t>Hadath</a:t>
            </a:r>
            <a:r>
              <a:rPr lang="en-US" sz="2400" dirty="0"/>
              <a:t>:	</a:t>
            </a:r>
          </a:p>
          <a:p>
            <a:pPr lvl="1"/>
            <a:r>
              <a:rPr lang="en-US" sz="2000" dirty="0"/>
              <a:t>Owned by Saudi-based MBC group.</a:t>
            </a:r>
          </a:p>
          <a:p>
            <a:pPr lvl="1"/>
            <a:r>
              <a:rPr lang="en-US" sz="2000" dirty="0"/>
              <a:t>MBC group; Saudi-state owned media conglomerate.</a:t>
            </a:r>
          </a:p>
          <a:p>
            <a:pPr lvl="1"/>
            <a:r>
              <a:rPr lang="en-US" sz="2000" dirty="0"/>
              <a:t>State owns 60% stake.</a:t>
            </a:r>
          </a:p>
          <a:p>
            <a:r>
              <a:rPr lang="en-US" sz="2400" dirty="0"/>
              <a:t>Al-Jazeera:</a:t>
            </a:r>
          </a:p>
          <a:p>
            <a:pPr lvl="1"/>
            <a:r>
              <a:rPr lang="en-US" sz="2000" dirty="0"/>
              <a:t>Owned by the state of Qatar via Qatar Media Corporation.</a:t>
            </a:r>
          </a:p>
          <a:p>
            <a:endParaRPr lang="en-US" sz="2400" dirty="0"/>
          </a:p>
        </p:txBody>
      </p:sp>
      <p:pic>
        <p:nvPicPr>
          <p:cNvPr id="4" name="Resim 3" descr="metin, yazı tipi, ekran görüntüsü, cebir içeren bir resim&#10;&#10;Açıklama otomatik olarak oluşturuldu">
            <a:extLst>
              <a:ext uri="{FF2B5EF4-FFF2-40B4-BE49-F238E27FC236}">
                <a16:creationId xmlns:a16="http://schemas.microsoft.com/office/drawing/2014/main" id="{75381973-D46B-30F9-7429-9E42A07A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991060"/>
            <a:ext cx="6922008" cy="35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DB493C-92F6-5547-E281-7765D442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CC4B77-DF3B-8EA4-EECB-6FA7918A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H.1. News agencies funded by different states have varying discourses.</a:t>
            </a:r>
          </a:p>
          <a:p>
            <a:r>
              <a:rPr lang="en-US" dirty="0"/>
              <a:t>H.2. Comments to the videos will vary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48EB4F-DAD1-C674-DF35-FC89D266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7F55F9-5304-8ACC-E1D4-C0E4D201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Searched October 7 attack in YouTube in Arabic.</a:t>
            </a:r>
          </a:p>
          <a:p>
            <a:r>
              <a:rPr lang="en-US" dirty="0"/>
              <a:t>Two dominant state-funded media in Arabic: MBC Media and Al Jazeera.</a:t>
            </a:r>
          </a:p>
          <a:p>
            <a:r>
              <a:rPr lang="en-US" dirty="0"/>
              <a:t>Two YouTube videos dated 8 October 2023 from al-</a:t>
            </a:r>
            <a:r>
              <a:rPr lang="en-US" dirty="0" err="1"/>
              <a:t>Hadath</a:t>
            </a:r>
            <a:r>
              <a:rPr lang="en-US" dirty="0"/>
              <a:t> and </a:t>
            </a:r>
            <a:r>
              <a:rPr lang="en-US" dirty="0" err="1"/>
              <a:t>al-Jazeera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9D276A-8D60-0FC4-758B-52CC18BB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YouTube Videos</a:t>
            </a:r>
          </a:p>
        </p:txBody>
      </p:sp>
      <p:pic>
        <p:nvPicPr>
          <p:cNvPr id="5" name="Resim 4" descr="metin, elektronik donanım, ekran görüntüsü, web sitesi içeren bir resim&#10;&#10;Açıklama otomatik olarak oluşturuldu">
            <a:extLst>
              <a:ext uri="{FF2B5EF4-FFF2-40B4-BE49-F238E27FC236}">
                <a16:creationId xmlns:a16="http://schemas.microsoft.com/office/drawing/2014/main" id="{6C966330-8B56-40C8-ED07-42670D9E18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6" r="-2" b="10186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" name="İçerik Yer Tutucusu 3" descr="metin, ekran görüntüsü, bulut, gökyüzü içeren bir resim&#10;&#10;Açıklama otomatik olarak oluşturuldu">
            <a:extLst>
              <a:ext uri="{FF2B5EF4-FFF2-40B4-BE49-F238E27FC236}">
                <a16:creationId xmlns:a16="http://schemas.microsoft.com/office/drawing/2014/main" id="{04DD92DE-3408-F553-52F9-025881AB3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4" r="-2" b="9146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3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D8F6FCF-2EBF-C51C-B213-1540DA4E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YouTube Videos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3C1536-4275-678D-E891-8987B9A1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YouTube Data Tools to extract basic info, comments and authors.</a:t>
            </a:r>
          </a:p>
          <a:p>
            <a:r>
              <a:rPr lang="en-US" sz="2200"/>
              <a:t>Al-Hadath Video:</a:t>
            </a:r>
          </a:p>
          <a:p>
            <a:pPr lvl="1"/>
            <a:r>
              <a:rPr lang="en-US" sz="2200"/>
              <a:t>3 minutes long,</a:t>
            </a:r>
          </a:p>
          <a:p>
            <a:pPr lvl="1"/>
            <a:r>
              <a:rPr lang="en-US" sz="2200"/>
              <a:t>More than 3.7 million view count,</a:t>
            </a:r>
          </a:p>
          <a:p>
            <a:pPr lvl="1"/>
            <a:r>
              <a:rPr lang="en-US" sz="2200"/>
              <a:t>More than 27 thousand like count,</a:t>
            </a:r>
          </a:p>
          <a:p>
            <a:pPr lvl="1"/>
            <a:r>
              <a:rPr lang="en-US" sz="2200"/>
              <a:t>3384 comments.</a:t>
            </a:r>
          </a:p>
          <a:p>
            <a:pPr marL="457200" lvl="1" indent="0">
              <a:buNone/>
            </a:pPr>
            <a:endParaRPr lang="en-US" sz="2200"/>
          </a:p>
        </p:txBody>
      </p:sp>
      <p:pic>
        <p:nvPicPr>
          <p:cNvPr id="4" name="Resim 3" descr="metin, ekran görüntüsü, sayı, numara, makbuz içeren bir resim&#10;&#10;Açıklama otomatik olarak oluşturuldu">
            <a:extLst>
              <a:ext uri="{FF2B5EF4-FFF2-40B4-BE49-F238E27FC236}">
                <a16:creationId xmlns:a16="http://schemas.microsoft.com/office/drawing/2014/main" id="{85581912-57B7-6E88-3818-325A2760E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82" y="50799"/>
            <a:ext cx="4818887" cy="66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3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663</Words>
  <Application>Microsoft Macintosh PowerPoint</Application>
  <PresentationFormat>Geniş ekran</PresentationFormat>
  <Paragraphs>107</Paragraphs>
  <Slides>25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Office Teması</vt:lpstr>
      <vt:lpstr>How Has the Discourse Regarding the October 7 Attack Varied among Arab states?</vt:lpstr>
      <vt:lpstr>Why Do Varying Discourses Matter? </vt:lpstr>
      <vt:lpstr>Background</vt:lpstr>
      <vt:lpstr>Background</vt:lpstr>
      <vt:lpstr>News Agencies </vt:lpstr>
      <vt:lpstr>Hypotheses:</vt:lpstr>
      <vt:lpstr>Methodology</vt:lpstr>
      <vt:lpstr>YouTube Videos</vt:lpstr>
      <vt:lpstr>YouTube Videos</vt:lpstr>
      <vt:lpstr>YouTube Videos</vt:lpstr>
      <vt:lpstr>Creating Datasets in R:</vt:lpstr>
      <vt:lpstr>Creating Datasets in R:</vt:lpstr>
      <vt:lpstr>Creating Datasets in R:</vt:lpstr>
      <vt:lpstr>Gephi</vt:lpstr>
      <vt:lpstr>NVivo</vt:lpstr>
      <vt:lpstr>Wordcloudgenerator</vt:lpstr>
      <vt:lpstr>Al Hadath vs. Al Jazeera</vt:lpstr>
      <vt:lpstr>Comparing Discourses:</vt:lpstr>
      <vt:lpstr>Al Hadath</vt:lpstr>
      <vt:lpstr>Al Jazeera</vt:lpstr>
      <vt:lpstr>Discourses</vt:lpstr>
      <vt:lpstr>Comments</vt:lpstr>
      <vt:lpstr>Findings:</vt:lpstr>
      <vt:lpstr>Findings: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Has the Discourse Regarding the October 7 Attack Varied among Arab states?</dc:title>
  <dc:creator>18447</dc:creator>
  <cp:lastModifiedBy>18447</cp:lastModifiedBy>
  <cp:revision>10</cp:revision>
  <dcterms:created xsi:type="dcterms:W3CDTF">2024-04-23T04:09:49Z</dcterms:created>
  <dcterms:modified xsi:type="dcterms:W3CDTF">2024-04-23T23:51:52Z</dcterms:modified>
</cp:coreProperties>
</file>