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9" r:id="rId3"/>
    <p:sldId id="260" r:id="rId4"/>
    <p:sldId id="272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4" r:id="rId15"/>
    <p:sldId id="271" r:id="rId16"/>
    <p:sldId id="257" r:id="rId17"/>
    <p:sldId id="258" r:id="rId18"/>
    <p:sldId id="273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4" autoAdjust="0"/>
    <p:restoredTop sz="96395" autoAdjust="0"/>
  </p:normalViewPr>
  <p:slideViewPr>
    <p:cSldViewPr snapToGrid="0">
      <p:cViewPr varScale="1">
        <p:scale>
          <a:sx n="94" d="100"/>
          <a:sy n="94" d="100"/>
        </p:scale>
        <p:origin x="184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26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54B1D-6E8F-4B2A-9B0B-F346A8212316}" type="datetimeFigureOut">
              <a:rPr lang="de-DE" smtClean="0"/>
              <a:t>17.03.20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8899A-35E9-4BAC-B63B-3693D6BD3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185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0.sv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xmlns="" id="{D536E53E-1A20-40D5-A78F-0F68FE120A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662672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II_rahmen_neu_titel">
            <a:extLst>
              <a:ext uri="{FF2B5EF4-FFF2-40B4-BE49-F238E27FC236}">
                <a16:creationId xmlns:a16="http://schemas.microsoft.com/office/drawing/2014/main" xmlns="" id="{A95F32CA-B5BF-43BB-82DD-2714682C89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4">
            <a:extLst>
              <a:ext uri="{FF2B5EF4-FFF2-40B4-BE49-F238E27FC236}">
                <a16:creationId xmlns:a16="http://schemas.microsoft.com/office/drawing/2014/main" xmlns="" id="{2FD3021E-431C-4904-8F6F-87FAFD8701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6875" y="6552308"/>
            <a:ext cx="3670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xmlns="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75" y="6490081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7F7ADE7B-8F8C-4061-BABF-C9A207FD28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333374"/>
            <a:ext cx="1628775" cy="75025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0DF00E79-2BC5-48CF-A92C-F3B4DD06DB7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8344" y="345600"/>
            <a:ext cx="1124442" cy="56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68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1201567"/>
            <a:ext cx="8343900" cy="490451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E3E9-B5F6-425E-9C44-63289F1DFCF7}" type="datetime1">
              <a:rPr lang="de-DE" smtClean="0"/>
              <a:t>17.03.20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EE5A31AB-C67D-4F0F-8135-95200015D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9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0386" y="365125"/>
            <a:ext cx="1971675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1940" y="365125"/>
            <a:ext cx="6225572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7EEE-9353-403C-ADDC-2ADC0D9EE20A}" type="datetime1">
              <a:rPr lang="de-DE" smtClean="0"/>
              <a:t>17.03.20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03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201567"/>
            <a:ext cx="8343900" cy="490451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8905-EA19-40EA-A51E-26048D62A4A2}" type="datetime1">
              <a:rPr lang="de-DE" smtClean="0"/>
              <a:t>17.03.20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03EE4-0BB8-4A2C-9025-B8F5E159BB3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5E9F3D11-7573-4C8E-A81F-0E3F12D8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38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2589-E40A-4770-82F8-D3207F157333}" type="datetime1">
              <a:rPr lang="de-DE" smtClean="0"/>
              <a:t>17.03.20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xmlns="" id="{8C5860D3-14FA-4FDC-8816-17A10BEC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xmlns="" id="{60A7DEDA-EAA3-43B9-89DF-5D1DF3E4C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6994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0" y="1201567"/>
            <a:ext cx="4114800" cy="497539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1201567"/>
            <a:ext cx="4114799" cy="497539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B21E-672E-45D7-97B2-CB211D1B4040}" type="datetime1">
              <a:rPr lang="de-DE" smtClean="0"/>
              <a:t>17.03.20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DD89B5CA-F326-417B-804D-4A944865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48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1203334"/>
            <a:ext cx="409813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" y="2214208"/>
            <a:ext cx="4098132" cy="397545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818" y="1203334"/>
            <a:ext cx="409813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818" y="2214208"/>
            <a:ext cx="4098132" cy="397545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D870-0A26-4CFF-94E9-986FAE8F1E7F}" type="datetime1">
              <a:rPr lang="de-DE" smtClean="0"/>
              <a:t>17.03.20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337802FE-6A36-43AA-8464-593B7D9F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57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93C3-6755-45F5-8FFB-9800C13702A7}" type="datetime1">
              <a:rPr lang="de-DE" smtClean="0"/>
              <a:t>17.03.20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5CAD5EF3-BE98-4ECF-87EA-2B848F66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12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1BF5-D2CB-4CFF-86FE-6BBED906C831}" type="datetime1">
              <a:rPr lang="de-DE" smtClean="0"/>
              <a:t>17.03.20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21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1640" y="1125998"/>
            <a:ext cx="4882310" cy="473505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050" y="1125248"/>
            <a:ext cx="3178969" cy="47437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B7C6-865B-4E5B-B406-E986927EA313}" type="datetime1">
              <a:rPr lang="de-DE" smtClean="0"/>
              <a:t>17.03.20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C009EEFD-83E8-4715-9A7D-6B7B8BF1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6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3914" y="624690"/>
            <a:ext cx="5471285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32B6-B1B2-414C-8F9E-CDED976D0DD6}" type="datetime1">
              <a:rPr lang="de-DE" smtClean="0"/>
              <a:t>17.03.20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2A11-3F6D-49C2-B184-6A782E851E4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74D6481-F98B-45EE-B6D0-BF8C42A1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913" y="4836495"/>
            <a:ext cx="5468677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6521" y="5463728"/>
            <a:ext cx="5468677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0210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II_rahmen_neu_folge">
            <a:extLst>
              <a:ext uri="{FF2B5EF4-FFF2-40B4-BE49-F238E27FC236}">
                <a16:creationId xmlns:a16="http://schemas.microsoft.com/office/drawing/2014/main" xmlns="" id="{0D02B5F8-FF72-4AF8-91A3-89F2DE9F17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050" y="394871"/>
            <a:ext cx="6865128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1210021"/>
            <a:ext cx="8343900" cy="48960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 für Technologie (KIT).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7233" y="6445473"/>
            <a:ext cx="1027755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898989"/>
                </a:solidFill>
              </a:defRPr>
            </a:lvl1pPr>
          </a:lstStyle>
          <a:p>
            <a:fld id="{480E5205-E75F-46D6-A06B-E8E6A4654649}" type="datetime1">
              <a:rPr lang="de-DE" smtClean="0"/>
              <a:t>17.03.20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5523" y="6445473"/>
            <a:ext cx="326368" cy="296863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0D342A11-3F6D-49C2-B184-6A782E851E4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xmlns="" id="{FE5FB131-8E2D-4827-9498-6C06D3B9F03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228" y="333375"/>
            <a:ext cx="1078722" cy="496888"/>
          </a:xfrm>
          <a:prstGeom prst="rect">
            <a:avLst/>
          </a:prstGeom>
        </p:spPr>
      </p:pic>
      <p:sp>
        <p:nvSpPr>
          <p:cNvPr id="21" name="Footer Placeholder 4">
            <a:extLst>
              <a:ext uri="{FF2B5EF4-FFF2-40B4-BE49-F238E27FC236}">
                <a16:creationId xmlns:a16="http://schemas.microsoft.com/office/drawing/2014/main" xmlns="" id="{960349D9-6A0D-49BA-B939-F09EA2B08865}"/>
              </a:ext>
            </a:extLst>
          </p:cNvPr>
          <p:cNvSpPr txBox="1">
            <a:spLocks/>
          </p:cNvSpPr>
          <p:nvPr userDrawn="1"/>
        </p:nvSpPr>
        <p:spPr>
          <a:xfrm>
            <a:off x="5934974" y="6445473"/>
            <a:ext cx="2808976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900" noProof="0" dirty="0" smtClean="0"/>
              <a:t>Software-Entwurf und –Qualität</a:t>
            </a:r>
            <a:br>
              <a:rPr lang="de-DE" altLang="de-DE" sz="900" noProof="0" dirty="0" smtClean="0"/>
            </a:br>
            <a:r>
              <a:rPr lang="de-DE" altLang="de-DE" sz="900" noProof="0" dirty="0" smtClean="0"/>
              <a:t>Institut für Programmstrukturen und Datenorganisation</a:t>
            </a:r>
            <a:endParaRPr lang="de-DE" altLang="de-DE" sz="9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B54FFE2B-FDE4-4961-B49A-BAE98054FEF2}"/>
              </a:ext>
            </a:extLst>
          </p:cNvPr>
          <p:cNvSpPr txBox="1">
            <a:spLocks/>
          </p:cNvSpPr>
          <p:nvPr userDrawn="1"/>
        </p:nvSpPr>
        <p:spPr>
          <a:xfrm>
            <a:off x="1700330" y="6445473"/>
            <a:ext cx="4234644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Max </a:t>
            </a:r>
            <a:r>
              <a:rPr lang="de-DE" dirty="0"/>
              <a:t>Mustermann -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96975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71463" algn="l" defTabSz="914400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2663" indent="-265113" algn="l" defTabSz="898525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613" indent="-271463" algn="l" defTabSz="914400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213" indent="-265113" algn="l" defTabSz="914400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8B9C1147-AA98-4749-BEB3-BE9BD4A51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GB" altLang="de-DE" sz="2600" b="1" dirty="0" smtClean="0"/>
              <a:t>ITIV: Signal Selection for Multivariate DTW</a:t>
            </a:r>
            <a:endParaRPr lang="en-GB" altLang="de-DE" sz="2200" b="1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52E34B1E-A451-4EF3-959F-FF343CD39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600" b="1" dirty="0" smtClean="0">
                <a:solidFill>
                  <a:srgbClr val="000000"/>
                </a:solidFill>
              </a:rPr>
              <a:t>Übergabe der Hiwi-Stelle</a:t>
            </a:r>
          </a:p>
        </p:txBody>
      </p:sp>
    </p:spTree>
    <p:extLst>
      <p:ext uri="{BB962C8B-B14F-4D97-AF65-F5344CB8AC3E}">
        <p14:creationId xmlns:p14="http://schemas.microsoft.com/office/powerpoint/2010/main" val="387742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Results from the test</a:t>
            </a:r>
            <a:endParaRPr lang="en-AU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17 March 2020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10</a:t>
            </a:fld>
            <a:endParaRPr lang="en-US" noProof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00245"/>
              </p:ext>
            </p:extLst>
          </p:nvPr>
        </p:nvGraphicFramePr>
        <p:xfrm>
          <a:off x="393500" y="2578912"/>
          <a:ext cx="8215479" cy="2059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366"/>
                <a:gridCol w="803296"/>
                <a:gridCol w="912831"/>
                <a:gridCol w="912831"/>
                <a:gridCol w="912831"/>
                <a:gridCol w="912831"/>
                <a:gridCol w="912831"/>
                <a:gridCol w="912831"/>
                <a:gridCol w="912831"/>
              </a:tblGrid>
              <a:tr h="685800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Metrics </a:t>
                      </a:r>
                      <a:endParaRPr lang="en-A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Flat Line </a:t>
                      </a:r>
                      <a:endParaRPr lang="en-A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Flat</a:t>
                      </a:r>
                      <a:r>
                        <a:rPr lang="en-AU" sz="1400" baseline="0" dirty="0" smtClean="0"/>
                        <a:t> Line with Slope</a:t>
                      </a:r>
                      <a:endParaRPr lang="en-A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Clean</a:t>
                      </a:r>
                      <a:r>
                        <a:rPr lang="en-AU" sz="1400" baseline="0" dirty="0" smtClean="0"/>
                        <a:t> Pattern </a:t>
                      </a:r>
                      <a:endParaRPr lang="en-A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Mixed Pattern </a:t>
                      </a:r>
                      <a:endParaRPr lang="en-A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Noisy</a:t>
                      </a:r>
                      <a:r>
                        <a:rPr lang="en-AU" sz="1400" baseline="0" dirty="0" smtClean="0"/>
                        <a:t> clean pattern</a:t>
                      </a:r>
                      <a:endParaRPr lang="en-A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Noisy mixed</a:t>
                      </a:r>
                      <a:r>
                        <a:rPr lang="en-AU" sz="1400" baseline="0" dirty="0" smtClean="0"/>
                        <a:t> pattern</a:t>
                      </a:r>
                      <a:endParaRPr lang="en-A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White Noise</a:t>
                      </a:r>
                      <a:r>
                        <a:rPr lang="en-AU" sz="1400" baseline="0" dirty="0" smtClean="0"/>
                        <a:t> </a:t>
                      </a:r>
                      <a:endParaRPr lang="en-A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Periodic</a:t>
                      </a:r>
                      <a:r>
                        <a:rPr lang="en-AU" sz="1400" baseline="0" dirty="0" smtClean="0"/>
                        <a:t> White noise</a:t>
                      </a:r>
                      <a:endParaRPr lang="en-AU" sz="1400" dirty="0"/>
                    </a:p>
                  </a:txBody>
                  <a:tcPr marL="68580" marR="68580" marT="34290" marB="34290"/>
                </a:tc>
              </a:tr>
              <a:tr h="596867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 smtClean="0"/>
                        <a:t>Variance </a:t>
                      </a:r>
                      <a:endParaRPr lang="en-AU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 smtClean="0"/>
                        <a:t>0.0</a:t>
                      </a:r>
                      <a:endParaRPr lang="en-AU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/>
                        <a:t>133.46</a:t>
                      </a:r>
                      <a:endParaRPr lang="en-AU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dirty="0" smtClean="0"/>
                        <a:t>0.742</a:t>
                      </a:r>
                      <a:endParaRPr lang="en-AU" sz="1400" dirty="0" smtClean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dirty="0" smtClean="0"/>
                        <a:t>0.755</a:t>
                      </a:r>
                      <a:endParaRPr lang="en-AU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1.75</a:t>
                      </a:r>
                      <a:endParaRPr lang="en-AU" sz="1400" dirty="0" smtClean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 smtClean="0"/>
                        <a:t>1.82</a:t>
                      </a:r>
                      <a:endParaRPr lang="en-AU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dirty="0" smtClean="0"/>
                        <a:t>0.992</a:t>
                      </a:r>
                      <a:endParaRPr lang="en-AU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dirty="0" smtClean="0"/>
                        <a:t>1.45</a:t>
                      </a:r>
                      <a:endParaRPr lang="en-AU" sz="1400" dirty="0"/>
                    </a:p>
                  </a:txBody>
                  <a:tcPr marL="68580" marR="68580" marT="34290" marB="34290" anchor="ctr"/>
                </a:tc>
              </a:tr>
              <a:tr h="754342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 err="1" smtClean="0"/>
                        <a:t>ApEN</a:t>
                      </a:r>
                      <a:endParaRPr lang="en-AU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/>
                        <a:t>0</a:t>
                      </a:r>
                      <a:endParaRPr lang="en-AU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400" dirty="0" smtClean="0"/>
                        <a:t>0.0005</a:t>
                      </a:r>
                      <a:endParaRPr lang="en-AU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 smtClean="0"/>
                        <a:t>0.029</a:t>
                      </a:r>
                      <a:endParaRPr lang="en-AU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400" dirty="0" smtClean="0"/>
                        <a:t>0.072</a:t>
                      </a:r>
                      <a:endParaRPr lang="en-AU" sz="1400" dirty="0" smtClean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400" dirty="0" smtClean="0"/>
                        <a:t>0.0281</a:t>
                      </a:r>
                      <a:endParaRPr lang="en-AU" sz="1400" dirty="0" smtClean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dirty="0" smtClean="0"/>
                        <a:t>1.22</a:t>
                      </a:r>
                      <a:endParaRPr lang="en-AU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/>
                        <a:t>1.54</a:t>
                      </a:r>
                      <a:endParaRPr lang="en-AU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dirty="0" smtClean="0"/>
                        <a:t>1.33</a:t>
                      </a:r>
                      <a:endParaRPr lang="en-AU" sz="14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93498" y="1867520"/>
                <a:ext cx="8357004" cy="3637681"/>
              </a:xfrm>
            </p:spPr>
            <p:txBody>
              <a:bodyPr/>
              <a:lstStyle/>
              <a:p>
                <a:r>
                  <a:rPr lang="en-AU" dirty="0" err="1" smtClean="0"/>
                  <a:t>ApEn</a:t>
                </a:r>
                <a:r>
                  <a:rPr lang="en-AU" dirty="0"/>
                  <a:t> </a:t>
                </a:r>
                <a:r>
                  <a:rPr lang="en-AU" dirty="0" smtClean="0"/>
                  <a:t>metrics of 0 no randomness in system </a:t>
                </a:r>
              </a:p>
              <a:p>
                <a:r>
                  <a:rPr lang="en-AU" dirty="0" err="1" smtClean="0"/>
                  <a:t>ApEn</a:t>
                </a:r>
                <a:r>
                  <a:rPr lang="en-AU" dirty="0" smtClean="0"/>
                  <a:t> metrics of </a:t>
                </a:r>
                <a:r>
                  <a:rPr lang="en-AU" dirty="0" smtClean="0">
                    <a:sym typeface="Wingdings"/>
                  </a:rPr>
                  <a:t>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∞</m:t>
                    </m:r>
                  </m:oMath>
                </a14:m>
                <a:r>
                  <a:rPr lang="en-AU" dirty="0" smtClean="0"/>
                  <a:t> total random system </a:t>
                </a:r>
              </a:p>
            </p:txBody>
          </p:sp>
        </mc:Choice>
        <mc:Fallback xmlns="">
          <p:sp>
            <p:nvSpPr>
              <p:cNvPr id="9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664" y="1347026"/>
                <a:ext cx="11142672" cy="4850241"/>
              </a:xfrm>
              <a:blipFill rotWithShape="0">
                <a:blip r:embed="rId2"/>
                <a:stretch>
                  <a:fillRect t="-26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18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Evaluation of the test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Flat lines (with slope or not) achieve the best  </a:t>
            </a:r>
            <a:r>
              <a:rPr lang="en-AU" dirty="0" err="1" smtClean="0"/>
              <a:t>ApEn</a:t>
            </a:r>
            <a:r>
              <a:rPr lang="en-AU" dirty="0" smtClean="0"/>
              <a:t> results, since no randomness occurs but actually no usable information is contained. </a:t>
            </a:r>
          </a:p>
          <a:p>
            <a:r>
              <a:rPr lang="en-AU" dirty="0" smtClean="0"/>
              <a:t>A clean pattern signal is optimal for detecting lane changes </a:t>
            </a:r>
          </a:p>
          <a:p>
            <a:r>
              <a:rPr lang="en-AU" dirty="0" smtClean="0"/>
              <a:t>Develop score which filters out the flat lines!</a:t>
            </a:r>
          </a:p>
          <a:p>
            <a:endParaRPr lang="en-AU" dirty="0" smtClean="0"/>
          </a:p>
          <a:p>
            <a:r>
              <a:rPr lang="en-AU" dirty="0" smtClean="0"/>
              <a:t>Additionally the variance is taken into consideration:</a:t>
            </a:r>
          </a:p>
          <a:p>
            <a:pPr lvl="1"/>
            <a:r>
              <a:rPr lang="en-AU" dirty="0" smtClean="0"/>
              <a:t>Flat lines without slope show zero variance</a:t>
            </a:r>
          </a:p>
          <a:p>
            <a:pPr lvl="1"/>
            <a:r>
              <a:rPr lang="en-AU" dirty="0" smtClean="0"/>
              <a:t>Flat lines with slope show a very high variance</a:t>
            </a:r>
          </a:p>
          <a:p>
            <a:endParaRPr lang="en-AU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17 March 2020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8241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020838"/>
            <a:ext cx="8163379" cy="4040872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8905-EA19-40EA-A51E-26048D62A4A2}" type="datetime1">
              <a:rPr lang="de-DE" smtClean="0"/>
              <a:t>17.03.20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Score 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/>
              <p:cNvSpPr txBox="1">
                <a:spLocks/>
              </p:cNvSpPr>
              <p:nvPr/>
            </p:nvSpPr>
            <p:spPr>
              <a:xfrm>
                <a:off x="400050" y="5061709"/>
                <a:ext cx="8343900" cy="1044367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71463" indent="-271463" algn="l" defTabSz="914400" rtl="0" eaLnBrk="1" latinLnBrk="0" hangingPunct="1">
                  <a:lnSpc>
                    <a:spcPct val="90000"/>
                  </a:lnSpc>
                  <a:spcBef>
                    <a:spcPts val="480"/>
                  </a:spcBef>
                  <a:buSzPct val="88000"/>
                  <a:buFontTx/>
                  <a:buBlip>
                    <a:blip r:embed="rId3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71463" algn="l" defTabSz="914400" rtl="0" eaLnBrk="1" latinLnBrk="0" hangingPunct="1">
                  <a:lnSpc>
                    <a:spcPct val="90000"/>
                  </a:lnSpc>
                  <a:spcBef>
                    <a:spcPts val="480"/>
                  </a:spcBef>
                  <a:buSzPct val="88000"/>
                  <a:buFontTx/>
                  <a:buBlip>
                    <a:blip r:embed="rId3"/>
                  </a:buBlip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82663" indent="-265113" algn="l" defTabSz="898525" rtl="0" eaLnBrk="1" latinLnBrk="0" hangingPunct="1">
                  <a:lnSpc>
                    <a:spcPct val="90000"/>
                  </a:lnSpc>
                  <a:spcBef>
                    <a:spcPts val="480"/>
                  </a:spcBef>
                  <a:buSzPct val="88000"/>
                  <a:buFontTx/>
                  <a:buBlip>
                    <a:blip r:embed="rId3"/>
                  </a:buBlip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44613" indent="-271463" algn="l" defTabSz="914400" rtl="0" eaLnBrk="1" latinLnBrk="0" hangingPunct="1">
                  <a:lnSpc>
                    <a:spcPct val="90000"/>
                  </a:lnSpc>
                  <a:spcBef>
                    <a:spcPts val="480"/>
                  </a:spcBef>
                  <a:buSzPct val="88000"/>
                  <a:buFontTx/>
                  <a:buBlip>
                    <a:blip r:embed="rId3"/>
                  </a:buBlip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00213" indent="-265113" algn="l" defTabSz="914400" rtl="0" eaLnBrk="1" latinLnBrk="0" hangingPunct="1">
                  <a:lnSpc>
                    <a:spcPct val="90000"/>
                  </a:lnSpc>
                  <a:spcBef>
                    <a:spcPts val="480"/>
                  </a:spcBef>
                  <a:buSzPct val="88000"/>
                  <a:buFontTx/>
                  <a:buBlip>
                    <a:blip r:embed="rId3"/>
                  </a:buBlip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dirty="0" smtClean="0"/>
                  <a:t>The score function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charset="0"/>
                          </a:rPr>
                          <m:t>𝑣𝑎𝑟𝑖𝑎𝑛𝑐𝑒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charset="0"/>
                          </a:rPr>
                          <m:t>ln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⁡(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𝐴𝑝𝐸𝑛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AU" dirty="0" smtClean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{</m:t>
                    </m:r>
                    <m:r>
                      <a:rPr lang="de-DE" b="0" i="1" smtClean="0">
                        <a:latin typeface="Cambria Math" charset="0"/>
                      </a:rPr>
                      <m:t>𝑥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:0&lt;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&lt;1 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𝑜𝑟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&gt;1}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7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" y="5061709"/>
                <a:ext cx="8343900" cy="1044367"/>
              </a:xfrm>
              <a:prstGeom prst="rect">
                <a:avLst/>
              </a:prstGeom>
              <a:blipFill rotWithShape="0">
                <a:blip r:embed="rId4"/>
                <a:stretch>
                  <a:fillRect l="-73" t="-4070" b="-273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086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The </a:t>
                </a:r>
                <a:r>
                  <a:rPr lang="en-AU" dirty="0"/>
                  <a:t>A</a:t>
                </a:r>
                <a:r>
                  <a:rPr lang="en-AU" dirty="0" smtClean="0"/>
                  <a:t>pproximate Entropy (</a:t>
                </a:r>
                <a:r>
                  <a:rPr lang="en-AU" dirty="0" err="1" smtClean="0"/>
                  <a:t>ApEn</a:t>
                </a:r>
                <a:r>
                  <a:rPr lang="en-AU" dirty="0" smtClean="0"/>
                  <a:t>) is empirically ~0 if the system has perfect information, or ~2 if the system is totally random</a:t>
                </a:r>
                <a:r>
                  <a:rPr lang="en-AU" dirty="0"/>
                  <a:t> </a:t>
                </a:r>
                <a:r>
                  <a:rPr lang="en-AU" dirty="0" smtClean="0"/>
                  <a:t>[1]</a:t>
                </a:r>
              </a:p>
              <a:p>
                <a:r>
                  <a:rPr lang="en-AU" dirty="0" smtClean="0"/>
                  <a:t>According to the function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AU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AU">
                            <a:latin typeface="Cambria Math" charset="0"/>
                          </a:rPr>
                          <m:t>ln</m:t>
                        </m:r>
                        <m:r>
                          <a:rPr lang="en-AU" i="1">
                            <a:latin typeface="Cambria Math" charset="0"/>
                          </a:rPr>
                          <m:t>⁡(</m:t>
                        </m:r>
                        <m:r>
                          <a:rPr lang="en-AU" i="1">
                            <a:latin typeface="Cambria Math" charset="0"/>
                          </a:rPr>
                          <m:t>𝑥</m:t>
                        </m:r>
                        <m:r>
                          <a:rPr lang="en-AU" i="1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AU" dirty="0" smtClean="0"/>
                  <a:t> if x is within 0 &lt; x &lt; 1, the ratio turns out to be small, the smaller x (</a:t>
                </a:r>
                <a:r>
                  <a:rPr lang="en-AU" dirty="0" err="1" smtClean="0"/>
                  <a:t>ApEn</a:t>
                </a:r>
                <a:r>
                  <a:rPr lang="en-AU" dirty="0" smtClean="0"/>
                  <a:t>) is.</a:t>
                </a:r>
              </a:p>
              <a:p>
                <a:r>
                  <a:rPr lang="en-AU" dirty="0" smtClean="0"/>
                  <a:t>By looking only at the interval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charset="0"/>
                      </a:rPr>
                      <m:t>𝑦</m:t>
                    </m:r>
                    <m:r>
                      <a:rPr lang="en-AU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d>
                      <m:dPr>
                        <m:ctrlPr>
                          <a:rPr lang="en-AU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AU" dirty="0" smtClean="0"/>
                  <a:t>, (y=Score), the case of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charset="0"/>
                      </a:rPr>
                      <m:t> </m:t>
                    </m:r>
                    <m:r>
                      <a:rPr lang="en-AU" b="0" i="1" smtClean="0">
                        <a:latin typeface="Cambria Math" charset="0"/>
                      </a:rPr>
                      <m:t>𝑥</m:t>
                    </m:r>
                    <m:r>
                      <a:rPr lang="en-AU" b="0" i="1" smtClean="0">
                        <a:latin typeface="Cambria Math" charset="0"/>
                      </a:rPr>
                      <m:t>&gt;1</m:t>
                    </m:r>
                  </m:oMath>
                </a14:m>
                <a:r>
                  <a:rPr lang="en-AU" dirty="0" smtClean="0"/>
                  <a:t> is excluded. </a:t>
                </a:r>
              </a:p>
              <a:p>
                <a:r>
                  <a:rPr lang="en-AU" dirty="0" smtClean="0"/>
                  <a:t>Since </a:t>
                </a:r>
                <a:r>
                  <a:rPr lang="en-AU" dirty="0" err="1" smtClean="0"/>
                  <a:t>ApEn</a:t>
                </a:r>
                <a:r>
                  <a:rPr lang="en-AU" dirty="0" smtClean="0"/>
                  <a:t> only scores perfect up to ~2 </a:t>
                </a:r>
                <a:r>
                  <a:rPr lang="en-AU" dirty="0" smtClean="0">
                    <a:sym typeface="Wingdings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AU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AU">
                            <a:latin typeface="Cambria Math" charset="0"/>
                          </a:rPr>
                          <m:t>ln</m:t>
                        </m:r>
                        <m:r>
                          <a:rPr lang="en-AU" i="1">
                            <a:latin typeface="Cambria Math" charset="0"/>
                          </a:rPr>
                          <m:t>⁡(</m:t>
                        </m:r>
                        <m:r>
                          <a:rPr lang="en-AU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AU" i="1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AU" dirty="0" smtClean="0"/>
                  <a:t> =1.442 &gt;1 and the function is decreasing for x &gt; 1 </a:t>
                </a:r>
              </a:p>
              <a:p>
                <a:r>
                  <a:rPr lang="en-AU" dirty="0" smtClean="0"/>
                  <a:t>This means the score will only operate within the first case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charset="0"/>
                      </a:rPr>
                      <m:t>0&lt;</m:t>
                    </m:r>
                    <m:r>
                      <a:rPr lang="en-AU" b="0" i="1" smtClean="0">
                        <a:latin typeface="Cambria Math" charset="0"/>
                      </a:rPr>
                      <m:t>𝑥</m:t>
                    </m:r>
                    <m:r>
                      <a:rPr lang="en-AU" b="0" i="1" smtClean="0">
                        <a:latin typeface="Cambria Math" charset="0"/>
                      </a:rPr>
                      <m:t>&lt;1</m:t>
                    </m:r>
                  </m:oMath>
                </a14:m>
                <a:endParaRPr lang="en-AU" dirty="0" smtClean="0"/>
              </a:p>
              <a:p>
                <a:endParaRPr lang="en-AU" dirty="0" smtClean="0"/>
              </a:p>
              <a:p>
                <a:r>
                  <a:rPr lang="en-AU" dirty="0" smtClean="0"/>
                  <a:t>With multiplying the variance, which is by nature positive, the ratio will be scaled. The ratio will be higher the greater the variance is.</a:t>
                </a:r>
              </a:p>
              <a:p>
                <a:r>
                  <a:rPr lang="en-AU" dirty="0" smtClean="0"/>
                  <a:t>Thus signals like a flat line with slope can be excluded. </a:t>
                </a:r>
              </a:p>
              <a:p>
                <a:endParaRPr lang="en-AU" dirty="0"/>
              </a:p>
              <a:p>
                <a:endParaRPr lang="en-AU" dirty="0" smtClean="0"/>
              </a:p>
              <a:p>
                <a:endParaRPr lang="en-AU" dirty="0"/>
              </a:p>
              <a:p>
                <a:endParaRPr lang="en-AU" dirty="0" smtClean="0"/>
              </a:p>
              <a:p>
                <a:endParaRPr lang="en-AU" dirty="0"/>
              </a:p>
              <a:p>
                <a:endParaRPr lang="en-AU" dirty="0" smtClean="0"/>
              </a:p>
              <a:p>
                <a:endParaRPr lang="en-AU" dirty="0"/>
              </a:p>
              <a:p>
                <a:endParaRPr lang="en-AU" dirty="0" smtClean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3" t="-21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8905-EA19-40EA-A51E-26048D62A4A2}" type="datetime1">
              <a:rPr lang="de-DE" smtClean="0"/>
              <a:t>17.03.20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Score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046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00050" y="1201567"/>
            <a:ext cx="8343900" cy="1241382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The DTW is evaluated with a binary classifier where the evaluation classifies: </a:t>
            </a:r>
          </a:p>
          <a:p>
            <a:pPr lvl="1"/>
            <a:r>
              <a:rPr lang="en-CA" dirty="0" smtClean="0"/>
              <a:t>if the range of the actual lane change is hit </a:t>
            </a:r>
          </a:p>
          <a:p>
            <a:pPr lvl="1"/>
            <a:r>
              <a:rPr lang="en-CA" dirty="0" smtClean="0"/>
              <a:t>To which extend the range of actual and detected the lane change overlap (True positive) </a:t>
            </a:r>
          </a:p>
          <a:p>
            <a:pPr lvl="1"/>
            <a:endParaRPr lang="en-CA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8905-EA19-40EA-A51E-26048D62A4A2}" type="datetime1">
              <a:rPr lang="de-DE" smtClean="0"/>
              <a:t>17.03.20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627233" y="2752757"/>
            <a:ext cx="4436086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Actual lane change</a:t>
            </a:r>
            <a:endParaRPr lang="en-CA" dirty="0"/>
          </a:p>
        </p:txBody>
      </p:sp>
      <p:sp>
        <p:nvSpPr>
          <p:cNvPr id="7" name="Rechteck 6"/>
          <p:cNvSpPr/>
          <p:nvPr/>
        </p:nvSpPr>
        <p:spPr>
          <a:xfrm>
            <a:off x="1141110" y="3526589"/>
            <a:ext cx="4436086" cy="46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Detected lane change </a:t>
            </a:r>
            <a:endParaRPr lang="en-AU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255523" y="4306589"/>
            <a:ext cx="7998152" cy="9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995796" y="4398337"/>
            <a:ext cx="125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Signal</a:t>
            </a:r>
            <a:endParaRPr lang="de-DE" dirty="0"/>
          </a:p>
        </p:txBody>
      </p:sp>
      <p:cxnSp>
        <p:nvCxnSpPr>
          <p:cNvPr id="12" name="Gerade Verbindung 11"/>
          <p:cNvCxnSpPr/>
          <p:nvPr/>
        </p:nvCxnSpPr>
        <p:spPr>
          <a:xfrm>
            <a:off x="626669" y="3212688"/>
            <a:ext cx="564" cy="1093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1141110" y="3226336"/>
            <a:ext cx="564" cy="1093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5062755" y="3164083"/>
            <a:ext cx="1128" cy="1175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5577196" y="3532757"/>
            <a:ext cx="564" cy="819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367780" y="4398337"/>
            <a:ext cx="153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TP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624015" y="4395113"/>
            <a:ext cx="185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FN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4966276" y="4454938"/>
            <a:ext cx="185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FP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418707" y="5079251"/>
            <a:ext cx="218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FN: False Negative</a:t>
            </a:r>
            <a:endParaRPr lang="en-CA" dirty="0"/>
          </a:p>
        </p:txBody>
      </p:sp>
      <p:sp>
        <p:nvSpPr>
          <p:cNvPr id="23" name="Textfeld 22"/>
          <p:cNvSpPr txBox="1"/>
          <p:nvPr/>
        </p:nvSpPr>
        <p:spPr>
          <a:xfrm>
            <a:off x="400050" y="5386842"/>
            <a:ext cx="218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FP: </a:t>
            </a:r>
            <a:r>
              <a:rPr lang="en-AU" dirty="0" smtClean="0"/>
              <a:t>False</a:t>
            </a:r>
            <a:r>
              <a:rPr lang="de-DE" dirty="0" smtClean="0"/>
              <a:t> Positive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400049" y="5760165"/>
            <a:ext cx="218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TP: True Positive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1272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Goal: Detect the lane change of a traffic object</a:t>
            </a:r>
          </a:p>
          <a:p>
            <a:endParaRPr lang="en-CA" dirty="0"/>
          </a:p>
          <a:p>
            <a:r>
              <a:rPr lang="en-CA" dirty="0" smtClean="0"/>
              <a:t>Four scenarios in </a:t>
            </a:r>
            <a:r>
              <a:rPr lang="en-CA" dirty="0" err="1" smtClean="0"/>
              <a:t>CarMaker</a:t>
            </a:r>
            <a:r>
              <a:rPr lang="en-CA" dirty="0" smtClean="0"/>
              <a:t> were simulated</a:t>
            </a:r>
          </a:p>
          <a:p>
            <a:r>
              <a:rPr lang="en-CA" dirty="0" smtClean="0"/>
              <a:t>The scenarios simulated the lane change of one object </a:t>
            </a:r>
          </a:p>
          <a:p>
            <a:r>
              <a:rPr lang="en-CA" dirty="0" smtClean="0"/>
              <a:t>The lane change took place at different points of the road and with different durations of the lane change </a:t>
            </a:r>
          </a:p>
          <a:p>
            <a:r>
              <a:rPr lang="en-CA" dirty="0" smtClean="0"/>
              <a:t>Four cases</a:t>
            </a:r>
          </a:p>
          <a:p>
            <a:pPr lvl="1"/>
            <a:r>
              <a:rPr lang="en-CA" dirty="0" smtClean="0"/>
              <a:t>Ego Vehicle on right lane &amp; Object Vehicle on right lane: Object changes left</a:t>
            </a:r>
          </a:p>
          <a:p>
            <a:pPr lvl="1"/>
            <a:r>
              <a:rPr lang="en-CA" dirty="0"/>
              <a:t>Ego Vehicle on right lane &amp; Object Vehicle on </a:t>
            </a:r>
            <a:r>
              <a:rPr lang="en-CA" dirty="0" smtClean="0"/>
              <a:t>left lane</a:t>
            </a:r>
            <a:r>
              <a:rPr lang="en-CA" dirty="0"/>
              <a:t>: Object changes </a:t>
            </a:r>
            <a:r>
              <a:rPr lang="en-CA" dirty="0" smtClean="0"/>
              <a:t>right</a:t>
            </a:r>
            <a:endParaRPr lang="en-CA" dirty="0"/>
          </a:p>
          <a:p>
            <a:pPr lvl="1"/>
            <a:r>
              <a:rPr lang="en-CA" dirty="0"/>
              <a:t>Ego Vehicle on </a:t>
            </a:r>
            <a:r>
              <a:rPr lang="en-CA" dirty="0" smtClean="0"/>
              <a:t>left lane </a:t>
            </a:r>
            <a:r>
              <a:rPr lang="en-CA" dirty="0"/>
              <a:t>&amp; Object Vehicle on right lane: Object changes </a:t>
            </a:r>
            <a:r>
              <a:rPr lang="en-CA" dirty="0" smtClean="0"/>
              <a:t>left</a:t>
            </a:r>
          </a:p>
          <a:p>
            <a:pPr lvl="1"/>
            <a:r>
              <a:rPr lang="en-CA" dirty="0"/>
              <a:t>Ego Vehicle on </a:t>
            </a:r>
            <a:r>
              <a:rPr lang="en-CA" dirty="0" smtClean="0"/>
              <a:t>left lane </a:t>
            </a:r>
            <a:r>
              <a:rPr lang="en-CA" dirty="0"/>
              <a:t>&amp; Object Vehicle on </a:t>
            </a:r>
            <a:r>
              <a:rPr lang="en-CA" dirty="0" smtClean="0"/>
              <a:t>left lane</a:t>
            </a:r>
            <a:r>
              <a:rPr lang="en-CA" dirty="0"/>
              <a:t>: Object changes </a:t>
            </a:r>
            <a:r>
              <a:rPr lang="en-CA" dirty="0" smtClean="0"/>
              <a:t>right</a:t>
            </a:r>
            <a:endParaRPr lang="en-CA" dirty="0"/>
          </a:p>
          <a:p>
            <a:r>
              <a:rPr lang="en-CA" smtClean="0"/>
              <a:t>The signals were recorded with 20 Hz</a:t>
            </a:r>
            <a:endParaRPr lang="en-CA" dirty="0" smtClean="0"/>
          </a:p>
          <a:p>
            <a:r>
              <a:rPr lang="en-CA" dirty="0" smtClean="0"/>
              <a:t>For each scenario 20 different variation runs were simulated</a:t>
            </a:r>
          </a:p>
          <a:p>
            <a:r>
              <a:rPr lang="en-CA" dirty="0" smtClean="0"/>
              <a:t>Total of 80 runs </a:t>
            </a:r>
          </a:p>
          <a:p>
            <a:r>
              <a:rPr lang="en-CA" dirty="0" smtClean="0"/>
              <a:t>According to the 4 scenarios: 4 reference signals for the DTW used</a:t>
            </a:r>
            <a:endParaRPr lang="en-CA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8905-EA19-40EA-A51E-26048D62A4A2}" type="datetime1">
              <a:rPr lang="de-DE" smtClean="0"/>
              <a:t>17.03.20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experimental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7867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xmlns="" id="{C59BEE1C-2C77-4435-9515-CB9A49F4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Flowchart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300B1B8-21BF-4F86-B851-AA140F3A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1A8D-3662-4B93-A5F3-4DEC75C5405A}" type="datetime1">
              <a:rPr lang="de-DE" smtClean="0"/>
              <a:t>17.03.20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34498BD6-DC1C-47AA-B56D-21511993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00050" y="1161144"/>
            <a:ext cx="1370694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Load in Data</a:t>
            </a:r>
            <a:endParaRPr lang="de-DE" sz="1400"/>
          </a:p>
        </p:txBody>
      </p:sp>
      <p:sp>
        <p:nvSpPr>
          <p:cNvPr id="21" name="Rechteck 20"/>
          <p:cNvSpPr/>
          <p:nvPr/>
        </p:nvSpPr>
        <p:spPr>
          <a:xfrm>
            <a:off x="2308679" y="1161144"/>
            <a:ext cx="1370694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Preprocessing</a:t>
            </a:r>
            <a:endParaRPr lang="de-DE" sz="1400" dirty="0"/>
          </a:p>
        </p:txBody>
      </p:sp>
      <p:sp>
        <p:nvSpPr>
          <p:cNvPr id="22" name="Rechteck 21"/>
          <p:cNvSpPr/>
          <p:nvPr/>
        </p:nvSpPr>
        <p:spPr>
          <a:xfrm>
            <a:off x="4217308" y="1161144"/>
            <a:ext cx="1370694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Calc</a:t>
            </a:r>
            <a:r>
              <a:rPr lang="de-DE" sz="1400" dirty="0" smtClean="0"/>
              <a:t>. </a:t>
            </a:r>
            <a:r>
              <a:rPr lang="de-DE" sz="1400" dirty="0" err="1" smtClean="0"/>
              <a:t>Aprox</a:t>
            </a:r>
            <a:r>
              <a:rPr lang="de-DE" sz="1400" dirty="0" smtClean="0"/>
              <a:t>. </a:t>
            </a:r>
            <a:r>
              <a:rPr lang="de-DE" sz="1400" dirty="0" err="1" smtClean="0"/>
              <a:t>Entropy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23" name="Rechteck 22"/>
          <p:cNvSpPr/>
          <p:nvPr/>
        </p:nvSpPr>
        <p:spPr>
          <a:xfrm>
            <a:off x="6125937" y="1161144"/>
            <a:ext cx="1370694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Clean Signals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zero</a:t>
            </a:r>
            <a:r>
              <a:rPr lang="de-DE" sz="1400" dirty="0" smtClean="0"/>
              <a:t> </a:t>
            </a:r>
            <a:r>
              <a:rPr lang="de-DE" sz="1400" dirty="0" err="1" smtClean="0"/>
              <a:t>ApEn</a:t>
            </a:r>
            <a:endParaRPr lang="de-DE" sz="1400" dirty="0"/>
          </a:p>
        </p:txBody>
      </p:sp>
      <p:sp>
        <p:nvSpPr>
          <p:cNvPr id="24" name="Rechteck 23"/>
          <p:cNvSpPr/>
          <p:nvPr/>
        </p:nvSpPr>
        <p:spPr>
          <a:xfrm>
            <a:off x="6125937" y="2220687"/>
            <a:ext cx="1370694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Calc</a:t>
            </a:r>
            <a:r>
              <a:rPr lang="de-DE" sz="1400" dirty="0" smtClean="0"/>
              <a:t>. </a:t>
            </a:r>
            <a:r>
              <a:rPr lang="de-DE" sz="1400" dirty="0" err="1" smtClean="0"/>
              <a:t>Variance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Signals </a:t>
            </a:r>
            <a:endParaRPr lang="de-DE" sz="1400" dirty="0"/>
          </a:p>
        </p:txBody>
      </p:sp>
      <p:sp>
        <p:nvSpPr>
          <p:cNvPr id="25" name="Rechteck 24"/>
          <p:cNvSpPr/>
          <p:nvPr/>
        </p:nvSpPr>
        <p:spPr>
          <a:xfrm>
            <a:off x="6121436" y="3280230"/>
            <a:ext cx="1370694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Calc</a:t>
            </a:r>
            <a:r>
              <a:rPr lang="de-DE" sz="1400" dirty="0" smtClean="0"/>
              <a:t>. Score </a:t>
            </a:r>
            <a:endParaRPr lang="de-D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/>
              <p:cNvSpPr/>
              <p:nvPr/>
            </p:nvSpPr>
            <p:spPr>
              <a:xfrm>
                <a:off x="4217308" y="3280230"/>
                <a:ext cx="1370694" cy="406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 smtClean="0"/>
                  <a:t>Clean Signals: Score </a:t>
                </a:r>
                <a14:m>
                  <m:oMath xmlns:m="http://schemas.openxmlformats.org/officeDocument/2006/math">
                    <m:r>
                      <a:rPr lang="de-DE" sz="1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de-DE" sz="1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(0,1)</m:t>
                    </m:r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26" name="Rechteck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308" y="3280230"/>
                <a:ext cx="1370694" cy="406400"/>
              </a:xfrm>
              <a:prstGeom prst="rect">
                <a:avLst/>
              </a:prstGeom>
              <a:blipFill rotWithShape="0">
                <a:blip r:embed="rId2"/>
                <a:stretch>
                  <a:fillRect t="-14493" r="-3084" b="-260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hteck 26"/>
          <p:cNvSpPr/>
          <p:nvPr/>
        </p:nvSpPr>
        <p:spPr>
          <a:xfrm>
            <a:off x="2308679" y="3280230"/>
            <a:ext cx="1370694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smtClean="0"/>
              <a:t>Create </a:t>
            </a:r>
            <a:r>
              <a:rPr lang="de-DE" sz="1100" dirty="0" err="1" smtClean="0"/>
              <a:t>Correlation</a:t>
            </a:r>
            <a:r>
              <a:rPr lang="de-DE" sz="1100" dirty="0" smtClean="0"/>
              <a:t> Matrix </a:t>
            </a:r>
            <a:endParaRPr lang="de-DE" sz="1100" dirty="0"/>
          </a:p>
        </p:txBody>
      </p:sp>
      <p:sp>
        <p:nvSpPr>
          <p:cNvPr id="28" name="Rechteck 27"/>
          <p:cNvSpPr/>
          <p:nvPr/>
        </p:nvSpPr>
        <p:spPr>
          <a:xfrm>
            <a:off x="404552" y="3280230"/>
            <a:ext cx="1370694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Create </a:t>
            </a:r>
            <a:r>
              <a:rPr lang="de-DE" sz="1400" dirty="0" err="1" smtClean="0"/>
              <a:t>Dendogram</a:t>
            </a:r>
            <a:endParaRPr lang="de-DE" sz="1400" dirty="0"/>
          </a:p>
        </p:txBody>
      </p:sp>
      <p:sp>
        <p:nvSpPr>
          <p:cNvPr id="29" name="Rechteck 28"/>
          <p:cNvSpPr/>
          <p:nvPr/>
        </p:nvSpPr>
        <p:spPr>
          <a:xfrm>
            <a:off x="400050" y="4284779"/>
            <a:ext cx="1370694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Assign</a:t>
            </a:r>
            <a:r>
              <a:rPr lang="de-DE" sz="1200" dirty="0" smtClean="0"/>
              <a:t> Clusters </a:t>
            </a:r>
            <a:r>
              <a:rPr lang="de-DE" sz="1200" dirty="0" err="1" smtClean="0"/>
              <a:t>to</a:t>
            </a:r>
            <a:r>
              <a:rPr lang="de-DE" sz="1200" dirty="0" smtClean="0"/>
              <a:t> Signals </a:t>
            </a:r>
            <a:endParaRPr lang="de-DE" sz="1200" dirty="0"/>
          </a:p>
        </p:txBody>
      </p:sp>
      <p:sp>
        <p:nvSpPr>
          <p:cNvPr id="30" name="Rechteck 29"/>
          <p:cNvSpPr/>
          <p:nvPr/>
        </p:nvSpPr>
        <p:spPr>
          <a:xfrm>
            <a:off x="3231424" y="4287844"/>
            <a:ext cx="1370694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Clustered</a:t>
            </a:r>
            <a:r>
              <a:rPr lang="de-DE" sz="1200" dirty="0" smtClean="0"/>
              <a:t> &amp; </a:t>
            </a:r>
            <a:r>
              <a:rPr lang="de-DE" sz="1200" dirty="0" err="1" smtClean="0"/>
              <a:t>scored</a:t>
            </a:r>
            <a:r>
              <a:rPr lang="de-DE" sz="1200" dirty="0" smtClean="0"/>
              <a:t> Signals</a:t>
            </a:r>
            <a:endParaRPr lang="de-DE" sz="1200" dirty="0"/>
          </a:p>
        </p:txBody>
      </p:sp>
      <p:sp>
        <p:nvSpPr>
          <p:cNvPr id="31" name="Rechteck 30"/>
          <p:cNvSpPr/>
          <p:nvPr/>
        </p:nvSpPr>
        <p:spPr>
          <a:xfrm>
            <a:off x="5896855" y="4053116"/>
            <a:ext cx="1819856" cy="869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DTW</a:t>
            </a:r>
            <a:r>
              <a:rPr lang="de-DE" sz="1200" dirty="0" smtClean="0"/>
              <a:t> in </a:t>
            </a:r>
            <a:r>
              <a:rPr lang="de-DE" sz="1200" dirty="0" err="1" smtClean="0"/>
              <a:t>four</a:t>
            </a:r>
            <a:r>
              <a:rPr lang="de-DE" sz="1200" dirty="0" smtClean="0"/>
              <a:t> </a:t>
            </a:r>
            <a:r>
              <a:rPr lang="de-DE" sz="1200" dirty="0" err="1" smtClean="0"/>
              <a:t>scenarios</a:t>
            </a:r>
            <a:endParaRPr lang="de-DE" sz="1200" dirty="0"/>
          </a:p>
          <a:p>
            <a:pPr algn="ctr"/>
            <a:r>
              <a:rPr lang="de-DE" sz="1200" dirty="0" smtClean="0"/>
              <a:t>Select Signals </a:t>
            </a:r>
            <a:r>
              <a:rPr lang="de-DE" sz="1200" dirty="0" err="1" smtClean="0"/>
              <a:t>with</a:t>
            </a:r>
            <a:r>
              <a:rPr lang="de-DE" sz="1200" dirty="0" smtClean="0"/>
              <a:t> min. </a:t>
            </a:r>
          </a:p>
          <a:p>
            <a:pPr algn="ctr"/>
            <a:r>
              <a:rPr lang="de-DE" sz="1200" dirty="0"/>
              <a:t>s</a:t>
            </a:r>
            <a:r>
              <a:rPr lang="de-DE" sz="1200" dirty="0" smtClean="0"/>
              <a:t>core per </a:t>
            </a:r>
            <a:r>
              <a:rPr lang="de-DE" sz="1200" dirty="0" err="1" smtClean="0"/>
              <a:t>cluster</a:t>
            </a:r>
            <a:r>
              <a:rPr lang="de-DE" sz="1200" dirty="0" smtClean="0"/>
              <a:t>  </a:t>
            </a:r>
            <a:endParaRPr lang="de-DE" sz="1200" dirty="0"/>
          </a:p>
        </p:txBody>
      </p:sp>
      <p:sp>
        <p:nvSpPr>
          <p:cNvPr id="32" name="Rechteck 31"/>
          <p:cNvSpPr/>
          <p:nvPr/>
        </p:nvSpPr>
        <p:spPr>
          <a:xfrm>
            <a:off x="2308679" y="2542606"/>
            <a:ext cx="1370694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Extract</a:t>
            </a:r>
            <a:r>
              <a:rPr lang="de-DE" sz="1200" dirty="0" smtClean="0"/>
              <a:t> Reference Signal</a:t>
            </a:r>
            <a:endParaRPr lang="de-DE" sz="1200" dirty="0"/>
          </a:p>
        </p:txBody>
      </p:sp>
      <p:cxnSp>
        <p:nvCxnSpPr>
          <p:cNvPr id="33" name="Gerade Verbindung mit Pfeil 32"/>
          <p:cNvCxnSpPr>
            <a:stCxn id="6" idx="3"/>
            <a:endCxn id="21" idx="1"/>
          </p:cNvCxnSpPr>
          <p:nvPr/>
        </p:nvCxnSpPr>
        <p:spPr>
          <a:xfrm>
            <a:off x="1770744" y="1364344"/>
            <a:ext cx="537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1" idx="3"/>
            <a:endCxn id="22" idx="1"/>
          </p:cNvCxnSpPr>
          <p:nvPr/>
        </p:nvCxnSpPr>
        <p:spPr>
          <a:xfrm>
            <a:off x="3679373" y="1364344"/>
            <a:ext cx="537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2" idx="3"/>
            <a:endCxn id="23" idx="1"/>
          </p:cNvCxnSpPr>
          <p:nvPr/>
        </p:nvCxnSpPr>
        <p:spPr>
          <a:xfrm>
            <a:off x="5588002" y="1364344"/>
            <a:ext cx="537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23" idx="2"/>
          </p:cNvCxnSpPr>
          <p:nvPr/>
        </p:nvCxnSpPr>
        <p:spPr>
          <a:xfrm>
            <a:off x="6811284" y="1567544"/>
            <a:ext cx="0" cy="58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24" idx="2"/>
            <a:endCxn id="25" idx="0"/>
          </p:cNvCxnSpPr>
          <p:nvPr/>
        </p:nvCxnSpPr>
        <p:spPr>
          <a:xfrm flipH="1">
            <a:off x="6806783" y="2627087"/>
            <a:ext cx="4501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25" idx="1"/>
            <a:endCxn id="26" idx="3"/>
          </p:cNvCxnSpPr>
          <p:nvPr/>
        </p:nvCxnSpPr>
        <p:spPr>
          <a:xfrm flipH="1">
            <a:off x="5588002" y="3483430"/>
            <a:ext cx="533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26" idx="1"/>
            <a:endCxn id="27" idx="3"/>
          </p:cNvCxnSpPr>
          <p:nvPr/>
        </p:nvCxnSpPr>
        <p:spPr>
          <a:xfrm flipH="1">
            <a:off x="3679373" y="3483430"/>
            <a:ext cx="537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27" idx="1"/>
            <a:endCxn id="28" idx="3"/>
          </p:cNvCxnSpPr>
          <p:nvPr/>
        </p:nvCxnSpPr>
        <p:spPr>
          <a:xfrm flipH="1">
            <a:off x="1775246" y="3483430"/>
            <a:ext cx="533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28" idx="2"/>
            <a:endCxn id="29" idx="0"/>
          </p:cNvCxnSpPr>
          <p:nvPr/>
        </p:nvCxnSpPr>
        <p:spPr>
          <a:xfrm flipH="1">
            <a:off x="1085397" y="3686630"/>
            <a:ext cx="4502" cy="598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29" idx="3"/>
            <a:endCxn id="30" idx="1"/>
          </p:cNvCxnSpPr>
          <p:nvPr/>
        </p:nvCxnSpPr>
        <p:spPr>
          <a:xfrm>
            <a:off x="1770744" y="4487979"/>
            <a:ext cx="1460680" cy="3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30" idx="3"/>
            <a:endCxn id="31" idx="1"/>
          </p:cNvCxnSpPr>
          <p:nvPr/>
        </p:nvCxnSpPr>
        <p:spPr>
          <a:xfrm flipV="1">
            <a:off x="4602118" y="4487979"/>
            <a:ext cx="1294737" cy="3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winkelte Verbindung 83"/>
          <p:cNvCxnSpPr>
            <a:stCxn id="32" idx="3"/>
            <a:endCxn id="31" idx="3"/>
          </p:cNvCxnSpPr>
          <p:nvPr/>
        </p:nvCxnSpPr>
        <p:spPr>
          <a:xfrm>
            <a:off x="3679373" y="2745806"/>
            <a:ext cx="4037338" cy="1742173"/>
          </a:xfrm>
          <a:prstGeom prst="bentConnector3">
            <a:avLst>
              <a:gd name="adj1" fmla="val 1056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winkelte Verbindung 102"/>
          <p:cNvCxnSpPr>
            <a:stCxn id="6" idx="2"/>
            <a:endCxn id="32" idx="0"/>
          </p:cNvCxnSpPr>
          <p:nvPr/>
        </p:nvCxnSpPr>
        <p:spPr>
          <a:xfrm rot="16200000" flipH="1">
            <a:off x="1552180" y="1100760"/>
            <a:ext cx="975062" cy="19086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hteck 118"/>
          <p:cNvSpPr/>
          <p:nvPr/>
        </p:nvSpPr>
        <p:spPr>
          <a:xfrm>
            <a:off x="4131310" y="4952898"/>
            <a:ext cx="1370694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DTW </a:t>
            </a:r>
            <a:r>
              <a:rPr lang="de-DE" sz="1200" dirty="0" err="1" smtClean="0"/>
              <a:t>Results</a:t>
            </a:r>
            <a:r>
              <a:rPr lang="de-DE" sz="1200" dirty="0" smtClean="0"/>
              <a:t> </a:t>
            </a:r>
            <a:endParaRPr lang="de-DE" sz="1200" dirty="0"/>
          </a:p>
        </p:txBody>
      </p:sp>
      <p:sp>
        <p:nvSpPr>
          <p:cNvPr id="120" name="Rechteck 119"/>
          <p:cNvSpPr/>
          <p:nvPr/>
        </p:nvSpPr>
        <p:spPr>
          <a:xfrm>
            <a:off x="4131310" y="5612630"/>
            <a:ext cx="1370694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Labelled</a:t>
            </a:r>
            <a:r>
              <a:rPr lang="de-DE" sz="1200" dirty="0" smtClean="0"/>
              <a:t> </a:t>
            </a:r>
            <a:r>
              <a:rPr lang="de-DE" sz="1200" dirty="0" err="1" smtClean="0"/>
              <a:t>orign</a:t>
            </a:r>
            <a:r>
              <a:rPr lang="de-DE" sz="1200" dirty="0" smtClean="0"/>
              <a:t>. Data</a:t>
            </a:r>
            <a:endParaRPr lang="de-DE" sz="1200" dirty="0"/>
          </a:p>
        </p:txBody>
      </p:sp>
      <p:sp>
        <p:nvSpPr>
          <p:cNvPr id="121" name="Rechteck 120"/>
          <p:cNvSpPr/>
          <p:nvPr/>
        </p:nvSpPr>
        <p:spPr>
          <a:xfrm>
            <a:off x="1815737" y="5292392"/>
            <a:ext cx="1370694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Evaluation</a:t>
            </a:r>
            <a:endParaRPr lang="de-DE" sz="1200" dirty="0"/>
          </a:p>
        </p:txBody>
      </p:sp>
      <p:cxnSp>
        <p:nvCxnSpPr>
          <p:cNvPr id="123" name="Gewinkelte Verbindung 122"/>
          <p:cNvCxnSpPr>
            <a:stCxn id="120" idx="1"/>
            <a:endCxn id="121" idx="3"/>
          </p:cNvCxnSpPr>
          <p:nvPr/>
        </p:nvCxnSpPr>
        <p:spPr>
          <a:xfrm rot="10800000">
            <a:off x="3186432" y="5495592"/>
            <a:ext cx="944879" cy="3202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winkelte Verbindung 123"/>
          <p:cNvCxnSpPr>
            <a:stCxn id="119" idx="1"/>
            <a:endCxn id="121" idx="3"/>
          </p:cNvCxnSpPr>
          <p:nvPr/>
        </p:nvCxnSpPr>
        <p:spPr>
          <a:xfrm rot="10800000" flipV="1">
            <a:off x="3186432" y="5156098"/>
            <a:ext cx="944879" cy="3394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winkelte Verbindung 130"/>
          <p:cNvCxnSpPr>
            <a:stCxn id="31" idx="2"/>
            <a:endCxn id="119" idx="3"/>
          </p:cNvCxnSpPr>
          <p:nvPr/>
        </p:nvCxnSpPr>
        <p:spPr>
          <a:xfrm rot="5400000">
            <a:off x="6037766" y="4387081"/>
            <a:ext cx="233256" cy="13047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5896855" y="5617077"/>
            <a:ext cx="1370694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Labelling</a:t>
            </a:r>
            <a:r>
              <a:rPr lang="de-DE" sz="1200" dirty="0" smtClean="0"/>
              <a:t> Data</a:t>
            </a:r>
            <a:endParaRPr lang="de-DE" sz="1200" dirty="0"/>
          </a:p>
        </p:txBody>
      </p:sp>
      <p:cxnSp>
        <p:nvCxnSpPr>
          <p:cNvPr id="39" name="Gewinkelte Verbindung 38"/>
          <p:cNvCxnSpPr>
            <a:stCxn id="6" idx="2"/>
            <a:endCxn id="37" idx="3"/>
          </p:cNvCxnSpPr>
          <p:nvPr/>
        </p:nvCxnSpPr>
        <p:spPr>
          <a:xfrm rot="16200000" flipH="1">
            <a:off x="2050107" y="602834"/>
            <a:ext cx="4252733" cy="6182152"/>
          </a:xfrm>
          <a:prstGeom prst="bentConnector4">
            <a:avLst>
              <a:gd name="adj1" fmla="val 47611"/>
              <a:gd name="adj2" fmla="val 103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37" idx="1"/>
            <a:endCxn id="120" idx="3"/>
          </p:cNvCxnSpPr>
          <p:nvPr/>
        </p:nvCxnSpPr>
        <p:spPr>
          <a:xfrm flipH="1" flipV="1">
            <a:off x="5502004" y="5815830"/>
            <a:ext cx="394851" cy="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72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8905-EA19-40EA-A51E-26048D62A4A2}" type="datetime1">
              <a:rPr lang="de-DE" smtClean="0"/>
              <a:t>17.03.20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Class </a:t>
            </a:r>
            <a:r>
              <a:rPr lang="de-DE" dirty="0" err="1" smtClean="0"/>
              <a:t>diagram</a:t>
            </a:r>
            <a:endParaRPr lang="de-DE" dirty="0"/>
          </a:p>
        </p:txBody>
      </p:sp>
      <p:sp>
        <p:nvSpPr>
          <p:cNvPr id="6" name="Titel 4"/>
          <p:cNvSpPr txBox="1">
            <a:spLocks/>
          </p:cNvSpPr>
          <p:nvPr/>
        </p:nvSpPr>
        <p:spPr>
          <a:xfrm>
            <a:off x="400050" y="1167530"/>
            <a:ext cx="8163379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u="sng" dirty="0" smtClean="0"/>
              <a:t>Files 							     </a:t>
            </a:r>
            <a:r>
              <a:rPr lang="de-DE" u="sng" dirty="0" err="1" smtClean="0"/>
              <a:t>Classes</a:t>
            </a:r>
            <a:endParaRPr lang="de-DE" u="sng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00050" y="1839816"/>
            <a:ext cx="2088738" cy="1179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u="sng" dirty="0" err="1" smtClean="0"/>
              <a:t>Test.py</a:t>
            </a:r>
            <a:endParaRPr lang="de-DE" sz="1200" u="sng" dirty="0" smtClean="0"/>
          </a:p>
          <a:p>
            <a:pPr algn="ctr"/>
            <a:r>
              <a:rPr lang="de-DE" sz="1200" u="sng" dirty="0" smtClean="0"/>
              <a:t>------------------------------</a:t>
            </a:r>
          </a:p>
          <a:p>
            <a:r>
              <a:rPr lang="de-DE" sz="1100" dirty="0" err="1" smtClean="0"/>
              <a:t>Object</a:t>
            </a:r>
            <a:r>
              <a:rPr lang="de-DE" sz="1100" dirty="0" smtClean="0"/>
              <a:t>: </a:t>
            </a:r>
            <a:r>
              <a:rPr lang="de-DE" sz="1100" dirty="0" err="1" smtClean="0"/>
              <a:t>Sliding_Window</a:t>
            </a:r>
            <a:endParaRPr lang="de-DE" sz="1100" dirty="0" smtClean="0"/>
          </a:p>
          <a:p>
            <a:r>
              <a:rPr lang="de-DE" sz="1100" dirty="0" err="1" smtClean="0"/>
              <a:t>Function</a:t>
            </a:r>
            <a:r>
              <a:rPr lang="de-DE" sz="1100" dirty="0" smtClean="0"/>
              <a:t>: </a:t>
            </a:r>
            <a:r>
              <a:rPr lang="de-DE" sz="1100" dirty="0" err="1" smtClean="0"/>
              <a:t>Multi_Sliding_Window</a:t>
            </a:r>
            <a:r>
              <a:rPr lang="de-DE" sz="1100" dirty="0" smtClean="0"/>
              <a:t>  </a:t>
            </a:r>
          </a:p>
          <a:p>
            <a:r>
              <a:rPr lang="de-DE" sz="1100" dirty="0" err="1" smtClean="0"/>
              <a:t>Multi_DTW</a:t>
            </a:r>
            <a:r>
              <a:rPr lang="de-DE" sz="1100" dirty="0" smtClean="0"/>
              <a:t> + </a:t>
            </a:r>
            <a:r>
              <a:rPr lang="de-DE" sz="1100" dirty="0" err="1" smtClean="0"/>
              <a:t>z_norm</a:t>
            </a:r>
            <a:endParaRPr lang="de-DE" sz="1100" dirty="0" smtClean="0"/>
          </a:p>
          <a:p>
            <a:endParaRPr lang="de-DE" sz="1100" dirty="0" smtClean="0"/>
          </a:p>
          <a:p>
            <a:pPr algn="ctr"/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400050" y="3072650"/>
            <a:ext cx="2088738" cy="982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u="sng" dirty="0" err="1" smtClean="0"/>
              <a:t>Read_in_Data.py</a:t>
            </a:r>
            <a:endParaRPr lang="de-DE" sz="1200" u="sng" dirty="0" smtClean="0"/>
          </a:p>
          <a:p>
            <a:pPr algn="ctr"/>
            <a:r>
              <a:rPr lang="de-DE" sz="1200" u="sng" dirty="0" smtClean="0"/>
              <a:t>------------------------------</a:t>
            </a:r>
          </a:p>
          <a:p>
            <a:r>
              <a:rPr lang="de-DE" sz="1100" dirty="0" err="1" smtClean="0"/>
              <a:t>Object</a:t>
            </a:r>
            <a:r>
              <a:rPr lang="de-DE" sz="1100" dirty="0" smtClean="0"/>
              <a:t>: </a:t>
            </a:r>
            <a:r>
              <a:rPr lang="de-DE" sz="1100" dirty="0" err="1" smtClean="0"/>
              <a:t>Support_function</a:t>
            </a:r>
            <a:endParaRPr lang="de-DE" sz="1100" dirty="0" smtClean="0"/>
          </a:p>
          <a:p>
            <a:r>
              <a:rPr lang="de-DE" sz="1100" dirty="0" err="1" smtClean="0"/>
              <a:t>Function</a:t>
            </a:r>
            <a:r>
              <a:rPr lang="de-DE" sz="1100" dirty="0" smtClean="0"/>
              <a:t>: </a:t>
            </a:r>
          </a:p>
          <a:p>
            <a:r>
              <a:rPr lang="de-DE" sz="1100" dirty="0" err="1" smtClean="0"/>
              <a:t>Read_in_Data</a:t>
            </a:r>
            <a:endParaRPr lang="de-DE" sz="1100" dirty="0" smtClean="0"/>
          </a:p>
          <a:p>
            <a:endParaRPr lang="de-DE" sz="1100" dirty="0" smtClean="0"/>
          </a:p>
          <a:p>
            <a:endParaRPr lang="de-DE" sz="1100" dirty="0" smtClean="0"/>
          </a:p>
          <a:p>
            <a:pPr algn="ctr"/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400050" y="4108625"/>
            <a:ext cx="2088738" cy="1019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u="sng" dirty="0" err="1" smtClean="0"/>
              <a:t>labelling.py</a:t>
            </a:r>
            <a:endParaRPr lang="de-DE" sz="1200" u="sng" dirty="0" smtClean="0"/>
          </a:p>
          <a:p>
            <a:pPr algn="ctr"/>
            <a:r>
              <a:rPr lang="de-DE" sz="1200" u="sng" dirty="0" smtClean="0"/>
              <a:t>------------------------------</a:t>
            </a:r>
          </a:p>
          <a:p>
            <a:r>
              <a:rPr lang="de-DE" sz="1100" dirty="0" err="1" smtClean="0"/>
              <a:t>Object</a:t>
            </a:r>
            <a:r>
              <a:rPr lang="de-DE" sz="1100" dirty="0" smtClean="0"/>
              <a:t>: </a:t>
            </a:r>
            <a:r>
              <a:rPr lang="de-DE" sz="1100" dirty="0" err="1" smtClean="0"/>
              <a:t>Support_function</a:t>
            </a:r>
            <a:endParaRPr lang="de-DE" sz="1100" dirty="0" smtClean="0"/>
          </a:p>
          <a:p>
            <a:r>
              <a:rPr lang="de-DE" sz="1100" dirty="0" err="1" smtClean="0"/>
              <a:t>Function</a:t>
            </a:r>
            <a:r>
              <a:rPr lang="de-DE" sz="1100" dirty="0" smtClean="0"/>
              <a:t>: </a:t>
            </a:r>
          </a:p>
          <a:p>
            <a:r>
              <a:rPr lang="de-DE" sz="1100" dirty="0" err="1"/>
              <a:t>detect_obj_langechange</a:t>
            </a:r>
            <a:endParaRPr lang="de-DE" sz="1100" dirty="0" smtClean="0"/>
          </a:p>
          <a:p>
            <a:endParaRPr lang="de-DE" sz="1100" dirty="0" smtClean="0"/>
          </a:p>
          <a:p>
            <a:endParaRPr lang="de-DE" sz="1100" dirty="0" smtClean="0"/>
          </a:p>
          <a:p>
            <a:pPr algn="ctr"/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400050" y="5181899"/>
            <a:ext cx="2088738" cy="1019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u="sng" dirty="0" smtClean="0"/>
              <a:t>A-</a:t>
            </a:r>
            <a:r>
              <a:rPr lang="de-DE" sz="1200" u="sng" dirty="0" err="1" smtClean="0"/>
              <a:t>Score.py</a:t>
            </a:r>
            <a:endParaRPr lang="de-DE" sz="1200" u="sng" dirty="0" smtClean="0"/>
          </a:p>
          <a:p>
            <a:pPr algn="ctr"/>
            <a:r>
              <a:rPr lang="de-DE" sz="1200" u="sng" dirty="0" smtClean="0"/>
              <a:t>------------------------------</a:t>
            </a:r>
          </a:p>
          <a:p>
            <a:r>
              <a:rPr lang="de-DE" sz="1100" dirty="0" err="1" smtClean="0"/>
              <a:t>Object</a:t>
            </a:r>
            <a:r>
              <a:rPr lang="de-DE" sz="1100" dirty="0" smtClean="0"/>
              <a:t>: </a:t>
            </a:r>
            <a:r>
              <a:rPr lang="de-DE" sz="1100" dirty="0" err="1" smtClean="0"/>
              <a:t>ApEN</a:t>
            </a:r>
            <a:endParaRPr lang="de-DE" sz="1100" dirty="0" smtClean="0"/>
          </a:p>
          <a:p>
            <a:r>
              <a:rPr lang="de-DE" sz="1100" dirty="0" err="1" smtClean="0"/>
              <a:t>Function</a:t>
            </a:r>
            <a:r>
              <a:rPr lang="de-DE" sz="1100" dirty="0" smtClean="0"/>
              <a:t>: </a:t>
            </a:r>
          </a:p>
          <a:p>
            <a:r>
              <a:rPr lang="de-DE" sz="1100" dirty="0" err="1" smtClean="0"/>
              <a:t>ApEn</a:t>
            </a:r>
            <a:endParaRPr lang="de-DE" sz="1100" dirty="0" smtClean="0"/>
          </a:p>
          <a:p>
            <a:endParaRPr lang="de-DE" sz="1100" dirty="0" smtClean="0"/>
          </a:p>
          <a:p>
            <a:endParaRPr lang="de-DE" sz="1100" dirty="0" smtClean="0"/>
          </a:p>
          <a:p>
            <a:pPr algn="ctr"/>
            <a:endParaRPr lang="de-DE" sz="1200" dirty="0"/>
          </a:p>
        </p:txBody>
      </p:sp>
      <p:sp>
        <p:nvSpPr>
          <p:cNvPr id="16" name="Rechteck 15"/>
          <p:cNvSpPr/>
          <p:nvPr/>
        </p:nvSpPr>
        <p:spPr>
          <a:xfrm>
            <a:off x="6256435" y="1839816"/>
            <a:ext cx="2017486" cy="1146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u="sng" dirty="0" smtClean="0"/>
              <a:t>Class: </a:t>
            </a:r>
            <a:r>
              <a:rPr lang="de-DE" sz="1200" u="sng" dirty="0" err="1" smtClean="0"/>
              <a:t>Fast_Multi_DTW</a:t>
            </a:r>
            <a:endParaRPr lang="de-DE" sz="1200" u="sng" dirty="0"/>
          </a:p>
          <a:p>
            <a:pPr algn="ctr"/>
            <a:r>
              <a:rPr lang="de-DE" sz="1200" u="sng" dirty="0"/>
              <a:t>------------------------------</a:t>
            </a:r>
          </a:p>
          <a:p>
            <a:r>
              <a:rPr lang="de-DE" sz="1100" dirty="0" err="1" smtClean="0"/>
              <a:t>Function</a:t>
            </a:r>
            <a:r>
              <a:rPr lang="de-DE" sz="1100" dirty="0" smtClean="0"/>
              <a:t>:</a:t>
            </a:r>
            <a:endParaRPr lang="de-DE" sz="1100" dirty="0"/>
          </a:p>
          <a:p>
            <a:r>
              <a:rPr lang="de-DE" sz="1100" dirty="0" err="1" smtClean="0"/>
              <a:t>Multi_DTW</a:t>
            </a:r>
            <a:r>
              <a:rPr lang="de-DE" sz="1100" dirty="0" smtClean="0"/>
              <a:t> </a:t>
            </a:r>
            <a:r>
              <a:rPr lang="de-DE" sz="1100" dirty="0" err="1" smtClean="0"/>
              <a:t>calls</a:t>
            </a:r>
            <a:r>
              <a:rPr lang="de-DE" sz="1100" dirty="0" smtClean="0"/>
              <a:t>:</a:t>
            </a:r>
          </a:p>
          <a:p>
            <a:r>
              <a:rPr lang="de-DE" sz="1100" dirty="0" err="1" smtClean="0"/>
              <a:t>fastdtw</a:t>
            </a:r>
            <a:endParaRPr lang="de-DE" sz="1100" dirty="0"/>
          </a:p>
        </p:txBody>
      </p:sp>
      <p:sp>
        <p:nvSpPr>
          <p:cNvPr id="17" name="Rechteck 16"/>
          <p:cNvSpPr/>
          <p:nvPr/>
        </p:nvSpPr>
        <p:spPr>
          <a:xfrm>
            <a:off x="6256435" y="3087497"/>
            <a:ext cx="2017486" cy="790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u="sng" dirty="0" smtClean="0"/>
              <a:t>Class: </a:t>
            </a:r>
            <a:r>
              <a:rPr lang="de-DE" sz="1200" u="sng" dirty="0" err="1" smtClean="0"/>
              <a:t>Sliding_Windows</a:t>
            </a:r>
            <a:endParaRPr lang="de-DE" sz="1200" u="sng" dirty="0"/>
          </a:p>
          <a:p>
            <a:pPr algn="ctr"/>
            <a:r>
              <a:rPr lang="de-DE" sz="1200" u="sng" dirty="0"/>
              <a:t>------------------------------</a:t>
            </a:r>
          </a:p>
          <a:p>
            <a:r>
              <a:rPr lang="de-DE" sz="1100" dirty="0" err="1" smtClean="0"/>
              <a:t>Function</a:t>
            </a:r>
            <a:r>
              <a:rPr lang="de-DE" sz="1100" dirty="0" smtClean="0"/>
              <a:t>:</a:t>
            </a:r>
            <a:endParaRPr lang="de-DE" sz="1100" dirty="0"/>
          </a:p>
          <a:p>
            <a:r>
              <a:rPr lang="de-DE" sz="1100" dirty="0" err="1"/>
              <a:t>Multi_Sliding_Window</a:t>
            </a:r>
            <a:r>
              <a:rPr lang="de-DE" sz="1100" dirty="0"/>
              <a:t> </a:t>
            </a:r>
            <a:endParaRPr lang="de-DE" sz="1100" dirty="0" smtClean="0"/>
          </a:p>
        </p:txBody>
      </p:sp>
      <p:sp>
        <p:nvSpPr>
          <p:cNvPr id="18" name="Rechteck 17"/>
          <p:cNvSpPr/>
          <p:nvPr/>
        </p:nvSpPr>
        <p:spPr>
          <a:xfrm>
            <a:off x="6256435" y="3981987"/>
            <a:ext cx="2017486" cy="1146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u="sng" dirty="0" smtClean="0"/>
              <a:t>Class: Support </a:t>
            </a:r>
            <a:r>
              <a:rPr lang="de-DE" sz="1200" u="sng" dirty="0" err="1" smtClean="0"/>
              <a:t>functions</a:t>
            </a:r>
            <a:endParaRPr lang="de-DE" sz="1200" u="sng" dirty="0"/>
          </a:p>
          <a:p>
            <a:pPr algn="ctr"/>
            <a:r>
              <a:rPr lang="de-DE" sz="1200" u="sng" dirty="0"/>
              <a:t>------------------------------</a:t>
            </a:r>
          </a:p>
          <a:p>
            <a:r>
              <a:rPr lang="de-DE" sz="1100" dirty="0" err="1" smtClean="0"/>
              <a:t>Function</a:t>
            </a:r>
            <a:r>
              <a:rPr lang="de-DE" sz="1100" dirty="0" smtClean="0"/>
              <a:t>:</a:t>
            </a:r>
            <a:endParaRPr lang="de-DE" sz="1100" dirty="0"/>
          </a:p>
          <a:p>
            <a:r>
              <a:rPr lang="de-DE" sz="1100" dirty="0" err="1" smtClean="0"/>
              <a:t>z_norm</a:t>
            </a:r>
            <a:endParaRPr lang="de-DE" sz="1100" dirty="0" smtClean="0"/>
          </a:p>
          <a:p>
            <a:r>
              <a:rPr lang="de-DE" sz="1100" dirty="0" err="1" smtClean="0"/>
              <a:t>detect_obj_lanechange</a:t>
            </a:r>
            <a:endParaRPr lang="de-DE" sz="1100" dirty="0" smtClean="0"/>
          </a:p>
          <a:p>
            <a:r>
              <a:rPr lang="de-DE" sz="1100" dirty="0" err="1" smtClean="0"/>
              <a:t>Read_in_Data</a:t>
            </a:r>
            <a:endParaRPr lang="de-DE" sz="1100" dirty="0" smtClean="0"/>
          </a:p>
        </p:txBody>
      </p:sp>
      <p:sp>
        <p:nvSpPr>
          <p:cNvPr id="19" name="Rechteck 18"/>
          <p:cNvSpPr/>
          <p:nvPr/>
        </p:nvSpPr>
        <p:spPr>
          <a:xfrm>
            <a:off x="6256435" y="5296200"/>
            <a:ext cx="2017486" cy="790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u="sng" dirty="0" smtClean="0"/>
              <a:t>Class: </a:t>
            </a:r>
            <a:r>
              <a:rPr lang="de-DE" sz="1200" u="sng" dirty="0" err="1" smtClean="0"/>
              <a:t>ApEN</a:t>
            </a:r>
            <a:endParaRPr lang="de-DE" sz="1200" u="sng" dirty="0"/>
          </a:p>
          <a:p>
            <a:pPr algn="ctr"/>
            <a:r>
              <a:rPr lang="de-DE" sz="1200" u="sng" dirty="0"/>
              <a:t>------------------------------</a:t>
            </a:r>
          </a:p>
          <a:p>
            <a:r>
              <a:rPr lang="de-DE" sz="1100" dirty="0" err="1" smtClean="0"/>
              <a:t>Function</a:t>
            </a:r>
            <a:r>
              <a:rPr lang="de-DE" sz="1100" dirty="0" smtClean="0"/>
              <a:t>:</a:t>
            </a:r>
            <a:endParaRPr lang="de-DE" sz="1100" dirty="0"/>
          </a:p>
          <a:p>
            <a:r>
              <a:rPr lang="de-DE" sz="1100" dirty="0" err="1" smtClean="0"/>
              <a:t>ApEn</a:t>
            </a:r>
            <a:endParaRPr lang="de-DE" sz="1100" dirty="0" smtClean="0"/>
          </a:p>
        </p:txBody>
      </p:sp>
      <p:cxnSp>
        <p:nvCxnSpPr>
          <p:cNvPr id="21" name="Gerade Verbindung mit Pfeil 20"/>
          <p:cNvCxnSpPr>
            <a:stCxn id="11" idx="3"/>
            <a:endCxn id="16" idx="1"/>
          </p:cNvCxnSpPr>
          <p:nvPr/>
        </p:nvCxnSpPr>
        <p:spPr>
          <a:xfrm flipV="1">
            <a:off x="2488788" y="2412933"/>
            <a:ext cx="3767647" cy="16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11" idx="3"/>
            <a:endCxn id="17" idx="1"/>
          </p:cNvCxnSpPr>
          <p:nvPr/>
        </p:nvCxnSpPr>
        <p:spPr>
          <a:xfrm>
            <a:off x="2488788" y="2429394"/>
            <a:ext cx="3767647" cy="105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2" idx="3"/>
            <a:endCxn id="18" idx="1"/>
          </p:cNvCxnSpPr>
          <p:nvPr/>
        </p:nvCxnSpPr>
        <p:spPr>
          <a:xfrm>
            <a:off x="2488788" y="3563798"/>
            <a:ext cx="3767647" cy="9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1" idx="3"/>
            <a:endCxn id="18" idx="1"/>
          </p:cNvCxnSpPr>
          <p:nvPr/>
        </p:nvCxnSpPr>
        <p:spPr>
          <a:xfrm>
            <a:off x="2488788" y="2429394"/>
            <a:ext cx="3767647" cy="2125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3" idx="3"/>
            <a:endCxn id="18" idx="1"/>
          </p:cNvCxnSpPr>
          <p:nvPr/>
        </p:nvCxnSpPr>
        <p:spPr>
          <a:xfrm flipV="1">
            <a:off x="2488788" y="4555104"/>
            <a:ext cx="3767647" cy="6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14" idx="3"/>
            <a:endCxn id="19" idx="1"/>
          </p:cNvCxnSpPr>
          <p:nvPr/>
        </p:nvCxnSpPr>
        <p:spPr>
          <a:xfrm flipV="1">
            <a:off x="2488788" y="5691696"/>
            <a:ext cx="37676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629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results of the score as a selection criteria were not satisfying enough </a:t>
            </a:r>
          </a:p>
          <a:p>
            <a:pPr lvl="1"/>
            <a:r>
              <a:rPr lang="en-AU" dirty="0" smtClean="0"/>
              <a:t>More tests to be conducted </a:t>
            </a:r>
          </a:p>
          <a:p>
            <a:r>
              <a:rPr lang="en-AU" dirty="0" smtClean="0"/>
              <a:t>Find more appropriate selection criteria for signal selection within clusters</a:t>
            </a:r>
          </a:p>
          <a:p>
            <a:r>
              <a:rPr lang="en-AU" dirty="0" smtClean="0"/>
              <a:t>Add more noise and more object vehicles and more lane changes to the simulations </a:t>
            </a:r>
            <a:r>
              <a:rPr lang="en-AU" dirty="0" smtClean="0">
                <a:sym typeface="Wingdings"/>
              </a:rPr>
              <a:t> closer to real world application</a:t>
            </a:r>
          </a:p>
          <a:p>
            <a:endParaRPr lang="en-A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8905-EA19-40EA-A51E-26048D62A4A2}" type="datetime1">
              <a:rPr lang="de-DE" smtClean="0"/>
              <a:t>17.03.20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Outlook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2322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[1] 	</a:t>
            </a:r>
            <a:r>
              <a:rPr lang="de-DE" dirty="0" err="1" smtClean="0"/>
              <a:t>Yentes</a:t>
            </a:r>
            <a:r>
              <a:rPr lang="de-DE" dirty="0"/>
              <a:t>, J. M., </a:t>
            </a:r>
            <a:r>
              <a:rPr lang="de-DE" dirty="0" err="1"/>
              <a:t>Hunt</a:t>
            </a:r>
            <a:r>
              <a:rPr lang="de-DE" dirty="0"/>
              <a:t>, N., Schmid, K. K., </a:t>
            </a:r>
            <a:r>
              <a:rPr lang="de-DE" dirty="0" err="1"/>
              <a:t>Kaipust</a:t>
            </a:r>
            <a:r>
              <a:rPr lang="de-DE" dirty="0"/>
              <a:t>, J. P., McGrath, D., &amp; </a:t>
            </a:r>
            <a:r>
              <a:rPr lang="de-DE" dirty="0" err="1"/>
              <a:t>Stergiou</a:t>
            </a:r>
            <a:r>
              <a:rPr lang="de-DE" dirty="0"/>
              <a:t>, N. (2013). The </a:t>
            </a:r>
            <a:r>
              <a:rPr lang="de-DE" dirty="0" err="1"/>
              <a:t>appropriate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approximate</a:t>
            </a:r>
            <a:r>
              <a:rPr lang="de-DE" dirty="0"/>
              <a:t> </a:t>
            </a:r>
            <a:r>
              <a:rPr lang="de-DE" dirty="0" err="1"/>
              <a:t>entropy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sample </a:t>
            </a:r>
            <a:r>
              <a:rPr lang="de-DE" dirty="0" err="1"/>
              <a:t>entropy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. </a:t>
            </a:r>
            <a:r>
              <a:rPr lang="de-DE" i="1" dirty="0" err="1"/>
              <a:t>Annals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biomedical</a:t>
            </a:r>
            <a:r>
              <a:rPr lang="de-DE" i="1" dirty="0"/>
              <a:t> </a:t>
            </a:r>
            <a:r>
              <a:rPr lang="de-DE" i="1" dirty="0" err="1"/>
              <a:t>engineering</a:t>
            </a:r>
            <a:r>
              <a:rPr lang="de-DE" dirty="0"/>
              <a:t>, </a:t>
            </a:r>
            <a:r>
              <a:rPr lang="de-DE" i="1" dirty="0"/>
              <a:t>41</a:t>
            </a:r>
            <a:r>
              <a:rPr lang="de-DE" dirty="0"/>
              <a:t>(2), 349-365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dirty="0" smtClean="0"/>
              <a:t>[2]	 </a:t>
            </a:r>
            <a:r>
              <a:rPr lang="de-DE" dirty="0"/>
              <a:t>Delgado-</a:t>
            </a:r>
            <a:r>
              <a:rPr lang="de-DE" dirty="0" err="1"/>
              <a:t>Bonal</a:t>
            </a:r>
            <a:r>
              <a:rPr lang="de-DE" dirty="0"/>
              <a:t>, A., &amp; </a:t>
            </a:r>
            <a:r>
              <a:rPr lang="de-DE" dirty="0" err="1"/>
              <a:t>Marshak</a:t>
            </a:r>
            <a:r>
              <a:rPr lang="de-DE" dirty="0"/>
              <a:t>, A. (2019). </a:t>
            </a:r>
            <a:r>
              <a:rPr lang="de-DE" dirty="0" err="1"/>
              <a:t>Approximate</a:t>
            </a:r>
            <a:r>
              <a:rPr lang="de-DE" dirty="0"/>
              <a:t> </a:t>
            </a:r>
            <a:r>
              <a:rPr lang="de-DE" dirty="0" err="1"/>
              <a:t>entropy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sample </a:t>
            </a:r>
            <a:r>
              <a:rPr lang="de-DE" dirty="0" err="1"/>
              <a:t>entropy</a:t>
            </a:r>
            <a:r>
              <a:rPr lang="de-DE" dirty="0"/>
              <a:t>: A </a:t>
            </a:r>
            <a:r>
              <a:rPr lang="de-DE" dirty="0" err="1"/>
              <a:t>comprehensive</a:t>
            </a:r>
            <a:r>
              <a:rPr lang="de-DE" dirty="0"/>
              <a:t> </a:t>
            </a:r>
            <a:r>
              <a:rPr lang="de-DE" dirty="0" err="1"/>
              <a:t>tutorial</a:t>
            </a:r>
            <a:r>
              <a:rPr lang="de-DE" dirty="0"/>
              <a:t>. </a:t>
            </a:r>
            <a:r>
              <a:rPr lang="de-DE" i="1" dirty="0" err="1"/>
              <a:t>Entropy</a:t>
            </a:r>
            <a:r>
              <a:rPr lang="de-DE" dirty="0"/>
              <a:t>, </a:t>
            </a:r>
            <a:r>
              <a:rPr lang="de-DE" i="1" dirty="0"/>
              <a:t>21</a:t>
            </a:r>
            <a:r>
              <a:rPr lang="de-DE" dirty="0"/>
              <a:t>(6), 541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 smtClean="0"/>
              <a:t>[3]	</a:t>
            </a:r>
            <a:r>
              <a:rPr lang="de-DE" dirty="0" err="1" smtClean="0"/>
              <a:t>Pincus</a:t>
            </a:r>
            <a:r>
              <a:rPr lang="de-DE" dirty="0"/>
              <a:t>, S. M. (1991). </a:t>
            </a:r>
            <a:r>
              <a:rPr lang="de-DE" dirty="0" err="1"/>
              <a:t>Approximate</a:t>
            </a:r>
            <a:r>
              <a:rPr lang="de-DE" dirty="0"/>
              <a:t> </a:t>
            </a:r>
            <a:r>
              <a:rPr lang="de-DE" dirty="0" err="1"/>
              <a:t>entropy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. </a:t>
            </a:r>
            <a:r>
              <a:rPr lang="de-DE" i="1" dirty="0" err="1"/>
              <a:t>Proceedings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National Academy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Sciences</a:t>
            </a:r>
            <a:r>
              <a:rPr lang="de-DE" dirty="0"/>
              <a:t>, </a:t>
            </a:r>
            <a:r>
              <a:rPr lang="de-DE" i="1" dirty="0"/>
              <a:t>88</a:t>
            </a:r>
            <a:r>
              <a:rPr lang="de-DE" dirty="0"/>
              <a:t>(6), 2297-2301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 smtClean="0"/>
              <a:t>[4]	</a:t>
            </a:r>
            <a:r>
              <a:rPr lang="de-DE" dirty="0" err="1"/>
              <a:t>Pincus</a:t>
            </a:r>
            <a:r>
              <a:rPr lang="de-DE" dirty="0"/>
              <a:t>, S. M., &amp; Goldberger, A. L. (1994). Physiological time-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: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regularity</a:t>
            </a:r>
            <a:r>
              <a:rPr lang="de-DE" dirty="0"/>
              <a:t> </a:t>
            </a:r>
            <a:r>
              <a:rPr lang="de-DE" dirty="0" err="1"/>
              <a:t>quantify</a:t>
            </a:r>
            <a:r>
              <a:rPr lang="de-DE" dirty="0"/>
              <a:t>?. </a:t>
            </a:r>
            <a:r>
              <a:rPr lang="de-DE" i="1" dirty="0"/>
              <a:t>American Journal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Physiology</a:t>
            </a:r>
            <a:r>
              <a:rPr lang="de-DE" i="1" dirty="0"/>
              <a:t>-Heart </a:t>
            </a:r>
            <a:r>
              <a:rPr lang="de-DE" i="1" dirty="0" err="1"/>
              <a:t>and</a:t>
            </a:r>
            <a:r>
              <a:rPr lang="de-DE" i="1" dirty="0"/>
              <a:t> </a:t>
            </a:r>
            <a:r>
              <a:rPr lang="de-DE" i="1" dirty="0" err="1"/>
              <a:t>Circulatory</a:t>
            </a:r>
            <a:r>
              <a:rPr lang="de-DE" i="1" dirty="0"/>
              <a:t> </a:t>
            </a:r>
            <a:r>
              <a:rPr lang="de-DE" i="1" dirty="0" err="1"/>
              <a:t>Physiology</a:t>
            </a:r>
            <a:r>
              <a:rPr lang="de-DE" dirty="0"/>
              <a:t>, </a:t>
            </a:r>
            <a:r>
              <a:rPr lang="de-DE" i="1" dirty="0"/>
              <a:t>266</a:t>
            </a:r>
            <a:r>
              <a:rPr lang="de-DE" dirty="0"/>
              <a:t>(4), H1643-H1656.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8905-EA19-40EA-A51E-26048D62A4A2}" type="datetime1">
              <a:rPr lang="de-DE" smtClean="0"/>
              <a:t>17.03.20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3EE4-0BB8-4A2C-9025-B8F5E159BB3D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Sources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888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010C-6DAB-46A8-8406-3E4B02012AD5}" type="datetime3">
              <a:rPr lang="en-US" smtClean="0"/>
              <a:t>17 March 2020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</a:t>
            </a:fld>
            <a:endParaRPr lang="de-DE"/>
          </a:p>
        </p:txBody>
      </p:sp>
      <p:sp>
        <p:nvSpPr>
          <p:cNvPr id="24" name="Textplatzhalter 2">
            <a:extLst>
              <a:ext uri="{FF2B5EF4-FFF2-40B4-BE49-F238E27FC236}">
                <a16:creationId xmlns="" xmlns:a16="http://schemas.microsoft.com/office/drawing/2014/main" id="{C09E8376-3287-4099-A728-54CC38950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906" y="1809750"/>
            <a:ext cx="8358188" cy="33766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100" dirty="0" smtClean="0"/>
              <a:t> Problem </a:t>
            </a:r>
            <a:r>
              <a:rPr lang="en-US" sz="2100" dirty="0"/>
              <a:t>Statement/ Idea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Definition of Information/ Entropy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Statistical Moment Measures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Approximate Entropy </a:t>
            </a:r>
          </a:p>
          <a:p>
            <a:pPr lvl="0"/>
            <a:endParaRPr lang="en-US" noProof="0" dirty="0"/>
          </a:p>
        </p:txBody>
      </p:sp>
      <p:sp>
        <p:nvSpPr>
          <p:cNvPr id="25" name="Titelplatzhalter 1">
            <a:extLst>
              <a:ext uri="{FF2B5EF4-FFF2-40B4-BE49-F238E27FC236}">
                <a16:creationId xmlns="" xmlns:a16="http://schemas.microsoft.com/office/drawing/2014/main" id="{034A3D08-0F33-4D5F-A678-6CEB53955ECC}"/>
              </a:ext>
            </a:extLst>
          </p:cNvPr>
          <p:cNvSpPr txBox="1">
            <a:spLocks/>
          </p:cNvSpPr>
          <p:nvPr/>
        </p:nvSpPr>
        <p:spPr>
          <a:xfrm>
            <a:off x="393498" y="1190254"/>
            <a:ext cx="6883506" cy="4708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00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2104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Problem Statement 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U" i="1" dirty="0"/>
              <a:t>Goal: Select </a:t>
            </a:r>
            <a:r>
              <a:rPr lang="en-AU" i="1" dirty="0" smtClean="0"/>
              <a:t>independent </a:t>
            </a:r>
            <a:r>
              <a:rPr lang="en-AU" i="1" dirty="0"/>
              <a:t>signal which provides the most information </a:t>
            </a:r>
            <a:endParaRPr lang="en-AU" i="1" dirty="0" smtClean="0"/>
          </a:p>
          <a:p>
            <a:pPr>
              <a:lnSpc>
                <a:spcPct val="150000"/>
              </a:lnSpc>
            </a:pPr>
            <a:endParaRPr lang="en-AU" dirty="0" smtClean="0"/>
          </a:p>
          <a:p>
            <a:pPr>
              <a:lnSpc>
                <a:spcPct val="150000"/>
              </a:lnSpc>
            </a:pPr>
            <a:r>
              <a:rPr lang="en-AU" dirty="0" smtClean="0"/>
              <a:t>Cluster </a:t>
            </a:r>
            <a:r>
              <a:rPr lang="en-AU" dirty="0" err="1" smtClean="0"/>
              <a:t>anaylsis</a:t>
            </a:r>
            <a:r>
              <a:rPr lang="en-AU" dirty="0" smtClean="0"/>
              <a:t> of correlation/distance matrix groups the most correlated signals together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Select one signal out of each cluster for linear independency 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In order to select only a few signals out of a cluster: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Define information 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Identify methods measuring information 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The developed score </a:t>
            </a:r>
          </a:p>
          <a:p>
            <a:pPr>
              <a:lnSpc>
                <a:spcPct val="150000"/>
              </a:lnSpc>
            </a:pPr>
            <a:endParaRPr lang="en-AU" dirty="0" smtClean="0"/>
          </a:p>
          <a:p>
            <a:pPr>
              <a:lnSpc>
                <a:spcPct val="150000"/>
              </a:lnSpc>
            </a:pPr>
            <a:endParaRPr lang="en-AU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17 March 2020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2167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11C7F58-C6E0-4161-9324-BD451F1C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xmlns="" id="{6DF39302-EB34-43B6-B3F7-239EE0933E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Creating a correlation matrix of a broad set of signal </a:t>
                </a:r>
              </a:p>
              <a:p>
                <a:r>
                  <a:rPr lang="en-US" dirty="0"/>
                  <a:t>Analyze </a:t>
                </a:r>
                <a:r>
                  <a:rPr lang="en-US" dirty="0" smtClean="0"/>
                  <a:t>the correlation </a:t>
                </a:r>
                <a:r>
                  <a:rPr lang="en-US" dirty="0"/>
                  <a:t>matrices of </a:t>
                </a:r>
                <a:r>
                  <a:rPr lang="en-US" dirty="0" smtClean="0"/>
                  <a:t>the different driving scenarios</a:t>
                </a:r>
              </a:p>
              <a:p>
                <a:r>
                  <a:rPr lang="en-US" dirty="0" smtClean="0"/>
                  <a:t>Transform the correlation matrix into a distance matrix </a:t>
                </a:r>
              </a:p>
              <a:p>
                <a:pPr lvl="1"/>
                <a:r>
                  <a:rPr lang="de-DE" b="0" dirty="0" smtClean="0"/>
                  <a:t>Transform </a:t>
                </a:r>
                <a:r>
                  <a:rPr lang="en-AU" dirty="0" smtClean="0"/>
                  <a:t>Pearson-Correlation</a:t>
                </a:r>
                <a:r>
                  <a:rPr lang="de-DE" dirty="0" smtClean="0"/>
                  <a:t> </a:t>
                </a:r>
                <a:r>
                  <a:rPr lang="en-AU" dirty="0" smtClean="0"/>
                  <a:t>Coefficient</a:t>
                </a:r>
                <a:r>
                  <a:rPr lang="de-DE" dirty="0" smtClean="0"/>
                  <a:t> </a:t>
                </a:r>
                <a:r>
                  <a:rPr lang="en-AU" dirty="0" smtClean="0"/>
                  <a:t>to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charset="0"/>
                      </a:rPr>
                      <m:t>1</m:t>
                    </m:r>
                    <m:r>
                      <a:rPr lang="de-DE" b="0" i="1" smtClean="0"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de-DE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charset="0"/>
                          </a:rPr>
                          <m:t>|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Transformation is needed for hierarchical clustering </a:t>
                </a:r>
              </a:p>
              <a:p>
                <a:r>
                  <a:rPr lang="en-US" dirty="0" smtClean="0"/>
                  <a:t>Conduct hierarchical clustering on the base of the correlation matrix</a:t>
                </a:r>
              </a:p>
              <a:p>
                <a:pPr lvl="1"/>
                <a:r>
                  <a:rPr lang="en-US" dirty="0" smtClean="0"/>
                  <a:t>Results are visualized in a </a:t>
                </a:r>
                <a:r>
                  <a:rPr lang="en-US" dirty="0"/>
                  <a:t>D</a:t>
                </a:r>
                <a:r>
                  <a:rPr lang="en-US" dirty="0" smtClean="0"/>
                  <a:t>endrogram </a:t>
                </a:r>
              </a:p>
              <a:p>
                <a:r>
                  <a:rPr lang="en-US" dirty="0" smtClean="0"/>
                  <a:t>Each signal is assigned to one cluster </a:t>
                </a:r>
              </a:p>
              <a:p>
                <a:r>
                  <a:rPr lang="en-US" dirty="0" smtClean="0"/>
                  <a:t>Assume that signals in different cluster are (linear) independent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F39302-EB34-43B6-B3F7-239EE0933E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3" t="-21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1F3D3FA-A7D0-42F4-8D9E-EBC7334C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17 March 2020</a:t>
            </a:fld>
            <a:endParaRPr lang="en-US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E1949F1E-B1F3-4BF3-A2AA-8286CE33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23198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Definition of Information 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AU" dirty="0" smtClean="0"/>
                  <a:t>Definition of information in terms of problem statement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AU" dirty="0" smtClean="0"/>
                  <a:t>The goal is to classify patterns in the signal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AU" dirty="0" smtClean="0"/>
                  <a:t>Signal which contains the most describing patterns is to be chosen </a:t>
                </a:r>
              </a:p>
              <a:p>
                <a:pPr>
                  <a:lnSpc>
                    <a:spcPct val="150000"/>
                  </a:lnSpc>
                </a:pPr>
                <a:r>
                  <a:rPr lang="en-AU" dirty="0" smtClean="0"/>
                  <a:t>Classical Definition of Information: Entropy (Shannon’s Information Theory)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AU" dirty="0" smtClean="0"/>
                  <a:t>Entropy measures the information contained in a single random variable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AU" dirty="0" smtClean="0"/>
                  <a:t>Entropy is the average or expected information of an event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AU" dirty="0" smtClean="0"/>
                  <a:t>Realizations of events with a low probability add more information than vice versa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AU" dirty="0" smtClean="0"/>
                  <a:t>Information is the inverse of prob. </a:t>
                </a:r>
                <a:r>
                  <a:rPr lang="en-AU" dirty="0"/>
                  <a:t>f</a:t>
                </a:r>
                <a:r>
                  <a:rPr lang="en-AU" dirty="0" smtClean="0"/>
                  <a:t>unction of an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𝑙𝑜𝑔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2 </m:t>
                        </m:r>
                      </m:sub>
                    </m:sSub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AU" dirty="0" smtClean="0"/>
              </a:p>
              <a:p>
                <a:pPr lvl="1">
                  <a:lnSpc>
                    <a:spcPct val="150000"/>
                  </a:lnSpc>
                </a:pPr>
                <a:endParaRPr lang="en-AU" dirty="0" smtClean="0"/>
              </a:p>
              <a:p>
                <a:pPr>
                  <a:lnSpc>
                    <a:spcPct val="150000"/>
                  </a:lnSpc>
                </a:pPr>
                <a:endParaRPr lang="en-AU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3" r="-1170" b="-4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17 March 2020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4079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</a:t>
            </a:r>
            <a:r>
              <a:rPr lang="en-US" dirty="0" smtClean="0"/>
              <a:t>Moment Measures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U" dirty="0" smtClean="0"/>
              <a:t>The most common ways to describe data are the Measures of Moments 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1. Moment: Mean </a:t>
            </a:r>
          </a:p>
          <a:p>
            <a:pPr lvl="1">
              <a:lnSpc>
                <a:spcPct val="150000"/>
              </a:lnSpc>
            </a:pPr>
            <a:r>
              <a:rPr lang="en-AU" dirty="0" smtClean="0"/>
              <a:t>2. Moment: Variance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Mean and Variance can be used to determine fluctuations within the signal 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Can be skewed by noise, No difference between one big drop and multiple smaller ones [2]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Ex: Coin throw: 010101010101, 011101010010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Both series have the same variance and mean, but the left one has a pattern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17 March 2020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66131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Approximate Entropy 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Idea: Examine the marginal probabilities instead of the joint (whole) prob. </a:t>
            </a:r>
            <a:r>
              <a:rPr lang="en-AU" dirty="0"/>
              <a:t>d</a:t>
            </a:r>
            <a:r>
              <a:rPr lang="en-AU" dirty="0" smtClean="0"/>
              <a:t>istr.</a:t>
            </a:r>
          </a:p>
          <a:p>
            <a:r>
              <a:rPr lang="en-AU" dirty="0" smtClean="0"/>
              <a:t>Low values: signal is persistence, repetitive and predictive with apparent patterns that repeat themselves</a:t>
            </a:r>
          </a:p>
          <a:p>
            <a:r>
              <a:rPr lang="en-AU" dirty="0" smtClean="0"/>
              <a:t>High values: independence between the data, low number of repeated patterns</a:t>
            </a:r>
          </a:p>
          <a:p>
            <a:pPr lvl="1"/>
            <a:r>
              <a:rPr lang="en-AU" dirty="0" smtClean="0"/>
              <a:t>The higher the randomness, the higher the entropy, the fewer the information</a:t>
            </a:r>
            <a:endParaRPr lang="en-AU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17 March 2020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5387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Approximate Entropy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Algorithm: [2]</a:t>
                </a:r>
                <a:endParaRPr lang="en-AU" dirty="0"/>
              </a:p>
              <a:p>
                <a:pPr lvl="1"/>
                <a:r>
                  <a:rPr lang="en-AU" dirty="0"/>
                  <a:t>Input Parameters (</a:t>
                </a:r>
                <a:r>
                  <a:rPr lang="en-AU" dirty="0" err="1"/>
                  <a:t>m,r</a:t>
                </a:r>
                <a:r>
                  <a:rPr lang="en-AU" dirty="0"/>
                  <a:t>): divide the state of space into cells of width r to estimate the cond. prob. of the m-</a:t>
                </a:r>
                <a:r>
                  <a:rPr lang="en-AU" dirty="0" err="1"/>
                  <a:t>th</a:t>
                </a:r>
                <a:r>
                  <a:rPr lang="en-AU" dirty="0"/>
                  <a:t> order</a:t>
                </a:r>
              </a:p>
              <a:p>
                <a:pPr lvl="1"/>
                <a:r>
                  <a:rPr lang="en-AU" dirty="0"/>
                  <a:t>1. Slice the sequence in blocks including m elements</a:t>
                </a:r>
              </a:p>
              <a:p>
                <a:pPr lvl="1"/>
                <a:r>
                  <a:rPr lang="en-AU" dirty="0"/>
                  <a:t>2. Calculate the distance between a given block and each of the other blocks</a:t>
                </a:r>
              </a:p>
              <a:p>
                <a:pPr lvl="1"/>
                <a:r>
                  <a:rPr lang="en-AU" dirty="0"/>
                  <a:t>3. If the distance between two block &lt; r, it is a match </a:t>
                </a:r>
              </a:p>
              <a:p>
                <a:pPr lvl="1"/>
                <a:r>
                  <a:rPr lang="en-AU" dirty="0"/>
                  <a:t>4.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de-DE" i="1">
                            <a:latin typeface="Cambria Math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AU" dirty="0" smtClean="0"/>
                  <a:t>:</a:t>
                </a:r>
                <a:r>
                  <a:rPr lang="en-AU" dirty="0"/>
                  <a:t>Count how many matches over how many possible matches there are (cond. </a:t>
                </a:r>
                <a:r>
                  <a:rPr lang="en-AU" dirty="0" err="1"/>
                  <a:t>prob</a:t>
                </a:r>
                <a:r>
                  <a:rPr lang="en-AU" dirty="0"/>
                  <a:t>)</a:t>
                </a:r>
              </a:p>
              <a:p>
                <a:pPr lvl="1"/>
                <a:r>
                  <a:rPr lang="en-AU" dirty="0"/>
                  <a:t>5.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e>
                      <m:sup>
                        <m:r>
                          <a:rPr lang="de-DE" i="1">
                            <a:latin typeface="Cambria Math" charset="0"/>
                          </a:rPr>
                          <m:t>𝑚</m:t>
                        </m:r>
                      </m:sup>
                    </m:sSup>
                    <m:d>
                      <m:dPr>
                        <m:ctrlPr>
                          <a:rPr lang="de-DE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charset="0"/>
                          </a:rPr>
                          <m:t>𝑟</m:t>
                        </m:r>
                      </m:e>
                    </m:d>
                    <m:r>
                      <a:rPr lang="de-DE" i="1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charset="0"/>
                          </a:rPr>
                          <m:t>(</m:t>
                        </m:r>
                        <m:r>
                          <a:rPr lang="de-DE" i="1">
                            <a:latin typeface="Cambria Math" charset="0"/>
                          </a:rPr>
                          <m:t>𝑁</m:t>
                        </m:r>
                        <m:r>
                          <a:rPr lang="de-DE" i="1">
                            <a:latin typeface="Cambria Math" charset="0"/>
                          </a:rPr>
                          <m:t>−</m:t>
                        </m:r>
                        <m:r>
                          <a:rPr lang="de-DE" i="1">
                            <a:latin typeface="Cambria Math" charset="0"/>
                          </a:rPr>
                          <m:t>𝑚</m:t>
                        </m:r>
                        <m:r>
                          <a:rPr lang="de-DE" i="1">
                            <a:latin typeface="Cambria Math" charset="0"/>
                          </a:rPr>
                          <m:t>+1)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i="1">
                            <a:latin typeface="Cambria Math" charset="0"/>
                          </a:rPr>
                          <m:t>𝑖</m:t>
                        </m:r>
                        <m:r>
                          <a:rPr lang="de-DE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de-DE" i="1">
                            <a:latin typeface="Cambria Math" charset="0"/>
                          </a:rPr>
                          <m:t>𝑁</m:t>
                        </m:r>
                        <m:r>
                          <a:rPr lang="de-DE" i="1">
                            <a:latin typeface="Cambria Math" charset="0"/>
                          </a:rPr>
                          <m:t>−</m:t>
                        </m:r>
                        <m:r>
                          <a:rPr lang="de-DE" i="1">
                            <a:latin typeface="Cambria Math" charset="0"/>
                          </a:rPr>
                          <m:t>𝑚</m:t>
                        </m:r>
                        <m:r>
                          <a:rPr lang="de-DE" i="1">
                            <a:latin typeface="Cambria Math" charset="0"/>
                          </a:rPr>
                          <m:t>+1</m:t>
                        </m:r>
                      </m:sup>
                      <m:e>
                        <m:func>
                          <m:funcPr>
                            <m:ctrlPr>
                              <a:rPr lang="de-DE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charset="0"/>
                              </a:rPr>
                              <m:t>log</m:t>
                            </m:r>
                          </m:fName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charset="0"/>
                                  </a:rPr>
                                  <m:t>𝑚</m:t>
                                </m:r>
                              </m:sup>
                            </m:sSubSup>
                            <m:r>
                              <a:rPr lang="de-DE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𝑟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AU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charset="0"/>
                          </a:rPr>
                          <m:t>𝐴𝑝𝐸𝑛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charset="0"/>
                              </a:rPr>
                              <m:t>𝑚</m:t>
                            </m:r>
                            <m:r>
                              <a:rPr lang="de-DE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charset="0"/>
                              </a:rPr>
                              <m:t>𝑟</m:t>
                            </m:r>
                            <m:r>
                              <a:rPr lang="de-DE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charset="0"/>
                              </a:rPr>
                              <m:t>𝑁</m:t>
                            </m:r>
                          </m:e>
                        </m:d>
                        <m:r>
                          <a:rPr lang="de-DE" b="0" i="1" smtClean="0">
                            <a:latin typeface="Cambria Math" charset="0"/>
                          </a:rPr>
                          <m:t>= </m:t>
                        </m:r>
                        <m:r>
                          <a:rPr lang="en-AU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e>
                      <m:sup>
                        <m:r>
                          <a:rPr lang="de-DE" i="1">
                            <a:latin typeface="Cambria Math" charset="0"/>
                          </a:rPr>
                          <m:t>𝑚</m:t>
                        </m:r>
                      </m:sup>
                    </m:sSup>
                    <m:r>
                      <a:rPr lang="de-DE" b="0" i="1" smtClean="0">
                        <a:latin typeface="Cambria Math" charset="0"/>
                      </a:rPr>
                      <m:t>(</m:t>
                    </m:r>
                    <m:r>
                      <a:rPr lang="de-DE" b="0" i="1" smtClean="0">
                        <a:latin typeface="Cambria Math" charset="0"/>
                      </a:rPr>
                      <m:t>𝑟</m:t>
                    </m:r>
                    <m:r>
                      <a:rPr lang="de-DE" b="0" i="1" smtClean="0">
                        <a:latin typeface="Cambria Math" charset="0"/>
                      </a:rPr>
                      <m:t>)−</m:t>
                    </m:r>
                    <m:sSup>
                      <m:sSupPr>
                        <m:ctrlPr>
                          <a:rPr lang="en-AU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e>
                      <m:sup>
                        <m:r>
                          <a:rPr lang="de-DE" i="1">
                            <a:latin typeface="Cambria Math" charset="0"/>
                          </a:rPr>
                          <m:t>𝑚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+1</m:t>
                        </m:r>
                      </m:sup>
                    </m:sSup>
                    <m:r>
                      <a:rPr lang="de-DE" b="0" i="1" smtClean="0">
                        <a:latin typeface="Cambria Math" charset="0"/>
                      </a:rPr>
                      <m:t>(</m:t>
                    </m:r>
                    <m:r>
                      <a:rPr lang="de-DE" b="0" i="1" smtClean="0">
                        <a:latin typeface="Cambria Math" charset="0"/>
                      </a:rPr>
                      <m:t>𝑟</m:t>
                    </m:r>
                    <m:r>
                      <a:rPr lang="de-DE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AU" dirty="0" smtClean="0"/>
              </a:p>
              <a:p>
                <a:pPr lvl="1"/>
                <a:r>
                  <a:rPr lang="en-AU" dirty="0" err="1" smtClean="0"/>
                  <a:t>ApEn</a:t>
                </a:r>
                <a:r>
                  <a:rPr lang="en-AU" dirty="0" smtClean="0"/>
                  <a:t> is the statistical estimator </a:t>
                </a:r>
                <a:endParaRPr lang="en-AU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3" t="-2112" r="-22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17 March 2020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7172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Test of the </a:t>
            </a:r>
            <a:r>
              <a:rPr lang="en-AU" dirty="0" err="1" smtClean="0"/>
              <a:t>ApEn</a:t>
            </a:r>
            <a:endParaRPr lang="en-A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ApEn</a:t>
            </a:r>
            <a:r>
              <a:rPr lang="en-AU" dirty="0" smtClean="0"/>
              <a:t> and Variance as metric for information were applied to different cases </a:t>
            </a:r>
          </a:p>
          <a:p>
            <a:r>
              <a:rPr lang="en-AU" dirty="0"/>
              <a:t>B</a:t>
            </a:r>
            <a:r>
              <a:rPr lang="en-AU" dirty="0" smtClean="0"/>
              <a:t>asic test, if </a:t>
            </a:r>
            <a:r>
              <a:rPr lang="en-AU" dirty="0" err="1" smtClean="0"/>
              <a:t>ApEn</a:t>
            </a:r>
            <a:r>
              <a:rPr lang="en-AU" dirty="0" smtClean="0"/>
              <a:t> gives clear outputs on the needed information </a:t>
            </a:r>
          </a:p>
          <a:p>
            <a:r>
              <a:rPr lang="en-AU" dirty="0" smtClean="0"/>
              <a:t>Various test cases:</a:t>
            </a:r>
          </a:p>
          <a:p>
            <a:pPr lvl="1"/>
            <a:r>
              <a:rPr lang="en-AU" dirty="0" smtClean="0"/>
              <a:t>Pattern Signal </a:t>
            </a:r>
          </a:p>
          <a:p>
            <a:pPr lvl="2"/>
            <a:r>
              <a:rPr lang="en-AU" dirty="0" smtClean="0"/>
              <a:t>Repetitive Pattern Signal </a:t>
            </a:r>
          </a:p>
          <a:p>
            <a:pPr lvl="2"/>
            <a:r>
              <a:rPr lang="en-AU" dirty="0" smtClean="0"/>
              <a:t>Mixed Pattern Signal </a:t>
            </a:r>
          </a:p>
          <a:p>
            <a:pPr lvl="1"/>
            <a:r>
              <a:rPr lang="en-AU" dirty="0" smtClean="0"/>
              <a:t>Flat line</a:t>
            </a:r>
          </a:p>
          <a:p>
            <a:pPr lvl="2"/>
            <a:r>
              <a:rPr lang="en-AU" dirty="0" smtClean="0"/>
              <a:t>Flat line </a:t>
            </a:r>
          </a:p>
          <a:p>
            <a:pPr lvl="2"/>
            <a:r>
              <a:rPr lang="en-AU" dirty="0" smtClean="0"/>
              <a:t>Flat line with slope</a:t>
            </a:r>
          </a:p>
          <a:p>
            <a:pPr lvl="1"/>
            <a:r>
              <a:rPr lang="en-AU" dirty="0" smtClean="0"/>
              <a:t>Noisy pattern </a:t>
            </a:r>
          </a:p>
          <a:p>
            <a:pPr lvl="2"/>
            <a:r>
              <a:rPr lang="en-AU" dirty="0" smtClean="0"/>
              <a:t>Repetitive Pattern </a:t>
            </a:r>
          </a:p>
          <a:p>
            <a:pPr lvl="2"/>
            <a:r>
              <a:rPr lang="en-AU" dirty="0" smtClean="0"/>
              <a:t>Mixed Pattern</a:t>
            </a:r>
          </a:p>
          <a:p>
            <a:pPr lvl="1"/>
            <a:r>
              <a:rPr lang="en-AU" dirty="0" smtClean="0"/>
              <a:t>White noise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17 March 2020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29971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DQ_Praesentation_Vorlage_4_3.potx" id="{2118D5DC-982A-4BE9-AA59-A8923082DA19}" vid="{AEC0CFE8-DC3D-434F-AC57-FD896604CB8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SDQ_Praesentation_Vorlage_4_3-2</Template>
  <TotalTime>0</TotalTime>
  <Words>1402</Words>
  <Application>Microsoft Macintosh PowerPoint</Application>
  <PresentationFormat>Bildschirmpräsentation (4:3)</PresentationFormat>
  <Paragraphs>270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Calibri</vt:lpstr>
      <vt:lpstr>Cambria Math</vt:lpstr>
      <vt:lpstr>Mangal</vt:lpstr>
      <vt:lpstr>Wingdings</vt:lpstr>
      <vt:lpstr>Arial</vt:lpstr>
      <vt:lpstr>Office</vt:lpstr>
      <vt:lpstr>PowerPoint-Präsentation</vt:lpstr>
      <vt:lpstr>PowerPoint-Präsentation</vt:lpstr>
      <vt:lpstr>Problem Statement </vt:lpstr>
      <vt:lpstr>Correlation Analysis</vt:lpstr>
      <vt:lpstr>Definition of Information </vt:lpstr>
      <vt:lpstr>Statistical Moment Measures</vt:lpstr>
      <vt:lpstr>Approximate Entropy </vt:lpstr>
      <vt:lpstr>Approximate Entropy </vt:lpstr>
      <vt:lpstr>Test of the ApEn</vt:lpstr>
      <vt:lpstr>Results from the test</vt:lpstr>
      <vt:lpstr>Evaluation of the test</vt:lpstr>
      <vt:lpstr>The Score </vt:lpstr>
      <vt:lpstr>The Score</vt:lpstr>
      <vt:lpstr>Evaluation</vt:lpstr>
      <vt:lpstr>The experimental data </vt:lpstr>
      <vt:lpstr>Flowchart </vt:lpstr>
      <vt:lpstr>Class diagram</vt:lpstr>
      <vt:lpstr>Outlook</vt:lpstr>
      <vt:lpstr>Sources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Boeker</dc:creator>
  <cp:lastModifiedBy>Matthias Boeker</cp:lastModifiedBy>
  <cp:revision>25</cp:revision>
  <dcterms:created xsi:type="dcterms:W3CDTF">2020-03-16T13:14:01Z</dcterms:created>
  <dcterms:modified xsi:type="dcterms:W3CDTF">2020-03-17T14:40:29Z</dcterms:modified>
</cp:coreProperties>
</file>