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scenturion/appium-with-allure" TargetMode="External"/><Relationship Id="rId4" Type="http://schemas.openxmlformats.org/officeDocument/2006/relationships/hyperlink" Target="https://trello.com/b/kwsnoav0/appiumsaucela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i.qameta.io/job/allure2/job/master/Demo_Report/index.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GB"/>
              <a:t>I+D = hacia </a:t>
            </a:r>
            <a:r>
              <a:rPr lang="en-GB"/>
              <a:t>dónde</a:t>
            </a:r>
            <a:r>
              <a:rPr lang="en-GB"/>
              <a:t> va la </a:t>
            </a:r>
            <a:r>
              <a:rPr lang="en-GB"/>
              <a:t>tecnología</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GB"/>
              <a:t>Soluciones a las nuevas demandas y el nuevo mercado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Conclusión</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GB"/>
              <a:t>	 	 	</a:t>
            </a:r>
          </a:p>
          <a:p>
            <a:pPr lvl="0" rtl="0">
              <a:lnSpc>
                <a:spcPct val="115000"/>
              </a:lnSpc>
              <a:spcBef>
                <a:spcPts val="0"/>
              </a:spcBef>
              <a:spcAft>
                <a:spcPts val="0"/>
              </a:spcAft>
              <a:buClr>
                <a:schemeClr val="dk1"/>
              </a:buClr>
              <a:buSzPct val="61111"/>
              <a:buFont typeface="Arial"/>
              <a:buNone/>
            </a:pPr>
            <a:r>
              <a:rPr lang="en-GB"/>
              <a:t>Estudios recientes demuestran el cambio de tendencia del uso de los dispositivos móviles, para el 2018 se espera que las transacciones y operaciones de móviles (web) serán un 50% del total, llevan a reducir (porcentualmente hablando) al 45% el uso de laptops y desktops, esto no quiere decir que se deje de usar estas segundas, simplemente indica la creciente demanda y el uso masivo de los dispositivos móviles. Nos vemos obligados a responder a esta tendencia, con mayor calidad, desarrollando sistemas robustos, con un monitoreo del desarrollo de manera temprana.</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0" y="66675"/>
            <a:ext cx="9025459" cy="507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311700" y="146650"/>
            <a:ext cx="8520600" cy="46503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GB"/>
              <a:t>Existen alrededor de 6 mil millones de </a:t>
            </a:r>
            <a:r>
              <a:rPr lang="en-GB"/>
              <a:t>dispositivos</a:t>
            </a:r>
            <a:r>
              <a:rPr lang="en-GB"/>
              <a:t> </a:t>
            </a:r>
            <a:r>
              <a:rPr lang="en-GB"/>
              <a:t>móviles</a:t>
            </a:r>
            <a:r>
              <a:rPr lang="en-GB"/>
              <a:t> activos en el mundo.</a:t>
            </a:r>
          </a:p>
          <a:p>
            <a:pPr lvl="0" rtl="0">
              <a:lnSpc>
                <a:spcPct val="115000"/>
              </a:lnSpc>
              <a:spcBef>
                <a:spcPts val="0"/>
              </a:spcBef>
              <a:spcAft>
                <a:spcPts val="0"/>
              </a:spcAft>
              <a:buClr>
                <a:schemeClr val="dk1"/>
              </a:buClr>
              <a:buSzPct val="61111"/>
              <a:buFont typeface="Arial"/>
              <a:buNone/>
            </a:pPr>
            <a:r>
              <a:rPr lang="en-GB"/>
              <a:t>Contar con la mayoría de las versiones de los dispositivos o incluso con un porcentaje no muy alto, pero variado es una inversión altísima, sumado que cada año surgen otros modelos. Para poder reducir este impacto, decidimos implementar SauceLabs.</a:t>
            </a:r>
          </a:p>
          <a:p>
            <a:pPr lvl="0" rtl="0">
              <a:lnSpc>
                <a:spcPct val="115000"/>
              </a:lnSpc>
              <a:spcBef>
                <a:spcPts val="0"/>
              </a:spcBef>
              <a:spcAft>
                <a:spcPts val="0"/>
              </a:spcAft>
              <a:buClr>
                <a:schemeClr val="dk1"/>
              </a:buClr>
              <a:buSzPct val="61111"/>
              <a:buFont typeface="Arial"/>
              <a:buNone/>
            </a:pPr>
            <a:r>
              <a:t/>
            </a:r>
            <a:endParaRPr/>
          </a:p>
          <a:p>
            <a:pPr lvl="0" rtl="0">
              <a:lnSpc>
                <a:spcPct val="115000"/>
              </a:lnSpc>
              <a:spcBef>
                <a:spcPts val="0"/>
              </a:spcBef>
              <a:spcAft>
                <a:spcPts val="0"/>
              </a:spcAft>
              <a:buClr>
                <a:schemeClr val="dk1"/>
              </a:buClr>
              <a:buSzPct val="61111"/>
              <a:buFont typeface="Arial"/>
              <a:buNone/>
            </a:pPr>
            <a:r>
              <a:rPr lang="en-GB"/>
              <a:t>Con una de las herramientas más robustas del mercado y de mayor uso para esta problemática y un proveedor de soluciones de dispositivos de los más variados tendríamos gran parte de nuestros problemas resueltos, sin embargo nos queda pendiente un detalle bastante importante y es el de obtener los reportes del estado de las ejecuciones. Por este punto nos inclinamos por Allure, una solución que nos resuelve la problemática de los reportes de manera sencilla con su integración a nuestras otras herramientas.  </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4141604" y="2828987"/>
            <a:ext cx="1524990" cy="1419336"/>
          </a:xfrm>
          <a:prstGeom prst="rect">
            <a:avLst/>
          </a:prstGeom>
          <a:noFill/>
          <a:ln>
            <a:noFill/>
          </a:ln>
        </p:spPr>
      </p:pic>
      <p:pic>
        <p:nvPicPr>
          <p:cNvPr id="130" name="Shape 130"/>
          <p:cNvPicPr preferRelativeResize="0"/>
          <p:nvPr/>
        </p:nvPicPr>
        <p:blipFill>
          <a:blip r:embed="rId4">
            <a:alphaModFix/>
          </a:blip>
          <a:stretch>
            <a:fillRect/>
          </a:stretch>
        </p:blipFill>
        <p:spPr>
          <a:xfrm>
            <a:off x="624572" y="655324"/>
            <a:ext cx="3639478" cy="1648660"/>
          </a:xfrm>
          <a:prstGeom prst="rect">
            <a:avLst/>
          </a:prstGeom>
          <a:noFill/>
          <a:ln>
            <a:noFill/>
          </a:ln>
        </p:spPr>
      </p:pic>
      <p:pic>
        <p:nvPicPr>
          <p:cNvPr id="131" name="Shape 131"/>
          <p:cNvPicPr preferRelativeResize="0"/>
          <p:nvPr/>
        </p:nvPicPr>
        <p:blipFill>
          <a:blip r:embed="rId5">
            <a:alphaModFix/>
          </a:blip>
          <a:stretch>
            <a:fillRect/>
          </a:stretch>
        </p:blipFill>
        <p:spPr>
          <a:xfrm>
            <a:off x="6044971" y="655324"/>
            <a:ext cx="2721978" cy="1919206"/>
          </a:xfrm>
          <a:prstGeom prst="rect">
            <a:avLst/>
          </a:prstGeom>
          <a:noFill/>
          <a:ln>
            <a:noFill/>
          </a:ln>
        </p:spPr>
      </p:pic>
      <p:pic>
        <p:nvPicPr>
          <p:cNvPr id="132" name="Shape 132"/>
          <p:cNvPicPr preferRelativeResize="0"/>
          <p:nvPr/>
        </p:nvPicPr>
        <p:blipFill>
          <a:blip r:embed="rId6">
            <a:alphaModFix/>
          </a:blip>
          <a:stretch>
            <a:fillRect/>
          </a:stretch>
        </p:blipFill>
        <p:spPr>
          <a:xfrm>
            <a:off x="284875" y="3246661"/>
            <a:ext cx="1914328" cy="890846"/>
          </a:xfrm>
          <a:prstGeom prst="rect">
            <a:avLst/>
          </a:prstGeom>
          <a:noFill/>
          <a:ln>
            <a:noFill/>
          </a:ln>
        </p:spPr>
      </p:pic>
      <p:cxnSp>
        <p:nvCxnSpPr>
          <p:cNvPr id="133" name="Shape 133"/>
          <p:cNvCxnSpPr>
            <a:stCxn id="131" idx="2"/>
          </p:cNvCxnSpPr>
          <p:nvPr/>
        </p:nvCxnSpPr>
        <p:spPr>
          <a:xfrm>
            <a:off x="7405961" y="2574530"/>
            <a:ext cx="4500" cy="980700"/>
          </a:xfrm>
          <a:prstGeom prst="straightConnector1">
            <a:avLst/>
          </a:prstGeom>
          <a:noFill/>
          <a:ln cap="flat" cmpd="sng" w="9525">
            <a:solidFill>
              <a:srgbClr val="000000"/>
            </a:solidFill>
            <a:prstDash val="solid"/>
            <a:round/>
            <a:headEnd len="lg" w="lg" type="triangle"/>
            <a:tailEnd len="lg" w="lg" type="none"/>
          </a:ln>
        </p:spPr>
      </p:cxnSp>
      <p:cxnSp>
        <p:nvCxnSpPr>
          <p:cNvPr id="134" name="Shape 134"/>
          <p:cNvCxnSpPr>
            <a:endCxn id="129" idx="3"/>
          </p:cNvCxnSpPr>
          <p:nvPr/>
        </p:nvCxnSpPr>
        <p:spPr>
          <a:xfrm rot="10800000">
            <a:off x="5666595" y="3538656"/>
            <a:ext cx="1751700" cy="9300"/>
          </a:xfrm>
          <a:prstGeom prst="straightConnector1">
            <a:avLst/>
          </a:prstGeom>
          <a:noFill/>
          <a:ln cap="flat" cmpd="sng" w="9525">
            <a:solidFill>
              <a:srgbClr val="000000"/>
            </a:solidFill>
            <a:prstDash val="solid"/>
            <a:round/>
            <a:headEnd len="lg" w="lg" type="none"/>
            <a:tailEnd len="lg" w="lg" type="triangle"/>
          </a:ln>
        </p:spPr>
      </p:cxnSp>
      <p:cxnSp>
        <p:nvCxnSpPr>
          <p:cNvPr id="135" name="Shape 135"/>
          <p:cNvCxnSpPr/>
          <p:nvPr/>
        </p:nvCxnSpPr>
        <p:spPr>
          <a:xfrm rot="10800000">
            <a:off x="2224904" y="3526056"/>
            <a:ext cx="1916700" cy="12600"/>
          </a:xfrm>
          <a:prstGeom prst="straightConnector1">
            <a:avLst/>
          </a:prstGeom>
          <a:noFill/>
          <a:ln cap="flat" cmpd="sng" w="9525">
            <a:solidFill>
              <a:srgbClr val="000000"/>
            </a:solidFill>
            <a:prstDash val="solid"/>
            <a:round/>
            <a:headEnd len="lg" w="lg" type="triangle"/>
            <a:tailEnd len="lg" w="lg" type="triangle"/>
          </a:ln>
        </p:spPr>
      </p:cxnSp>
      <p:cxnSp>
        <p:nvCxnSpPr>
          <p:cNvPr id="136" name="Shape 136"/>
          <p:cNvCxnSpPr>
            <a:stCxn id="129" idx="0"/>
          </p:cNvCxnSpPr>
          <p:nvPr/>
        </p:nvCxnSpPr>
        <p:spPr>
          <a:xfrm flipH="1" rot="10800000">
            <a:off x="4904099" y="1488887"/>
            <a:ext cx="14400" cy="1340100"/>
          </a:xfrm>
          <a:prstGeom prst="straightConnector1">
            <a:avLst/>
          </a:prstGeom>
          <a:noFill/>
          <a:ln cap="flat" cmpd="sng" w="9525">
            <a:solidFill>
              <a:srgbClr val="000000"/>
            </a:solidFill>
            <a:prstDash val="solid"/>
            <a:round/>
            <a:headEnd len="lg" w="lg" type="triangle"/>
            <a:tailEnd len="lg" w="lg" type="none"/>
          </a:ln>
        </p:spPr>
      </p:cxnSp>
      <p:cxnSp>
        <p:nvCxnSpPr>
          <p:cNvPr id="137" name="Shape 137"/>
          <p:cNvCxnSpPr>
            <a:endCxn id="130" idx="3"/>
          </p:cNvCxnSpPr>
          <p:nvPr/>
        </p:nvCxnSpPr>
        <p:spPr>
          <a:xfrm rot="10800000">
            <a:off x="4264050" y="1479655"/>
            <a:ext cx="658500" cy="4200"/>
          </a:xfrm>
          <a:prstGeom prst="straightConnector1">
            <a:avLst/>
          </a:prstGeom>
          <a:noFill/>
          <a:ln cap="flat" cmpd="sng" w="9525">
            <a:solidFill>
              <a:srgbClr val="000000"/>
            </a:solidFill>
            <a:prstDash val="solid"/>
            <a:round/>
            <a:headEnd len="lg" w="lg"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Donde estamos?</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Hoy contamos un </a:t>
            </a:r>
            <a:r>
              <a:rPr lang="en-GB"/>
              <a:t>repositorio</a:t>
            </a:r>
            <a:r>
              <a:rPr lang="en-GB"/>
              <a:t> git donde tenemos alojado el </a:t>
            </a:r>
            <a:r>
              <a:rPr lang="en-GB"/>
              <a:t>código</a:t>
            </a:r>
            <a:r>
              <a:rPr lang="en-GB"/>
              <a:t>:</a:t>
            </a:r>
          </a:p>
          <a:p>
            <a:pPr lvl="0">
              <a:spcBef>
                <a:spcPts val="0"/>
              </a:spcBef>
              <a:buNone/>
            </a:pPr>
            <a:r>
              <a:rPr lang="en-GB" u="sng">
                <a:solidFill>
                  <a:schemeClr val="hlink"/>
                </a:solidFill>
                <a:hlinkClick r:id="rId3"/>
              </a:rPr>
              <a:t>https://github.com/scenturion/appium-with-allure</a:t>
            </a:r>
          </a:p>
          <a:p>
            <a:pPr indent="0" lvl="0" marL="457200">
              <a:spcBef>
                <a:spcPts val="0"/>
              </a:spcBef>
              <a:buNone/>
            </a:pPr>
            <a:r>
              <a:rPr lang="en-GB"/>
              <a:t>El codigo contiene aplicaciones Android y de IOs para poder validar la integracion de nuestros test. Tiene test desarrollados, y estamos armando la arquitectura en base a un modelo de automation que tenemos definido.</a:t>
            </a:r>
          </a:p>
          <a:p>
            <a:pPr lvl="0">
              <a:spcBef>
                <a:spcPts val="0"/>
              </a:spcBef>
              <a:buNone/>
            </a:pPr>
            <a:r>
              <a:rPr lang="en-GB"/>
              <a:t>Usamos un trello para el seguimiento:</a:t>
            </a:r>
          </a:p>
          <a:p>
            <a:pPr lvl="0">
              <a:spcBef>
                <a:spcPts val="0"/>
              </a:spcBef>
              <a:buNone/>
            </a:pPr>
            <a:r>
              <a:rPr lang="en-GB" u="sng">
                <a:solidFill>
                  <a:schemeClr val="hlink"/>
                </a:solidFill>
                <a:hlinkClick r:id="rId4"/>
              </a:rPr>
              <a:t>https://trello.com/b/kwsnoav0/appiumsaucelab</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Proximos pasos</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Levantar un jenkins e integrarlo con SauceLabs y Allure.</a:t>
            </a:r>
          </a:p>
          <a:p>
            <a:pPr lvl="0">
              <a:spcBef>
                <a:spcPts val="0"/>
              </a:spcBef>
              <a:buNone/>
            </a:pPr>
            <a:r>
              <a:rPr lang="en-GB"/>
              <a:t>Completar la </a:t>
            </a:r>
            <a:r>
              <a:rPr lang="en-GB"/>
              <a:t>documentación</a:t>
            </a:r>
            <a:r>
              <a:rPr lang="en-GB"/>
              <a:t>.</a:t>
            </a:r>
          </a:p>
          <a:p>
            <a:pPr lvl="0">
              <a:spcBef>
                <a:spcPts val="0"/>
              </a:spcBef>
              <a:buNone/>
            </a:pPr>
            <a:r>
              <a:rPr lang="en-GB"/>
              <a:t>Configurar el proyecto de manera que sea customizable para los desarrollos de manera general.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Contexto</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Desde hace varios años existe una tendencia creciente en el uso de dispositivos </a:t>
            </a:r>
            <a:r>
              <a:rPr lang="en-GB"/>
              <a:t>móviles</a:t>
            </a:r>
            <a:r>
              <a:rPr lang="en-GB"/>
              <a:t>. Todos sabemos que ya los smartphone nos resuelven la </a:t>
            </a:r>
            <a:r>
              <a:rPr lang="en-GB"/>
              <a:t>mayoría</a:t>
            </a:r>
            <a:r>
              <a:rPr lang="en-GB"/>
              <a:t> de las necesidades que antes estaban en una computadora de escritorio. A eso le sumamos que en la vida cotidiana con las redes 4G ya podemos ir teniendo una velocidad de </a:t>
            </a:r>
            <a:r>
              <a:rPr lang="en-GB"/>
              <a:t>conexión</a:t>
            </a:r>
            <a:r>
              <a:rPr lang="en-GB"/>
              <a:t> que nos ayuda a inclinarnos incluso </a:t>
            </a:r>
            <a:r>
              <a:rPr lang="en-GB"/>
              <a:t>más</a:t>
            </a:r>
            <a:r>
              <a:rPr lang="en-GB"/>
              <a:t> por llevar adelante operaciones en el celular de manera </a:t>
            </a:r>
            <a:r>
              <a:rPr lang="en-GB"/>
              <a:t>más</a:t>
            </a:r>
            <a:r>
              <a:rPr lang="en-GB"/>
              <a:t> grata.</a:t>
            </a:r>
          </a:p>
          <a:p>
            <a:pPr lvl="0">
              <a:spcBef>
                <a:spcPts val="0"/>
              </a:spcBef>
              <a:buNone/>
            </a:pPr>
            <a:r>
              <a:rPr lang="en-GB"/>
              <a:t>Si nos preguntamos ya no nos dedicamos a sentarnos en una laptop para hacer una </a:t>
            </a:r>
            <a:r>
              <a:rPr lang="en-GB"/>
              <a:t>operación</a:t>
            </a:r>
            <a:r>
              <a:rPr lang="en-GB"/>
              <a:t>, una compra, una transferencia, un pago de un servicio, etc…</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Contexto II</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El uso de los smartphone hace unos años viene creciendo fuerte en el mercado para operaciones que antes </a:t>
            </a:r>
            <a:r>
              <a:rPr lang="en-GB"/>
              <a:t>únicamente</a:t>
            </a:r>
            <a:r>
              <a:rPr lang="en-GB"/>
              <a:t> se realizaban desde una computadora personal. Las nuevas generaciones ya casi no usan las PC, y las generaciones anteriores se van migrando a los dispositivos </a:t>
            </a:r>
            <a:r>
              <a:rPr lang="en-GB"/>
              <a:t>móviles</a:t>
            </a:r>
            <a:r>
              <a:rPr lang="en-GB"/>
              <a:t> por practicidad y comodidad. Sin embargo, es nuestra responsabilidad como desarrolladores de soluciones poder alcanzar al usuario una experiencia de calidad, dado que si no fuera el caso, hoy esta </a:t>
            </a:r>
            <a:r>
              <a:rPr lang="en-GB"/>
              <a:t>evolución</a:t>
            </a:r>
            <a:r>
              <a:rPr lang="en-GB"/>
              <a:t> no </a:t>
            </a:r>
            <a:r>
              <a:rPr lang="en-GB"/>
              <a:t>habría</a:t>
            </a:r>
            <a:r>
              <a:rPr lang="en-GB"/>
              <a:t> sido posible. Entonces nos vemos obligados a entregar productos robustos y amigables, con la mayor calidad posible.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Estrategia</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Sea cual fuere el desarrollo es necesario poder estar a la altura del mismo. Existen para los dispositivos </a:t>
            </a:r>
            <a:r>
              <a:rPr lang="en-GB"/>
              <a:t>móviles</a:t>
            </a:r>
            <a:r>
              <a:rPr lang="en-GB"/>
              <a:t> 2 tipos de desarrollos que marcan ese camino. </a:t>
            </a:r>
          </a:p>
          <a:p>
            <a:pPr lvl="0">
              <a:spcBef>
                <a:spcPts val="0"/>
              </a:spcBef>
              <a:buNone/>
            </a:pPr>
            <a:r>
              <a:rPr lang="en-GB"/>
              <a:t>Por un lado las aplicaciones WEB llamadas “web responsive” estas aplicaciones se adaptan a los diferentes tamaños de pantalla de cada terminal, pueden ser PC, </a:t>
            </a:r>
            <a:r>
              <a:rPr lang="en-GB"/>
              <a:t>móviles</a:t>
            </a:r>
            <a:r>
              <a:rPr lang="en-GB"/>
              <a:t>, tablets, etc</a:t>
            </a:r>
            <a:r>
              <a:rPr lang="en-GB"/>
              <a:t>. </a:t>
            </a:r>
          </a:p>
          <a:p>
            <a:pPr lvl="0">
              <a:spcBef>
                <a:spcPts val="0"/>
              </a:spcBef>
              <a:buNone/>
            </a:pPr>
            <a:r>
              <a:rPr lang="en-GB"/>
              <a:t>Luego de esto, tenemos las aplicaciones nativas las cuales se instalan en cada dispositivo y solo operan en los móviles y tablets (no en PC, por ejemplo, una aplicación de home banking)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Estrategia</a:t>
            </a:r>
          </a:p>
        </p:txBody>
      </p:sp>
      <p:sp>
        <p:nvSpPr>
          <p:cNvPr id="79" name="Shape 79"/>
          <p:cNvSpPr txBox="1"/>
          <p:nvPr>
            <p:ph idx="1" type="body"/>
          </p:nvPr>
        </p:nvSpPr>
        <p:spPr>
          <a:xfrm>
            <a:off x="311700" y="1075100"/>
            <a:ext cx="8520600" cy="3862500"/>
          </a:xfrm>
          <a:prstGeom prst="rect">
            <a:avLst/>
          </a:prstGeom>
        </p:spPr>
        <p:txBody>
          <a:bodyPr anchorCtr="0" anchor="t" bIns="91425" lIns="91425" rIns="91425" tIns="91425">
            <a:noAutofit/>
          </a:bodyPr>
          <a:lstStyle/>
          <a:p>
            <a:pPr lvl="0">
              <a:spcBef>
                <a:spcPts val="0"/>
              </a:spcBef>
              <a:buNone/>
            </a:pPr>
            <a:r>
              <a:rPr lang="en-GB"/>
              <a:t>Cada dispositivo tiene una </a:t>
            </a:r>
            <a:r>
              <a:rPr lang="en-GB"/>
              <a:t>configuración</a:t>
            </a:r>
            <a:r>
              <a:rPr lang="en-GB"/>
              <a:t> especial, dada por el fabricante, y su comportamiento </a:t>
            </a:r>
            <a:r>
              <a:rPr lang="en-GB"/>
              <a:t>está</a:t>
            </a:r>
            <a:r>
              <a:rPr lang="en-GB"/>
              <a:t> ligado a la </a:t>
            </a:r>
            <a:r>
              <a:rPr lang="en-GB"/>
              <a:t>versión</a:t>
            </a:r>
            <a:r>
              <a:rPr lang="en-GB"/>
              <a:t> del Sistema Operativo, a la cantidad de memoria ram, y las dimensiones de la pantalla, a la velocidad de procesamiento entre otras cosas, por consiguiente es necesario contar con un abanico de dispositivo </a:t>
            </a:r>
            <a:r>
              <a:rPr lang="en-GB"/>
              <a:t>móviles</a:t>
            </a:r>
            <a:r>
              <a:rPr lang="en-GB"/>
              <a:t> para poder garantizar que nuestro desarrollo puede ser de calidad. </a:t>
            </a:r>
          </a:p>
          <a:p>
            <a:pPr lvl="0">
              <a:spcBef>
                <a:spcPts val="0"/>
              </a:spcBef>
              <a:buNone/>
            </a:pPr>
            <a:r>
              <a:rPr lang="en-GB"/>
              <a:t>Entiendo que el comportamiento </a:t>
            </a:r>
            <a:r>
              <a:rPr lang="en-GB"/>
              <a:t>está</a:t>
            </a:r>
            <a:r>
              <a:rPr lang="en-GB"/>
              <a:t> ligada por la </a:t>
            </a:r>
            <a:r>
              <a:rPr lang="en-GB"/>
              <a:t>combinación</a:t>
            </a:r>
            <a:r>
              <a:rPr lang="en-GB"/>
              <a:t> de estas variantes nos vemos obligados a contemplar una </a:t>
            </a:r>
            <a:r>
              <a:rPr lang="en-GB"/>
              <a:t>solución</a:t>
            </a:r>
            <a:r>
              <a:rPr lang="en-GB"/>
              <a:t> especial o arriesgarnos a no garantizar la calidad de nuestros desarrollos. </a:t>
            </a:r>
          </a:p>
          <a:p>
            <a:pPr lvl="0">
              <a:spcBef>
                <a:spcPts val="0"/>
              </a:spcBef>
              <a:buNone/>
            </a:pPr>
            <a:r>
              <a:rPr lang="en-GB"/>
              <a:t>Para sortear esta situacion pensamos en SauceLabs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SauceLabs</a:t>
            </a:r>
          </a:p>
        </p:txBody>
      </p:sp>
      <p:sp>
        <p:nvSpPr>
          <p:cNvPr id="85" name="Shape 85"/>
          <p:cNvSpPr txBox="1"/>
          <p:nvPr>
            <p:ph idx="1" type="body"/>
          </p:nvPr>
        </p:nvSpPr>
        <p:spPr>
          <a:xfrm>
            <a:off x="311700" y="1152475"/>
            <a:ext cx="8520600" cy="3827400"/>
          </a:xfrm>
          <a:prstGeom prst="rect">
            <a:avLst/>
          </a:prstGeom>
        </p:spPr>
        <p:txBody>
          <a:bodyPr anchorCtr="0" anchor="t" bIns="91425" lIns="91425" rIns="91425" tIns="91425">
            <a:noAutofit/>
          </a:bodyPr>
          <a:lstStyle/>
          <a:p>
            <a:pPr lvl="0">
              <a:spcBef>
                <a:spcPts val="0"/>
              </a:spcBef>
              <a:buNone/>
            </a:pPr>
            <a:r>
              <a:rPr lang="en-GB"/>
              <a:t>Sauce Labs nos ofrece la gran </a:t>
            </a:r>
            <a:r>
              <a:rPr lang="en-GB"/>
              <a:t>mayoría</a:t>
            </a:r>
            <a:r>
              <a:rPr lang="en-GB"/>
              <a:t> de los dispositivos </a:t>
            </a:r>
            <a:r>
              <a:rPr lang="en-GB"/>
              <a:t>móviles</a:t>
            </a:r>
            <a:r>
              <a:rPr lang="en-GB"/>
              <a:t> disponibles en el mercado, simplemente nos conectamos a esta herramienta y elegimos sobre que modelo ejecutar nuestros test. Tanto manuales si es que queremos correr alguna prueba especial, como </a:t>
            </a:r>
            <a:r>
              <a:rPr lang="en-GB"/>
              <a:t>automáticos</a:t>
            </a:r>
            <a:r>
              <a:rPr lang="en-GB"/>
              <a:t>, que es justamente lo que queremos cubrir de manera cotidiana. </a:t>
            </a:r>
          </a:p>
          <a:p>
            <a:pPr lvl="0">
              <a:spcBef>
                <a:spcPts val="0"/>
              </a:spcBef>
              <a:buNone/>
            </a:pPr>
            <a:r>
              <a:rPr lang="en-GB"/>
              <a:t>Nos ofrece, ademas, la opcion de grabar nuestras ejecuciones y de esta manera poder ver los resultados, otra ventaja es que nos deja paralelizar las ejecuciones, por ejemplo, correr las mismas pruebas en 10 celulares diferentes de manera concurrente. </a:t>
            </a:r>
          </a:p>
          <a:p>
            <a:pPr lvl="0">
              <a:spcBef>
                <a:spcPts val="0"/>
              </a:spcBef>
              <a:buNone/>
            </a:pPr>
            <a:r>
              <a:rPr lang="en-GB"/>
              <a:t>Se integra con herramientas de </a:t>
            </a:r>
            <a:r>
              <a:rPr lang="en-GB"/>
              <a:t>automatización</a:t>
            </a:r>
            <a:r>
              <a:rPr lang="en-GB"/>
              <a:t> como por ejemplo Appium.</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Appium</a:t>
            </a:r>
          </a:p>
        </p:txBody>
      </p:sp>
      <p:sp>
        <p:nvSpPr>
          <p:cNvPr id="91" name="Shape 91"/>
          <p:cNvSpPr txBox="1"/>
          <p:nvPr>
            <p:ph idx="1" type="body"/>
          </p:nvPr>
        </p:nvSpPr>
        <p:spPr>
          <a:xfrm>
            <a:off x="311700" y="1152475"/>
            <a:ext cx="8520600" cy="3574200"/>
          </a:xfrm>
          <a:prstGeom prst="rect">
            <a:avLst/>
          </a:prstGeom>
        </p:spPr>
        <p:txBody>
          <a:bodyPr anchorCtr="0" anchor="t" bIns="91425" lIns="91425" rIns="91425" tIns="91425">
            <a:noAutofit/>
          </a:bodyPr>
          <a:lstStyle/>
          <a:p>
            <a:pPr lvl="0">
              <a:spcBef>
                <a:spcPts val="0"/>
              </a:spcBef>
              <a:buNone/>
            </a:pPr>
            <a:r>
              <a:rPr lang="en-GB"/>
              <a:t>Appium es una herramienta de </a:t>
            </a:r>
            <a:r>
              <a:rPr lang="en-GB"/>
              <a:t>automatización</a:t>
            </a:r>
            <a:r>
              <a:rPr lang="en-GB"/>
              <a:t> que nos permite ejecutar diferentes tipos de casos de prueba que uno vaya programando.</a:t>
            </a:r>
          </a:p>
          <a:p>
            <a:pPr lvl="0">
              <a:spcBef>
                <a:spcPts val="0"/>
              </a:spcBef>
              <a:buNone/>
            </a:pPr>
            <a:r>
              <a:rPr lang="en-GB"/>
              <a:t>Usa de motor selenium internamente y podemos dejar de manera elegante nuestros test para que puedan ser mantenidos. </a:t>
            </a:r>
          </a:p>
          <a:p>
            <a:pPr lvl="0">
              <a:spcBef>
                <a:spcPts val="0"/>
              </a:spcBef>
              <a:buNone/>
            </a:pPr>
            <a:r>
              <a:rPr lang="en-GB"/>
              <a:t>Existen otros tipos de herramientas para </a:t>
            </a:r>
            <a:r>
              <a:rPr lang="en-GB"/>
              <a:t>automatización</a:t>
            </a:r>
            <a:r>
              <a:rPr lang="en-GB"/>
              <a:t>, es </a:t>
            </a:r>
            <a:r>
              <a:rPr lang="en-GB"/>
              <a:t>cuestión</a:t>
            </a:r>
            <a:r>
              <a:rPr lang="en-GB"/>
              <a:t> de elegir alguna, la ventaja de appium es que es la </a:t>
            </a:r>
            <a:r>
              <a:rPr lang="en-GB"/>
              <a:t>más</a:t>
            </a:r>
            <a:r>
              <a:rPr lang="en-GB"/>
              <a:t> utilizada en el mercado, con esto, una mayor comunidad para evacuar dudas y contamos con mayor </a:t>
            </a:r>
            <a:r>
              <a:rPr lang="en-GB"/>
              <a:t>documentación</a:t>
            </a:r>
            <a:r>
              <a:rPr lang="en-GB"/>
              <a:t> en el caso de existir algun tema complejo a resolver. </a:t>
            </a:r>
          </a:p>
          <a:p>
            <a:pPr lvl="0">
              <a:spcBef>
                <a:spcPts val="0"/>
              </a:spcBef>
              <a:buNone/>
            </a:pPr>
            <a:r>
              <a:rPr lang="en-GB"/>
              <a:t>Para conectar con SuaceLabs pensamos usar Jenkins.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Jenkins</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Hoy tenemos jenkins corriendo en diferentes desarrollos, tanto local en nuestra </a:t>
            </a:r>
            <a:r>
              <a:rPr lang="en-GB"/>
              <a:t>compañía</a:t>
            </a:r>
            <a:r>
              <a:rPr lang="en-GB"/>
              <a:t>, como </a:t>
            </a:r>
            <a:r>
              <a:rPr lang="en-GB"/>
              <a:t>también</a:t>
            </a:r>
            <a:r>
              <a:rPr lang="en-GB"/>
              <a:t>, en nuestros clientes. </a:t>
            </a:r>
          </a:p>
          <a:p>
            <a:pPr lvl="0">
              <a:spcBef>
                <a:spcPts val="0"/>
              </a:spcBef>
              <a:buNone/>
            </a:pPr>
            <a:r>
              <a:rPr lang="en-GB"/>
              <a:t>Jenkins fue evolucionando de manera interesante estos años, incorporando la </a:t>
            </a:r>
            <a:r>
              <a:rPr lang="en-GB"/>
              <a:t>opción</a:t>
            </a:r>
            <a:r>
              <a:rPr lang="en-GB"/>
              <a:t> de programar internamente mediante pipelines (configuraciones especiales que dan mayor flexibilidad a los despliegues). </a:t>
            </a:r>
          </a:p>
          <a:p>
            <a:pPr lvl="0">
              <a:spcBef>
                <a:spcPts val="0"/>
              </a:spcBef>
              <a:buNone/>
            </a:pPr>
            <a:r>
              <a:rPr lang="en-GB"/>
              <a:t>Con todas las soluciones que tiene jenkins, </a:t>
            </a:r>
            <a:r>
              <a:rPr lang="en-GB"/>
              <a:t>aún</a:t>
            </a:r>
            <a:r>
              <a:rPr lang="en-GB"/>
              <a:t> nos queda cubrir una parte, dado que jenkins hace reportes de corridas, no las conserva con el tiempo y no las podemos customizar mucho. Para ello pensamos en Allure.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Allure	</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Allure nos traduce toda la </a:t>
            </a:r>
            <a:r>
              <a:rPr lang="en-GB"/>
              <a:t>integración</a:t>
            </a:r>
            <a:r>
              <a:rPr lang="en-GB"/>
              <a:t> antes mencionada. En pocas palabra, lo importante para garantizar que lo que se </a:t>
            </a:r>
            <a:r>
              <a:rPr lang="en-GB"/>
              <a:t>está</a:t>
            </a:r>
            <a:r>
              <a:rPr lang="en-GB"/>
              <a:t> haciendo, se </a:t>
            </a:r>
            <a:r>
              <a:rPr lang="en-GB"/>
              <a:t>está</a:t>
            </a:r>
            <a:r>
              <a:rPr lang="en-GB"/>
              <a:t> haciendo bien. </a:t>
            </a:r>
          </a:p>
          <a:p>
            <a:pPr lvl="0">
              <a:spcBef>
                <a:spcPts val="0"/>
              </a:spcBef>
              <a:buNone/>
            </a:pPr>
            <a:r>
              <a:rPr lang="en-GB"/>
              <a:t>Podemos tener identificado que falló y que no falló, identificar si lo que falló fue crítico o no. </a:t>
            </a:r>
          </a:p>
          <a:p>
            <a:pPr lvl="0">
              <a:spcBef>
                <a:spcPts val="0"/>
              </a:spcBef>
              <a:buNone/>
            </a:pPr>
            <a:r>
              <a:t/>
            </a:r>
            <a:endParaRPr/>
          </a:p>
          <a:p>
            <a:pPr lvl="0">
              <a:spcBef>
                <a:spcPts val="0"/>
              </a:spcBef>
              <a:buNone/>
            </a:pPr>
            <a:r>
              <a:rPr lang="en-GB"/>
              <a:t>Ejemplo:</a:t>
            </a:r>
            <a:br>
              <a:rPr lang="en-GB"/>
            </a:br>
            <a:r>
              <a:rPr lang="en-GB" u="sng">
                <a:solidFill>
                  <a:schemeClr val="hlink"/>
                </a:solidFill>
                <a:hlinkClick r:id="rId3"/>
              </a:rPr>
              <a:t>https://ci.qameta.io/job/allure2/job/master/Demo_Report/index.html#</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