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notesMasterIdLst>
    <p:notesMasterId r:id="rId14"/>
  </p:notesMasterIdLst>
  <p:sldIdLst>
    <p:sldId id="256" r:id="rId2"/>
    <p:sldId id="257" r:id="rId3"/>
    <p:sldId id="271" r:id="rId4"/>
    <p:sldId id="268" r:id="rId5"/>
    <p:sldId id="264" r:id="rId6"/>
    <p:sldId id="262" r:id="rId7"/>
    <p:sldId id="265" r:id="rId8"/>
    <p:sldId id="263" r:id="rId9"/>
    <p:sldId id="266" r:id="rId10"/>
    <p:sldId id="270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75473"/>
  </p:normalViewPr>
  <p:slideViewPr>
    <p:cSldViewPr snapToGrid="0">
      <p:cViewPr varScale="1">
        <p:scale>
          <a:sx n="118" d="100"/>
          <a:sy n="118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31736-6F7C-A240-835E-1A8DD9DBE524}" type="datetimeFigureOut">
              <a:rPr kumimoji="1" lang="zh-CN" altLang="en-US" smtClean="0"/>
              <a:t>2025/1/1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01E4E-42AB-0049-85EC-AAAC68E88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7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博兹札记</a:t>
            </a:r>
            <a:r>
              <a:rPr lang="en-US" altLang="zh-CN" dirty="0"/>
              <a:t>》</a:t>
            </a:r>
            <a:r>
              <a:rPr lang="zh-CN" altLang="en-US" dirty="0"/>
              <a:t>的时候呢，狄更斯还是在当记者，写的不是小说。因为这篇</a:t>
            </a:r>
            <a:r>
              <a:rPr lang="en-US" altLang="zh-CN" dirty="0"/>
              <a:t>《</a:t>
            </a:r>
            <a:r>
              <a:rPr lang="zh-CN" altLang="en-US" dirty="0"/>
              <a:t>匹克威克外传</a:t>
            </a:r>
            <a:r>
              <a:rPr lang="en-US" altLang="zh-CN" dirty="0"/>
              <a:t>》</a:t>
            </a:r>
            <a:r>
              <a:rPr lang="zh-CN" altLang="en-US" dirty="0"/>
              <a:t>而出名之后，他除了体裁有变化，他对商业的态度也发生了变化。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03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0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这个地方就很有意思，大卫看的书不是什么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圣经</a:t>
            </a:r>
            <a:r>
              <a:rPr kumimoji="1" lang="en-US" altLang="zh-CN" dirty="0"/>
              <a:t>》</a:t>
            </a:r>
            <a:r>
              <a:rPr kumimoji="1" lang="zh-CN" altLang="en-US" dirty="0"/>
              <a:t>之类的，而是</a:t>
            </a:r>
            <a:r>
              <a:rPr lang="en-US" altLang="zh-CN" sz="1200" dirty="0">
                <a:latin typeface="+mn-ea"/>
              </a:rPr>
              <a:t>《</a:t>
            </a:r>
            <a:r>
              <a:rPr lang="zh-CN" altLang="en-US" sz="1200" dirty="0">
                <a:latin typeface="+mn-ea"/>
              </a:rPr>
              <a:t>一千零一夜</a:t>
            </a:r>
            <a:r>
              <a:rPr lang="en-US" altLang="zh-CN" sz="1200" dirty="0">
                <a:latin typeface="+mn-ea"/>
              </a:rPr>
              <a:t>》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《</a:t>
            </a:r>
            <a:r>
              <a:rPr lang="zh-CN" altLang="en-US" sz="1200" dirty="0">
                <a:latin typeface="+mn-ea"/>
              </a:rPr>
              <a:t>精灵的故事</a:t>
            </a:r>
            <a:r>
              <a:rPr lang="en-US" altLang="zh-CN" sz="1200" dirty="0">
                <a:latin typeface="+mn-ea"/>
              </a:rPr>
              <a:t>》</a:t>
            </a:r>
            <a:r>
              <a:rPr lang="zh-CN" altLang="en-US" sz="1200" dirty="0">
                <a:latin typeface="+mn-ea"/>
              </a:rPr>
              <a:t>这种；而且还是叙述性很强的书，不是那种全靠说明情感和道理来麻痹人的。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18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Helvetica Neue" panose="02000503000000020004" pitchFamily="2" charset="0"/>
              </a:rPr>
              <a:t>这是希普的父亲说的。这个地方狄更斯也是伏笔老手了，看到这里已经能猜到结局了。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73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除此之外，狄更斯的艺术手法虚实结合也是占比了很大的篇幅。此处是大卫结婚前的情景。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87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+mn-ea"/>
              </a:rPr>
              <a:t>米考伯的话。</a:t>
            </a:r>
            <a:endParaRPr lang="en-US" altLang="zh-CN" dirty="0">
              <a:effectLst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其实这里可以看到这本书也并非如评论所说「人物形象分明，好即为好差即为差」。看这里说，米考伯夫妇欠了债，但是债主过问之后他们又自在起来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但，如果是悲观主义者甚至批评家就会说「这些人物很两面」怎么这么样的。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30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这个地方描写的并不是</a:t>
            </a:r>
            <a:r>
              <a:rPr lang="zh-CN" altLang="en-US" sz="1200" dirty="0">
                <a:effectLst/>
                <a:latin typeface="+mn-ea"/>
              </a:rPr>
              <a:t>海穆啊，这里正好第六十四章结尾了。来看下一章。</a:t>
            </a:r>
            <a:endParaRPr lang="en-US" altLang="zh-CN" sz="1200" dirty="0">
              <a:effectLst/>
              <a:latin typeface="+mn-ea"/>
            </a:endParaRPr>
          </a:p>
          <a:p>
            <a:r>
              <a:rPr kumimoji="1" lang="zh-CN" altLang="en-US" sz="1200" dirty="0">
                <a:effectLst/>
                <a:latin typeface="+mn-ea"/>
              </a:rPr>
              <a:t>呐，是</a:t>
            </a:r>
            <a:r>
              <a:rPr lang="zh-CN" altLang="en-US" sz="1200" dirty="0">
                <a:effectLst/>
                <a:latin typeface="+mn-ea"/>
              </a:rPr>
              <a:t>斯蒂弗茨。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6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Helvetica Neue" panose="02000503000000020004" pitchFamily="2" charset="0"/>
              </a:rPr>
              <a:t>接下来主要说这本书对我的价值。</a:t>
            </a:r>
            <a:endParaRPr lang="en-US" altLang="zh-CN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dirty="0">
                <a:effectLst/>
                <a:latin typeface="Helvetica Neue" panose="02000503000000020004" pitchFamily="2" charset="0"/>
              </a:rPr>
              <a:t>查狄更斯生活经历的时候，看见有评论：</a:t>
            </a:r>
          </a:p>
          <a:p>
            <a:r>
              <a:rPr lang="en-US" altLang="zh-CN" dirty="0">
                <a:effectLst/>
                <a:latin typeface="Helvetica Neue" panose="02000503000000020004" pitchFamily="2" charset="0"/>
              </a:rPr>
              <a:t>【1】</a:t>
            </a:r>
          </a:p>
          <a:p>
            <a:r>
              <a:rPr lang="zh-CN" altLang="en-US" dirty="0">
                <a:effectLst/>
                <a:latin typeface="Helvetica Neue" panose="02000503000000020004" pitchFamily="2" charset="0"/>
              </a:rPr>
              <a:t>呃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……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在狄更斯的小说中，之所以选这一本是因为结局比较完美，相较于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雾都孤儿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和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双城记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，尤其是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双城记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最后主角被押上刑场，这本书算是个喜剧。</a:t>
            </a:r>
          </a:p>
          <a:p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如此，我的喜好是读完美结局，所以推荐了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大卫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科波菲尔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。</a:t>
            </a:r>
            <a:endParaRPr lang="en-US" altLang="zh-CN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再谈谈对喜剧的看法。起因是我也搜到了扫兴的观点，比如说「这一切都是虚假的」之类，我就不放出来了。</a:t>
            </a:r>
            <a:endParaRPr lang="en-US" altLang="zh-CN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其实极端乐观极端悲观的人或理想主义者最喜欢这样的剧情。但是就观察而言，他们最后会因为现实的残酷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【2】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而转为失望。</a:t>
            </a:r>
            <a:endParaRPr lang="en-US" altLang="zh-CN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因此需尽可能推迟这份失望，争取理想尚存的时间，越多则努力越多。这也是我所希望的。</a:t>
            </a:r>
            <a:endParaRPr lang="en-US" altLang="zh-CN" dirty="0"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然后是</a:t>
            </a:r>
            <a:r>
              <a:rPr lang="en-US" altLang="zh-CN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【3】</a:t>
            </a:r>
            <a: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关于人物形象的刻画。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大卫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科波菲尔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人物形象非常鲜明，不像少部分西方小说，看完了描述不出来主人公的形象，仿佛是一团墨迹。这里不是说好即好坏即坏，如果一个人物是两面性的，只要刻画细腻，也都能体现出来。比如关于大卫的心理描写是清晰的，对别人的语言描写是有轮廓的，在这方面，艺术价值超过了很多小说。</a:t>
            </a:r>
            <a:endParaRPr lang="en-US" altLang="zh-CN" dirty="0"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912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以上是对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大卫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科波菲尔</a:t>
            </a:r>
            <a:r>
              <a:rPr lang="en-US" altLang="zh-CN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的推荐内容。期待诸位可以在阅读时产生出与我相仿的感触或想法。感谢聆听。</a:t>
            </a:r>
            <a:endParaRPr lang="en-US" altLang="zh-CN" dirty="0"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01E4E-42AB-0049-85EC-AAAC68E8873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83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5981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837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949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1393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2607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4496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6301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1014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0808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6208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3285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1871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38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ransition spd="slow">
    <p:wip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205A-710B-AD9C-DDA9-CB37D87CF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63022"/>
            <a:ext cx="9448800" cy="18250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读书报告</a:t>
            </a:r>
            <a:r>
              <a:rPr lang="en-US" altLang="zh-CN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大卫</a:t>
            </a:r>
            <a:r>
              <a:rPr lang="en-US" altLang="zh-CN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·</a:t>
            </a:r>
            <a:r>
              <a:rPr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科波菲尔</a:t>
            </a:r>
            <a:r>
              <a:rPr lang="en-US" altLang="zh-CN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br>
              <a:rPr lang="en-US" altLang="zh-CN" sz="54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100" dirty="0">
                <a:latin typeface="SimHei" panose="02010609060101010101" pitchFamily="49" charset="-122"/>
                <a:ea typeface="SimHei" panose="02010609060101010101" pitchFamily="49" charset="-122"/>
                <a:sym typeface="Wingdings" pitchFamily="2" charset="2"/>
              </a:rPr>
              <a:t>【</a:t>
            </a:r>
            <a:r>
              <a:rPr lang="zh-CN" altLang="en-US" sz="3100" dirty="0">
                <a:latin typeface="SimHei" panose="02010609060101010101" pitchFamily="49" charset="-122"/>
                <a:ea typeface="SimHei" panose="02010609060101010101" pitchFamily="49" charset="-122"/>
                <a:sym typeface="Wingdings" pitchFamily="2" charset="2"/>
              </a:rPr>
              <a:t>英</a:t>
            </a:r>
            <a:r>
              <a:rPr lang="en-US" altLang="zh-CN" sz="3100" dirty="0">
                <a:latin typeface="SimHei" panose="02010609060101010101" pitchFamily="49" charset="-122"/>
                <a:ea typeface="SimHei" panose="02010609060101010101" pitchFamily="49" charset="-122"/>
                <a:sym typeface="Wingdings" pitchFamily="2" charset="2"/>
              </a:rPr>
              <a:t>】</a:t>
            </a:r>
            <a:r>
              <a:rPr lang="zh-CN" altLang="en-US" sz="3100" dirty="0">
                <a:latin typeface="SimHei" panose="02010609060101010101" pitchFamily="49" charset="-122"/>
                <a:ea typeface="SimHei" panose="02010609060101010101" pitchFamily="49" charset="-122"/>
                <a:sym typeface="Wingdings" pitchFamily="2" charset="2"/>
              </a:rPr>
              <a:t>查尔斯</a:t>
            </a:r>
            <a:r>
              <a:rPr lang="en-US" altLang="zh-CN" sz="3100" dirty="0">
                <a:latin typeface="SimHei" panose="02010609060101010101" pitchFamily="49" charset="-122"/>
                <a:ea typeface="SimHei" panose="02010609060101010101" pitchFamily="49" charset="-122"/>
                <a:sym typeface="Wingdings" pitchFamily="2" charset="2"/>
              </a:rPr>
              <a:t>·</a:t>
            </a:r>
            <a:r>
              <a:rPr lang="zh-CN" altLang="en-US" sz="3100" dirty="0">
                <a:latin typeface="SimHei" panose="02010609060101010101" pitchFamily="49" charset="-122"/>
                <a:ea typeface="SimHei" panose="02010609060101010101" pitchFamily="49" charset="-122"/>
                <a:sym typeface="Wingdings" pitchFamily="2" charset="2"/>
              </a:rPr>
              <a:t>狄更斯</a:t>
            </a:r>
            <a:br>
              <a:rPr lang="en-US" altLang="zh-CN" sz="3100" dirty="0">
                <a:latin typeface="SimHei" panose="02010609060101010101" pitchFamily="49" charset="-122"/>
                <a:ea typeface="SimHei" panose="02010609060101010101" pitchFamily="49" charset="-122"/>
                <a:sym typeface="Wingdings" pitchFamily="2" charset="2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2025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月</a:t>
            </a:r>
            <a:br>
              <a:rPr lang="en-US" altLang="zh-CN" sz="2000" dirty="0">
                <a:sym typeface="Wingdings" pitchFamily="2" charset="2"/>
              </a:rPr>
            </a:b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7" name="图片 6" descr="桌子上放了键盘&#10;&#10;中度可信度描述已自动生成">
            <a:extLst>
              <a:ext uri="{FF2B5EF4-FFF2-40B4-BE49-F238E27FC236}">
                <a16:creationId xmlns:a16="http://schemas.microsoft.com/office/drawing/2014/main" id="{A6B2735C-701C-BBDB-6A8B-CA6A658A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5" y="3646714"/>
            <a:ext cx="5064764" cy="3371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C523F9-C99F-A73C-9CDA-4AE7EB4CF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1" t="7218" r="6102" b="6235"/>
          <a:stretch/>
        </p:blipFill>
        <p:spPr>
          <a:xfrm>
            <a:off x="410219" y="384409"/>
            <a:ext cx="2844498" cy="13367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0E4ACC-4259-391A-7009-9945B5CC5FC7}"/>
              </a:ext>
            </a:extLst>
          </p:cNvPr>
          <p:cNvSpPr txBox="1"/>
          <p:nvPr/>
        </p:nvSpPr>
        <p:spPr>
          <a:xfrm>
            <a:off x="8948057" y="6581001"/>
            <a:ext cx="324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读书报告</a:t>
            </a:r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《</a:t>
            </a:r>
            <a:r>
              <a:rPr lang="zh-CN" altLang="en-US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大卫</a:t>
            </a:r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·</a:t>
            </a:r>
            <a:r>
              <a:rPr lang="zh-CN" altLang="en-US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科波菲尔</a:t>
            </a:r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》</a:t>
            </a:r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© 2025 by </a:t>
            </a:r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zh-CN" altLang="en-US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幸草</a:t>
            </a:r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600" b="0" i="0" u="none" strike="noStrike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Tarikko-ScetayhChan</a:t>
            </a:r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licensed under CC BY 4.0.</a:t>
            </a:r>
          </a:p>
          <a:p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view a copy of this license, visit https://</a:t>
            </a:r>
            <a:r>
              <a:rPr lang="en-US" altLang="zh-CN" sz="600" b="0" i="0" u="none" strike="noStrike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creativecommons.org</a:t>
            </a:r>
            <a:r>
              <a:rPr lang="en-US" altLang="zh-CN" sz="600" b="0" i="0" u="none" strike="noStrike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/licenses/by/4.0/</a:t>
            </a:r>
            <a:endParaRPr kumimoji="1" lang="zh-CN" altLang="en-US" sz="600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1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CEC06-7D8A-B923-4287-4EDBAAF1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主题核心</a:t>
            </a: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2F0629FC-136C-F494-58A6-53E41ADF29FE}"/>
              </a:ext>
            </a:extLst>
          </p:cNvPr>
          <p:cNvSpPr txBox="1">
            <a:spLocks/>
          </p:cNvSpPr>
          <p:nvPr/>
        </p:nvSpPr>
        <p:spPr>
          <a:xfrm>
            <a:off x="1240861" y="3429000"/>
            <a:ext cx="988433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   狄更斯正是利用大卫经历的悲惨遭遇引起人们深切同情，批判社会中人性的缺失和道德的沦，表达对高尚、正直优秀品质的肯定和赞扬。</a:t>
            </a:r>
          </a:p>
        </p:txBody>
      </p:sp>
      <p:sp>
        <p:nvSpPr>
          <p:cNvPr id="5" name="内容占位符 7">
            <a:extLst>
              <a:ext uri="{FF2B5EF4-FFF2-40B4-BE49-F238E27FC236}">
                <a16:creationId xmlns:a16="http://schemas.microsoft.com/office/drawing/2014/main" id="{3ABF459A-C224-7996-9C27-3FB4409E714F}"/>
              </a:ext>
            </a:extLst>
          </p:cNvPr>
          <p:cNvSpPr txBox="1">
            <a:spLocks/>
          </p:cNvSpPr>
          <p:nvPr/>
        </p:nvSpPr>
        <p:spPr>
          <a:xfrm>
            <a:off x="1240861" y="2378759"/>
            <a:ext cx="988433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   小说以主人公大卫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科波菲尔的人生轨迹为叙事线索，寓意「有奋斗才会有成功」的哲理，表达明确的「爱憎分明」的处事态度。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424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F0F3C41-0523-6389-B996-3D119843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48" y="1190008"/>
            <a:ext cx="10820400" cy="47136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「</a:t>
            </a:r>
            <a:r>
              <a:rPr lang="en-US" altLang="zh-CN" dirty="0"/>
              <a:t>……</a:t>
            </a:r>
            <a:r>
              <a:rPr lang="zh-CN" altLang="en-US" dirty="0"/>
              <a:t>最起码还能活下去，因为结局是善有善报的。」</a:t>
            </a:r>
          </a:p>
        </p:txBody>
      </p:sp>
      <p:sp>
        <p:nvSpPr>
          <p:cNvPr id="11" name="内容占位符 9">
            <a:extLst>
              <a:ext uri="{FF2B5EF4-FFF2-40B4-BE49-F238E27FC236}">
                <a16:creationId xmlns:a16="http://schemas.microsoft.com/office/drawing/2014/main" id="{69D783DA-4359-2074-AF79-310CBBD4105B}"/>
              </a:ext>
            </a:extLst>
          </p:cNvPr>
          <p:cNvSpPr txBox="1">
            <a:spLocks/>
          </p:cNvSpPr>
          <p:nvPr/>
        </p:nvSpPr>
        <p:spPr>
          <a:xfrm>
            <a:off x="1171977" y="2334081"/>
            <a:ext cx="4459309" cy="4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/>
              <a:t>（从理想到现实）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EB9D649-7890-8331-6C8D-8C097BFDECF7}"/>
              </a:ext>
            </a:extLst>
          </p:cNvPr>
          <p:cNvCxnSpPr/>
          <p:nvPr/>
        </p:nvCxnSpPr>
        <p:spPr>
          <a:xfrm>
            <a:off x="4945487" y="2569764"/>
            <a:ext cx="2120721" cy="0"/>
          </a:xfrm>
          <a:prstGeom prst="straightConnector1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内容占位符 9">
            <a:extLst>
              <a:ext uri="{FF2B5EF4-FFF2-40B4-BE49-F238E27FC236}">
                <a16:creationId xmlns:a16="http://schemas.microsoft.com/office/drawing/2014/main" id="{29AAA57C-BEBC-06F8-D234-A364D5FE0DFD}"/>
              </a:ext>
            </a:extLst>
          </p:cNvPr>
          <p:cNvSpPr txBox="1">
            <a:spLocks/>
          </p:cNvSpPr>
          <p:nvPr/>
        </p:nvSpPr>
        <p:spPr>
          <a:xfrm>
            <a:off x="6956739" y="2334080"/>
            <a:ext cx="4459309" cy="4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/>
              <a:t>（获取尚有希望的时间）</a:t>
            </a:r>
          </a:p>
        </p:txBody>
      </p:sp>
      <p:sp>
        <p:nvSpPr>
          <p:cNvPr id="15" name="内容占位符 9">
            <a:extLst>
              <a:ext uri="{FF2B5EF4-FFF2-40B4-BE49-F238E27FC236}">
                <a16:creationId xmlns:a16="http://schemas.microsoft.com/office/drawing/2014/main" id="{5FC50E01-420D-8BA3-1A08-A94B67B4605E}"/>
              </a:ext>
            </a:extLst>
          </p:cNvPr>
          <p:cNvSpPr txBox="1">
            <a:spLocks/>
          </p:cNvSpPr>
          <p:nvPr/>
        </p:nvSpPr>
        <p:spPr>
          <a:xfrm>
            <a:off x="3776192" y="1972828"/>
            <a:ext cx="4459309" cy="47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600" dirty="0">
                <a:hlinkClick r:id="rId3" action="ppaction://hlinksldjump"/>
              </a:rPr>
              <a:t>形象塑造？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44211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p"/>
      <p:bldP spid="11" grpId="0"/>
      <p:bldP spid="11" grpId="1"/>
      <p:bldP spid="14" grpId="0"/>
      <p:bldP spid="14" grpId="1"/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60F627-9BAE-C5F9-099B-A445BA6FDA86}"/>
              </a:ext>
            </a:extLst>
          </p:cNvPr>
          <p:cNvSpPr/>
          <p:nvPr/>
        </p:nvSpPr>
        <p:spPr>
          <a:xfrm>
            <a:off x="4618672" y="250567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感谢倾听</a:t>
            </a:r>
          </a:p>
        </p:txBody>
      </p:sp>
    </p:spTree>
    <p:extLst>
      <p:ext uri="{BB962C8B-B14F-4D97-AF65-F5344CB8AC3E}">
        <p14:creationId xmlns:p14="http://schemas.microsoft.com/office/powerpoint/2010/main" val="34167342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299B1-5D6A-8DB8-49F3-A1A60230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00" y="1719207"/>
            <a:ext cx="6719128" cy="4879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英国作家・英国皇家学会工艺院院士・记者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85EC93-8FAE-E716-913B-C88E71172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0"/>
          <a:stretch/>
        </p:blipFill>
        <p:spPr>
          <a:xfrm>
            <a:off x="7770128" y="702834"/>
            <a:ext cx="3522843" cy="3778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2A62D3-3150-2774-42A5-7C07C17EABFB}"/>
              </a:ext>
            </a:extLst>
          </p:cNvPr>
          <p:cNvSpPr txBox="1"/>
          <p:nvPr/>
        </p:nvSpPr>
        <p:spPr>
          <a:xfrm>
            <a:off x="7922098" y="4597165"/>
            <a:ext cx="321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查尔斯</a:t>
            </a:r>
            <a:r>
              <a:rPr lang="en-US" altLang="zh-CN" sz="1600" dirty="0">
                <a:latin typeface="SimHei" panose="02010609060101010101" pitchFamily="49" charset="-122"/>
                <a:ea typeface="SimHei" panose="02010609060101010101" pitchFamily="49" charset="-122"/>
              </a:rPr>
              <a:t>·</a:t>
            </a:r>
            <a:r>
              <a:rPr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狄更斯</a:t>
            </a:r>
            <a:r>
              <a:rPr lang="zh-CN" altLang="en-US" sz="1600" dirty="0"/>
              <a:t>（</a:t>
            </a:r>
            <a:r>
              <a:rPr lang="en-US" altLang="zh-CN" sz="1600" dirty="0"/>
              <a:t>1812—1870</a:t>
            </a:r>
            <a:r>
              <a:rPr lang="zh-CN" altLang="en-US" sz="1600" dirty="0"/>
              <a:t>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0C0066D-FD25-D34E-AAD1-423FC31D4EB2}"/>
              </a:ext>
            </a:extLst>
          </p:cNvPr>
          <p:cNvSpPr txBox="1">
            <a:spLocks/>
          </p:cNvSpPr>
          <p:nvPr/>
        </p:nvSpPr>
        <p:spPr>
          <a:xfrm>
            <a:off x="1051000" y="2207172"/>
            <a:ext cx="6719128" cy="272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代表作品</a:t>
            </a:r>
            <a:endParaRPr lang="en-US" altLang="zh-CN" b="1" dirty="0"/>
          </a:p>
          <a:p>
            <a:r>
              <a:rPr lang="en-US" altLang="zh-CN" dirty="0"/>
              <a:t>1836</a:t>
            </a:r>
            <a:r>
              <a:rPr lang="zh-CN" altLang="en-US" dirty="0"/>
              <a:t>年</a:t>
            </a:r>
            <a:r>
              <a:rPr lang="en-US" altLang="zh-CN" dirty="0"/>
              <a:t>《</a:t>
            </a:r>
            <a:r>
              <a:rPr lang="zh-CN" altLang="en-US" dirty="0"/>
              <a:t>博兹札记</a:t>
            </a:r>
            <a:r>
              <a:rPr lang="en-US" altLang="zh-CN" dirty="0"/>
              <a:t>》</a:t>
            </a:r>
            <a:r>
              <a:rPr lang="zh-CN" altLang="en-US" dirty="0"/>
              <a:t>（散文集）</a:t>
            </a:r>
            <a:endParaRPr lang="en-US" altLang="zh-CN" dirty="0"/>
          </a:p>
          <a:p>
            <a:r>
              <a:rPr lang="en-US" altLang="zh-CN" dirty="0"/>
              <a:t>1837</a:t>
            </a:r>
            <a:r>
              <a:rPr lang="zh-CN" altLang="en-US" dirty="0"/>
              <a:t>年</a:t>
            </a:r>
            <a:r>
              <a:rPr lang="en-US" altLang="zh-CN" dirty="0"/>
              <a:t>《</a:t>
            </a:r>
            <a:r>
              <a:rPr lang="zh-CN" altLang="en-US" dirty="0"/>
              <a:t>匹克威克外传</a:t>
            </a:r>
            <a:r>
              <a:rPr lang="en-US" altLang="zh-CN" dirty="0"/>
              <a:t>》</a:t>
            </a:r>
            <a:r>
              <a:rPr lang="zh-CN" altLang="en-US" dirty="0"/>
              <a:t>（长篇小说）</a:t>
            </a:r>
            <a:endParaRPr lang="en-US" altLang="zh-CN" dirty="0"/>
          </a:p>
          <a:p>
            <a:r>
              <a:rPr lang="en-US" altLang="zh-CN" dirty="0"/>
              <a:t>1838</a:t>
            </a:r>
            <a:r>
              <a:rPr lang="zh-CN" altLang="en-US" dirty="0"/>
              <a:t>年</a:t>
            </a:r>
            <a:r>
              <a:rPr lang="en-US" altLang="zh-CN" dirty="0"/>
              <a:t>《</a:t>
            </a:r>
            <a:r>
              <a:rPr lang="zh-CN" altLang="en-US" dirty="0"/>
              <a:t>雾都孤儿</a:t>
            </a:r>
            <a:r>
              <a:rPr lang="en-US" altLang="zh-CN" dirty="0"/>
              <a:t>》</a:t>
            </a:r>
            <a:r>
              <a:rPr lang="zh-CN" altLang="en-US" dirty="0"/>
              <a:t>（长篇小说）</a:t>
            </a:r>
            <a:endParaRPr lang="en-US" altLang="zh-CN" dirty="0"/>
          </a:p>
          <a:p>
            <a:r>
              <a:rPr lang="en-US" altLang="zh-CN" dirty="0"/>
              <a:t>1850</a:t>
            </a:r>
            <a:r>
              <a:rPr lang="zh-CN" altLang="en-US" dirty="0"/>
              <a:t>年</a:t>
            </a:r>
            <a:r>
              <a:rPr lang="en-US" altLang="zh-CN" b="1" dirty="0"/>
              <a:t>《</a:t>
            </a:r>
            <a:r>
              <a:rPr lang="zh-CN" altLang="en-US" b="1" dirty="0"/>
              <a:t>大卫</a:t>
            </a:r>
            <a:r>
              <a:rPr lang="en-US" altLang="zh-CN" b="1" dirty="0"/>
              <a:t>·</a:t>
            </a:r>
            <a:r>
              <a:rPr lang="zh-CN" altLang="en-US" b="1" dirty="0"/>
              <a:t> 科波菲尔</a:t>
            </a:r>
            <a:r>
              <a:rPr lang="en-US" altLang="zh-CN" b="1" dirty="0"/>
              <a:t>》</a:t>
            </a:r>
            <a:r>
              <a:rPr lang="zh-CN" altLang="en-US" dirty="0"/>
              <a:t>（长篇小说）</a:t>
            </a:r>
            <a:endParaRPr lang="en-US" altLang="zh-CN" dirty="0"/>
          </a:p>
          <a:p>
            <a:r>
              <a:rPr lang="en-US" altLang="zh-CN" dirty="0"/>
              <a:t>1854</a:t>
            </a:r>
            <a:r>
              <a:rPr lang="zh-CN" altLang="en-US" dirty="0"/>
              <a:t>年</a:t>
            </a:r>
            <a:r>
              <a:rPr lang="en-US" altLang="zh-CN" dirty="0"/>
              <a:t>《</a:t>
            </a:r>
            <a:r>
              <a:rPr lang="zh-CN" altLang="en-US" dirty="0"/>
              <a:t>双城记</a:t>
            </a:r>
            <a:r>
              <a:rPr lang="en-US" altLang="zh-CN" dirty="0"/>
              <a:t>》</a:t>
            </a:r>
            <a:r>
              <a:rPr lang="zh-CN" altLang="en-US" dirty="0"/>
              <a:t>（长篇历史小说）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04F75-59BE-E6C0-9C61-73A8F6BC80CE}"/>
              </a:ext>
            </a:extLst>
          </p:cNvPr>
          <p:cNvSpPr txBox="1"/>
          <p:nvPr/>
        </p:nvSpPr>
        <p:spPr>
          <a:xfrm>
            <a:off x="688861" y="5385835"/>
            <a:ext cx="1009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</a:rPr>
              <a:t>         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开拓英国批判现实主义文学，善于描绘小人物的经历与面貌。</a:t>
            </a:r>
          </a:p>
        </p:txBody>
      </p:sp>
    </p:spTree>
    <p:extLst>
      <p:ext uri="{BB962C8B-B14F-4D97-AF65-F5344CB8AC3E}">
        <p14:creationId xmlns:p14="http://schemas.microsoft.com/office/powerpoint/2010/main" val="539347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8" grpId="0" uiExpand="1" build="allAtOnce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70FD1F7-DB7D-27D9-875B-A7FCBCAF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57" y="693756"/>
            <a:ext cx="584200" cy="228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90FAF4-C703-B4A8-1E86-098F2539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865" y="540118"/>
            <a:ext cx="7958331" cy="1077229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故事梗概・人物形象</a:t>
            </a:r>
            <a:b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F2E94D-B190-1A38-18D8-8B50FE3F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803" y="1220781"/>
            <a:ext cx="10016393" cy="509710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600" dirty="0">
                <a:effectLst/>
                <a:latin typeface="+mn-ea"/>
              </a:rPr>
              <a:t>本书以第一人称视角叙述</a:t>
            </a:r>
            <a:r>
              <a:rPr lang="zh-CN" altLang="en-US" sz="1600" u="sng" dirty="0">
                <a:solidFill>
                  <a:schemeClr val="accent1"/>
                </a:solidFill>
                <a:latin typeface="+mn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大卫</a:t>
            </a:r>
            <a:r>
              <a:rPr lang="en-US" altLang="zh-CN" sz="1600" u="sng" dirty="0">
                <a:solidFill>
                  <a:schemeClr val="accent1"/>
                </a:solidFill>
                <a:latin typeface="+mn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1600" u="sng" dirty="0">
                <a:solidFill>
                  <a:schemeClr val="accent1"/>
                </a:solidFill>
                <a:latin typeface="+mn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科波菲尔</a:t>
            </a:r>
            <a:r>
              <a:rPr lang="zh-CN" altLang="en-US" sz="1600" dirty="0">
                <a:effectLst/>
                <a:latin typeface="+mn-ea"/>
              </a:rPr>
              <a:t>的一生。父亲去世于他出生的半年前，</a:t>
            </a:r>
            <a:r>
              <a:rPr lang="zh-CN" altLang="en-US" sz="1600" dirty="0">
                <a:latin typeface="+mn-ea"/>
              </a:rPr>
              <a:t>大卫由</a:t>
            </a:r>
            <a:r>
              <a:rPr lang="zh-CN" altLang="en-US" sz="1600" dirty="0">
                <a:effectLst/>
                <a:latin typeface="+mn-ea"/>
              </a:rPr>
              <a:t>母亲以及女仆照顾长大。不久，母亲改嫁</a:t>
            </a:r>
            <a:r>
              <a:rPr lang="zh-CN" altLang="en-US" sz="1600" u="sng" dirty="0">
                <a:effectLst/>
                <a:latin typeface="+mn-ea"/>
              </a:rPr>
              <a:t>摩德斯通</a:t>
            </a:r>
            <a:r>
              <a:rPr lang="zh-CN" altLang="en-US" sz="1600" dirty="0">
                <a:effectLst/>
                <a:latin typeface="+mn-ea"/>
              </a:rPr>
              <a:t>。摩德斯通凶恶残暴，大卫被他送到女仆的哥哥</a:t>
            </a:r>
            <a:r>
              <a:rPr lang="en-US" altLang="zh-CN" sz="1600" dirty="0">
                <a:latin typeface="+mn-ea"/>
              </a:rPr>
              <a:t>——</a:t>
            </a:r>
            <a:r>
              <a:rPr lang="zh-CN" altLang="en-US" sz="1600" dirty="0">
                <a:effectLst/>
                <a:latin typeface="+mn-ea"/>
              </a:rPr>
              <a:t>渔民</a:t>
            </a:r>
            <a:r>
              <a:rPr lang="zh-CN" altLang="en-US" sz="1600" u="sng" dirty="0">
                <a:effectLst/>
                <a:latin typeface="+mn-ea"/>
              </a:rPr>
              <a:t>佩克提</a:t>
            </a:r>
            <a:r>
              <a:rPr lang="zh-CN" altLang="en-US" sz="1600" dirty="0">
                <a:effectLst/>
                <a:latin typeface="+mn-ea"/>
              </a:rPr>
              <a:t>在海边的</a:t>
            </a:r>
            <a:r>
              <a:rPr lang="zh-CN" altLang="en-US" sz="1600" dirty="0">
                <a:latin typeface="+mn-ea"/>
              </a:rPr>
              <a:t>家中</a:t>
            </a:r>
            <a:r>
              <a:rPr lang="zh-CN" altLang="en-US" sz="1600" dirty="0">
                <a:effectLst/>
                <a:latin typeface="+mn-ea"/>
              </a:rPr>
              <a:t>。佩克提善良正直，与养子女</a:t>
            </a:r>
            <a:r>
              <a:rPr lang="zh-CN" altLang="en-US" sz="1600" u="sng" dirty="0">
                <a:effectLst/>
                <a:latin typeface="+mn-ea"/>
              </a:rPr>
              <a:t>海穆</a:t>
            </a:r>
            <a:r>
              <a:rPr lang="zh-CN" altLang="en-US" sz="1600" dirty="0">
                <a:effectLst/>
                <a:latin typeface="+mn-ea"/>
              </a:rPr>
              <a:t>、</a:t>
            </a:r>
            <a:r>
              <a:rPr lang="zh-CN" altLang="en-US" sz="1600" u="sng" dirty="0">
                <a:effectLst/>
                <a:latin typeface="+mn-ea"/>
              </a:rPr>
              <a:t>艾米丽</a:t>
            </a:r>
            <a:r>
              <a:rPr lang="zh-CN" altLang="en-US" sz="1600" dirty="0">
                <a:effectLst/>
                <a:latin typeface="+mn-ea"/>
              </a:rPr>
              <a:t>相依为命。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600" dirty="0">
                <a:latin typeface="+mn-ea"/>
              </a:rPr>
              <a:t>大卫不久回到家，但摩德斯通百般刁难母子俩，大卫也在生日当天听闻了母亲的死讯。摩德斯通随后送大卫去当</a:t>
            </a:r>
            <a:r>
              <a:rPr lang="zh-CN" altLang="en-US" sz="1600" dirty="0">
                <a:effectLst/>
                <a:latin typeface="+mn-ea"/>
              </a:rPr>
              <a:t>洗刷童工，大卫开始了艰苦的生活。接着，大卫投奔了姨婆</a:t>
            </a:r>
            <a:r>
              <a:rPr lang="zh-CN" altLang="en-US" sz="1600" u="sng" dirty="0">
                <a:solidFill>
                  <a:schemeClr val="accent1"/>
                </a:solidFill>
                <a:effectLst/>
                <a:latin typeface="+mn-e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贝西</a:t>
            </a:r>
            <a:r>
              <a:rPr lang="zh-CN" altLang="en-US" sz="1600" dirty="0">
                <a:effectLst/>
                <a:latin typeface="+mn-ea"/>
              </a:rPr>
              <a:t>小姐。心地善良的</a:t>
            </a:r>
            <a:r>
              <a:rPr lang="zh-CN" altLang="en-US" sz="1600" dirty="0">
                <a:latin typeface="+mn-ea"/>
              </a:rPr>
              <a:t>贝西寄宿大卫于</a:t>
            </a:r>
            <a:r>
              <a:rPr lang="zh-CN" altLang="en-US" sz="1600" dirty="0">
                <a:effectLst/>
                <a:latin typeface="+mn-ea"/>
              </a:rPr>
              <a:t>律师</a:t>
            </a:r>
            <a:r>
              <a:rPr lang="zh-CN" altLang="en-US" sz="1600" u="sng" dirty="0">
                <a:effectLst/>
                <a:latin typeface="+mn-ea"/>
              </a:rPr>
              <a:t>威克菲尔</a:t>
            </a:r>
            <a:r>
              <a:rPr lang="zh-CN" altLang="en-US" sz="1600" dirty="0">
                <a:effectLst/>
                <a:latin typeface="+mn-ea"/>
              </a:rPr>
              <a:t>家中，大卫继续读书，期间与威克菲尔之女</a:t>
            </a:r>
            <a:r>
              <a:rPr lang="zh-CN" altLang="en-US" sz="1600" u="sng" dirty="0">
                <a:effectLst/>
                <a:latin typeface="+mn-ea"/>
              </a:rPr>
              <a:t>安妮斯</a:t>
            </a:r>
            <a:r>
              <a:rPr lang="zh-CN" altLang="en-US" sz="1600" dirty="0">
                <a:latin typeface="+mn-ea"/>
              </a:rPr>
              <a:t>熟识</a:t>
            </a:r>
            <a:r>
              <a:rPr lang="zh-CN" altLang="en-US" sz="1600" dirty="0">
                <a:effectLst/>
                <a:latin typeface="+mn-ea"/>
              </a:rPr>
              <a:t>。</a:t>
            </a:r>
            <a:endParaRPr lang="en-US" altLang="zh-CN" sz="1600" dirty="0">
              <a:effectLst/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>
                <a:effectLst/>
                <a:latin typeface="+mn-ea"/>
              </a:rPr>
              <a:t>中学毕业旅行时，大卫遇见了从前的同学</a:t>
            </a:r>
            <a:r>
              <a:rPr lang="zh-CN" altLang="en-US" sz="1600" u="sng" dirty="0">
                <a:effectLst/>
                <a:latin typeface="+mn-ea"/>
              </a:rPr>
              <a:t>斯蒂弗茨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dirty="0">
                <a:effectLst/>
                <a:latin typeface="+mn-ea"/>
              </a:rPr>
              <a:t>两人一起拜访了佩克提。艾米丽经不住阔少爷斯蒂弗茨的引诱，抛弃</a:t>
            </a:r>
            <a:r>
              <a:rPr lang="zh-CN" altLang="en-US" sz="1600" dirty="0">
                <a:latin typeface="+mn-ea"/>
              </a:rPr>
              <a:t>海穆</a:t>
            </a:r>
            <a:r>
              <a:rPr lang="zh-CN" altLang="en-US" sz="1600" dirty="0">
                <a:effectLst/>
                <a:latin typeface="+mn-ea"/>
              </a:rPr>
              <a:t>，与斯蒂弗茨私奔，佩克提非常痛苦，发誓要找回艾米丽。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600" dirty="0">
                <a:effectLst/>
                <a:latin typeface="+mn-ea"/>
              </a:rPr>
              <a:t>大卫实习于伦敦</a:t>
            </a:r>
            <a:r>
              <a:rPr lang="zh-CN" altLang="en-US" sz="1600" u="sng" dirty="0">
                <a:effectLst/>
                <a:latin typeface="+mn-ea"/>
              </a:rPr>
              <a:t>斯本罗</a:t>
            </a:r>
            <a:r>
              <a:rPr lang="zh-CN" altLang="en-US" sz="1600" dirty="0">
                <a:effectLst/>
                <a:latin typeface="+mn-ea"/>
              </a:rPr>
              <a:t>律师事务所。得知威克菲尔律师被文书</a:t>
            </a:r>
            <a:r>
              <a:rPr lang="zh-CN" altLang="en-US" sz="1600" u="sng" dirty="0">
                <a:solidFill>
                  <a:schemeClr val="accent1"/>
                </a:solidFill>
                <a:effectLst/>
                <a:latin typeface="+mn-e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希普</a:t>
            </a:r>
            <a:r>
              <a:rPr lang="zh-CN" altLang="en-US" sz="1600" dirty="0">
                <a:latin typeface="+mn-ea"/>
              </a:rPr>
              <a:t>设计陷害</a:t>
            </a:r>
            <a:r>
              <a:rPr lang="zh-CN" altLang="en-US" sz="1600" dirty="0">
                <a:effectLst/>
                <a:latin typeface="+mn-ea"/>
              </a:rPr>
              <a:t>，一</a:t>
            </a:r>
            <a:r>
              <a:rPr lang="zh-CN" altLang="en-US" sz="1600" dirty="0">
                <a:latin typeface="+mn-ea"/>
              </a:rPr>
              <a:t>时</a:t>
            </a:r>
            <a:r>
              <a:rPr lang="zh-CN" altLang="en-US" sz="1600" dirty="0">
                <a:effectLst/>
                <a:latin typeface="+mn-ea"/>
              </a:rPr>
              <a:t>走投无路，大卫非常愤慨。此时大卫爱上了斯本罗律师的女儿</a:t>
            </a:r>
            <a:r>
              <a:rPr lang="zh-CN" altLang="en-US" sz="1600" u="sng" dirty="0">
                <a:solidFill>
                  <a:schemeClr val="accent1"/>
                </a:solidFill>
                <a:latin typeface="+mn-e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朵拉</a:t>
            </a:r>
            <a:r>
              <a:rPr lang="zh-CN" altLang="en-US" sz="1600" dirty="0">
                <a:effectLst/>
                <a:latin typeface="+mn-ea"/>
              </a:rPr>
              <a:t>，并与之结婚。但婚后生活并不理想，朵拉是个美丽而头脑简单的「洋娃娃</a:t>
            </a:r>
            <a:r>
              <a:rPr lang="zh-CN" altLang="en-US" sz="1600" dirty="0">
                <a:latin typeface="+mn-ea"/>
              </a:rPr>
              <a:t>」</a:t>
            </a:r>
            <a:r>
              <a:rPr lang="zh-CN" altLang="en-US" sz="1600" dirty="0">
                <a:effectLst/>
                <a:latin typeface="+mn-ea"/>
              </a:rPr>
              <a:t>；贝西也濒临破产，大卫的生活一度受挫。</a:t>
            </a:r>
            <a:endParaRPr lang="en-US" altLang="zh-CN" sz="1600" dirty="0">
              <a:effectLst/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>
                <a:effectLst/>
                <a:latin typeface="+mn-ea"/>
              </a:rPr>
              <a:t>大卫遇见他当童工时的房东</a:t>
            </a:r>
            <a:r>
              <a:rPr lang="zh-CN" altLang="en-US" sz="1600" u="sng" dirty="0">
                <a:solidFill>
                  <a:schemeClr val="accent1"/>
                </a:solidFill>
                <a:effectLst/>
                <a:latin typeface="+mn-ea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米考伯</a:t>
            </a:r>
            <a:r>
              <a:rPr lang="zh-CN" altLang="en-US" sz="1600" dirty="0">
                <a:latin typeface="+mn-ea"/>
              </a:rPr>
              <a:t>，即</a:t>
            </a:r>
            <a:r>
              <a:rPr lang="zh-CN" altLang="en-US" sz="1600" dirty="0">
                <a:effectLst/>
                <a:latin typeface="+mn-ea"/>
              </a:rPr>
              <a:t>希普的秘书。他揭露了希普陷害威克菲尔并导致贝西破产的种种阴谋。最后，希普被捕入狱。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600" dirty="0">
                <a:effectLst/>
                <a:latin typeface="+mn-ea"/>
              </a:rPr>
              <a:t>佩克提和海穆终于风尘仆仆地找到了艾米丽，她已被斯蒂弗茨抛弃。佩克提决定将她带去澳大利亚开始新生活。悲剧的是，在启程前遇到了一只遇难船，仅存的一名旅客挂在桅杆上，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海穆</a:t>
            </a:r>
            <a:r>
              <a:rPr lang="zh-CN" altLang="en-US" sz="1600" dirty="0">
                <a:effectLst/>
                <a:latin typeface="+mn-ea"/>
              </a:rPr>
              <a:t>跳海营救，最后遇难，随后他们惊恐地发现这名旅客正是斯蒂弗茨。感动于海穆的行为，艾米丽终身不嫁，投身劳动事业于澳洲。</a:t>
            </a:r>
            <a:endParaRPr lang="en-US" altLang="zh-CN" sz="1600" dirty="0">
              <a:effectLst/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>
                <a:effectLst/>
                <a:latin typeface="+mn-ea"/>
              </a:rPr>
              <a:t>大卫终于成了一名作家，朵拉却患上重病，不久离开人世。大卫满怀悲痛地出国旅行散心，三年后返回英国时，才发觉安妮斯一直爱着他。两人最终走到了一起，与贝西和女仆愉快地生活着。</a:t>
            </a:r>
          </a:p>
          <a:p>
            <a:pPr>
              <a:buFont typeface="Wingdings" pitchFamily="2" charset="2"/>
              <a:buChar char="Ø"/>
            </a:pP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040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>
            <a:hlinkClick r:id="rId3" action="ppaction://hlinksldjump"/>
            <a:extLst>
              <a:ext uri="{FF2B5EF4-FFF2-40B4-BE49-F238E27FC236}">
                <a16:creationId xmlns:a16="http://schemas.microsoft.com/office/drawing/2014/main" id="{C8DB5F58-1366-43CA-C505-EDE60F9E55FD}"/>
              </a:ext>
            </a:extLst>
          </p:cNvPr>
          <p:cNvSpPr/>
          <p:nvPr/>
        </p:nvSpPr>
        <p:spPr>
          <a:xfrm rot="10800000">
            <a:off x="225518" y="6292158"/>
            <a:ext cx="670773" cy="31687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2A343C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D075CB-134B-12E0-1068-263234C3F8BD}"/>
              </a:ext>
            </a:extLst>
          </p:cNvPr>
          <p:cNvSpPr txBox="1"/>
          <p:nvPr/>
        </p:nvSpPr>
        <p:spPr>
          <a:xfrm>
            <a:off x="2427524" y="1490008"/>
            <a:ext cx="7336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+mn-ea"/>
              </a:rPr>
              <a:t>    </a:t>
            </a:r>
            <a:r>
              <a:rPr lang="zh-CN" altLang="en-US" sz="2000" b="0" i="0" u="none" strike="noStrike" dirty="0">
                <a:effectLst/>
                <a:latin typeface="+mn-ea"/>
              </a:rPr>
              <a:t>威克菲尔：「要让我好好地替你出主意，你知道，就得先解决那个老问题</a:t>
            </a:r>
            <a:r>
              <a:rPr lang="en-US" altLang="zh-CN" sz="2000" b="0" i="0" u="none" strike="noStrike" dirty="0">
                <a:effectLst/>
                <a:latin typeface="+mn-ea"/>
              </a:rPr>
              <a:t>——</a:t>
            </a:r>
            <a:r>
              <a:rPr lang="zh-CN" altLang="en-US" sz="2000" b="0" i="0" u="none" strike="noStrike" dirty="0">
                <a:effectLst/>
                <a:latin typeface="+mn-ea"/>
              </a:rPr>
              <a:t>你这样做，动机何在？」</a:t>
            </a:r>
          </a:p>
          <a:p>
            <a:pPr algn="l"/>
            <a:r>
              <a:rPr lang="zh-CN" altLang="en-US" sz="2000" dirty="0">
                <a:latin typeface="+mn-ea"/>
              </a:rPr>
              <a:t>    贝西</a:t>
            </a:r>
            <a:r>
              <a:rPr lang="zh-CN" altLang="en-US" sz="2000" b="0" i="0" u="none" strike="noStrike" dirty="0">
                <a:effectLst/>
                <a:latin typeface="+mn-ea"/>
              </a:rPr>
              <a:t>：「真见鬼，老问动机，那不是明摆着吗？这不就是为了让孩子生活幸福，成为有用的人。」</a:t>
            </a:r>
          </a:p>
          <a:p>
            <a:br>
              <a:rPr lang="zh-CN" altLang="en-US" sz="2000" dirty="0">
                <a:latin typeface="+mn-ea"/>
              </a:rPr>
            </a:br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2551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0FDA81-1D0D-CE82-A671-A4C0F01B61F8}"/>
              </a:ext>
            </a:extLst>
          </p:cNvPr>
          <p:cNvSpPr txBox="1"/>
          <p:nvPr/>
        </p:nvSpPr>
        <p:spPr>
          <a:xfrm>
            <a:off x="1900144" y="803922"/>
            <a:ext cx="8391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    我父亲在楼上的一间小房间里留下来为数不多的一些书，家里从没人去为它们操过心。由于那间小房间紧挨我的卧室，我可以很容易拿到它们。就从那间无人管理的小房间里，走出了罗德里克</a:t>
            </a:r>
            <a:r>
              <a:rPr lang="en-US" altLang="zh-CN" sz="2000" dirty="0">
                <a:latin typeface="+mn-ea"/>
              </a:rPr>
              <a:t>·</a:t>
            </a:r>
            <a:r>
              <a:rPr lang="zh-CN" altLang="en-US" sz="2000" dirty="0">
                <a:latin typeface="+mn-ea"/>
              </a:rPr>
              <a:t>兰顿</a:t>
            </a:r>
            <a:r>
              <a:rPr lang="en-US" altLang="zh-CN" sz="2000" dirty="0">
                <a:latin typeface="+mn-ea"/>
              </a:rPr>
              <a:t>……</a:t>
            </a:r>
            <a:r>
              <a:rPr lang="zh-CN" altLang="en-US" sz="2000" dirty="0">
                <a:latin typeface="+mn-ea"/>
              </a:rPr>
              <a:t>这么一群显赫人物，他们都把我当作朋友。他们保全了我的幻想，保全了我对某些超越于我当时处境的东西的希望。他们</a:t>
            </a:r>
            <a:r>
              <a:rPr lang="en-US" altLang="zh-CN" sz="2000" dirty="0">
                <a:latin typeface="+mn-ea"/>
              </a:rPr>
              <a:t>——</a:t>
            </a:r>
            <a:r>
              <a:rPr lang="zh-CN" altLang="en-US" sz="2000" dirty="0">
                <a:latin typeface="+mn-ea"/>
              </a:rPr>
              <a:t>还有</a:t>
            </a:r>
            <a:r>
              <a:rPr lang="en-US" altLang="zh-CN" sz="2000" dirty="0">
                <a:latin typeface="+mn-ea"/>
              </a:rPr>
              <a:t>《</a:t>
            </a:r>
            <a:r>
              <a:rPr lang="zh-CN" altLang="en-US" sz="2000" dirty="0">
                <a:latin typeface="+mn-ea"/>
              </a:rPr>
              <a:t>一千零一夜</a:t>
            </a:r>
            <a:r>
              <a:rPr lang="en-US" altLang="zh-CN" sz="2000" dirty="0">
                <a:latin typeface="+mn-ea"/>
              </a:rPr>
              <a:t>》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《</a:t>
            </a:r>
            <a:r>
              <a:rPr lang="zh-CN" altLang="en-US" sz="2000" dirty="0">
                <a:latin typeface="+mn-ea"/>
              </a:rPr>
              <a:t>精灵的故事</a:t>
            </a:r>
            <a:r>
              <a:rPr lang="en-US" altLang="zh-CN" sz="2000" dirty="0">
                <a:latin typeface="+mn-ea"/>
              </a:rPr>
              <a:t>》——</a:t>
            </a:r>
            <a:r>
              <a:rPr lang="zh-CN" altLang="en-US" sz="2000" dirty="0">
                <a:latin typeface="+mn-ea"/>
              </a:rPr>
              <a:t>没有对我造成任何害处，就算那些书中有些是有害的对我也没害，我一点也没发现那害处。</a:t>
            </a:r>
          </a:p>
        </p:txBody>
      </p:sp>
      <p:sp>
        <p:nvSpPr>
          <p:cNvPr id="2" name="右箭头 1">
            <a:hlinkClick r:id="rId3" action="ppaction://hlinksldjump"/>
            <a:extLst>
              <a:ext uri="{FF2B5EF4-FFF2-40B4-BE49-F238E27FC236}">
                <a16:creationId xmlns:a16="http://schemas.microsoft.com/office/drawing/2014/main" id="{990213F2-F416-1861-7616-453B16A88A3B}"/>
              </a:ext>
            </a:extLst>
          </p:cNvPr>
          <p:cNvSpPr/>
          <p:nvPr/>
        </p:nvSpPr>
        <p:spPr>
          <a:xfrm rot="10800000">
            <a:off x="225518" y="6292158"/>
            <a:ext cx="670773" cy="31687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2A343C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0139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0FDA81-1D0D-CE82-A671-A4C0F01B61F8}"/>
              </a:ext>
            </a:extLst>
          </p:cNvPr>
          <p:cNvSpPr txBox="1"/>
          <p:nvPr/>
        </p:nvSpPr>
        <p:spPr>
          <a:xfrm>
            <a:off x="2033808" y="1859340"/>
            <a:ext cx="8124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effectLst/>
                <a:latin typeface="+mn-ea"/>
              </a:rPr>
              <a:t>    「要卑贱（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umble</a:t>
            </a:r>
            <a:r>
              <a:rPr lang="zh-CN" altLang="en-US" sz="2400" dirty="0">
                <a:effectLst/>
                <a:latin typeface="+mn-ea"/>
              </a:rPr>
              <a:t>），尤利亚，这样你就有前途。我和你在学校的时候，耳朵里灌的一直就是这些东西，这也就是最有用的东西。只要卑贱，就能成</a:t>
            </a:r>
            <a:r>
              <a:rPr lang="zh-CN" altLang="en-US" sz="2400" dirty="0">
                <a:latin typeface="+mn-ea"/>
              </a:rPr>
              <a:t>功！」</a:t>
            </a:r>
            <a:endParaRPr lang="en-US" altLang="zh-CN" sz="2400" dirty="0">
              <a:latin typeface="+mn-ea"/>
            </a:endParaRPr>
          </a:p>
          <a:p>
            <a:pPr algn="r"/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希普的父亲</a:t>
            </a:r>
          </a:p>
        </p:txBody>
      </p:sp>
      <p:sp>
        <p:nvSpPr>
          <p:cNvPr id="2" name="右箭头 1">
            <a:hlinkClick r:id="rId3" action="ppaction://hlinksldjump"/>
            <a:extLst>
              <a:ext uri="{FF2B5EF4-FFF2-40B4-BE49-F238E27FC236}">
                <a16:creationId xmlns:a16="http://schemas.microsoft.com/office/drawing/2014/main" id="{FFAB7308-18D8-49DA-3D70-DB4687DFB9AC}"/>
              </a:ext>
            </a:extLst>
          </p:cNvPr>
          <p:cNvSpPr/>
          <p:nvPr/>
        </p:nvSpPr>
        <p:spPr>
          <a:xfrm rot="10800000">
            <a:off x="225518" y="6292158"/>
            <a:ext cx="670773" cy="31687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2A343C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241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DA90D1-317E-6A7E-385A-2C49962369E6}"/>
              </a:ext>
            </a:extLst>
          </p:cNvPr>
          <p:cNvSpPr txBox="1"/>
          <p:nvPr/>
        </p:nvSpPr>
        <p:spPr>
          <a:xfrm>
            <a:off x="1675003" y="853440"/>
            <a:ext cx="88419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其余的，则多少只是一场断断续续的梦而已。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我梦见，他们带着朵拉进来了。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我梦见，牧师和他的助手出现了。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	…………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我梦见，我们举行了婚宴，席上有许多好吃好喝的东西，既精致，又丰盛。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我梦见，从驿站租来的一对驿马，已经套在车上；朵拉去换衣服，我的姨婆和克拉里莎小姐留在我们身旁。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我梦见，朵拉已经做好起程的准备：拉芬妮娅小姐一直依依不舍地站在她的身旁。她不愿失去这个曾给她带来那么多乐趣的漂亮宝贝。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我梦见，当朵拉终于要向大家道别时，大家都围到她的身旁，他们的服饰飘带五彩缤纷，犹如一个花坛。我的宝贝在这片花丛中挤得几乎喘不过气来。最后终于笑着、叫着从花丛中走出来了，投入了我妒意重重的怀抱。</a:t>
            </a:r>
          </a:p>
          <a:p>
            <a:endParaRPr kumimoji="1" lang="zh-CN" altLang="en-US" dirty="0"/>
          </a:p>
        </p:txBody>
      </p:sp>
      <p:sp>
        <p:nvSpPr>
          <p:cNvPr id="3" name="右箭头 2">
            <a:hlinkClick r:id="rId3" action="ppaction://hlinksldjump"/>
            <a:extLst>
              <a:ext uri="{FF2B5EF4-FFF2-40B4-BE49-F238E27FC236}">
                <a16:creationId xmlns:a16="http://schemas.microsoft.com/office/drawing/2014/main" id="{19D81A7B-B7A6-840F-16F3-6AC15ED77EB9}"/>
              </a:ext>
            </a:extLst>
          </p:cNvPr>
          <p:cNvSpPr/>
          <p:nvPr/>
        </p:nvSpPr>
        <p:spPr>
          <a:xfrm rot="10800000">
            <a:off x="225518" y="6292158"/>
            <a:ext cx="670773" cy="31687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2A343C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9025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F0FDA81-1D0D-CE82-A671-A4C0F01B61F8}"/>
              </a:ext>
            </a:extLst>
          </p:cNvPr>
          <p:cNvSpPr txBox="1"/>
          <p:nvPr/>
        </p:nvSpPr>
        <p:spPr>
          <a:xfrm>
            <a:off x="665262" y="330797"/>
            <a:ext cx="108614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+mn-ea"/>
              </a:rPr>
              <a:t>    </a:t>
            </a:r>
            <a:r>
              <a:rPr lang="en-US" altLang="zh-CN" dirty="0">
                <a:effectLst/>
                <a:latin typeface="+mn-ea"/>
              </a:rPr>
              <a:t>……</a:t>
            </a:r>
            <a:r>
              <a:rPr lang="zh-CN" altLang="en-US" dirty="0">
                <a:effectLst/>
                <a:latin typeface="+mn-ea"/>
              </a:rPr>
              <a:t>我所看到和听到的上门来的人，只有债主。这班人没早没晚的都找上门来，其中有的人凶得不得了。这种时候，米考伯先生真是又伤心，又羞愧，甚至悲惨得不能自制，用一把剃刀做出抹脖子的动作来（这是有一次他太太大声尖叫起来我才知道的）。可是在这过后还不到半个小时，他就特别用心地擦亮自己的皮鞋，然后哼着一支曲子，摆出比乎时更加高贵的架势，走出门去。米考伯太太也同样能屈能伸。我曾看到，她在三点钟时为缴税的事急得死去活来，可是到了四点钟，她就吃起炸羊排、喝起热麦酒来了（这是典当掉两把银茶匙后买来的）。</a:t>
            </a:r>
          </a:p>
          <a:p>
            <a:r>
              <a:rPr lang="zh-CN" altLang="en-US" dirty="0">
                <a:effectLst/>
                <a:latin typeface="+mn-ea"/>
              </a:rPr>
              <a:t>    </a:t>
            </a:r>
            <a:r>
              <a:rPr lang="en-US" altLang="zh-CN" dirty="0">
                <a:effectLst/>
                <a:latin typeface="+mn-ea"/>
              </a:rPr>
              <a:t>…………</a:t>
            </a:r>
          </a:p>
          <a:p>
            <a:r>
              <a:rPr lang="zh-CN" altLang="en-US" dirty="0">
                <a:effectLst/>
                <a:latin typeface="+mn-ea"/>
              </a:rPr>
              <a:t>    最后，米考伯先生的困难终于到了危急关头，一天清晨，他被捕了，被关进赛德克的王座法院监狱。在走出家门时，他对我说，他的末日到了</a:t>
            </a:r>
            <a:r>
              <a:rPr lang="en-US" altLang="zh-CN" dirty="0">
                <a:effectLst/>
                <a:latin typeface="+mn-ea"/>
              </a:rPr>
              <a:t>——</a:t>
            </a:r>
            <a:r>
              <a:rPr lang="zh-CN" altLang="en-US" dirty="0">
                <a:effectLst/>
                <a:latin typeface="+mn-ea"/>
              </a:rPr>
              <a:t>我真以为他的心碎了，我的心也碎了。可是我后来听说，就在那天上午，有人看到他正兴高采烈地在玩九柱戏呢。</a:t>
            </a:r>
          </a:p>
          <a:p>
            <a:r>
              <a:rPr lang="zh-CN" altLang="en-US" dirty="0">
                <a:effectLst/>
                <a:latin typeface="+mn-ea"/>
              </a:rPr>
              <a:t>    在他入狱后的第一个星期天，我就去看了他，并跟他一起吃了顿中饭。我记得，他郑重地劝告我，要拿他的这种结局引以为戒；他要我千万记住：</a:t>
            </a:r>
            <a:endParaRPr lang="en-US" altLang="zh-CN" dirty="0">
              <a:effectLst/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（第十一章）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EB462D-78A7-635B-1072-32577660421C}"/>
              </a:ext>
            </a:extLst>
          </p:cNvPr>
          <p:cNvSpPr txBox="1"/>
          <p:nvPr/>
        </p:nvSpPr>
        <p:spPr>
          <a:xfrm>
            <a:off x="1555687" y="1624288"/>
            <a:ext cx="908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一个人要是每年收入二十镑，花掉十九镑十九先令六便士，那他会过得很快活，但要是他花掉二十镑一先令，那他就惨了。</a:t>
            </a:r>
            <a:endParaRPr lang="en-US" altLang="zh-CN" sz="2000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FBB206-6DF7-1480-B5A8-E36E984F68EE}"/>
              </a:ext>
            </a:extLst>
          </p:cNvPr>
          <p:cNvSpPr txBox="1"/>
          <p:nvPr/>
        </p:nvSpPr>
        <p:spPr>
          <a:xfrm>
            <a:off x="665262" y="1070290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右箭头 1">
            <a:hlinkClick r:id="rId3" action="ppaction://hlinksldjump"/>
            <a:extLst>
              <a:ext uri="{FF2B5EF4-FFF2-40B4-BE49-F238E27FC236}">
                <a16:creationId xmlns:a16="http://schemas.microsoft.com/office/drawing/2014/main" id="{5BD662FA-1D90-4125-C286-61578DFB5A19}"/>
              </a:ext>
            </a:extLst>
          </p:cNvPr>
          <p:cNvSpPr/>
          <p:nvPr/>
        </p:nvSpPr>
        <p:spPr>
          <a:xfrm rot="10800000">
            <a:off x="225518" y="6292158"/>
            <a:ext cx="670773" cy="31687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2A343C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68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D075CB-134B-12E0-1068-263234C3F8BD}"/>
              </a:ext>
            </a:extLst>
          </p:cNvPr>
          <p:cNvSpPr txBox="1"/>
          <p:nvPr/>
        </p:nvSpPr>
        <p:spPr>
          <a:xfrm>
            <a:off x="896292" y="593477"/>
            <a:ext cx="10305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 当我奔向人们把他拖回来的地点时，只看到海里有一些碎片在打着旋涡，好像打碎的只不过是只木桶。人人脸上都露出一片惊慌之色。他们正好把他拖到我的脚边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他已毫无知觉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死了。人们把他抬到最近的一座房子里。就在这时，有个我跟艾米莉小孩子时就认识的渔夫，来到门口，低声叫着我的名字。</a:t>
            </a:r>
          </a:p>
          <a:p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 「先生，」他说，他那饱经风霜的脸上挂着泪水，脸色煞白，嘴唇在颤抖，「你可以去那边一下吗？」</a:t>
            </a:r>
          </a:p>
          <a:p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 他把我领到海边。就在艾米莉和我，两个小孩，找贝壳的地方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就在昨晚刮倒的那条旧船的一些碎片被风吹得四散的地方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就在他伤害了的那家人家的废墟上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我看见他头枕胳臂躺在那儿，就像我在学校里经常看到的他躺着时的那种样子。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第六十四章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409BDF-BE1D-E643-0D43-4935E08206F1}"/>
              </a:ext>
            </a:extLst>
          </p:cNvPr>
          <p:cNvSpPr txBox="1"/>
          <p:nvPr/>
        </p:nvSpPr>
        <p:spPr>
          <a:xfrm>
            <a:off x="896292" y="3429000"/>
            <a:ext cx="1030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 哦，</a:t>
            </a:r>
            <a:r>
              <a:rPr lang="zh-CN" altLang="en-US" sz="1800" dirty="0">
                <a:effectLst/>
                <a:latin typeface="+mn-ea"/>
              </a:rPr>
              <a:t>斯蒂弗茨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啊！你本来用不着说的，当我们最后一次在一块儿谈心的时候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我根本没有想到，那是我们永别的时刻</a:t>
            </a:r>
            <a:r>
              <a:rPr lang="en-US" altLang="zh-CN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你本来用不着说，「要想到我最好的地方！」「我一向都那么做的：现在，我亲眼见到这番情景，我还能改变吗？</a:t>
            </a:r>
            <a:endParaRPr lang="en-US" altLang="zh-CN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第六十五章</a:t>
            </a:r>
          </a:p>
        </p:txBody>
      </p:sp>
      <p:sp>
        <p:nvSpPr>
          <p:cNvPr id="5" name="右箭头 4">
            <a:hlinkClick r:id="rId3" action="ppaction://hlinksldjump"/>
            <a:extLst>
              <a:ext uri="{FF2B5EF4-FFF2-40B4-BE49-F238E27FC236}">
                <a16:creationId xmlns:a16="http://schemas.microsoft.com/office/drawing/2014/main" id="{5E84E98F-1684-BC67-163F-11617C933C89}"/>
              </a:ext>
            </a:extLst>
          </p:cNvPr>
          <p:cNvSpPr/>
          <p:nvPr/>
        </p:nvSpPr>
        <p:spPr>
          <a:xfrm rot="10800000">
            <a:off x="225518" y="6292158"/>
            <a:ext cx="670773" cy="31687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2A343C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11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1872</TotalTime>
  <Words>2547</Words>
  <Application>Microsoft Macintosh PowerPoint</Application>
  <PresentationFormat>宽屏</PresentationFormat>
  <Paragraphs>90</Paragraphs>
  <Slides>12</Slides>
  <Notes>9</Notes>
  <HiddenSlides>7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SimHei</vt:lpstr>
      <vt:lpstr>SimSun</vt:lpstr>
      <vt:lpstr>MS Shell Dlg 2</vt:lpstr>
      <vt:lpstr>PingFang SC</vt:lpstr>
      <vt:lpstr>Arial</vt:lpstr>
      <vt:lpstr>Helvetica</vt:lpstr>
      <vt:lpstr>Helvetica Neue</vt:lpstr>
      <vt:lpstr>Source Sans Pro</vt:lpstr>
      <vt:lpstr>Times New Roman</vt:lpstr>
      <vt:lpstr>Wingdings</vt:lpstr>
      <vt:lpstr>Wingdings 3</vt:lpstr>
      <vt:lpstr>麦迪逊</vt:lpstr>
      <vt:lpstr>读书报告《大卫·科波菲尔》 【英】查尔斯·狄更斯 2025年1月 </vt:lpstr>
      <vt:lpstr>PowerPoint 演示文稿</vt:lpstr>
      <vt:lpstr>故事梗概・人物形象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主题核心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幼雾 Scetayh</dc:creator>
  <cp:lastModifiedBy>幸草_Tarikko-ScetayhChan</cp:lastModifiedBy>
  <cp:revision>55</cp:revision>
  <dcterms:created xsi:type="dcterms:W3CDTF">2023-09-20T22:08:36Z</dcterms:created>
  <dcterms:modified xsi:type="dcterms:W3CDTF">2025-01-01T15:24:40Z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2023-09-22T15:33:12Z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f8ffa7b0-3826-4e71-b8f2-55c72dd7a21d</vt:lpwstr>
  </property>
  <property fmtid="{D5CDD505-2E9C-101B-9397-08002B2CF9AE}" pid="7" name="MSIP_Label_defa4170-0d19-0005-0004-bc88714345d2_ActionId">
    <vt:lpwstr>cd3c1ff3-6f8e-409b-9e7b-3ecf3a93d993</vt:lpwstr>
  </property>
  <property fmtid="{D5CDD505-2E9C-101B-9397-08002B2CF9AE}" pid="8" name="MSIP_Label_defa4170-0d19-0005-0004-bc88714345d2_ContentBits">
    <vt:lpwstr>0</vt:lpwstr>
  </property>
</Properties>
</file>