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97" r:id="rId6"/>
    <p:sldId id="346" r:id="rId7"/>
    <p:sldId id="347" r:id="rId8"/>
    <p:sldId id="349" r:id="rId9"/>
    <p:sldId id="350" r:id="rId10"/>
    <p:sldId id="351" r:id="rId11"/>
    <p:sldId id="353" r:id="rId12"/>
    <p:sldId id="396" r:id="rId13"/>
    <p:sldId id="397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52" r:id="rId41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10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2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2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0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2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7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48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49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0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1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9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2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4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1  </a:t>
            </a:r>
            <a:r>
              <a:rPr lang="zh-CN" altLang="en-US" sz="3200"/>
              <a:t>直线的斜率与方程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sz="3200">
                <a:solidFill>
                  <a:schemeClr val="tx1"/>
                </a:solidFill>
              </a:rPr>
              <a:t>第八章</a:t>
            </a:r>
            <a:endParaRPr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72415"/>
          <a:ext cx="11163935" cy="358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72415"/>
                        <a:ext cx="11163935" cy="358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374390"/>
          <a:ext cx="11163935" cy="423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374390"/>
                        <a:ext cx="11163935" cy="423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80365"/>
          <a:ext cx="11163935" cy="100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" y="380365"/>
                        <a:ext cx="11163935" cy="1008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1504950"/>
          <a:ext cx="11163935" cy="276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1504950"/>
                        <a:ext cx="11163935" cy="276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620" y="320040"/>
          <a:ext cx="11282680" cy="409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14525" progId="Word.Document.8">
                  <p:embed/>
                </p:oleObj>
              </mc:Choice>
              <mc:Fallback>
                <p:oleObj name="" r:id="rId1" imgW="5286375" imgH="1914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5620" y="320040"/>
                        <a:ext cx="11282680" cy="4095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70" name="图片 -2147482571" descr="23FXXGK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095" y="4251325"/>
            <a:ext cx="3056890" cy="2003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640" y="371158"/>
          <a:ext cx="11348720" cy="368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14500" progId="Word.Document.8">
                  <p:embed/>
                </p:oleObj>
              </mc:Choice>
              <mc:Fallback>
                <p:oleObj name="" r:id="rId1" imgW="5286375" imgH="1714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640" y="371158"/>
                        <a:ext cx="11348720" cy="3689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620" y="376238"/>
          <a:ext cx="1071245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76325" progId="Word.Document.8">
                  <p:embed/>
                </p:oleObj>
              </mc:Choice>
              <mc:Fallback>
                <p:oleObj name="" r:id="rId1" imgW="5286375" imgH="1076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5620" y="376238"/>
                        <a:ext cx="10712450" cy="218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620" y="2409826"/>
          <a:ext cx="10712450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933575" progId="Word.Document.8">
                  <p:embed/>
                </p:oleObj>
              </mc:Choice>
              <mc:Fallback>
                <p:oleObj name="" r:id="rId3" imgW="5286375" imgH="1933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620" y="2409826"/>
                        <a:ext cx="10712450" cy="393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185" y="892810"/>
          <a:ext cx="10712450" cy="253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" y="892810"/>
                        <a:ext cx="10712450" cy="2536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6270" y="344805"/>
          <a:ext cx="10920095" cy="363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52600" progId="Word.Document.8">
                  <p:embed/>
                </p:oleObj>
              </mc:Choice>
              <mc:Fallback>
                <p:oleObj name="" r:id="rId1" imgW="5286375" imgH="1752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6270" y="344805"/>
                        <a:ext cx="10920095" cy="363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9910" y="390525"/>
          <a:ext cx="10991215" cy="577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71775" progId="Word.Document.8">
                  <p:embed/>
                </p:oleObj>
              </mc:Choice>
              <mc:Fallback>
                <p:oleObj name="" r:id="rId1" imgW="5286375" imgH="2771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9910" y="390525"/>
                        <a:ext cx="10991215" cy="5779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275590"/>
          <a:ext cx="11271250" cy="189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" y="275590"/>
                        <a:ext cx="11271250" cy="189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1707515"/>
          <a:ext cx="11271250" cy="411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924050" progId="Word.Document.8">
                  <p:embed/>
                </p:oleObj>
              </mc:Choice>
              <mc:Fallback>
                <p:oleObj name="" r:id="rId3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365" y="1707515"/>
                        <a:ext cx="11271250" cy="411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3" name="图片 -21474826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520" y="4652010"/>
            <a:ext cx="2113280" cy="2047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-214748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5" y="403225"/>
          <a:ext cx="11139805" cy="3805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545" y="403225"/>
                        <a:ext cx="11139805" cy="3805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816293"/>
          <a:ext cx="11522075" cy="386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771650" progId="Word.Document.12">
                  <p:embed/>
                </p:oleObj>
              </mc:Choice>
              <mc:Fallback>
                <p:oleObj name="" r:id="rId1" imgW="5286375" imgH="17716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816293"/>
                        <a:ext cx="11522075" cy="3865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388620"/>
          <a:ext cx="11118215" cy="56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" y="388620"/>
                        <a:ext cx="11118215" cy="566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185" y="510540"/>
          <a:ext cx="1140587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" y="510540"/>
                        <a:ext cx="11405870" cy="325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015" y="793750"/>
          <a:ext cx="11065510" cy="294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8015" y="793750"/>
                        <a:ext cx="11065510" cy="294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314960"/>
          <a:ext cx="11365865" cy="269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750" y="314960"/>
                        <a:ext cx="11365865" cy="2693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2608580"/>
          <a:ext cx="11365865" cy="464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152650" progId="Word.Document.8">
                  <p:embed/>
                </p:oleObj>
              </mc:Choice>
              <mc:Fallback>
                <p:oleObj name="" r:id="rId3" imgW="5286375" imgH="2152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2608580"/>
                        <a:ext cx="11365865" cy="4646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3" name="图片 -21474826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8135" y="3847465"/>
            <a:ext cx="2393315" cy="1785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-214748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620" y="461010"/>
          <a:ext cx="11273790" cy="173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5620" y="461010"/>
                        <a:ext cx="11273790" cy="1732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620" y="1946593"/>
          <a:ext cx="11273790" cy="469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190750" progId="Word.Document.8">
                  <p:embed/>
                </p:oleObj>
              </mc:Choice>
              <mc:Fallback>
                <p:oleObj name="" r:id="rId3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620" y="1946593"/>
                        <a:ext cx="11273790" cy="469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715" y="272415"/>
          <a:ext cx="1121600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715" y="272415"/>
                        <a:ext cx="1121600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715" y="2150428"/>
          <a:ext cx="11216005" cy="255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715" y="2150428"/>
                        <a:ext cx="11216005" cy="2556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680" y="367030"/>
          <a:ext cx="11315065" cy="3886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9750" progId="Word.Document.8">
                  <p:embed/>
                </p:oleObj>
              </mc:Choice>
              <mc:Fallback>
                <p:oleObj name="" r:id="rId1" imgW="5286375" imgH="1809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680" y="367030"/>
                        <a:ext cx="11315065" cy="3886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2305" y="653733"/>
          <a:ext cx="10712450" cy="457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47900" progId="Word.Document.8">
                  <p:embed/>
                </p:oleObj>
              </mc:Choice>
              <mc:Fallback>
                <p:oleObj name="" r:id="rId1" imgW="5286375" imgH="2247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2305" y="653733"/>
                        <a:ext cx="10712450" cy="4571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221933"/>
          <a:ext cx="10712450" cy="352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33550" progId="Word.Document.8">
                  <p:embed/>
                </p:oleObj>
              </mc:Choice>
              <mc:Fallback>
                <p:oleObj name="" r:id="rId1" imgW="5286375" imgH="1733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" y="221933"/>
                        <a:ext cx="10712450" cy="352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3043238"/>
          <a:ext cx="10712450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171700" progId="Word.Document.8">
                  <p:embed/>
                </p:oleObj>
              </mc:Choice>
              <mc:Fallback>
                <p:oleObj name="" r:id="rId3" imgW="5286375" imgH="2171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365" y="3043238"/>
                        <a:ext cx="10712450" cy="441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301308"/>
          <a:ext cx="10712450" cy="253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60" y="301308"/>
                        <a:ext cx="10712450" cy="253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2966721"/>
          <a:ext cx="10712450" cy="253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260" y="2966721"/>
                        <a:ext cx="10712450" cy="253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5160" y="176213"/>
          <a:ext cx="10712450" cy="629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05150" progId="Word.Document.8">
                  <p:embed/>
                </p:oleObj>
              </mc:Choice>
              <mc:Fallback>
                <p:oleObj name="" r:id="rId1" imgW="5286375" imgH="3105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5160" y="176213"/>
                        <a:ext cx="10712450" cy="629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240395" y="109569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正向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27260" y="114522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向上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93235" y="166338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倾斜角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-2147482623" name="Object 112"/>
          <p:cNvGraphicFramePr>
            <a:graphicFrameLocks noChangeAspect="1"/>
          </p:cNvGraphicFramePr>
          <p:nvPr/>
        </p:nvGraphicFramePr>
        <p:xfrm>
          <a:off x="1142365" y="2124075"/>
          <a:ext cx="372110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52400" imgH="190500" progId="Equation.DSMT4">
                  <p:embed/>
                </p:oleObj>
              </mc:Choice>
              <mc:Fallback>
                <p:oleObj name="" r:id="rId3" imgW="152400" imgH="190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2365" y="2124075"/>
                        <a:ext cx="372110" cy="467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2" name="Object 113"/>
          <p:cNvGraphicFramePr>
            <a:graphicFrameLocks noChangeAspect="1"/>
          </p:cNvGraphicFramePr>
          <p:nvPr/>
        </p:nvGraphicFramePr>
        <p:xfrm>
          <a:off x="4293235" y="2684145"/>
          <a:ext cx="16637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723900" imgH="190500" progId="Equation.DSMT4">
                  <p:embed/>
                </p:oleObj>
              </mc:Choice>
              <mc:Fallback>
                <p:oleObj name="" r:id="rId5" imgW="723900" imgH="1905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3235" y="2684145"/>
                        <a:ext cx="16637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747260" y="374046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正切值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-2147482621" name="Object 114"/>
          <p:cNvGraphicFramePr>
            <a:graphicFrameLocks noChangeAspect="1"/>
          </p:cNvGraphicFramePr>
          <p:nvPr/>
        </p:nvGraphicFramePr>
        <p:xfrm>
          <a:off x="2161540" y="4333240"/>
          <a:ext cx="83566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368300" imgH="165100" progId="Equation.KSEE3">
                  <p:embed/>
                </p:oleObj>
              </mc:Choice>
              <mc:Fallback>
                <p:oleObj name="" r:id="rId7" imgW="368300" imgH="1651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61540" y="4333240"/>
                        <a:ext cx="83566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0" name="Object 115"/>
          <p:cNvGraphicFramePr>
            <a:graphicFrameLocks noChangeAspect="1"/>
          </p:cNvGraphicFramePr>
          <p:nvPr/>
        </p:nvGraphicFramePr>
        <p:xfrm>
          <a:off x="8046720" y="5100320"/>
          <a:ext cx="1000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444500" imgH="368300" progId="Equation.DSMT4">
                  <p:embed/>
                </p:oleObj>
              </mc:Choice>
              <mc:Fallback>
                <p:oleObj name="" r:id="rId9" imgW="444500" imgH="3683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46720" y="5100320"/>
                        <a:ext cx="1000125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-214748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-214748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-214748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-214748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  <p:bldP spid="6" grpId="1"/>
      <p:bldP spid="4" grpId="1"/>
      <p:bldP spid="5" grpId="1"/>
      <p:bldP spid="9" grpId="0"/>
      <p:bldP spid="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295910"/>
          <a:ext cx="11254105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19225" progId="Word.Document.8">
                  <p:embed/>
                </p:oleObj>
              </mc:Choice>
              <mc:Fallback>
                <p:oleObj name="" r:id="rId1" imgW="5286375" imgH="1419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" y="295910"/>
                        <a:ext cx="11254105" cy="303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630" y="2924810"/>
          <a:ext cx="11254105" cy="427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630" y="2924810"/>
                        <a:ext cx="11254105" cy="427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8340" y="354965"/>
          <a:ext cx="10956290" cy="384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47850" progId="Word.Document.8">
                  <p:embed/>
                </p:oleObj>
              </mc:Choice>
              <mc:Fallback>
                <p:oleObj name="" r:id="rId1" imgW="5286375" imgH="1847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8340" y="354965"/>
                        <a:ext cx="10956290" cy="3843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5945" y="-317"/>
          <a:ext cx="10712450" cy="741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648075" progId="Word.Document.8">
                  <p:embed/>
                </p:oleObj>
              </mc:Choice>
              <mc:Fallback>
                <p:oleObj name="" r:id="rId1" imgW="5286375" imgH="3648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5945" y="-317"/>
                        <a:ext cx="10712450" cy="741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580" y="208915"/>
          <a:ext cx="11019155" cy="617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52750" progId="Word.Document.8">
                  <p:embed/>
                </p:oleObj>
              </mc:Choice>
              <mc:Fallback>
                <p:oleObj name="" r:id="rId1" imgW="5286375" imgH="2952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6580" y="208915"/>
                        <a:ext cx="11019155" cy="617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8150" y="182245"/>
          <a:ext cx="11235055" cy="648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38475" progId="Word.Document.8">
                  <p:embed/>
                </p:oleObj>
              </mc:Choice>
              <mc:Fallback>
                <p:oleObj name="" r:id="rId1" imgW="5286375" imgH="3038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8150" y="182245"/>
                        <a:ext cx="11235055" cy="648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04023"/>
          <a:ext cx="10712450" cy="344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04023"/>
                        <a:ext cx="10712450" cy="3449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9585" y="483870"/>
          <a:ext cx="11111865" cy="333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81150" progId="Word.Document.8">
                  <p:embed/>
                </p:oleObj>
              </mc:Choice>
              <mc:Fallback>
                <p:oleObj name="" r:id="rId1" imgW="5286375" imgH="1581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9585" y="483870"/>
                        <a:ext cx="11111865" cy="333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9585" y="3566478"/>
          <a:ext cx="11111865" cy="257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19200" progId="Word.Document.8">
                  <p:embed/>
                </p:oleObj>
              </mc:Choice>
              <mc:Fallback>
                <p:oleObj name="" r:id="rId3" imgW="5286375" imgH="1219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585" y="3566478"/>
                        <a:ext cx="11111865" cy="2573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3690"/>
          <a:ext cx="11270615" cy="416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43100" progId="Word.Document.8">
                  <p:embed/>
                </p:oleObj>
              </mc:Choice>
              <mc:Fallback>
                <p:oleObj name="" r:id="rId1" imgW="5286375" imgH="1943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13690"/>
                        <a:ext cx="11270615" cy="416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765" y="466725"/>
          <a:ext cx="11102975" cy="366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43075" progId="Word.Document.8">
                  <p:embed/>
                </p:oleObj>
              </mc:Choice>
              <mc:Fallback>
                <p:oleObj name="" r:id="rId1" imgW="5286375" imgH="1743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2765" y="466725"/>
                        <a:ext cx="11102975" cy="366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0220" y="259080"/>
          <a:ext cx="11100435" cy="726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57575" progId="Word.Document.8">
                  <p:embed/>
                </p:oleObj>
              </mc:Choice>
              <mc:Fallback>
                <p:oleObj name="" r:id="rId1" imgW="5286375" imgH="3457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0220" y="259080"/>
                        <a:ext cx="11100435" cy="726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635375" y="1654175"/>
            <a:ext cx="2597150" cy="55499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k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96605" y="1750695"/>
            <a:ext cx="2597150" cy="55499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k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存在</a:t>
            </a:r>
            <a:endParaRPr lang="zh-CN" altLang="en-US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1895" y="280003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 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kx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 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96605" y="280003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k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13090" y="385159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≠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≠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 </a:t>
            </a:r>
            <a:endParaRPr lang="en-US" altLang="zh-CN" sz="2400" baseline="-250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13090" y="480663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 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≠0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≠0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39135" y="5761673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933700" algn="l"/>
              </a:tabLs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Ax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By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C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不同时为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0)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" grpId="1"/>
      <p:bldP spid="4" grpId="1"/>
      <p:bldP spid="5" grpId="0"/>
      <p:bldP spid="6" grpId="0"/>
      <p:bldP spid="5" grpId="1"/>
      <p:bldP spid="6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6730" y="316865"/>
          <a:ext cx="11184255" cy="324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33525" progId="Word.Document.8">
                  <p:embed/>
                </p:oleObj>
              </mc:Choice>
              <mc:Fallback>
                <p:oleObj name="" r:id="rId1" imgW="5286375" imgH="1533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6730" y="316865"/>
                        <a:ext cx="11184255" cy="324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330" y="324168"/>
          <a:ext cx="11057255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66975" progId="Word.Document.8">
                  <p:embed/>
                </p:oleObj>
              </mc:Choice>
              <mc:Fallback>
                <p:oleObj name="" r:id="rId1" imgW="5286375" imgH="2466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330" y="324168"/>
                        <a:ext cx="11057255" cy="516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206105" y="65944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倾斜角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1485" y="122205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斜率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4395" y="289401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66585" y="287750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不存在</a:t>
            </a:r>
            <a:endParaRPr lang="zh-CN" altLang="en-US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92210" y="290226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 k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&lt;0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22995" y="344011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单调递减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 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66260" y="439578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正数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66585" y="439578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负数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393555" y="444023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3" grpId="1"/>
      <p:bldP spid="4" grpId="1"/>
      <p:bldP spid="6" grpId="0"/>
      <p:bldP spid="7" grpId="0"/>
      <p:bldP spid="5" grpId="0"/>
      <p:bldP spid="6" grpId="1"/>
      <p:bldP spid="7" grpId="1"/>
      <p:bldP spid="5" grpId="1"/>
      <p:bldP spid="9" grpId="0"/>
      <p:bldP spid="9" grpId="1"/>
      <p:bldP spid="10" grpId="0"/>
      <p:bldP spid="11" grpId="0"/>
      <p:bldP spid="12" grpId="0"/>
      <p:bldP spid="10" grpId="1"/>
      <p:bldP spid="11" grpId="1"/>
      <p:bldP spid="1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335" y="151130"/>
          <a:ext cx="10712450" cy="655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28975" progId="Word.Document.8">
                  <p:embed/>
                </p:oleObj>
              </mc:Choice>
              <mc:Fallback>
                <p:oleObj name="" r:id="rId1" imgW="5286375" imgH="3228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4335" y="151130"/>
                        <a:ext cx="10712450" cy="6555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45465" y="197516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【答案】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√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465" y="3429000"/>
            <a:ext cx="953897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【答案】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×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【解析】倾斜角为的直线的斜率不存在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.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2620" y="4784408"/>
          <a:ext cx="10712450" cy="137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286375" imgH="676275" progId="Word.Document.8">
                  <p:embed/>
                </p:oleObj>
              </mc:Choice>
              <mc:Fallback>
                <p:oleObj name="" r:id="rId3" imgW="5286375" imgH="676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620" y="4784408"/>
                        <a:ext cx="10712450" cy="137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110" y="6286818"/>
          <a:ext cx="1071245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5286375" imgH="704850" progId="Word.Document.8">
                  <p:embed/>
                </p:oleObj>
              </mc:Choice>
              <mc:Fallback>
                <p:oleObj name="" r:id="rId5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6110" y="6286818"/>
                        <a:ext cx="10712450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48945"/>
          <a:ext cx="11163935" cy="233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48945"/>
                        <a:ext cx="11163935" cy="2338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2787015"/>
          <a:ext cx="11163935" cy="233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2787015"/>
                        <a:ext cx="11163935" cy="2339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演示</Application>
  <PresentationFormat>宽屏</PresentationFormat>
  <Paragraphs>50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54</vt:i4>
      </vt:variant>
      <vt:variant>
        <vt:lpstr>幻灯片标题</vt:lpstr>
      </vt:variant>
      <vt:variant>
        <vt:i4>38</vt:i4>
      </vt:variant>
    </vt:vector>
  </HeadingPairs>
  <TitlesOfParts>
    <vt:vector size="10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Times New Roman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Equation.KSEE3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63</cp:revision>
  <dcterms:created xsi:type="dcterms:W3CDTF">2023-08-09T12:44:00Z</dcterms:created>
  <dcterms:modified xsi:type="dcterms:W3CDTF">2025-04-08T08:32:30Z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