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1122362"/>
            <a:ext cx="77724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143000" y="3602037"/>
            <a:ext cx="6858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623887" y="1709739"/>
            <a:ext cx="7886701"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623887" y="4589464"/>
            <a:ext cx="7886701" cy="1500188"/>
          </a:xfrm>
          <a:prstGeom prst="rect">
            <a:avLst/>
          </a:prstGeom>
        </p:spPr>
        <p:txBody>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628650" y="1825625"/>
            <a:ext cx="38862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629841" y="365125"/>
            <a:ext cx="7886701" cy="1325564"/>
          </a:xfrm>
          <a:prstGeom prst="rect">
            <a:avLst/>
          </a:prstGeom>
        </p:spPr>
        <p:txBody>
          <a:bodyPr/>
          <a:lstStyle/>
          <a:p>
            <a:pPr/>
            <a:r>
              <a:t>Title Text</a:t>
            </a:r>
          </a:p>
        </p:txBody>
      </p:sp>
      <p:sp>
        <p:nvSpPr>
          <p:cNvPr id="48" name="Body Level One…"/>
          <p:cNvSpPr txBox="1"/>
          <p:nvPr>
            <p:ph type="body" sz="quarter" idx="1"/>
          </p:nvPr>
        </p:nvSpPr>
        <p:spPr>
          <a:xfrm>
            <a:off x="629841" y="1681163"/>
            <a:ext cx="3868341"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29150" y="1681163"/>
            <a:ext cx="3887392"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629841" y="457200"/>
            <a:ext cx="2949178"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3887391" y="987425"/>
            <a:ext cx="4629151" cy="4873626"/>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629840" y="2057400"/>
            <a:ext cx="2949180"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629841" y="457200"/>
            <a:ext cx="2949178"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3887391" y="987425"/>
            <a:ext cx="4629151" cy="4873626"/>
          </a:xfrm>
          <a:prstGeom prst="rect">
            <a:avLst/>
          </a:prstGeom>
        </p:spPr>
        <p:txBody>
          <a:bodyPr lIns="91439" rIns="91439">
            <a:noAutofit/>
          </a:bodyPr>
          <a:lstStyle/>
          <a:p>
            <a:pPr/>
          </a:p>
        </p:txBody>
      </p:sp>
      <p:sp>
        <p:nvSpPr>
          <p:cNvPr id="84" name="Body Level One…"/>
          <p:cNvSpPr txBox="1"/>
          <p:nvPr>
            <p:ph type="body" sz="quarter" idx="1"/>
          </p:nvPr>
        </p:nvSpPr>
        <p:spPr>
          <a:xfrm>
            <a:off x="629841" y="2057400"/>
            <a:ext cx="2949178"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28650" y="365125"/>
            <a:ext cx="7886700"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256726" y="6414761"/>
            <a:ext cx="258624" cy="248306"/>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title"/>
          </p:nvPr>
        </p:nvSpPr>
        <p:spPr>
          <a:xfrm>
            <a:off x="370945" y="1465792"/>
            <a:ext cx="8402110" cy="1325564"/>
          </a:xfrm>
          <a:prstGeom prst="rect">
            <a:avLst/>
          </a:prstGeom>
        </p:spPr>
        <p:txBody>
          <a:bodyPr/>
          <a:lstStyle>
            <a:lvl1pPr>
              <a:defRPr b="1" sz="3900">
                <a:latin typeface="+mn-lt"/>
                <a:ea typeface="+mn-ea"/>
                <a:cs typeface="+mn-cs"/>
                <a:sym typeface="Helvetica"/>
              </a:defRPr>
            </a:lvl1pPr>
          </a:lstStyle>
          <a:p>
            <a:pPr/>
            <a:r>
              <a:t>SCExAO/CHARIS PDI derotator and HWP crosstalk</a:t>
            </a:r>
          </a:p>
        </p:txBody>
      </p:sp>
      <p:sp>
        <p:nvSpPr>
          <p:cNvPr id="95" name="Content Placeholder 2"/>
          <p:cNvSpPr txBox="1"/>
          <p:nvPr>
            <p:ph type="body" sz="half" idx="1"/>
          </p:nvPr>
        </p:nvSpPr>
        <p:spPr>
          <a:xfrm>
            <a:off x="370945" y="4026958"/>
            <a:ext cx="8402110" cy="1649678"/>
          </a:xfrm>
          <a:prstGeom prst="rect">
            <a:avLst/>
          </a:prstGeom>
        </p:spPr>
        <p:txBody>
          <a:bodyPr/>
          <a:lstStyle/>
          <a:p>
            <a:pPr marL="0" indent="0">
              <a:buSzTx/>
              <a:buNone/>
            </a:pPr>
          </a:p>
          <a:p>
            <a:pPr marL="0" indent="0">
              <a:buSzTx/>
              <a:buNone/>
              <a:defRPr sz="2600"/>
            </a:pPr>
            <a:r>
              <a:t>Jasper Ruigrok, Steven Bos, Rob van Holstein, Frans Snik </a:t>
            </a:r>
            <a:br/>
            <a:r>
              <a:t>+ SCExAO team </a:t>
            </a:r>
          </a:p>
        </p:txBody>
      </p:sp>
      <p:sp>
        <p:nvSpPr>
          <p:cNvPr id="96" name="Title 1"/>
          <p:cNvSpPr txBox="1"/>
          <p:nvPr/>
        </p:nvSpPr>
        <p:spPr>
          <a:xfrm>
            <a:off x="370945" y="2388659"/>
            <a:ext cx="8402110"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sz="3200">
                <a:latin typeface="Calibri Light"/>
                <a:ea typeface="Calibri Light"/>
                <a:cs typeface="Calibri Light"/>
                <a:sym typeface="Calibri Light"/>
              </a:defRPr>
            </a:lvl1pPr>
          </a:lstStyle>
          <a:p>
            <a:pPr/>
            <a:r>
              <a:t>Preliminary results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0" name="Picture 1" descr="Picture 1"/>
          <p:cNvPicPr>
            <a:picLocks noChangeAspect="1"/>
          </p:cNvPicPr>
          <p:nvPr/>
        </p:nvPicPr>
        <p:blipFill>
          <a:blip r:embed="rId2">
            <a:extLst/>
          </a:blip>
          <a:stretch>
            <a:fillRect/>
          </a:stretch>
        </p:blipFill>
        <p:spPr>
          <a:xfrm>
            <a:off x="190500" y="161396"/>
            <a:ext cx="8763001" cy="6535208"/>
          </a:xfrm>
          <a:prstGeom prst="rect">
            <a:avLst/>
          </a:prstGeom>
          <a:ln w="12700">
            <a:miter lim="400000"/>
          </a:ln>
        </p:spPr>
      </p:pic>
      <p:sp>
        <p:nvSpPr>
          <p:cNvPr id="131" name="Van Holstein, Bos, Ruigrok, Snik et al. (in prep, SPIE proceeding)"/>
          <p:cNvSpPr txBox="1"/>
          <p:nvPr/>
        </p:nvSpPr>
        <p:spPr>
          <a:xfrm>
            <a:off x="3044189" y="6564456"/>
            <a:ext cx="6107905"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Van Holstein, Bos, Ruigrok, Snik et al. (in prep, SPIE proceeding)</a:t>
            </a:r>
          </a:p>
        </p:txBody>
      </p:sp>
      <p:sp>
        <p:nvSpPr>
          <p:cNvPr id="132" name="Preliminary results"/>
          <p:cNvSpPr txBox="1"/>
          <p:nvPr/>
        </p:nvSpPr>
        <p:spPr>
          <a:xfrm>
            <a:off x="-12278" y="6564456"/>
            <a:ext cx="1836612"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Preliminary results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Next steps"/>
          <p:cNvSpPr txBox="1"/>
          <p:nvPr>
            <p:ph type="title"/>
          </p:nvPr>
        </p:nvSpPr>
        <p:spPr>
          <a:prstGeom prst="rect">
            <a:avLst/>
          </a:prstGeom>
        </p:spPr>
        <p:txBody>
          <a:bodyPr/>
          <a:lstStyle/>
          <a:p>
            <a:pPr/>
            <a:r>
              <a:t>Next steps </a:t>
            </a:r>
          </a:p>
        </p:txBody>
      </p:sp>
      <p:sp>
        <p:nvSpPr>
          <p:cNvPr id="135" name="Update model for parameter fit.…"/>
          <p:cNvSpPr txBox="1"/>
          <p:nvPr>
            <p:ph type="body" idx="1"/>
          </p:nvPr>
        </p:nvSpPr>
        <p:spPr>
          <a:xfrm>
            <a:off x="628650" y="1825625"/>
            <a:ext cx="6925072" cy="4351338"/>
          </a:xfrm>
          <a:prstGeom prst="rect">
            <a:avLst/>
          </a:prstGeom>
        </p:spPr>
        <p:txBody>
          <a:bodyPr/>
          <a:lstStyle/>
          <a:p>
            <a:pPr/>
            <a:r>
              <a:t>Update model for parameter fit. </a:t>
            </a:r>
          </a:p>
          <a:p>
            <a:pPr/>
            <a:r>
              <a:t>Measure diattuenutation HWP and derotator. </a:t>
            </a:r>
          </a:p>
          <a:p>
            <a:pPr/>
            <a:r>
              <a:t>Measure instrumental polarization from M3 Subaru.</a:t>
            </a:r>
          </a:p>
          <a:p>
            <a:pPr/>
            <a:r>
              <a:t>Integrate into data reduction pipeline.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Summary"/>
          <p:cNvSpPr txBox="1"/>
          <p:nvPr>
            <p:ph type="title"/>
          </p:nvPr>
        </p:nvSpPr>
        <p:spPr>
          <a:xfrm>
            <a:off x="772471" y="577073"/>
            <a:ext cx="7886701" cy="1325563"/>
          </a:xfrm>
          <a:prstGeom prst="rect">
            <a:avLst/>
          </a:prstGeom>
        </p:spPr>
        <p:txBody>
          <a:bodyPr/>
          <a:lstStyle/>
          <a:p>
            <a:pPr/>
            <a:r>
              <a:t>Summary</a:t>
            </a:r>
          </a:p>
        </p:txBody>
      </p:sp>
      <p:sp>
        <p:nvSpPr>
          <p:cNvPr id="99" name="SCExAO at the Subaru telescope is a visible and near-infrared high-contrast imaging instrument employing extreme adaptive optics and coronagraphy. The instrument feeds the near-infrared light (JHK) to the integral field spectrograph CHARIS. Recently, a W"/>
          <p:cNvSpPr txBox="1"/>
          <p:nvPr>
            <p:ph type="body" idx="1"/>
          </p:nvPr>
        </p:nvSpPr>
        <p:spPr>
          <a:prstGeom prst="rect">
            <a:avLst/>
          </a:prstGeom>
        </p:spPr>
        <p:txBody>
          <a:bodyPr/>
          <a:lstStyle>
            <a:lvl1pPr marL="0" indent="0" defTabSz="512063">
              <a:spcBef>
                <a:spcPts val="500"/>
              </a:spcBef>
              <a:buSzTx/>
              <a:buNone/>
              <a:defRPr sz="1568"/>
            </a:lvl1pPr>
          </a:lstStyle>
          <a:p>
            <a:pPr/>
            <a:r>
              <a:t>SCExAO at the Subaru telescope is a visible and near-infrared high-contrast imaging instrument employing extreme adaptive optics and coronagraphy. The instrument feeds the near-infrared light (JHK) to the integral field spectrograph CHARIS. Recently, a Wollaston prism was added to CHARIS’ optical path, giving CHARIS a spectropolarimetric capability that is unique among high-contrast imaging instruments. We present a comprehensive and detailed Mueller matrix model describing the instrumental polarization effects of the complete optical path, thus the telescope and instrument, using measurements with the internal source and observations of standard stars. The 22 wavelength bins of CHARIS provide a unique opportunity to investigate in detail the wavelength dependence of the instrumental polarization effects. We find that the image derotator (K-mirror) produces strongly wavelength-dependent crosstalk, in the worst case converting ~95% of the incident linear polarization to circularly polarized light that cannot be measured. We fit the crosstalk of the half-wave plate (HWP) for all wavelengths with a simple two-parameter model of an achromatic HWP consisting of a layer of quartz and a layer of MgF2. While the magnitude of the telescope-induced polarization varies with wavelength, its angle varies solely with the altitude angle of the telescope. We show initial steps toward correcting on-sky data for the instrumental polarization effects, with which we aim to achieve a polarimetric accuracy &lt;0.1% in the degree of linear polarization. Our calibrations of CHARIS’ spectropolarimetric mode enable unique quantitative polarimetric studies of circumstellar disks and planetary and brown dwarf companions.</a:t>
            </a:r>
          </a:p>
        </p:txBody>
      </p:sp>
      <p:sp>
        <p:nvSpPr>
          <p:cNvPr id="100" name="Van Holstein, Bos, Ruigrok, Snik et al. (in prep, SPIE proceeding)"/>
          <p:cNvSpPr txBox="1"/>
          <p:nvPr/>
        </p:nvSpPr>
        <p:spPr>
          <a:xfrm>
            <a:off x="3044189" y="6564456"/>
            <a:ext cx="6107905"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Van Holstein, Bos, Ruigrok, Snik et al. (in prep, SPIE proceeding)</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2" name="Picture 3" descr="Picture 3"/>
          <p:cNvPicPr>
            <a:picLocks noChangeAspect="1"/>
          </p:cNvPicPr>
          <p:nvPr/>
        </p:nvPicPr>
        <p:blipFill>
          <a:blip r:embed="rId2">
            <a:extLst/>
          </a:blip>
          <a:stretch>
            <a:fillRect/>
          </a:stretch>
        </p:blipFill>
        <p:spPr>
          <a:xfrm>
            <a:off x="190499" y="161396"/>
            <a:ext cx="8763001" cy="6535208"/>
          </a:xfrm>
          <a:prstGeom prst="rect">
            <a:avLst/>
          </a:prstGeom>
          <a:ln w="12700">
            <a:miter lim="400000"/>
          </a:ln>
        </p:spPr>
      </p:pic>
      <p:sp>
        <p:nvSpPr>
          <p:cNvPr id="103" name="Van Holstein, Bos, Ruigrok, Snik et al. (in prep, SPIE proceeding)"/>
          <p:cNvSpPr txBox="1"/>
          <p:nvPr/>
        </p:nvSpPr>
        <p:spPr>
          <a:xfrm>
            <a:off x="3044189" y="6564456"/>
            <a:ext cx="6107905"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Van Holstein, Bos, Ruigrok, Snik et al. (in prep, SPIE proceeding)</a:t>
            </a:r>
          </a:p>
        </p:txBody>
      </p:sp>
      <p:sp>
        <p:nvSpPr>
          <p:cNvPr id="104" name="Preliminary results"/>
          <p:cNvSpPr txBox="1"/>
          <p:nvPr/>
        </p:nvSpPr>
        <p:spPr>
          <a:xfrm>
            <a:off x="-12278" y="6564456"/>
            <a:ext cx="1836612"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Preliminary results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6" name="Picture 1" descr="Picture 1"/>
          <p:cNvPicPr>
            <a:picLocks noChangeAspect="1"/>
          </p:cNvPicPr>
          <p:nvPr/>
        </p:nvPicPr>
        <p:blipFill>
          <a:blip r:embed="rId2">
            <a:extLst/>
          </a:blip>
          <a:stretch>
            <a:fillRect/>
          </a:stretch>
        </p:blipFill>
        <p:spPr>
          <a:xfrm>
            <a:off x="190499" y="161329"/>
            <a:ext cx="8763001" cy="6535207"/>
          </a:xfrm>
          <a:prstGeom prst="rect">
            <a:avLst/>
          </a:prstGeom>
          <a:ln w="12700">
            <a:miter lim="400000"/>
          </a:ln>
        </p:spPr>
      </p:pic>
      <p:sp>
        <p:nvSpPr>
          <p:cNvPr id="107" name="Van Holstein, Bos, Ruigrok, Snik et al. (in prep, SPIE proceeding)"/>
          <p:cNvSpPr txBox="1"/>
          <p:nvPr/>
        </p:nvSpPr>
        <p:spPr>
          <a:xfrm>
            <a:off x="3044189" y="6564456"/>
            <a:ext cx="6107905"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Van Holstein, Bos, Ruigrok, Snik et al. (in prep, SPIE proceeding)</a:t>
            </a:r>
          </a:p>
        </p:txBody>
      </p:sp>
      <p:sp>
        <p:nvSpPr>
          <p:cNvPr id="108" name="Preliminary results"/>
          <p:cNvSpPr txBox="1"/>
          <p:nvPr/>
        </p:nvSpPr>
        <p:spPr>
          <a:xfrm>
            <a:off x="-12278" y="6564456"/>
            <a:ext cx="1836612"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Preliminary results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0" name="Picture 1" descr="Picture 1"/>
          <p:cNvPicPr>
            <a:picLocks noChangeAspect="1"/>
          </p:cNvPicPr>
          <p:nvPr/>
        </p:nvPicPr>
        <p:blipFill>
          <a:blip r:embed="rId2">
            <a:extLst/>
          </a:blip>
          <a:stretch>
            <a:fillRect/>
          </a:stretch>
        </p:blipFill>
        <p:spPr>
          <a:xfrm>
            <a:off x="190499" y="161396"/>
            <a:ext cx="8763001" cy="6535208"/>
          </a:xfrm>
          <a:prstGeom prst="rect">
            <a:avLst/>
          </a:prstGeom>
          <a:ln w="12700">
            <a:miter lim="400000"/>
          </a:ln>
        </p:spPr>
      </p:pic>
      <p:sp>
        <p:nvSpPr>
          <p:cNvPr id="111" name="Van Holstein, Bos, Ruigrok, Snik et al. (in prep, SPIE proceeding)"/>
          <p:cNvSpPr txBox="1"/>
          <p:nvPr/>
        </p:nvSpPr>
        <p:spPr>
          <a:xfrm>
            <a:off x="3044189" y="6564456"/>
            <a:ext cx="6107905"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Van Holstein, Bos, Ruigrok, Snik et al. (in prep, SPIE proceeding)</a:t>
            </a:r>
          </a:p>
        </p:txBody>
      </p:sp>
      <p:sp>
        <p:nvSpPr>
          <p:cNvPr id="112" name="Preliminary results"/>
          <p:cNvSpPr txBox="1"/>
          <p:nvPr/>
        </p:nvSpPr>
        <p:spPr>
          <a:xfrm>
            <a:off x="-12278" y="6564456"/>
            <a:ext cx="1836612"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Preliminary results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4" name="Picture 1" descr="Picture 1"/>
          <p:cNvPicPr>
            <a:picLocks noChangeAspect="0"/>
          </p:cNvPicPr>
          <p:nvPr/>
        </p:nvPicPr>
        <p:blipFill>
          <a:blip r:embed="rId2">
            <a:extLst/>
          </a:blip>
          <a:stretch>
            <a:fillRect/>
          </a:stretch>
        </p:blipFill>
        <p:spPr>
          <a:xfrm>
            <a:off x="190500" y="142874"/>
            <a:ext cx="8763001" cy="6572252"/>
          </a:xfrm>
          <a:prstGeom prst="rect">
            <a:avLst/>
          </a:prstGeom>
          <a:ln w="12700">
            <a:miter lim="400000"/>
          </a:ln>
        </p:spPr>
      </p:pic>
      <p:sp>
        <p:nvSpPr>
          <p:cNvPr id="115" name="Van Holstein, Bos, Ruigrok, Snik et al. (in prep, SPIE proceeding)"/>
          <p:cNvSpPr txBox="1"/>
          <p:nvPr/>
        </p:nvSpPr>
        <p:spPr>
          <a:xfrm>
            <a:off x="3044189" y="6564456"/>
            <a:ext cx="6107905"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Van Holstein, Bos, Ruigrok, Snik et al. (in prep, SPIE proceeding)</a:t>
            </a:r>
          </a:p>
        </p:txBody>
      </p:sp>
      <p:sp>
        <p:nvSpPr>
          <p:cNvPr id="116" name="Preliminary results"/>
          <p:cNvSpPr txBox="1"/>
          <p:nvPr/>
        </p:nvSpPr>
        <p:spPr>
          <a:xfrm>
            <a:off x="-12278" y="6564456"/>
            <a:ext cx="1836612"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Preliminary results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8" name="Picture 1" descr="Picture 1"/>
          <p:cNvPicPr>
            <a:picLocks noChangeAspect="1"/>
          </p:cNvPicPr>
          <p:nvPr/>
        </p:nvPicPr>
        <p:blipFill>
          <a:blip r:embed="rId2">
            <a:extLst/>
          </a:blip>
          <a:stretch>
            <a:fillRect/>
          </a:stretch>
        </p:blipFill>
        <p:spPr>
          <a:xfrm>
            <a:off x="190499" y="147725"/>
            <a:ext cx="8763001" cy="6562550"/>
          </a:xfrm>
          <a:prstGeom prst="rect">
            <a:avLst/>
          </a:prstGeom>
          <a:ln w="12700">
            <a:miter lim="400000"/>
          </a:ln>
        </p:spPr>
      </p:pic>
      <p:sp>
        <p:nvSpPr>
          <p:cNvPr id="119" name="Van Holstein, Bos, Ruigrok, Snik et al. (in prep, SPIE proceeding)"/>
          <p:cNvSpPr txBox="1"/>
          <p:nvPr/>
        </p:nvSpPr>
        <p:spPr>
          <a:xfrm>
            <a:off x="3044189" y="6564456"/>
            <a:ext cx="6107905"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Van Holstein, Bos, Ruigrok, Snik et al. (in prep, SPIE proceeding)</a:t>
            </a:r>
          </a:p>
        </p:txBody>
      </p:sp>
      <p:sp>
        <p:nvSpPr>
          <p:cNvPr id="120" name="Preliminary results"/>
          <p:cNvSpPr txBox="1"/>
          <p:nvPr/>
        </p:nvSpPr>
        <p:spPr>
          <a:xfrm>
            <a:off x="-12278" y="6564456"/>
            <a:ext cx="1836612"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Preliminary results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2" name="Picture 1" descr="Picture 1"/>
          <p:cNvPicPr>
            <a:picLocks noChangeAspect="1"/>
          </p:cNvPicPr>
          <p:nvPr/>
        </p:nvPicPr>
        <p:blipFill>
          <a:blip r:embed="rId2">
            <a:extLst/>
          </a:blip>
          <a:stretch>
            <a:fillRect/>
          </a:stretch>
        </p:blipFill>
        <p:spPr>
          <a:xfrm>
            <a:off x="190499" y="161396"/>
            <a:ext cx="8763001" cy="6535208"/>
          </a:xfrm>
          <a:prstGeom prst="rect">
            <a:avLst/>
          </a:prstGeom>
          <a:ln w="12700">
            <a:miter lim="400000"/>
          </a:ln>
        </p:spPr>
      </p:pic>
      <p:sp>
        <p:nvSpPr>
          <p:cNvPr id="123" name="Van Holstein, Bos, Ruigrok, Snik et al. (in prep, SPIE proceeding)"/>
          <p:cNvSpPr txBox="1"/>
          <p:nvPr/>
        </p:nvSpPr>
        <p:spPr>
          <a:xfrm>
            <a:off x="3044189" y="6564456"/>
            <a:ext cx="6107905"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Van Holstein, Bos, Ruigrok, Snik et al. (in prep, SPIE proceeding)</a:t>
            </a:r>
          </a:p>
        </p:txBody>
      </p:sp>
      <p:sp>
        <p:nvSpPr>
          <p:cNvPr id="124" name="Preliminary results"/>
          <p:cNvSpPr txBox="1"/>
          <p:nvPr/>
        </p:nvSpPr>
        <p:spPr>
          <a:xfrm>
            <a:off x="-12278" y="6564456"/>
            <a:ext cx="1836612"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Preliminary results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6" name="Picture 1" descr="Picture 1"/>
          <p:cNvPicPr>
            <a:picLocks noChangeAspect="0"/>
          </p:cNvPicPr>
          <p:nvPr/>
        </p:nvPicPr>
        <p:blipFill>
          <a:blip r:embed="rId2">
            <a:extLst/>
          </a:blip>
          <a:stretch>
            <a:fillRect/>
          </a:stretch>
        </p:blipFill>
        <p:spPr>
          <a:xfrm>
            <a:off x="190500" y="142874"/>
            <a:ext cx="8763001" cy="6572252"/>
          </a:xfrm>
          <a:prstGeom prst="rect">
            <a:avLst/>
          </a:prstGeom>
          <a:ln w="12700">
            <a:miter lim="400000"/>
          </a:ln>
        </p:spPr>
      </p:pic>
      <p:sp>
        <p:nvSpPr>
          <p:cNvPr id="127" name="Van Holstein, Bos, Ruigrok, Snik et al. (in prep, SPIE proceeding)"/>
          <p:cNvSpPr txBox="1"/>
          <p:nvPr/>
        </p:nvSpPr>
        <p:spPr>
          <a:xfrm>
            <a:off x="3044189" y="6564456"/>
            <a:ext cx="6107905"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Van Holstein, Bos, Ruigrok, Snik et al. (in prep, SPIE proceeding)</a:t>
            </a:r>
          </a:p>
        </p:txBody>
      </p:sp>
      <p:sp>
        <p:nvSpPr>
          <p:cNvPr id="128" name="Preliminary results"/>
          <p:cNvSpPr txBox="1"/>
          <p:nvPr/>
        </p:nvSpPr>
        <p:spPr>
          <a:xfrm>
            <a:off x="-12278" y="6564456"/>
            <a:ext cx="1836612"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Preliminary results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