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72" r:id="rId3"/>
    <p:sldId id="325" r:id="rId4"/>
    <p:sldId id="274" r:id="rId5"/>
    <p:sldId id="275" r:id="rId6"/>
    <p:sldId id="276" r:id="rId7"/>
    <p:sldId id="326" r:id="rId8"/>
    <p:sldId id="273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327" r:id="rId18"/>
    <p:sldId id="285" r:id="rId19"/>
    <p:sldId id="286" r:id="rId20"/>
    <p:sldId id="290" r:id="rId21"/>
    <p:sldId id="291" r:id="rId22"/>
    <p:sldId id="292" r:id="rId23"/>
    <p:sldId id="293" r:id="rId24"/>
    <p:sldId id="294" r:id="rId25"/>
    <p:sldId id="295" r:id="rId26"/>
    <p:sldId id="328" r:id="rId27"/>
    <p:sldId id="296" r:id="rId28"/>
    <p:sldId id="297" r:id="rId29"/>
    <p:sldId id="329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30" r:id="rId51"/>
    <p:sldId id="321" r:id="rId52"/>
    <p:sldId id="323" r:id="rId53"/>
    <p:sldId id="322" r:id="rId54"/>
    <p:sldId id="324" r:id="rId55"/>
    <p:sldId id="319" r:id="rId56"/>
    <p:sldId id="320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2066" autoAdjust="0"/>
  </p:normalViewPr>
  <p:slideViewPr>
    <p:cSldViewPr snapToGrid="0">
      <p:cViewPr varScale="1">
        <p:scale>
          <a:sx n="63" d="100"/>
          <a:sy n="63" d="100"/>
        </p:scale>
        <p:origin x="14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61E24-6901-4483-956A-3BB704FCB359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34760-A833-472D-A850-16EAA80B5C4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899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Antes, necesitamos ver cómo se organiza la información de las bases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34760-A833-472D-A850-16EAA80B5C4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389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Dudas?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34760-A833-472D-A850-16EAA80B5C4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990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Entonces vamos a ver cómo se ejecutan las consultas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34760-A833-472D-A850-16EAA80B5C4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530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Table</a:t>
            </a:r>
            <a:r>
              <a:rPr lang="es-CL" baseline="0" dirty="0"/>
              <a:t> </a:t>
            </a:r>
            <a:r>
              <a:rPr lang="es-CL" baseline="0" dirty="0" err="1"/>
              <a:t>scan</a:t>
            </a:r>
            <a:r>
              <a:rPr lang="es-CL" baseline="0" dirty="0"/>
              <a:t> – </a:t>
            </a:r>
            <a:r>
              <a:rPr lang="es-CL" baseline="0" dirty="0" err="1"/>
              <a:t>seq</a:t>
            </a:r>
            <a:r>
              <a:rPr lang="es-CL" baseline="0" dirty="0"/>
              <a:t> </a:t>
            </a:r>
            <a:r>
              <a:rPr lang="es-CL" baseline="0" dirty="0" err="1"/>
              <a:t>scan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34760-A833-472D-A850-16EAA80B5C4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841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007-531B-4B6E-A9F7-C71D4872780B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455-C6E8-44EA-86B2-F60A63620E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700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007-531B-4B6E-A9F7-C71D4872780B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455-C6E8-44EA-86B2-F60A63620E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533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007-531B-4B6E-A9F7-C71D4872780B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455-C6E8-44EA-86B2-F60A63620E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850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007-531B-4B6E-A9F7-C71D4872780B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455-C6E8-44EA-86B2-F60A63620E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988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007-531B-4B6E-A9F7-C71D4872780B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455-C6E8-44EA-86B2-F60A63620E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597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007-531B-4B6E-A9F7-C71D4872780B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455-C6E8-44EA-86B2-F60A63620E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808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007-531B-4B6E-A9F7-C71D4872780B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455-C6E8-44EA-86B2-F60A63620E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04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007-531B-4B6E-A9F7-C71D4872780B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455-C6E8-44EA-86B2-F60A63620E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672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007-531B-4B6E-A9F7-C71D4872780B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455-C6E8-44EA-86B2-F60A63620E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04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007-531B-4B6E-A9F7-C71D4872780B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455-C6E8-44EA-86B2-F60A63620E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62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007-531B-4B6E-A9F7-C71D4872780B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455-C6E8-44EA-86B2-F60A63620E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513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1007-531B-4B6E-A9F7-C71D4872780B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5F455-C6E8-44EA-86B2-F60A63620E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930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491069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s-CL" dirty="0">
                <a:solidFill>
                  <a:schemeClr val="bg1"/>
                </a:solidFill>
              </a:rPr>
              <a:t>Planificación y Optimización de Consultas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4743442"/>
            <a:ext cx="6858000" cy="1670255"/>
          </a:xfrm>
        </p:spPr>
        <p:txBody>
          <a:bodyPr>
            <a:normAutofit lnSpcReduction="10000"/>
          </a:bodyPr>
          <a:lstStyle/>
          <a:p>
            <a:r>
              <a:rPr lang="es-CL" dirty="0">
                <a:solidFill>
                  <a:schemeClr val="bg1"/>
                </a:solidFill>
              </a:rPr>
              <a:t>Sebastián Ferrada</a:t>
            </a:r>
          </a:p>
          <a:p>
            <a:r>
              <a:rPr lang="es-CL" dirty="0">
                <a:solidFill>
                  <a:schemeClr val="bg1"/>
                </a:solidFill>
              </a:rPr>
              <a:t>sferrada@dcc.uchile.cl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>
                <a:solidFill>
                  <a:schemeClr val="bg1"/>
                </a:solidFill>
              </a:rPr>
              <a:t>CC3201-Bases de Datos, 2017-1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85800" y="1550065"/>
            <a:ext cx="136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chemeClr val="bg1"/>
                </a:solidFill>
              </a:rPr>
              <a:t>Clase 8:</a:t>
            </a:r>
          </a:p>
        </p:txBody>
      </p:sp>
    </p:spTree>
    <p:extLst>
      <p:ext uri="{BB962C8B-B14F-4D97-AF65-F5344CB8AC3E}">
        <p14:creationId xmlns:p14="http://schemas.microsoft.com/office/powerpoint/2010/main" val="310180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Búsqueda secuencial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leen todas las </a:t>
            </a:r>
            <a:r>
              <a:rPr lang="es-CL" dirty="0" err="1"/>
              <a:t>tuplas</a:t>
            </a:r>
            <a:r>
              <a:rPr lang="es-CL" dirty="0"/>
              <a:t> de la relación R</a:t>
            </a:r>
          </a:p>
          <a:p>
            <a:r>
              <a:rPr lang="es-CL" dirty="0"/>
              <a:t>Se seleccionan las que cumplen la condición</a:t>
            </a:r>
          </a:p>
          <a:p>
            <a:r>
              <a:rPr lang="es-CL" dirty="0"/>
              <a:t>Se proyectan las columnas necesarias</a:t>
            </a:r>
          </a:p>
          <a:p>
            <a:endParaRPr lang="es-CL" dirty="0"/>
          </a:p>
          <a:p>
            <a:r>
              <a:rPr lang="es-CL" dirty="0"/>
              <a:t>Costo: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072640" y="3599292"/>
                <a:ext cx="652999" cy="804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0" y="3599292"/>
                <a:ext cx="652999" cy="804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1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Búsqueda secuencial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0" y="2094277"/>
            <a:ext cx="8100980" cy="150303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0" y="3917728"/>
            <a:ext cx="8100980" cy="15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5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Loop</a:t>
            </a:r>
            <a:r>
              <a:rPr lang="es-CL" dirty="0"/>
              <a:t> anidado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4340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s-CL" dirty="0"/>
              </a:p>
              <a:p>
                <a:pPr>
                  <a:lnSpc>
                    <a:spcPct val="120000"/>
                  </a:lnSpc>
                </a:pPr>
                <a:r>
                  <a:rPr lang="es-CL" dirty="0"/>
                  <a:t>Por cada bloque de R y por cada </a:t>
                </a:r>
                <a:r>
                  <a:rPr lang="es-CL" dirty="0" err="1"/>
                  <a:t>tupla</a:t>
                </a:r>
                <a:r>
                  <a:rPr lang="es-CL" dirty="0"/>
                  <a:t> </a:t>
                </a:r>
                <a:r>
                  <a:rPr lang="es-CL" i="1" dirty="0"/>
                  <a:t>r</a:t>
                </a:r>
                <a:r>
                  <a:rPr lang="es-CL" dirty="0"/>
                  <a:t> en el bloque: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CL" sz="2800" dirty="0"/>
                  <a:t>Por cada bloque de S y cada </a:t>
                </a:r>
                <a:r>
                  <a:rPr lang="es-CL" sz="2800" dirty="0" err="1"/>
                  <a:t>tupla</a:t>
                </a:r>
                <a:r>
                  <a:rPr lang="es-CL" sz="2800" dirty="0"/>
                  <a:t> </a:t>
                </a:r>
                <a:r>
                  <a:rPr lang="es-CL" sz="2800" i="1" dirty="0"/>
                  <a:t>s </a:t>
                </a:r>
                <a:r>
                  <a:rPr lang="es-CL" sz="2800" dirty="0"/>
                  <a:t>en el bloque: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CL" sz="2800" dirty="0"/>
                  <a:t>Agregar (r, s) al resultado si </a:t>
                </a:r>
                <a:r>
                  <a:rPr lang="es-CL" sz="2800" i="1" dirty="0"/>
                  <a:t>r</a:t>
                </a:r>
                <a:r>
                  <a:rPr lang="es-CL" sz="2800" dirty="0"/>
                  <a:t> y </a:t>
                </a:r>
                <a:r>
                  <a:rPr lang="es-CL" sz="2800" i="1" dirty="0"/>
                  <a:t>s</a:t>
                </a:r>
                <a:r>
                  <a:rPr lang="es-CL" sz="2800" dirty="0"/>
                  <a:t> cumplen </a:t>
                </a:r>
                <a:r>
                  <a:rPr lang="es-CL" sz="2800" i="1" dirty="0"/>
                  <a:t>c</a:t>
                </a:r>
              </a:p>
              <a:p>
                <a:pPr>
                  <a:lnSpc>
                    <a:spcPct val="120000"/>
                  </a:lnSpc>
                </a:pPr>
                <a:r>
                  <a:rPr lang="es-CL" dirty="0"/>
                  <a:t>Costo:</a:t>
                </a:r>
                <a:endParaRPr lang="es-CL" sz="2600" dirty="0"/>
              </a:p>
              <a:p>
                <a:pPr>
                  <a:lnSpc>
                    <a:spcPct val="120000"/>
                  </a:lnSpc>
                </a:pPr>
                <a:r>
                  <a:rPr lang="es-CL" dirty="0"/>
                  <a:t>Memoria: 3B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43402" cy="4351338"/>
              </a:xfrm>
              <a:blipFill>
                <a:blip r:embed="rId2"/>
                <a:stretch>
                  <a:fillRect l="-1364" r="-128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lamada rectangular redondeada 3"/>
          <p:cNvSpPr/>
          <p:nvPr/>
        </p:nvSpPr>
        <p:spPr>
          <a:xfrm rot="5400000">
            <a:off x="6464402" y="2703562"/>
            <a:ext cx="829302" cy="4116939"/>
          </a:xfrm>
          <a:prstGeom prst="wedgeRoundRectCallout">
            <a:avLst>
              <a:gd name="adj1" fmla="val -33282"/>
              <a:gd name="adj2" fmla="val 5804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4880136" y="4538893"/>
            <a:ext cx="416062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300" dirty="0"/>
              <a:t>Alguna idea para minimizar esto?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841075" y="4001294"/>
                <a:ext cx="2006190" cy="804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s-CL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s-CL" sz="24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75" y="4001294"/>
                <a:ext cx="2006190" cy="804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1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Loop</a:t>
            </a:r>
            <a:r>
              <a:rPr lang="es-CL" dirty="0"/>
              <a:t> anidado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Optimizaciones:</a:t>
            </a:r>
          </a:p>
          <a:p>
            <a:pPr lvl="1">
              <a:lnSpc>
                <a:spcPct val="114000"/>
              </a:lnSpc>
            </a:pPr>
            <a:r>
              <a:rPr lang="es-CL" dirty="0"/>
              <a:t>Terminar antes si se está haciendo </a:t>
            </a:r>
            <a:r>
              <a:rPr lang="es-CL" dirty="0" err="1"/>
              <a:t>equi-join</a:t>
            </a:r>
            <a:r>
              <a:rPr lang="es-CL" dirty="0"/>
              <a:t> con la llave de </a:t>
            </a:r>
            <a:r>
              <a:rPr lang="es-CL" i="1" dirty="0"/>
              <a:t>S </a:t>
            </a:r>
            <a:r>
              <a:rPr lang="es-CL" dirty="0"/>
              <a:t>(y si están ordenadas)</a:t>
            </a:r>
          </a:p>
          <a:p>
            <a:pPr lvl="2">
              <a:lnSpc>
                <a:spcPct val="114000"/>
              </a:lnSpc>
            </a:pPr>
            <a:r>
              <a:rPr lang="es-CL" sz="2400" dirty="0"/>
              <a:t>Reduce hasta la mitad de las comparaciones en el mejor caso</a:t>
            </a:r>
          </a:p>
          <a:p>
            <a:pPr lvl="1">
              <a:lnSpc>
                <a:spcPct val="114000"/>
              </a:lnSpc>
            </a:pPr>
            <a:r>
              <a:rPr lang="es-CL" dirty="0"/>
              <a:t>Guardar todos los bloques posibles de </a:t>
            </a:r>
            <a:r>
              <a:rPr lang="es-CL" i="1" dirty="0"/>
              <a:t>R</a:t>
            </a:r>
            <a:r>
              <a:rPr lang="es-CL" dirty="0"/>
              <a:t> en memoria</a:t>
            </a:r>
            <a:endParaRPr lang="es-CL" sz="2400" dirty="0"/>
          </a:p>
          <a:p>
            <a:pPr lvl="2">
              <a:lnSpc>
                <a:spcPct val="200000"/>
              </a:lnSpc>
            </a:pPr>
            <a:r>
              <a:rPr lang="es-CL" sz="2400" dirty="0"/>
              <a:t>Costo:</a:t>
            </a:r>
          </a:p>
          <a:p>
            <a:pPr lvl="2">
              <a:lnSpc>
                <a:spcPct val="200000"/>
              </a:lnSpc>
            </a:pPr>
            <a:r>
              <a:rPr lang="es-CL" sz="2400" dirty="0"/>
              <a:t>Memoria usada: M (lo más posible)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743200" y="4678680"/>
                <a:ext cx="2229713" cy="777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CL" sz="20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s-CL" sz="200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s-CL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  <m:r>
                        <a:rPr lang="es-CL" sz="20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678680"/>
                <a:ext cx="2229713" cy="777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2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Mergesort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Para hacer </a:t>
                </a:r>
                <a:r>
                  <a:rPr lang="es-CL" dirty="0" err="1"/>
                  <a:t>mergesort</a:t>
                </a:r>
                <a:r>
                  <a:rPr lang="es-CL" dirty="0"/>
                  <a:t> en memoria secundaria, se leen bloques de memoria secundaria y se ordenan</a:t>
                </a:r>
              </a:p>
              <a:p>
                <a:r>
                  <a:rPr lang="es-CL" dirty="0"/>
                  <a:t>Luego se toman dos bloques ordenados y se mezclan</a:t>
                </a:r>
              </a:p>
              <a:p>
                <a:r>
                  <a:rPr lang="es-CL" dirty="0"/>
                  <a:t>Costo de hacer </a:t>
                </a:r>
                <a:r>
                  <a:rPr lang="es-CL" dirty="0" err="1"/>
                  <a:t>mergesort</a:t>
                </a:r>
                <a:r>
                  <a:rPr lang="es-CL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num>
                          <m:den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func>
                  </m:oMath>
                </a14:m>
                <a:endParaRPr lang="es-CL" dirty="0"/>
              </a:p>
              <a:p>
                <a:r>
                  <a:rPr lang="es-CL" dirty="0"/>
                  <a:t>Costo en memoria: M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3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Mergesort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77" y="1690689"/>
            <a:ext cx="4313645" cy="4696882"/>
          </a:xfrm>
        </p:spPr>
      </p:pic>
    </p:spTree>
    <p:extLst>
      <p:ext uri="{BB962C8B-B14F-4D97-AF65-F5344CB8AC3E}">
        <p14:creationId xmlns:p14="http://schemas.microsoft.com/office/powerpoint/2010/main" val="74497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Mergesort</a:t>
            </a:r>
            <a:r>
              <a:rPr lang="es-CL" dirty="0"/>
              <a:t> </a:t>
            </a:r>
            <a:r>
              <a:rPr lang="es-CL" dirty="0" err="1"/>
              <a:t>join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825624"/>
                <a:ext cx="8436078" cy="471233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s-CL" dirty="0"/>
              </a:p>
              <a:p>
                <a:r>
                  <a:rPr lang="es-CL" dirty="0"/>
                  <a:t>Ordenar R y S según sus atributos de </a:t>
                </a:r>
                <a:r>
                  <a:rPr lang="es-CL" dirty="0" err="1"/>
                  <a:t>join</a:t>
                </a:r>
                <a:endParaRPr lang="es-CL" dirty="0"/>
              </a:p>
              <a:p>
                <a:r>
                  <a:rPr lang="es-CL" dirty="0"/>
                  <a:t>Mezclar todas las </a:t>
                </a:r>
                <a:r>
                  <a:rPr lang="es-CL" dirty="0" err="1"/>
                  <a:t>tuplas</a:t>
                </a:r>
                <a:r>
                  <a:rPr lang="es-CL" dirty="0"/>
                  <a:t> </a:t>
                </a:r>
                <a:r>
                  <a:rPr lang="es-CL" i="1" dirty="0"/>
                  <a:t>r</a:t>
                </a:r>
                <a:r>
                  <a:rPr lang="es-CL" dirty="0"/>
                  <a:t> y </a:t>
                </a:r>
                <a:r>
                  <a:rPr lang="es-CL" i="1" dirty="0"/>
                  <a:t>s</a:t>
                </a:r>
                <a:r>
                  <a:rPr lang="es-CL" dirty="0"/>
                  <a:t> mientras tengan</a:t>
                </a:r>
                <a14:m>
                  <m:oMath xmlns:m="http://schemas.openxmlformats.org/officeDocument/2006/math"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i="1" dirty="0"/>
              </a:p>
              <a:p>
                <a:pPr lvl="1"/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avanzar en </a:t>
                </a:r>
                <a:r>
                  <a:rPr lang="es-CL" i="1" dirty="0"/>
                  <a:t>s</a:t>
                </a:r>
              </a:p>
              <a:p>
                <a:pPr lvl="1"/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avanzar en </a:t>
                </a:r>
                <a:r>
                  <a:rPr lang="es-CL" i="1" dirty="0"/>
                  <a:t>r</a:t>
                </a:r>
              </a:p>
              <a:p>
                <a:pPr lvl="1"/>
                <a:r>
                  <a:rPr lang="es-CL" dirty="0"/>
                  <a:t>Si no avanzar ambos</a:t>
                </a:r>
              </a:p>
              <a:p>
                <a:pPr lvl="1"/>
                <a:endParaRPr lang="es-CL" dirty="0"/>
              </a:p>
              <a:p>
                <a:r>
                  <a:rPr lang="es-CL" dirty="0"/>
                  <a:t>Costo: ordenar + </a:t>
                </a:r>
              </a:p>
              <a:p>
                <a:endParaRPr lang="es-CL" dirty="0"/>
              </a:p>
              <a:p>
                <a:r>
                  <a:rPr lang="es-CL" dirty="0"/>
                  <a:t>Peor caso:                   cuando todo calza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825624"/>
                <a:ext cx="8436078" cy="4712335"/>
              </a:xfrm>
              <a:blipFill>
                <a:blip r:embed="rId2"/>
                <a:stretch>
                  <a:fillRect l="-1301" b="-129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143500"/>
            <a:ext cx="2667000" cy="171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188608" y="4741498"/>
                <a:ext cx="1383392" cy="804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08" y="4741498"/>
                <a:ext cx="1383392" cy="8040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2363924" y="5733956"/>
                <a:ext cx="1240724" cy="804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924" y="5733956"/>
                <a:ext cx="1240724" cy="8040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9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Mergesort</a:t>
            </a:r>
            <a:r>
              <a:rPr lang="es-CL" dirty="0"/>
              <a:t> </a:t>
            </a:r>
            <a:r>
              <a:rPr lang="es-CL" dirty="0" err="1"/>
              <a:t>join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825624"/>
                <a:ext cx="8436078" cy="471233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s-CL" dirty="0"/>
              </a:p>
              <a:p>
                <a:r>
                  <a:rPr lang="es-CL" dirty="0"/>
                  <a:t>Ordenar R y S según sus atributos de </a:t>
                </a:r>
                <a:r>
                  <a:rPr lang="es-CL" dirty="0" err="1"/>
                  <a:t>join</a:t>
                </a:r>
                <a:endParaRPr lang="es-CL" dirty="0"/>
              </a:p>
              <a:p>
                <a:r>
                  <a:rPr lang="es-CL" dirty="0"/>
                  <a:t>Mezclar todas las </a:t>
                </a:r>
                <a:r>
                  <a:rPr lang="es-CL" dirty="0" err="1"/>
                  <a:t>tuplas</a:t>
                </a:r>
                <a:r>
                  <a:rPr lang="es-CL" dirty="0"/>
                  <a:t> </a:t>
                </a:r>
                <a:r>
                  <a:rPr lang="es-CL" i="1" dirty="0"/>
                  <a:t>r</a:t>
                </a:r>
                <a:r>
                  <a:rPr lang="es-CL" dirty="0"/>
                  <a:t> y </a:t>
                </a:r>
                <a:r>
                  <a:rPr lang="es-CL" i="1" dirty="0"/>
                  <a:t>s</a:t>
                </a:r>
                <a:r>
                  <a:rPr lang="es-CL" dirty="0"/>
                  <a:t> mientras tengan</a:t>
                </a:r>
                <a14:m>
                  <m:oMath xmlns:m="http://schemas.openxmlformats.org/officeDocument/2006/math"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i="1" dirty="0"/>
              </a:p>
              <a:p>
                <a:pPr lvl="1"/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avanzar en </a:t>
                </a:r>
                <a:r>
                  <a:rPr lang="es-CL" i="1" dirty="0"/>
                  <a:t>s</a:t>
                </a:r>
              </a:p>
              <a:p>
                <a:pPr lvl="1"/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avanzar en </a:t>
                </a:r>
                <a:r>
                  <a:rPr lang="es-CL" i="1" dirty="0"/>
                  <a:t>r</a:t>
                </a:r>
              </a:p>
              <a:p>
                <a:pPr lvl="1"/>
                <a:r>
                  <a:rPr lang="es-CL" dirty="0"/>
                  <a:t>Si no avanzar ambos</a:t>
                </a:r>
              </a:p>
              <a:p>
                <a:pPr lvl="1"/>
                <a:endParaRPr lang="es-CL" dirty="0"/>
              </a:p>
              <a:p>
                <a:r>
                  <a:rPr lang="es-CL" dirty="0"/>
                  <a:t>Costo: ordenar + </a:t>
                </a:r>
              </a:p>
              <a:p>
                <a:endParaRPr lang="es-CL" dirty="0"/>
              </a:p>
              <a:p>
                <a:r>
                  <a:rPr lang="es-CL" dirty="0"/>
                  <a:t>Peor caso:                   cuando todo calza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825624"/>
                <a:ext cx="8436078" cy="4712335"/>
              </a:xfrm>
              <a:blipFill>
                <a:blip r:embed="rId2"/>
                <a:stretch>
                  <a:fillRect l="-1301" b="-129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143500"/>
            <a:ext cx="2667000" cy="171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188608" y="4741498"/>
                <a:ext cx="1383392" cy="804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08" y="4741498"/>
                <a:ext cx="1383392" cy="8040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2363924" y="5733956"/>
                <a:ext cx="1240724" cy="804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924" y="5733956"/>
                <a:ext cx="1240724" cy="8040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xplosión: 14 puntos 6"/>
          <p:cNvSpPr/>
          <p:nvPr/>
        </p:nvSpPr>
        <p:spPr>
          <a:xfrm>
            <a:off x="628650" y="1526687"/>
            <a:ext cx="7474873" cy="3325294"/>
          </a:xfrm>
          <a:prstGeom prst="irregularSeal2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Ordenar solo se realiza una vez, el costo se puede amortizar si hay muchas consultas!</a:t>
            </a:r>
          </a:p>
        </p:txBody>
      </p:sp>
    </p:spTree>
    <p:extLst>
      <p:ext uri="{BB962C8B-B14F-4D97-AF65-F5344CB8AC3E}">
        <p14:creationId xmlns:p14="http://schemas.microsoft.com/office/powerpoint/2010/main" val="9988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Mergesort</a:t>
            </a:r>
            <a:r>
              <a:rPr lang="es-CL" dirty="0"/>
              <a:t> </a:t>
            </a:r>
            <a:r>
              <a:rPr lang="es-CL" dirty="0" err="1"/>
              <a:t>join</a:t>
            </a:r>
            <a:r>
              <a:rPr lang="es-CL" dirty="0"/>
              <a:t> - Ejemplo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47" y="1991033"/>
            <a:ext cx="6134705" cy="3513127"/>
          </a:xfrm>
        </p:spPr>
      </p:pic>
    </p:spTree>
    <p:extLst>
      <p:ext uri="{BB962C8B-B14F-4D97-AF65-F5344CB8AC3E}">
        <p14:creationId xmlns:p14="http://schemas.microsoft.com/office/powerpoint/2010/main" val="4046836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Merge</a:t>
            </a:r>
            <a:r>
              <a:rPr lang="es-CL" dirty="0"/>
              <a:t> </a:t>
            </a:r>
            <a:r>
              <a:rPr lang="es-CL" dirty="0" err="1"/>
              <a:t>join</a:t>
            </a:r>
            <a:r>
              <a:rPr lang="es-CL" dirty="0"/>
              <a:t> ordenado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7446"/>
            <a:ext cx="9177554" cy="1688726"/>
          </a:xfrm>
        </p:spPr>
      </p:pic>
    </p:spTree>
    <p:extLst>
      <p:ext uri="{BB962C8B-B14F-4D97-AF65-F5344CB8AC3E}">
        <p14:creationId xmlns:p14="http://schemas.microsoft.com/office/powerpoint/2010/main" val="169870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Secundaria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541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</a:t>
            </a:r>
            <a:r>
              <a:rPr lang="es-CL" dirty="0" err="1"/>
              <a:t>join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s-CL" dirty="0"/>
              </a:p>
              <a:p>
                <a:r>
                  <a:rPr lang="es-CL" dirty="0"/>
                  <a:t>Idea: </a:t>
                </a:r>
              </a:p>
              <a:p>
                <a:pPr lvl="1"/>
                <a:r>
                  <a:rPr lang="es-CL" dirty="0" err="1"/>
                  <a:t>Particionar</a:t>
                </a:r>
                <a:r>
                  <a:rPr lang="es-CL" dirty="0"/>
                  <a:t> R y S según el hash de los atributos de </a:t>
                </a:r>
                <a:r>
                  <a:rPr lang="es-CL" dirty="0" err="1"/>
                  <a:t>join</a:t>
                </a:r>
                <a:r>
                  <a:rPr lang="es-CL" dirty="0"/>
                  <a:t> (R.A y S.B)</a:t>
                </a:r>
              </a:p>
              <a:p>
                <a:pPr lvl="1"/>
                <a:r>
                  <a:rPr lang="es-CL" dirty="0"/>
                  <a:t>Si dos </a:t>
                </a:r>
                <a:r>
                  <a:rPr lang="es-CL" dirty="0" err="1"/>
                  <a:t>tuplas</a:t>
                </a:r>
                <a:r>
                  <a:rPr lang="es-CL" dirty="0"/>
                  <a:t> </a:t>
                </a:r>
                <a:r>
                  <a:rPr lang="es-CL" i="1" dirty="0"/>
                  <a:t>r</a:t>
                </a:r>
                <a:r>
                  <a:rPr lang="es-CL" dirty="0"/>
                  <a:t> y </a:t>
                </a:r>
                <a:r>
                  <a:rPr lang="es-CL" i="1" dirty="0"/>
                  <a:t>s</a:t>
                </a:r>
                <a:r>
                  <a:rPr lang="es-CL" dirty="0"/>
                  <a:t> quedan en diferentes particiones, no son parte del resultado del </a:t>
                </a:r>
                <a:r>
                  <a:rPr lang="es-CL" dirty="0" err="1"/>
                  <a:t>join</a:t>
                </a:r>
                <a:endParaRPr lang="es-CL" i="1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18" y="4313427"/>
            <a:ext cx="3496163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86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</a:t>
            </a:r>
            <a:r>
              <a:rPr lang="es-CL" dirty="0" err="1"/>
              <a:t>join</a:t>
            </a:r>
            <a:r>
              <a:rPr lang="es-CL" dirty="0"/>
              <a:t> - </a:t>
            </a:r>
            <a:r>
              <a:rPr lang="es-CL" dirty="0" err="1"/>
              <a:t>Particionamiento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Particionar</a:t>
            </a:r>
            <a:r>
              <a:rPr lang="es-CL" dirty="0"/>
              <a:t> las tablas según la función de hash aplicada a cada uno de los atributos de </a:t>
            </a:r>
            <a:r>
              <a:rPr lang="es-CL" dirty="0" err="1"/>
              <a:t>join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81" y="3072094"/>
            <a:ext cx="5029902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6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</a:t>
            </a:r>
            <a:r>
              <a:rPr lang="es-CL" dirty="0" err="1"/>
              <a:t>join</a:t>
            </a:r>
            <a:r>
              <a:rPr lang="es-CL" dirty="0"/>
              <a:t> - Sondeo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cada partición de R, probar con la partición respectiva de S y armar el </a:t>
            </a:r>
            <a:r>
              <a:rPr lang="es-CL" dirty="0" err="1"/>
              <a:t>join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48" y="2902664"/>
            <a:ext cx="593490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4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</a:t>
            </a:r>
            <a:r>
              <a:rPr lang="es-CL" dirty="0" err="1"/>
              <a:t>join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Costo:</a:t>
                </a:r>
                <a:endParaRPr lang="es-CL" b="0" dirty="0"/>
              </a:p>
              <a:p>
                <a:r>
                  <a:rPr lang="es-CL" dirty="0"/>
                  <a:t>Requerimiento de memoria: Necesitamos memoria suficiente para almacenar una partición completa</a:t>
                </a:r>
              </a:p>
              <a:p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−1≥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 algn="ctr">
                  <a:buNone/>
                </a:pPr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&gt;</m:t>
                      </m:r>
                      <m:rad>
                        <m:radPr>
                          <m:deg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62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lamada rectangular redondeada 3"/>
          <p:cNvSpPr/>
          <p:nvPr/>
        </p:nvSpPr>
        <p:spPr>
          <a:xfrm>
            <a:off x="5604387" y="3067665"/>
            <a:ext cx="3117441" cy="1571293"/>
          </a:xfrm>
          <a:prstGeom prst="wedgeRoundRectCallout">
            <a:avLst>
              <a:gd name="adj1" fmla="val -58971"/>
              <a:gd name="adj2" fmla="val 8780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/>
              <a:t>Siempre podemos elegir la tabla más pequeña para ahorrar memoria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66445" y="6015934"/>
            <a:ext cx="7955383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sz="2400" dirty="0"/>
              <a:t>¿¿¡¡Qué hacer si no cabe una partición entera en memoria!!??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879068" y="1601189"/>
                <a:ext cx="2129878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i="1">
                          <a:latin typeface="Cambria Math" panose="02040503050406030204" pitchFamily="18" charset="0"/>
                        </a:rPr>
                        <m:t>3⋅</m:t>
                      </m:r>
                      <m:d>
                        <m:d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068" y="1601189"/>
                <a:ext cx="2129878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3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¿Hash o </a:t>
            </a:r>
            <a:r>
              <a:rPr lang="es-CL" dirty="0" err="1"/>
              <a:t>Mergesort</a:t>
            </a:r>
            <a:r>
              <a:rPr lang="es-CL" dirty="0"/>
              <a:t> </a:t>
            </a:r>
            <a:r>
              <a:rPr lang="es-CL" dirty="0" err="1"/>
              <a:t>join</a:t>
            </a:r>
            <a:r>
              <a:rPr lang="es-CL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Ambos tienen el mismo costo de acceso a disco</a:t>
            </a:r>
          </a:p>
          <a:p>
            <a:r>
              <a:rPr lang="es-CL" dirty="0"/>
              <a:t>Hash requiere menor memoria y gana sobretodo cuando las tablas tienen tamaños muy distintos</a:t>
            </a:r>
          </a:p>
          <a:p>
            <a:r>
              <a:rPr lang="es-CL" dirty="0"/>
              <a:t>Hash </a:t>
            </a:r>
            <a:r>
              <a:rPr lang="es-CL" dirty="0" err="1"/>
              <a:t>join</a:t>
            </a:r>
            <a:r>
              <a:rPr lang="es-CL" dirty="0"/>
              <a:t> depende de la calidad de la función de hash usada: pueden obtenerse particiones desbalanceadas</a:t>
            </a:r>
          </a:p>
          <a:p>
            <a:r>
              <a:rPr lang="es-CL" dirty="0" err="1"/>
              <a:t>Mergesort</a:t>
            </a:r>
            <a:r>
              <a:rPr lang="es-CL" dirty="0"/>
              <a:t> </a:t>
            </a:r>
            <a:r>
              <a:rPr lang="es-CL" dirty="0" err="1"/>
              <a:t>join</a:t>
            </a:r>
            <a:r>
              <a:rPr lang="es-CL" dirty="0"/>
              <a:t> puede modificarse para no-</a:t>
            </a:r>
            <a:r>
              <a:rPr lang="es-CL" dirty="0" err="1"/>
              <a:t>equijoins</a:t>
            </a:r>
            <a:endParaRPr lang="es-CL" dirty="0"/>
          </a:p>
          <a:p>
            <a:r>
              <a:rPr lang="es-CL" dirty="0" err="1"/>
              <a:t>Mergesort</a:t>
            </a:r>
            <a:r>
              <a:rPr lang="es-CL" dirty="0"/>
              <a:t> </a:t>
            </a:r>
            <a:r>
              <a:rPr lang="es-CL" dirty="0" err="1"/>
              <a:t>join</a:t>
            </a:r>
            <a:r>
              <a:rPr lang="es-CL" dirty="0"/>
              <a:t> gana si alguna de las tablas ya está ordenada</a:t>
            </a:r>
          </a:p>
          <a:p>
            <a:r>
              <a:rPr lang="es-CL" dirty="0" err="1"/>
              <a:t>Mergesort</a:t>
            </a:r>
            <a:r>
              <a:rPr lang="es-CL" dirty="0"/>
              <a:t> </a:t>
            </a:r>
            <a:r>
              <a:rPr lang="es-CL" dirty="0" err="1"/>
              <a:t>join</a:t>
            </a:r>
            <a:r>
              <a:rPr lang="es-CL" dirty="0"/>
              <a:t> gana si los resultados se necesitan en orden</a:t>
            </a:r>
          </a:p>
        </p:txBody>
      </p:sp>
    </p:spTree>
    <p:extLst>
      <p:ext uri="{BB962C8B-B14F-4D97-AF65-F5344CB8AC3E}">
        <p14:creationId xmlns:p14="http://schemas.microsoft.com/office/powerpoint/2010/main" val="23266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1892" cy="1325563"/>
          </a:xfrm>
        </p:spPr>
        <p:txBody>
          <a:bodyPr>
            <a:normAutofit/>
          </a:bodyPr>
          <a:lstStyle/>
          <a:p>
            <a:r>
              <a:rPr lang="es-CL" sz="4000" dirty="0"/>
              <a:t>¿Entonces nunca se usa </a:t>
            </a:r>
            <a:r>
              <a:rPr lang="es-CL" sz="4000" dirty="0" err="1"/>
              <a:t>loop</a:t>
            </a:r>
            <a:r>
              <a:rPr lang="es-CL" sz="4000" dirty="0"/>
              <a:t> anidado?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Puede ser mejor si muchas </a:t>
            </a:r>
            <a:r>
              <a:rPr lang="es-CL" dirty="0" err="1"/>
              <a:t>tuplas</a:t>
            </a:r>
            <a:r>
              <a:rPr lang="es-CL" dirty="0"/>
              <a:t> se reúnen:</a:t>
            </a:r>
          </a:p>
          <a:p>
            <a:pPr lvl="1"/>
            <a:r>
              <a:rPr lang="es-CL" dirty="0"/>
              <a:t>Ejemplo: no-</a:t>
            </a:r>
            <a:r>
              <a:rPr lang="es-CL" dirty="0" err="1"/>
              <a:t>equijoins</a:t>
            </a:r>
            <a:r>
              <a:rPr lang="es-CL" dirty="0"/>
              <a:t> no son muy selectivos</a:t>
            </a:r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1"/>
            <a:endParaRPr lang="es-CL" dirty="0"/>
          </a:p>
          <a:p>
            <a:r>
              <a:rPr lang="es-CL" dirty="0"/>
              <a:t>Es necesario para predicados de caja negra:</a:t>
            </a:r>
          </a:p>
          <a:p>
            <a:pPr lvl="1"/>
            <a:r>
              <a:rPr lang="es-CL" dirty="0"/>
              <a:t>Ejemplo: </a:t>
            </a:r>
            <a:r>
              <a:rPr lang="es-CL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s-CL" dirty="0">
                <a:latin typeface="Consolas" panose="020B0609020204030204" pitchFamily="49" charset="0"/>
              </a:rPr>
              <a:t> </a:t>
            </a:r>
            <a:r>
              <a:rPr lang="es-CL" dirty="0" err="1">
                <a:latin typeface="Consolas" panose="020B0609020204030204" pitchFamily="49" charset="0"/>
              </a:rPr>
              <a:t>user_function</a:t>
            </a:r>
            <a:r>
              <a:rPr lang="es-CL" dirty="0">
                <a:latin typeface="Consolas" panose="020B0609020204030204" pitchFamily="49" charset="0"/>
              </a:rPr>
              <a:t>(R.A, S.B)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"/>
          <a:stretch/>
        </p:blipFill>
        <p:spPr>
          <a:xfrm>
            <a:off x="0" y="2770634"/>
            <a:ext cx="9158748" cy="21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89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" y="273686"/>
            <a:ext cx="9037320" cy="1325563"/>
          </a:xfrm>
        </p:spPr>
        <p:txBody>
          <a:bodyPr/>
          <a:lstStyle/>
          <a:p>
            <a:r>
              <a:rPr lang="es-CL" dirty="0"/>
              <a:t>¿Entonces nunca se usa </a:t>
            </a:r>
            <a:r>
              <a:rPr lang="es-CL" dirty="0" err="1"/>
              <a:t>loop</a:t>
            </a:r>
            <a:r>
              <a:rPr lang="es-CL" dirty="0"/>
              <a:t> anidado?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4008119"/>
            <a:ext cx="7886700" cy="2168843"/>
          </a:xfrm>
        </p:spPr>
        <p:txBody>
          <a:bodyPr/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El rendimiento puede mejorar si se usan índices!!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70" y="2257008"/>
            <a:ext cx="5071110" cy="283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Indexamiento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7434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un índice?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estructura sobre los datos para realizar búsquedas de forma más eficiente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63" y="2840615"/>
            <a:ext cx="5521036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06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Índices en Bases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Son estructuras que toman el par (llave, atributo) de una tabla para agilizar la búsqueda</a:t>
            </a:r>
          </a:p>
          <a:p>
            <a:r>
              <a:rPr lang="es-CL" dirty="0"/>
              <a:t>Se busca el atributo en el índice y se retornan las filas de los elementos encontrados</a:t>
            </a:r>
          </a:p>
          <a:p>
            <a:r>
              <a:rPr lang="es-CL" dirty="0"/>
              <a:t>Se buscan las filas en la tabla directamente</a:t>
            </a:r>
          </a:p>
          <a:p>
            <a:endParaRPr lang="es-CL" dirty="0"/>
          </a:p>
          <a:p>
            <a:r>
              <a:rPr lang="es-CL" dirty="0"/>
              <a:t>OJO, el mal uso de los índices puede provocar una PEOR performance de la consulta</a:t>
            </a:r>
          </a:p>
        </p:txBody>
      </p:sp>
      <p:sp>
        <p:nvSpPr>
          <p:cNvPr id="4" name="Llamada rectangular redondeada 3"/>
          <p:cNvSpPr/>
          <p:nvPr/>
        </p:nvSpPr>
        <p:spPr>
          <a:xfrm>
            <a:off x="4437611" y="2825906"/>
            <a:ext cx="3491346" cy="1607505"/>
          </a:xfrm>
          <a:prstGeom prst="wedgeRoundRectCallout">
            <a:avLst>
              <a:gd name="adj1" fmla="val -44528"/>
              <a:gd name="adj2" fmla="val 8833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/>
              <a:t>Entonces, hay que usar índices dependiendo de la consulta a optimizar</a:t>
            </a:r>
          </a:p>
        </p:txBody>
      </p:sp>
    </p:spTree>
    <p:extLst>
      <p:ext uri="{BB962C8B-B14F-4D97-AF65-F5344CB8AC3E}">
        <p14:creationId xmlns:p14="http://schemas.microsoft.com/office/powerpoint/2010/main" val="58290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6740" y="288926"/>
            <a:ext cx="7970520" cy="1325563"/>
          </a:xfrm>
        </p:spPr>
        <p:txBody>
          <a:bodyPr/>
          <a:lstStyle/>
          <a:p>
            <a:r>
              <a:rPr lang="es-CL" dirty="0"/>
              <a:t>¿Qué tan costosa es una consulta?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69809"/>
            <a:ext cx="7886700" cy="3706749"/>
          </a:xfrm>
        </p:spPr>
      </p:pic>
      <p:sp>
        <p:nvSpPr>
          <p:cNvPr id="5" name="CuadroTexto 4"/>
          <p:cNvSpPr txBox="1"/>
          <p:nvPr/>
        </p:nvSpPr>
        <p:spPr>
          <a:xfrm>
            <a:off x="7332013" y="2507969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Rápida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715000" y="4624019"/>
            <a:ext cx="836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Cara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923681" y="5330179"/>
            <a:ext cx="113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Escasa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35405" y="3977640"/>
            <a:ext cx="986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Lenta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650197" y="5591789"/>
            <a:ext cx="1124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Barata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474720" y="2277407"/>
            <a:ext cx="1801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Abundante</a:t>
            </a:r>
          </a:p>
        </p:txBody>
      </p:sp>
    </p:spTree>
    <p:extLst>
      <p:ext uri="{BB962C8B-B14F-4D97-AF65-F5344CB8AC3E}">
        <p14:creationId xmlns:p14="http://schemas.microsoft.com/office/powerpoint/2010/main" val="89788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7" grpId="0"/>
      <p:bldP spid="19" grpId="0"/>
      <p:bldP spid="2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índices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23651"/>
            <a:ext cx="3359727" cy="230981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38" y="1374530"/>
            <a:ext cx="4091578" cy="2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66" y="3792294"/>
            <a:ext cx="2320600" cy="287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95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Índices B+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Árbol balanceado: garantiza buena performance</a:t>
            </a:r>
          </a:p>
          <a:p>
            <a:r>
              <a:rPr lang="es-CL" dirty="0"/>
              <a:t>Basado en memoria secundaria: un nodo por bloque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82" y="3316431"/>
            <a:ext cx="4606636" cy="3167062"/>
          </a:xfrm>
          <a:prstGeom prst="rect">
            <a:avLst/>
          </a:prstGeom>
        </p:spPr>
      </p:pic>
      <p:sp>
        <p:nvSpPr>
          <p:cNvPr id="6" name="Rectángulo: esquinas redondeadas 5"/>
          <p:cNvSpPr/>
          <p:nvPr/>
        </p:nvSpPr>
        <p:spPr>
          <a:xfrm>
            <a:off x="6875318" y="1073308"/>
            <a:ext cx="1840230" cy="6848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¿Por qué?</a:t>
            </a:r>
          </a:p>
        </p:txBody>
      </p:sp>
    </p:spTree>
    <p:extLst>
      <p:ext uri="{BB962C8B-B14F-4D97-AF65-F5344CB8AC3E}">
        <p14:creationId xmlns:p14="http://schemas.microsoft.com/office/powerpoint/2010/main" val="61684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Índices B+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Todas las hojas al mismo nivel</a:t>
            </a:r>
          </a:p>
          <a:p>
            <a:r>
              <a:rPr lang="es-CL" dirty="0"/>
              <a:t>Cada nodo está lleno hasta la mitad al menos</a:t>
            </a:r>
          </a:p>
          <a:p>
            <a:r>
              <a:rPr lang="es-CL" dirty="0"/>
              <a:t>¡Las hojas forman una lista enlazada! </a:t>
            </a:r>
          </a:p>
          <a:p>
            <a:r>
              <a:rPr lang="es-CL" dirty="0"/>
              <a:t>¿Para qué tipo de consultas es mejor?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88842" y="4181406"/>
            <a:ext cx="7166322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L" sz="4000" dirty="0"/>
              <a:t>Consultas por rango o </a:t>
            </a:r>
          </a:p>
          <a:p>
            <a:pPr algn="ctr"/>
            <a:r>
              <a:rPr lang="es-CL" sz="4000" dirty="0"/>
              <a:t>consultas para valores específicos</a:t>
            </a:r>
          </a:p>
        </p:txBody>
      </p:sp>
    </p:spTree>
    <p:extLst>
      <p:ext uri="{BB962C8B-B14F-4D97-AF65-F5344CB8AC3E}">
        <p14:creationId xmlns:p14="http://schemas.microsoft.com/office/powerpoint/2010/main" val="234785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Índices B+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Ejemplo: </a:t>
            </a:r>
            <a:r>
              <a:rPr lang="es-CL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s-CL" dirty="0">
                <a:latin typeface="Consolas" panose="020B0609020204030204" pitchFamily="49" charset="0"/>
              </a:rPr>
              <a:t> * </a:t>
            </a:r>
            <a:r>
              <a:rPr lang="es-CL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s-CL" dirty="0">
                <a:latin typeface="Consolas" panose="020B0609020204030204" pitchFamily="49" charset="0"/>
              </a:rPr>
              <a:t> R </a:t>
            </a:r>
            <a:r>
              <a:rPr lang="es-CL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s-CL" dirty="0">
                <a:latin typeface="Consolas" panose="020B0609020204030204" pitchFamily="49" charset="0"/>
              </a:rPr>
              <a:t> k=179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19" y="2733008"/>
            <a:ext cx="6561361" cy="2739537"/>
          </a:xfrm>
          <a:prstGeom prst="rect">
            <a:avLst/>
          </a:prstGeom>
        </p:spPr>
      </p:pic>
      <p:sp>
        <p:nvSpPr>
          <p:cNvPr id="5" name="Llamada rectangular 4"/>
          <p:cNvSpPr/>
          <p:nvPr/>
        </p:nvSpPr>
        <p:spPr>
          <a:xfrm>
            <a:off x="5597236" y="2452255"/>
            <a:ext cx="2918113" cy="1884347"/>
          </a:xfrm>
          <a:prstGeom prst="wedgeRectCallout">
            <a:avLst>
              <a:gd name="adj1" fmla="val -29854"/>
              <a:gd name="adj2" fmla="val 6691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/>
              <a:t>Proceder como en búsqueda binaria.</a:t>
            </a:r>
          </a:p>
          <a:p>
            <a:pPr algn="ctr"/>
            <a:r>
              <a:rPr lang="es-CL" sz="2400" dirty="0"/>
              <a:t>Inserción y borrado procede como cualquier árbol B</a:t>
            </a:r>
          </a:p>
        </p:txBody>
      </p:sp>
    </p:spTree>
    <p:extLst>
      <p:ext uri="{BB962C8B-B14F-4D97-AF65-F5344CB8AC3E}">
        <p14:creationId xmlns:p14="http://schemas.microsoft.com/office/powerpoint/2010/main" val="362292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Índices B+ -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Accesos a disco: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s-CL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CL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𝑟𝑒𝑠𝑢𝑙𝑡𝑎𝑑𝑜𝑠</m:t>
                            </m:r>
                          </m:num>
                          <m:den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L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L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fName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s-CL" dirty="0"/>
                  <a:t> para buscar los registros</a:t>
                </a:r>
              </a:p>
              <a:p>
                <a:pPr lvl="1"/>
                <a:r>
                  <a:rPr lang="es-CL" dirty="0"/>
                  <a:t>1 o 2 para manipular las </a:t>
                </a:r>
                <a:r>
                  <a:rPr lang="es-CL" dirty="0" err="1"/>
                  <a:t>tuplas</a:t>
                </a:r>
                <a:endParaRPr lang="es-CL" dirty="0"/>
              </a:p>
              <a:p>
                <a:pPr lvl="1"/>
                <a:r>
                  <a:rPr lang="es-CL" dirty="0"/>
                  <a:t>menos 1 si se cachea la raíz en memoria</a:t>
                </a:r>
              </a:p>
              <a:p>
                <a:pPr lvl="1"/>
                <a:endParaRPr lang="es-CL" dirty="0"/>
              </a:p>
              <a:p>
                <a:r>
                  <a:rPr lang="es-CL" dirty="0"/>
                  <a:t>Construir desde cero o agregar </a:t>
                </a:r>
                <a:r>
                  <a:rPr lang="es-CL" i="1" dirty="0"/>
                  <a:t>n</a:t>
                </a:r>
                <a:r>
                  <a:rPr lang="es-CL" dirty="0"/>
                  <a:t> registros a la vez toma </a:t>
                </a:r>
                <a:r>
                  <a:rPr lang="es-CL" i="1" dirty="0" err="1"/>
                  <a:t>nlog</a:t>
                </a:r>
                <a:r>
                  <a:rPr lang="es-CL" i="1" dirty="0"/>
                  <a:t>(n)</a:t>
                </a:r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228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Índices B+ en la práctica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mayoría de los SABD crean índices B+ para las llaves primarias de las tablas</a:t>
            </a:r>
          </a:p>
          <a:p>
            <a:r>
              <a:rPr lang="es-CL" dirty="0"/>
              <a:t>Generalmente es el índice por defecto si no se especifica otro</a:t>
            </a:r>
          </a:p>
          <a:p>
            <a:endParaRPr lang="es-CL" dirty="0"/>
          </a:p>
          <a:p>
            <a:r>
              <a:rPr lang="es-CL" dirty="0"/>
              <a:t>Por qué usar B+ y no B??</a:t>
            </a:r>
          </a:p>
          <a:p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915272" y="4988460"/>
            <a:ext cx="7313477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L" sz="4000" dirty="0"/>
              <a:t>Tener </a:t>
            </a:r>
            <a:r>
              <a:rPr lang="es-CL" sz="4000" dirty="0" err="1"/>
              <a:t>tuplas</a:t>
            </a:r>
            <a:r>
              <a:rPr lang="es-CL" sz="4000" dirty="0"/>
              <a:t> en los nodos internos</a:t>
            </a:r>
          </a:p>
          <a:p>
            <a:pPr algn="ctr"/>
            <a:r>
              <a:rPr lang="es-CL" sz="4000" dirty="0"/>
              <a:t>aumenta el tamaño del árbol!</a:t>
            </a:r>
          </a:p>
        </p:txBody>
      </p:sp>
    </p:spTree>
    <p:extLst>
      <p:ext uri="{BB962C8B-B14F-4D97-AF65-F5344CB8AC3E}">
        <p14:creationId xmlns:p14="http://schemas.microsoft.com/office/powerpoint/2010/main" val="6207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Índices de Hash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16" y="2133600"/>
            <a:ext cx="5968767" cy="3202899"/>
          </a:xfrm>
        </p:spPr>
      </p:pic>
    </p:spTree>
    <p:extLst>
      <p:ext uri="{BB962C8B-B14F-4D97-AF65-F5344CB8AC3E}">
        <p14:creationId xmlns:p14="http://schemas.microsoft.com/office/powerpoint/2010/main" val="3490176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estático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15" y="1898070"/>
            <a:ext cx="6718969" cy="3705314"/>
          </a:xfrm>
        </p:spPr>
      </p:pic>
    </p:spTree>
    <p:extLst>
      <p:ext uri="{BB962C8B-B14F-4D97-AF65-F5344CB8AC3E}">
        <p14:creationId xmlns:p14="http://schemas.microsoft.com/office/powerpoint/2010/main" val="3663654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estático - Performance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Depende de la función de hash</a:t>
            </a:r>
          </a:p>
          <a:p>
            <a:pPr lvl="1"/>
            <a:r>
              <a:rPr lang="es-CL" dirty="0"/>
              <a:t>Caso ideal: O(1)</a:t>
            </a:r>
          </a:p>
          <a:p>
            <a:pPr lvl="1"/>
            <a:r>
              <a:rPr lang="es-CL" dirty="0"/>
              <a:t>Peor caso: todas las llaves son enviadas al mismo índice</a:t>
            </a:r>
          </a:p>
          <a:p>
            <a:pPr marL="0" indent="0">
              <a:buNone/>
            </a:pPr>
            <a:endParaRPr lang="es-CL" dirty="0"/>
          </a:p>
          <a:p>
            <a:r>
              <a:rPr lang="es-CL" dirty="0"/>
              <a:t>¿Cómo escalar el índice?</a:t>
            </a:r>
          </a:p>
          <a:p>
            <a:pPr lvl="1"/>
            <a:r>
              <a:rPr lang="es-CL" dirty="0" err="1"/>
              <a:t>Hashing</a:t>
            </a:r>
            <a:r>
              <a:rPr lang="es-CL" dirty="0"/>
              <a:t> extensible</a:t>
            </a:r>
          </a:p>
          <a:p>
            <a:pPr lvl="1"/>
            <a:r>
              <a:rPr lang="es-CL" dirty="0" err="1"/>
              <a:t>Hashing</a:t>
            </a:r>
            <a:r>
              <a:rPr lang="es-CL" dirty="0"/>
              <a:t> lineal</a:t>
            </a:r>
          </a:p>
        </p:txBody>
      </p:sp>
    </p:spTree>
    <p:extLst>
      <p:ext uri="{BB962C8B-B14F-4D97-AF65-F5344CB8AC3E}">
        <p14:creationId xmlns:p14="http://schemas.microsoft.com/office/powerpoint/2010/main" val="3149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Hashing</a:t>
            </a:r>
            <a:r>
              <a:rPr lang="es-CL" dirty="0"/>
              <a:t> extensible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Usar solo los </a:t>
            </a:r>
            <a:r>
              <a:rPr lang="es-CL" i="1" dirty="0"/>
              <a:t>i</a:t>
            </a:r>
            <a:r>
              <a:rPr lang="es-CL" dirty="0"/>
              <a:t> primeros bits de la función de hash</a:t>
            </a:r>
          </a:p>
          <a:p>
            <a:r>
              <a:rPr lang="es-CL" dirty="0"/>
              <a:t>Si hay colisiones, usar un bit adicional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80" y="4500729"/>
            <a:ext cx="3134944" cy="18161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80" y="3193182"/>
            <a:ext cx="3134944" cy="10878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06" y="3681515"/>
            <a:ext cx="2042873" cy="119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7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Sistema de costos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2920" y="1825625"/>
            <a:ext cx="8427720" cy="4351338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Las </a:t>
            </a:r>
            <a:r>
              <a:rPr lang="es-CL" dirty="0" err="1"/>
              <a:t>tuplas</a:t>
            </a:r>
            <a:r>
              <a:rPr lang="es-CL" dirty="0"/>
              <a:t> de una base de datos se almacenan en disco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510536"/>
            <a:ext cx="6343650" cy="298151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50181" y="5492052"/>
            <a:ext cx="3265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/>
              <a:t>Las operaciones en RAM son despreciables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54471" y="5492052"/>
            <a:ext cx="3862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/>
              <a:t>Leer/escribir en disco es MUY lento, entonces se lleva el costo de las operaciones</a:t>
            </a:r>
          </a:p>
        </p:txBody>
      </p:sp>
    </p:spTree>
    <p:extLst>
      <p:ext uri="{BB962C8B-B14F-4D97-AF65-F5344CB8AC3E}">
        <p14:creationId xmlns:p14="http://schemas.microsoft.com/office/powerpoint/2010/main" val="2376201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Hashing</a:t>
            </a:r>
            <a:r>
              <a:rPr lang="es-CL" dirty="0"/>
              <a:t> extensible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Pros:	</a:t>
            </a:r>
          </a:p>
          <a:p>
            <a:pPr lvl="1"/>
            <a:r>
              <a:rPr lang="es-CL" dirty="0"/>
              <a:t>Maneja el crecimiento de los archivos</a:t>
            </a:r>
          </a:p>
          <a:p>
            <a:pPr lvl="1"/>
            <a:r>
              <a:rPr lang="es-CL" dirty="0"/>
              <a:t>No requiere re-armar la tabla</a:t>
            </a:r>
          </a:p>
          <a:p>
            <a:r>
              <a:rPr lang="es-CL" dirty="0" err="1"/>
              <a:t>Cons</a:t>
            </a:r>
            <a:r>
              <a:rPr lang="es-CL" dirty="0"/>
              <a:t>:</a:t>
            </a:r>
          </a:p>
          <a:p>
            <a:pPr lvl="1"/>
            <a:r>
              <a:rPr lang="es-CL" dirty="0"/>
              <a:t>Agrega un nivel de </a:t>
            </a:r>
            <a:r>
              <a:rPr lang="es-CL" dirty="0" err="1"/>
              <a:t>indirección</a:t>
            </a:r>
            <a:endParaRPr lang="es-CL" dirty="0"/>
          </a:p>
          <a:p>
            <a:pPr lvl="1"/>
            <a:r>
              <a:rPr lang="es-CL" dirty="0"/>
              <a:t>siempre se agrega el doble de “</a:t>
            </a:r>
            <a:r>
              <a:rPr lang="es-CL" dirty="0" err="1"/>
              <a:t>buckets</a:t>
            </a:r>
            <a:r>
              <a:rPr lang="es-CL" dirty="0"/>
              <a:t>” -&gt; menor ocupación</a:t>
            </a:r>
          </a:p>
          <a:p>
            <a:pPr lvl="1"/>
            <a:r>
              <a:rPr lang="es-CL" dirty="0"/>
              <a:t>Pese eso, a veces doblar no es suficiente!</a:t>
            </a:r>
          </a:p>
        </p:txBody>
      </p:sp>
    </p:spTree>
    <p:extLst>
      <p:ext uri="{BB962C8B-B14F-4D97-AF65-F5344CB8AC3E}">
        <p14:creationId xmlns:p14="http://schemas.microsoft.com/office/powerpoint/2010/main" val="1667153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Hashing</a:t>
            </a:r>
            <a:r>
              <a:rPr lang="es-CL" dirty="0"/>
              <a:t> lineal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inicia con una cantidad fija de </a:t>
            </a:r>
            <a:r>
              <a:rPr lang="es-CL" dirty="0" err="1"/>
              <a:t>buckets</a:t>
            </a:r>
            <a:r>
              <a:rPr lang="es-CL" dirty="0"/>
              <a:t>, cada </a:t>
            </a:r>
            <a:r>
              <a:rPr lang="es-CL" dirty="0" err="1"/>
              <a:t>bucket</a:t>
            </a:r>
            <a:r>
              <a:rPr lang="es-CL" dirty="0"/>
              <a:t> puede almacenar cierto número de entradas</a:t>
            </a:r>
          </a:p>
          <a:p>
            <a:r>
              <a:rPr lang="es-CL" dirty="0"/>
              <a:t>Si un </a:t>
            </a:r>
            <a:r>
              <a:rPr lang="es-CL" dirty="0" err="1"/>
              <a:t>bucket</a:t>
            </a:r>
            <a:r>
              <a:rPr lang="es-CL" dirty="0"/>
              <a:t> se rebalsa, se agrega uno nuevo y se recalculan las funciones de hash del i-</a:t>
            </a:r>
            <a:r>
              <a:rPr lang="es-CL" dirty="0" err="1"/>
              <a:t>esimo</a:t>
            </a:r>
            <a:r>
              <a:rPr lang="es-CL" dirty="0"/>
              <a:t> </a:t>
            </a:r>
            <a:r>
              <a:rPr lang="es-CL" dirty="0" err="1"/>
              <a:t>bucket</a:t>
            </a:r>
            <a:r>
              <a:rPr lang="es-CL" dirty="0"/>
              <a:t>.</a:t>
            </a:r>
          </a:p>
          <a:p>
            <a:r>
              <a:rPr lang="es-CL" dirty="0"/>
              <a:t>El </a:t>
            </a:r>
            <a:r>
              <a:rPr lang="es-CL" dirty="0" err="1"/>
              <a:t>bucket</a:t>
            </a:r>
            <a:r>
              <a:rPr lang="es-CL" dirty="0"/>
              <a:t> que se divide se va turnando, para mantener la consistencia</a:t>
            </a:r>
          </a:p>
          <a:p>
            <a:r>
              <a:rPr lang="es-CL" dirty="0"/>
              <a:t>El nivel afectado gana un </a:t>
            </a:r>
            <a:r>
              <a:rPr lang="es-CL" dirty="0" err="1"/>
              <a:t>bucket</a:t>
            </a:r>
            <a:r>
              <a:rPr lang="es-CL" dirty="0"/>
              <a:t> de rebalse</a:t>
            </a:r>
          </a:p>
        </p:txBody>
      </p:sp>
    </p:spTree>
    <p:extLst>
      <p:ext uri="{BB962C8B-B14F-4D97-AF65-F5344CB8AC3E}">
        <p14:creationId xmlns:p14="http://schemas.microsoft.com/office/powerpoint/2010/main" val="2507367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Hashing</a:t>
            </a:r>
            <a:r>
              <a:rPr lang="es-CL" dirty="0"/>
              <a:t> lineal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6" y="3910019"/>
            <a:ext cx="3846368" cy="264030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16" y="1516842"/>
            <a:ext cx="3846368" cy="22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10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Hashing</a:t>
            </a:r>
            <a:r>
              <a:rPr lang="es-CL" dirty="0"/>
              <a:t> lineal - Performance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Pros:</a:t>
            </a:r>
          </a:p>
          <a:p>
            <a:pPr lvl="1"/>
            <a:r>
              <a:rPr lang="es-CL" dirty="0"/>
              <a:t>Maneja el problema de archivos en crecimiento</a:t>
            </a:r>
          </a:p>
          <a:p>
            <a:pPr lvl="1"/>
            <a:r>
              <a:rPr lang="es-CL" dirty="0"/>
              <a:t>No tiene un nivel extra de </a:t>
            </a:r>
            <a:r>
              <a:rPr lang="es-CL" dirty="0" err="1"/>
              <a:t>indirección</a:t>
            </a:r>
            <a:endParaRPr lang="es-CL" dirty="0"/>
          </a:p>
          <a:p>
            <a:pPr lvl="1"/>
            <a:r>
              <a:rPr lang="es-CL" dirty="0"/>
              <a:t>No requiere re-</a:t>
            </a:r>
            <a:r>
              <a:rPr lang="es-CL" dirty="0" err="1"/>
              <a:t>hashing</a:t>
            </a:r>
            <a:r>
              <a:rPr lang="es-CL" dirty="0"/>
              <a:t> completo</a:t>
            </a:r>
          </a:p>
          <a:p>
            <a:r>
              <a:rPr lang="es-CL" dirty="0" err="1"/>
              <a:t>Cons</a:t>
            </a:r>
            <a:r>
              <a:rPr lang="es-CL" dirty="0"/>
              <a:t>:</a:t>
            </a:r>
          </a:p>
          <a:p>
            <a:pPr lvl="1"/>
            <a:r>
              <a:rPr lang="es-CL" dirty="0"/>
              <a:t>Tiene cadenas de desborde, luego no es O(1)</a:t>
            </a:r>
          </a:p>
          <a:p>
            <a:pPr lvl="1"/>
            <a:r>
              <a:rPr lang="es-CL" dirty="0"/>
              <a:t>No siempre se divide el </a:t>
            </a:r>
            <a:r>
              <a:rPr lang="es-CL" dirty="0" err="1"/>
              <a:t>bucket</a:t>
            </a:r>
            <a:r>
              <a:rPr lang="es-CL" dirty="0"/>
              <a:t> que se desborda, entonces podrían requerirse varios bloques de disco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56919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Hashing</a:t>
            </a:r>
            <a:r>
              <a:rPr lang="es-CL" dirty="0"/>
              <a:t> vs B+</a:t>
            </a:r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23" y="4425807"/>
            <a:ext cx="3794083" cy="2035942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35006"/>
            <a:ext cx="3359727" cy="2309812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708" y="2720837"/>
            <a:ext cx="2848584" cy="2435363"/>
          </a:xfrm>
        </p:spPr>
      </p:pic>
    </p:spTree>
    <p:extLst>
      <p:ext uri="{BB962C8B-B14F-4D97-AF65-F5344CB8AC3E}">
        <p14:creationId xmlns:p14="http://schemas.microsoft.com/office/powerpoint/2010/main" val="205516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Hashing</a:t>
            </a:r>
            <a:r>
              <a:rPr lang="es-CL" dirty="0"/>
              <a:t> vs B+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Índices de hash son más rápidos en promedio, </a:t>
            </a:r>
            <a:r>
              <a:rPr lang="es-CL" dirty="0">
                <a:solidFill>
                  <a:srgbClr val="FF0000"/>
                </a:solidFill>
              </a:rPr>
              <a:t>pero el peor caso es muy malo!</a:t>
            </a:r>
          </a:p>
          <a:p>
            <a:r>
              <a:rPr lang="es-CL" dirty="0"/>
              <a:t>B+ garantizan performance proporcional al tamaño del árbol, </a:t>
            </a:r>
            <a:r>
              <a:rPr lang="es-CL" dirty="0">
                <a:solidFill>
                  <a:srgbClr val="00B050"/>
                </a:solidFill>
              </a:rPr>
              <a:t>generalmente es pequeño!</a:t>
            </a:r>
          </a:p>
          <a:p>
            <a:r>
              <a:rPr lang="es-CL" dirty="0" err="1"/>
              <a:t>Hashing</a:t>
            </a:r>
            <a:r>
              <a:rPr lang="es-CL" dirty="0"/>
              <a:t> destruye el orden de los atributos</a:t>
            </a:r>
          </a:p>
          <a:p>
            <a:r>
              <a:rPr lang="es-CL" dirty="0"/>
              <a:t>B+ proveen orden y son útiles para consultas por rango</a:t>
            </a:r>
          </a:p>
          <a:p>
            <a:r>
              <a:rPr lang="es-CL" dirty="0" err="1"/>
              <a:t>Hashing</a:t>
            </a:r>
            <a:r>
              <a:rPr lang="es-CL" dirty="0"/>
              <a:t> puede ser bueno para consultas R.A=constante</a:t>
            </a:r>
          </a:p>
        </p:txBody>
      </p:sp>
    </p:spTree>
    <p:extLst>
      <p:ext uri="{BB962C8B-B14F-4D97-AF65-F5344CB8AC3E}">
        <p14:creationId xmlns:p14="http://schemas.microsoft.com/office/powerpoint/2010/main" val="12922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Índices invertidos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Problema: encontrar los documentos en los que aparece una palabra en particular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9" y="3144843"/>
            <a:ext cx="679227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Índices invertidos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Idea ingenua: Matriz de aparición de términos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409" y="2825753"/>
            <a:ext cx="4545182" cy="29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42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Índices invertidos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Eventualmente la matriz puede ser demasiado grande y muy poco densa</a:t>
            </a:r>
          </a:p>
          <a:p>
            <a:r>
              <a:rPr lang="es-CL" dirty="0"/>
              <a:t>Índices invertidos mantienen dos filas</a:t>
            </a:r>
          </a:p>
          <a:p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keyword</a:t>
            </a:r>
            <a:r>
              <a:rPr lang="es-CL" dirty="0"/>
              <a:t>, </a:t>
            </a:r>
            <a:r>
              <a:rPr lang="es-CL" dirty="0" err="1"/>
              <a:t>document</a:t>
            </a:r>
            <a:r>
              <a:rPr lang="es-CL" dirty="0"/>
              <a:t>-id-</a:t>
            </a:r>
            <a:r>
              <a:rPr lang="es-CL" dirty="0" err="1"/>
              <a:t>list</a:t>
            </a:r>
            <a:r>
              <a:rPr lang="es-CL" dirty="0"/>
              <a:t>&gt;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65687"/>
              </p:ext>
            </p:extLst>
          </p:nvPr>
        </p:nvGraphicFramePr>
        <p:xfrm>
          <a:off x="2316480" y="4345939"/>
          <a:ext cx="326136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307">
                  <a:extLst>
                    <a:ext uri="{9D8B030D-6E8A-4147-A177-3AD203B41FA5}">
                      <a16:colId xmlns:a16="http://schemas.microsoft.com/office/drawing/2014/main" val="3168472114"/>
                    </a:ext>
                  </a:extLst>
                </a:gridCol>
                <a:gridCol w="1846053">
                  <a:extLst>
                    <a:ext uri="{9D8B030D-6E8A-4147-A177-3AD203B41FA5}">
                      <a16:colId xmlns:a16="http://schemas.microsoft.com/office/drawing/2014/main" val="2192960157"/>
                    </a:ext>
                  </a:extLst>
                </a:gridCol>
              </a:tblGrid>
              <a:tr h="553720">
                <a:tc>
                  <a:txBody>
                    <a:bodyPr/>
                    <a:lstStyle/>
                    <a:p>
                      <a:pPr algn="ctr"/>
                      <a:r>
                        <a:rPr lang="es-CL" dirty="0" err="1"/>
                        <a:t>Term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/>
                        <a:t>Documents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740483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r>
                        <a:rPr lang="es-CL" dirty="0"/>
                        <a:t>Hola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1, 5, 6, 11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127161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r>
                        <a:rPr lang="es-CL" dirty="0"/>
                        <a:t>Perro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2, 8, 43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7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964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Índices invertidos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Permiten buscar los documentos que contienen palabras claves</a:t>
            </a:r>
          </a:p>
          <a:p>
            <a:r>
              <a:rPr lang="es-CL" dirty="0"/>
              <a:t>Permiten conjunción, disyunción y negación</a:t>
            </a:r>
          </a:p>
          <a:p>
            <a:pPr lvl="1"/>
            <a:r>
              <a:rPr lang="es-CL" dirty="0"/>
              <a:t>‘bases’ </a:t>
            </a:r>
            <a:r>
              <a:rPr lang="es-CL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s-CL" dirty="0"/>
              <a:t> ‘datos’</a:t>
            </a:r>
          </a:p>
          <a:p>
            <a:pPr lvl="1"/>
            <a:r>
              <a:rPr lang="es-CL" dirty="0"/>
              <a:t>‘jugo’ </a:t>
            </a:r>
            <a:r>
              <a:rPr lang="es-CL" dirty="0">
                <a:solidFill>
                  <a:schemeClr val="accent1">
                    <a:lumMod val="50000"/>
                  </a:schemeClr>
                </a:solidFill>
              </a:rPr>
              <a:t>OR</a:t>
            </a:r>
            <a:r>
              <a:rPr lang="es-CL" dirty="0"/>
              <a:t> ‘bebida’</a:t>
            </a:r>
          </a:p>
          <a:p>
            <a:pPr lvl="1"/>
            <a:r>
              <a:rPr lang="es-CL" dirty="0"/>
              <a:t>‘vegetales’ </a:t>
            </a:r>
            <a:r>
              <a:rPr lang="es-CL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s-CL" dirty="0"/>
              <a:t> </a:t>
            </a:r>
            <a:r>
              <a:rPr lang="es-CL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s-CL" dirty="0"/>
              <a:t> ‘carne’</a:t>
            </a:r>
          </a:p>
        </p:txBody>
      </p:sp>
    </p:spTree>
    <p:extLst>
      <p:ext uri="{BB962C8B-B14F-4D97-AF65-F5344CB8AC3E}">
        <p14:creationId xmlns:p14="http://schemas.microsoft.com/office/powerpoint/2010/main" val="261628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Lectura desde Memoria Secundaria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3687099" cy="407459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72000" y="2148840"/>
            <a:ext cx="398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/>
              <a:t>La lectura se hace por </a:t>
            </a:r>
            <a:r>
              <a:rPr lang="es-CL" sz="2400" b="1" dirty="0"/>
              <a:t>bloques</a:t>
            </a:r>
            <a:endParaRPr lang="es-CL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833641" y="3266322"/>
            <a:ext cx="3463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/>
              <a:t>Un bloque tiene tamaño </a:t>
            </a:r>
            <a:r>
              <a:rPr lang="es-CL" sz="2400" b="1" dirty="0"/>
              <a:t>B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485297" y="4383804"/>
            <a:ext cx="416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/>
              <a:t>Los bloques son llevados a Memoria Principal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497009" y="5639785"/>
            <a:ext cx="413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/>
              <a:t>La memoria tiene un tamaño </a:t>
            </a:r>
            <a:r>
              <a:rPr lang="es-CL" sz="2400" b="1" dirty="0"/>
              <a:t>M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9901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Índices y </a:t>
            </a:r>
            <a:r>
              <a:rPr lang="es-CL" dirty="0" err="1"/>
              <a:t>nested</a:t>
            </a:r>
            <a:r>
              <a:rPr lang="es-CL" dirty="0"/>
              <a:t> </a:t>
            </a:r>
            <a:r>
              <a:rPr lang="es-CL" dirty="0" err="1"/>
              <a:t>loop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Hay situaciones en las que un </a:t>
            </a:r>
            <a:r>
              <a:rPr lang="es-CL" dirty="0" err="1"/>
              <a:t>loop</a:t>
            </a:r>
            <a:r>
              <a:rPr lang="es-CL" dirty="0"/>
              <a:t> anidado con un buen índice supera a las técnicas sofisticadas de </a:t>
            </a:r>
            <a:r>
              <a:rPr lang="es-CL" dirty="0" err="1"/>
              <a:t>join</a:t>
            </a:r>
            <a:endParaRPr lang="es-CL" dirty="0"/>
          </a:p>
          <a:p>
            <a:endParaRPr lang="es-CL" dirty="0"/>
          </a:p>
          <a:p>
            <a:r>
              <a:rPr lang="es-CL" dirty="0"/>
              <a:t>Costo de </a:t>
            </a:r>
            <a:r>
              <a:rPr lang="es-CL" dirty="0" err="1"/>
              <a:t>loop</a:t>
            </a:r>
            <a:r>
              <a:rPr lang="es-CL" dirty="0"/>
              <a:t> anidado con B+: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5425440" y="3383280"/>
                <a:ext cx="2463238" cy="804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func>
                        <m:func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L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CL" sz="2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40" y="3383280"/>
                <a:ext cx="2463238" cy="8040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410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Crear índices en SQL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3237" y="1825625"/>
            <a:ext cx="8756072" cy="4351338"/>
          </a:xfrm>
        </p:spPr>
        <p:txBody>
          <a:bodyPr/>
          <a:lstStyle/>
          <a:p>
            <a:pPr marL="0" indent="0">
              <a:buNone/>
            </a:pPr>
            <a:r>
              <a:rPr lang="es-CL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CREATE</a:t>
            </a:r>
            <a:r>
              <a:rPr lang="es-CL" dirty="0"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es-CL" dirty="0">
                <a:latin typeface="Consolas" panose="020B0609020204030204" pitchFamily="49" charset="0"/>
              </a:rPr>
              <a:t> nombre </a:t>
            </a:r>
            <a:r>
              <a:rPr lang="es-CL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s-CL" dirty="0">
                <a:latin typeface="Consolas" panose="020B0609020204030204" pitchFamily="49" charset="0"/>
              </a:rPr>
              <a:t> tabla(</a:t>
            </a:r>
            <a:r>
              <a:rPr lang="es-CL" dirty="0" err="1">
                <a:latin typeface="Consolas" panose="020B0609020204030204" pitchFamily="49" charset="0"/>
              </a:rPr>
              <a:t>attr</a:t>
            </a:r>
            <a:r>
              <a:rPr lang="es-CL" dirty="0">
                <a:latin typeface="Consolas" panose="020B0609020204030204" pitchFamily="49" charset="0"/>
              </a:rPr>
              <a:t>) </a:t>
            </a:r>
            <a:r>
              <a:rPr lang="es-CL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es-CL" dirty="0">
                <a:latin typeface="Consolas" panose="020B0609020204030204" pitchFamily="49" charset="0"/>
              </a:rPr>
              <a:t> </a:t>
            </a:r>
            <a:r>
              <a:rPr lang="es-CL" dirty="0" err="1">
                <a:latin typeface="Consolas" panose="020B0609020204030204" pitchFamily="49" charset="0"/>
              </a:rPr>
              <a:t>method</a:t>
            </a:r>
            <a:endParaRPr lang="es-CL" dirty="0">
              <a:latin typeface="Consolas" panose="020B0609020204030204" pitchFamily="49" charset="0"/>
            </a:endParaRPr>
          </a:p>
          <a:p>
            <a:r>
              <a:rPr lang="es-CL" dirty="0">
                <a:latin typeface="Consolas" panose="020B0609020204030204" pitchFamily="49" charset="0"/>
              </a:rPr>
              <a:t>nombre:</a:t>
            </a:r>
            <a:r>
              <a:rPr lang="es-CL" dirty="0"/>
              <a:t> el nombre del índice</a:t>
            </a:r>
            <a:endParaRPr lang="es-CL" dirty="0">
              <a:latin typeface="Consolas" panose="020B0609020204030204" pitchFamily="49" charset="0"/>
            </a:endParaRPr>
          </a:p>
          <a:p>
            <a:r>
              <a:rPr lang="es-CL" dirty="0">
                <a:latin typeface="Consolas" panose="020B0609020204030204" pitchFamily="49" charset="0"/>
              </a:rPr>
              <a:t>tabla(</a:t>
            </a:r>
            <a:r>
              <a:rPr lang="es-CL" dirty="0" err="1">
                <a:latin typeface="Consolas" panose="020B0609020204030204" pitchFamily="49" charset="0"/>
              </a:rPr>
              <a:t>attr</a:t>
            </a:r>
            <a:r>
              <a:rPr lang="es-CL" dirty="0">
                <a:latin typeface="Consolas" panose="020B0609020204030204" pitchFamily="49" charset="0"/>
              </a:rPr>
              <a:t>): </a:t>
            </a:r>
            <a:r>
              <a:rPr lang="es-CL" dirty="0"/>
              <a:t>la tabla y atributos sobre los que se construirá el índice</a:t>
            </a:r>
            <a:endParaRPr lang="es-CL" dirty="0">
              <a:latin typeface="Consolas" panose="020B0609020204030204" pitchFamily="49" charset="0"/>
            </a:endParaRPr>
          </a:p>
          <a:p>
            <a:r>
              <a:rPr lang="es-CL" dirty="0" err="1">
                <a:latin typeface="Consolas" panose="020B0609020204030204" pitchFamily="49" charset="0"/>
              </a:rPr>
              <a:t>method</a:t>
            </a:r>
            <a:r>
              <a:rPr lang="es-CL" dirty="0">
                <a:latin typeface="Consolas" panose="020B0609020204030204" pitchFamily="49" charset="0"/>
              </a:rPr>
              <a:t>: </a:t>
            </a:r>
            <a:r>
              <a:rPr lang="es-CL" dirty="0"/>
              <a:t>puede ser b-</a:t>
            </a:r>
            <a:r>
              <a:rPr lang="es-CL" dirty="0" err="1"/>
              <a:t>tree</a:t>
            </a:r>
            <a:r>
              <a:rPr lang="es-CL" dirty="0"/>
              <a:t> (por defecto), hash, GIN, </a:t>
            </a:r>
            <a:r>
              <a:rPr lang="es-CL" dirty="0" err="1"/>
              <a:t>etc</a:t>
            </a:r>
            <a:endParaRPr lang="es-C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45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Crear índices en SQL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49" y="1825625"/>
            <a:ext cx="8418369" cy="4351338"/>
          </a:xfrm>
        </p:spPr>
        <p:txBody>
          <a:bodyPr/>
          <a:lstStyle/>
          <a:p>
            <a:r>
              <a:rPr lang="es-CL" dirty="0"/>
              <a:t>Para filtrar actores por género:</a:t>
            </a:r>
          </a:p>
          <a:p>
            <a:pPr marL="0" indent="0">
              <a:buNone/>
            </a:pPr>
            <a:r>
              <a:rPr lang="es-CL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CREATE INDEX </a:t>
            </a:r>
            <a:r>
              <a:rPr lang="es-CL" sz="2400" dirty="0" err="1">
                <a:latin typeface="Consolas" panose="020B0609020204030204" pitchFamily="49" charset="0"/>
              </a:rPr>
              <a:t>gen_idx</a:t>
            </a:r>
            <a:r>
              <a:rPr lang="es-CL" sz="2400" dirty="0">
                <a:latin typeface="Consolas" panose="020B0609020204030204" pitchFamily="49" charset="0"/>
              </a:rPr>
              <a:t> 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s-CL" sz="2400" dirty="0">
                <a:latin typeface="Consolas" panose="020B0609020204030204" pitchFamily="49" charset="0"/>
              </a:rPr>
              <a:t> actor 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es-CL" sz="2400" dirty="0">
                <a:latin typeface="Consolas" panose="020B0609020204030204" pitchFamily="49" charset="0"/>
              </a:rPr>
              <a:t> hash(género)</a:t>
            </a:r>
          </a:p>
          <a:p>
            <a:pPr marL="0" indent="0">
              <a:buNone/>
            </a:pPr>
            <a:endParaRPr lang="es-CL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L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L" sz="2400" dirty="0"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30" y="4511932"/>
            <a:ext cx="5801535" cy="22767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88" y="2797811"/>
            <a:ext cx="4601217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92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Crear índices en SQL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836" y="1825625"/>
            <a:ext cx="9033163" cy="4351338"/>
          </a:xfrm>
        </p:spPr>
        <p:txBody>
          <a:bodyPr/>
          <a:lstStyle/>
          <a:p>
            <a:r>
              <a:rPr lang="es-CL" sz="2400" dirty="0"/>
              <a:t>Usar </a:t>
            </a:r>
            <a:r>
              <a:rPr lang="es-CL" sz="2400" dirty="0" err="1"/>
              <a:t>Primary</a:t>
            </a:r>
            <a:r>
              <a:rPr lang="es-CL" sz="2400" dirty="0"/>
              <a:t> Key </a:t>
            </a:r>
            <a:r>
              <a:rPr lang="es-CL" sz="2400" dirty="0" err="1"/>
              <a:t>index</a:t>
            </a:r>
            <a:r>
              <a:rPr lang="es-CL" sz="2400" dirty="0"/>
              <a:t> para encontrar una </a:t>
            </a:r>
            <a:r>
              <a:rPr lang="es-CL" sz="2400" dirty="0" err="1"/>
              <a:t>tupla</a:t>
            </a:r>
            <a:r>
              <a:rPr lang="es-CL" sz="2400" dirty="0"/>
              <a:t> en particular:</a:t>
            </a:r>
          </a:p>
          <a:p>
            <a:endParaRPr lang="es-CL" sz="2400" dirty="0"/>
          </a:p>
          <a:p>
            <a:pPr marL="0" indent="0">
              <a:buNone/>
            </a:pPr>
            <a:r>
              <a:rPr lang="es-CL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EXPLAIN SELECT </a:t>
            </a:r>
            <a:r>
              <a:rPr lang="es-CL" sz="2000" dirty="0">
                <a:latin typeface="Consolas" panose="020B0609020204030204" pitchFamily="49" charset="0"/>
              </a:rPr>
              <a:t>* </a:t>
            </a:r>
            <a:r>
              <a:rPr lang="es-CL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s-CL" sz="2000" dirty="0">
                <a:latin typeface="Consolas" panose="020B0609020204030204" pitchFamily="49" charset="0"/>
              </a:rPr>
              <a:t> personaje</a:t>
            </a:r>
          </a:p>
          <a:p>
            <a:pPr marL="0" indent="0">
              <a:buNone/>
            </a:pPr>
            <a:r>
              <a:rPr lang="es-CL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WHERE</a:t>
            </a:r>
            <a:r>
              <a:rPr lang="es-CL" sz="2000" dirty="0">
                <a:latin typeface="Consolas" panose="020B0609020204030204" pitchFamily="49" charset="0"/>
              </a:rPr>
              <a:t> </a:t>
            </a:r>
            <a:r>
              <a:rPr lang="es-CL" sz="2000" dirty="0" err="1">
                <a:latin typeface="Consolas" panose="020B0609020204030204" pitchFamily="49" charset="0"/>
              </a:rPr>
              <a:t>p_año</a:t>
            </a:r>
            <a:r>
              <a:rPr lang="es-CL" sz="2000" dirty="0">
                <a:latin typeface="Consolas" panose="020B0609020204030204" pitchFamily="49" charset="0"/>
              </a:rPr>
              <a:t>=1994 </a:t>
            </a:r>
            <a:r>
              <a:rPr lang="es-CL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s-CL" sz="2000" dirty="0">
                <a:latin typeface="Consolas" panose="020B0609020204030204" pitchFamily="49" charset="0"/>
              </a:rPr>
              <a:t> </a:t>
            </a:r>
            <a:r>
              <a:rPr lang="es-CL" sz="2000" dirty="0" err="1">
                <a:latin typeface="Consolas" panose="020B0609020204030204" pitchFamily="49" charset="0"/>
              </a:rPr>
              <a:t>p_nombre</a:t>
            </a:r>
            <a:r>
              <a:rPr lang="es-CL" sz="2000" dirty="0">
                <a:latin typeface="Consolas" panose="020B0609020204030204" pitchFamily="49" charset="0"/>
              </a:rPr>
              <a:t>=‘</a:t>
            </a:r>
            <a:r>
              <a:rPr lang="es-CL" sz="2000" dirty="0" err="1">
                <a:latin typeface="Consolas" panose="020B0609020204030204" pitchFamily="49" charset="0"/>
              </a:rPr>
              <a:t>Pulp_Fiction</a:t>
            </a:r>
            <a:r>
              <a:rPr lang="es-CL" sz="2000" dirty="0">
                <a:latin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es-CL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AND</a:t>
            </a:r>
            <a:r>
              <a:rPr lang="es-CL" sz="2000" dirty="0">
                <a:latin typeface="Consolas" panose="020B0609020204030204" pitchFamily="49" charset="0"/>
              </a:rPr>
              <a:t> </a:t>
            </a:r>
            <a:r>
              <a:rPr lang="es-CL" sz="2000" dirty="0" err="1">
                <a:latin typeface="Consolas" panose="020B0609020204030204" pitchFamily="49" charset="0"/>
              </a:rPr>
              <a:t>a_nombre</a:t>
            </a:r>
            <a:r>
              <a:rPr lang="es-CL" sz="2000" dirty="0">
                <a:latin typeface="Consolas" panose="020B0609020204030204" pitchFamily="49" charset="0"/>
              </a:rPr>
              <a:t>=‘</a:t>
            </a:r>
            <a:r>
              <a:rPr lang="es-CL" sz="2000" dirty="0" err="1">
                <a:latin typeface="Consolas" panose="020B0609020204030204" pitchFamily="49" charset="0"/>
              </a:rPr>
              <a:t>Thurman</a:t>
            </a:r>
            <a:r>
              <a:rPr lang="es-CL" sz="2000" dirty="0">
                <a:latin typeface="Consolas" panose="020B0609020204030204" pitchFamily="49" charset="0"/>
              </a:rPr>
              <a:t>, </a:t>
            </a:r>
            <a:r>
              <a:rPr lang="es-CL" sz="2000" dirty="0" err="1">
                <a:latin typeface="Consolas" panose="020B0609020204030204" pitchFamily="49" charset="0"/>
              </a:rPr>
              <a:t>Uma</a:t>
            </a:r>
            <a:r>
              <a:rPr lang="es-CL" sz="2000" dirty="0">
                <a:latin typeface="Consolas" panose="020B0609020204030204" pitchFamily="49" charset="0"/>
              </a:rPr>
              <a:t>’ </a:t>
            </a:r>
            <a:r>
              <a:rPr lang="es-CL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s-CL" sz="2000" dirty="0">
                <a:latin typeface="Consolas" panose="020B0609020204030204" pitchFamily="49" charset="0"/>
              </a:rPr>
              <a:t> personaje=‘Mia Wallace’;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3" y="4724400"/>
            <a:ext cx="9166457" cy="5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399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OJO con los índices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Por mucho que el índice exista, no siempre será usado, pues si se requieren muchas </a:t>
            </a:r>
            <a:r>
              <a:rPr lang="es-CL" dirty="0" err="1"/>
              <a:t>tuplas</a:t>
            </a:r>
            <a:r>
              <a:rPr lang="es-CL" dirty="0"/>
              <a:t>, el sobrecosto será demasiado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05" y="5000807"/>
            <a:ext cx="5959974" cy="10101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07" y="3262435"/>
            <a:ext cx="5959974" cy="12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592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¿Preguntas?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1037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Siguientes 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Miércoles 26, laboratorio 6</a:t>
            </a:r>
          </a:p>
          <a:p>
            <a:r>
              <a:rPr lang="es-CL" dirty="0"/>
              <a:t>Viernes 5, </a:t>
            </a:r>
            <a:r>
              <a:rPr lang="es-CL" dirty="0">
                <a:solidFill>
                  <a:srgbClr val="FF0000"/>
                </a:solidFill>
              </a:rPr>
              <a:t>CONTROL 1</a:t>
            </a:r>
          </a:p>
          <a:p>
            <a:pPr lvl="1"/>
            <a:r>
              <a:rPr lang="es-CL" dirty="0"/>
              <a:t>Se permite una hoja de apuntes manuscritos</a:t>
            </a:r>
          </a:p>
          <a:p>
            <a:pPr lvl="1"/>
            <a:r>
              <a:rPr lang="es-CL" dirty="0"/>
              <a:t>Dura 2 </a:t>
            </a:r>
            <a:r>
              <a:rPr lang="es-CL" dirty="0" err="1"/>
              <a:t>hrs</a:t>
            </a:r>
            <a:r>
              <a:rPr lang="es-CL" dirty="0"/>
              <a:t>! sean puntuales </a:t>
            </a:r>
            <a:r>
              <a:rPr lang="es-CL" dirty="0">
                <a:sym typeface="Wingdings" panose="05000000000000000000" pitchFamily="2" charset="2"/>
              </a:rPr>
              <a:t></a:t>
            </a:r>
          </a:p>
          <a:p>
            <a:r>
              <a:rPr lang="es-CL" dirty="0">
                <a:sym typeface="Wingdings" panose="05000000000000000000" pitchFamily="2" charset="2"/>
              </a:rPr>
              <a:t>Temario:</a:t>
            </a:r>
          </a:p>
          <a:p>
            <a:pPr lvl="1"/>
            <a:r>
              <a:rPr lang="es-CL" dirty="0">
                <a:sym typeface="Wingdings" panose="05000000000000000000" pitchFamily="2" charset="2"/>
              </a:rPr>
              <a:t>Modelar bases de datos (Modelo E/R y Relacional)</a:t>
            </a:r>
          </a:p>
          <a:p>
            <a:pPr lvl="1"/>
            <a:r>
              <a:rPr lang="es-CL" dirty="0">
                <a:sym typeface="Wingdings" panose="05000000000000000000" pitchFamily="2" charset="2"/>
              </a:rPr>
              <a:t>Álgebra relacional</a:t>
            </a:r>
          </a:p>
          <a:p>
            <a:pPr lvl="1"/>
            <a:r>
              <a:rPr lang="es-CL" dirty="0">
                <a:sym typeface="Wingdings" panose="05000000000000000000" pitchFamily="2" charset="2"/>
              </a:rPr>
              <a:t>SQL I y II, solo consultas</a:t>
            </a:r>
          </a:p>
        </p:txBody>
      </p:sp>
    </p:spTree>
    <p:extLst>
      <p:ext uri="{BB962C8B-B14F-4D97-AF65-F5344CB8AC3E}">
        <p14:creationId xmlns:p14="http://schemas.microsoft.com/office/powerpoint/2010/main" val="368647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Lectura desde memoria secundaria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44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¿Cuánto cuesta leer o escribir </a:t>
            </a:r>
            <a:r>
              <a:rPr lang="es-CL" b="1" dirty="0"/>
              <a:t>n </a:t>
            </a:r>
            <a:r>
              <a:rPr lang="es-CL" b="1" dirty="0" err="1"/>
              <a:t>tuplas</a:t>
            </a:r>
            <a:r>
              <a:rPr lang="es-CL" b="1" dirty="0"/>
              <a:t> </a:t>
            </a:r>
            <a:r>
              <a:rPr lang="es-CL" dirty="0"/>
              <a:t>desde disco?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¿Cuántas </a:t>
            </a:r>
            <a:r>
              <a:rPr lang="es-CL" dirty="0" err="1"/>
              <a:t>tuplas</a:t>
            </a:r>
            <a:r>
              <a:rPr lang="es-CL" dirty="0"/>
              <a:t> caben en memoria?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¿Cuántos bloques usa una relación </a:t>
            </a:r>
            <a:r>
              <a:rPr lang="es-CL" i="1" dirty="0"/>
              <a:t>R</a:t>
            </a:r>
            <a:r>
              <a:rPr lang="es-CL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130040" y="2404744"/>
                <a:ext cx="883920" cy="82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040" y="2404744"/>
                <a:ext cx="883920" cy="827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130040" y="3905123"/>
                <a:ext cx="883920" cy="896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040" y="3905123"/>
                <a:ext cx="88392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4130040" y="5474174"/>
                <a:ext cx="883920" cy="936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040" y="5474174"/>
                <a:ext cx="883920" cy="93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14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Procesamiento de Consultas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523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SQL es un Lenguaje Declarativo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0520" y="1825625"/>
            <a:ext cx="8442960" cy="4351338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En SQL uno escribe lo que espera obtener de la consulta, pero no cómo obtener el resultado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90" y="3618139"/>
            <a:ext cx="4031220" cy="255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0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procesar una consulta?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Búsqueda secuencial</a:t>
            </a:r>
          </a:p>
          <a:p>
            <a:r>
              <a:rPr lang="es-CL" dirty="0" err="1"/>
              <a:t>Loops</a:t>
            </a:r>
            <a:r>
              <a:rPr lang="es-CL" dirty="0"/>
              <a:t> anidados</a:t>
            </a:r>
          </a:p>
          <a:p>
            <a:r>
              <a:rPr lang="es-CL" dirty="0" err="1"/>
              <a:t>Mergesort</a:t>
            </a:r>
            <a:r>
              <a:rPr lang="es-CL" dirty="0"/>
              <a:t> </a:t>
            </a:r>
            <a:r>
              <a:rPr lang="es-CL" dirty="0" err="1"/>
              <a:t>join</a:t>
            </a:r>
            <a:endParaRPr lang="es-CL" dirty="0"/>
          </a:p>
          <a:p>
            <a:r>
              <a:rPr lang="es-CL" dirty="0"/>
              <a:t>Hash </a:t>
            </a:r>
            <a:r>
              <a:rPr lang="es-CL" dirty="0" err="1"/>
              <a:t>join</a:t>
            </a:r>
            <a:endParaRPr lang="es-CL" dirty="0"/>
          </a:p>
          <a:p>
            <a:r>
              <a:rPr lang="es-CL" dirty="0"/>
              <a:t>Índices</a:t>
            </a:r>
          </a:p>
        </p:txBody>
      </p:sp>
    </p:spTree>
    <p:extLst>
      <p:ext uri="{BB962C8B-B14F-4D97-AF65-F5344CB8AC3E}">
        <p14:creationId xmlns:p14="http://schemas.microsoft.com/office/powerpoint/2010/main" val="170474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1198</TotalTime>
  <Words>1831</Words>
  <Application>Microsoft Office PowerPoint</Application>
  <PresentationFormat>Presentación en pantalla (4:3)</PresentationFormat>
  <Paragraphs>288</Paragraphs>
  <Slides>56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Consolas</vt:lpstr>
      <vt:lpstr>Wingdings</vt:lpstr>
      <vt:lpstr>Tema de Office</vt:lpstr>
      <vt:lpstr>Planificación y Optimización de Consultas</vt:lpstr>
      <vt:lpstr>Memoria Secundaria</vt:lpstr>
      <vt:lpstr>¿Qué tan costosa es una consulta?</vt:lpstr>
      <vt:lpstr>Sistema de costos</vt:lpstr>
      <vt:lpstr>Lectura desde Memoria Secundaria</vt:lpstr>
      <vt:lpstr>Lectura desde memoria secundaria</vt:lpstr>
      <vt:lpstr>Procesamiento de Consultas</vt:lpstr>
      <vt:lpstr>SQL es un Lenguaje Declarativo</vt:lpstr>
      <vt:lpstr>¿Cómo procesar una consulta?</vt:lpstr>
      <vt:lpstr>Búsqueda secuencial</vt:lpstr>
      <vt:lpstr>Búsqueda secuencial</vt:lpstr>
      <vt:lpstr>Loop anidado</vt:lpstr>
      <vt:lpstr>Loop anidado</vt:lpstr>
      <vt:lpstr>Mergesort</vt:lpstr>
      <vt:lpstr>Mergesort</vt:lpstr>
      <vt:lpstr>Mergesort join</vt:lpstr>
      <vt:lpstr>Mergesort join</vt:lpstr>
      <vt:lpstr>Mergesort join - Ejemplo</vt:lpstr>
      <vt:lpstr>Merge join ordenado</vt:lpstr>
      <vt:lpstr>Hash join</vt:lpstr>
      <vt:lpstr>Hash join - Particionamiento</vt:lpstr>
      <vt:lpstr>Hash join - Sondeo</vt:lpstr>
      <vt:lpstr>Hash join</vt:lpstr>
      <vt:lpstr>¿Hash o Mergesort join?</vt:lpstr>
      <vt:lpstr>¿Entonces nunca se usa loop anidado?</vt:lpstr>
      <vt:lpstr>¿Entonces nunca se usa loop anidado?</vt:lpstr>
      <vt:lpstr>Indexamiento</vt:lpstr>
      <vt:lpstr>¿Qué es un índice?</vt:lpstr>
      <vt:lpstr>Índices en Bases de Datos</vt:lpstr>
      <vt:lpstr>Tipos de índices</vt:lpstr>
      <vt:lpstr>Índices B+</vt:lpstr>
      <vt:lpstr>Índices B+</vt:lpstr>
      <vt:lpstr>Índices B+</vt:lpstr>
      <vt:lpstr>Índices B+ - Performance</vt:lpstr>
      <vt:lpstr>Índices B+ en la práctica</vt:lpstr>
      <vt:lpstr>Índices de Hash</vt:lpstr>
      <vt:lpstr>Hash estático</vt:lpstr>
      <vt:lpstr>Hash estático - Performance</vt:lpstr>
      <vt:lpstr>Hashing extensible</vt:lpstr>
      <vt:lpstr>Hashing extensible</vt:lpstr>
      <vt:lpstr>Hashing lineal</vt:lpstr>
      <vt:lpstr>Hashing lineal</vt:lpstr>
      <vt:lpstr>Hashing lineal - Performance</vt:lpstr>
      <vt:lpstr>Hashing vs B+</vt:lpstr>
      <vt:lpstr>Hashing vs B+</vt:lpstr>
      <vt:lpstr>Índices invertidos</vt:lpstr>
      <vt:lpstr>Índices invertidos</vt:lpstr>
      <vt:lpstr>Índices invertidos</vt:lpstr>
      <vt:lpstr>Índices invertidos</vt:lpstr>
      <vt:lpstr>Índices y nested loop</vt:lpstr>
      <vt:lpstr>Crear índices en SQL</vt:lpstr>
      <vt:lpstr>Crear índices en SQL</vt:lpstr>
      <vt:lpstr>Crear índices en SQL</vt:lpstr>
      <vt:lpstr>OJO con los índices</vt:lpstr>
      <vt:lpstr>¿Preguntas?</vt:lpstr>
      <vt:lpstr>Siguientes actividades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III y Optimización de Consultas</dc:title>
  <dc:creator>Sebastian</dc:creator>
  <cp:lastModifiedBy>Sebastian</cp:lastModifiedBy>
  <cp:revision>64</cp:revision>
  <dcterms:created xsi:type="dcterms:W3CDTF">2016-10-15T20:32:03Z</dcterms:created>
  <dcterms:modified xsi:type="dcterms:W3CDTF">2017-04-24T14:27:11Z</dcterms:modified>
</cp:coreProperties>
</file>