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4"/>
    <p:sldMasterId id="2147483830" r:id="rId5"/>
    <p:sldMasterId id="2147483843" r:id="rId6"/>
    <p:sldMasterId id="2147483847" r:id="rId7"/>
    <p:sldMasterId id="2147483851" r:id="rId8"/>
  </p:sldMasterIdLst>
  <p:notesMasterIdLst>
    <p:notesMasterId r:id="rId47"/>
  </p:notesMasterIdLst>
  <p:handoutMasterIdLst>
    <p:handoutMasterId r:id="rId48"/>
  </p:handoutMasterIdLst>
  <p:sldIdLst>
    <p:sldId id="256" r:id="rId9"/>
    <p:sldId id="258" r:id="rId10"/>
    <p:sldId id="295" r:id="rId11"/>
    <p:sldId id="259" r:id="rId12"/>
    <p:sldId id="260" r:id="rId13"/>
    <p:sldId id="261" r:id="rId14"/>
    <p:sldId id="257" r:id="rId15"/>
    <p:sldId id="262" r:id="rId16"/>
    <p:sldId id="263" r:id="rId17"/>
    <p:sldId id="264" r:id="rId18"/>
    <p:sldId id="265" r:id="rId19"/>
    <p:sldId id="293" r:id="rId20"/>
    <p:sldId id="294" r:id="rId21"/>
    <p:sldId id="266" r:id="rId22"/>
    <p:sldId id="267" r:id="rId23"/>
    <p:sldId id="268" r:id="rId24"/>
    <p:sldId id="269" r:id="rId25"/>
    <p:sldId id="275" r:id="rId26"/>
    <p:sldId id="270" r:id="rId27"/>
    <p:sldId id="271" r:id="rId28"/>
    <p:sldId id="272" r:id="rId29"/>
    <p:sldId id="276" r:id="rId30"/>
    <p:sldId id="273" r:id="rId31"/>
    <p:sldId id="277" r:id="rId32"/>
    <p:sldId id="285" r:id="rId33"/>
    <p:sldId id="286" r:id="rId34"/>
    <p:sldId id="287" r:id="rId35"/>
    <p:sldId id="274" r:id="rId36"/>
    <p:sldId id="280" r:id="rId37"/>
    <p:sldId id="281" r:id="rId38"/>
    <p:sldId id="278" r:id="rId39"/>
    <p:sldId id="282" r:id="rId40"/>
    <p:sldId id="279" r:id="rId41"/>
    <p:sldId id="284" r:id="rId42"/>
    <p:sldId id="283" r:id="rId43"/>
    <p:sldId id="292" r:id="rId44"/>
    <p:sldId id="288" r:id="rId45"/>
    <p:sldId id="289" r:id="rId4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C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81DEF-41C1-2A42-AE41-79F4CDB299D6}" v="2" dt="2021-05-26T12:56:30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9670" autoAdjust="0"/>
  </p:normalViewPr>
  <p:slideViewPr>
    <p:cSldViewPr snapToGrid="0" showGuides="1">
      <p:cViewPr>
        <p:scale>
          <a:sx n="70" d="100"/>
          <a:sy n="70" d="100"/>
        </p:scale>
        <p:origin x="2064" y="10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D951DE-4340-452E-ADF6-B97CCDD84C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3FEFF-60F7-4479-B020-9A4DC055CA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37437-CF6E-483B-BD85-D534E4871F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E7A50-C1A1-481A-BE2C-8F5D40F7AE39}" type="slidenum">
              <a:rPr lang="sv-SE" smtClean="0">
                <a:latin typeface="Georgia" panose="02040502050405020303" pitchFamily="18" charset="0"/>
              </a:rPr>
              <a:t>‹Nº›</a:t>
            </a:fld>
            <a:endParaRPr lang="sv-S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50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orgia" panose="02040502050405020303" pitchFamily="18" charset="0"/>
              </a:defRPr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4689C00A-E98B-4D3D-966F-67E40EEA2846}" type="datetimeFigureOut">
              <a:rPr lang="sv-SE" smtClean="0"/>
              <a:pPr/>
              <a:t>2022-05-02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orgia" panose="02040502050405020303" pitchFamily="18" charset="0"/>
              </a:defRPr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CDA9542A-FB14-4843-A197-824CFEAE5CFD}" type="slidenum">
              <a:rPr lang="sv-SE" smtClean="0"/>
              <a:pPr/>
              <a:t>‹Nº›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352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9542A-FB14-4843-A197-824CFEAE5CFD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832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Node shapes and Property shapes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9542A-FB14-4843-A197-824CFEAE5CFD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1790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Returns bindings for nodes that are not valid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9542A-FB14-4843-A197-824CFEAE5CFD}" type="slidenum">
              <a:rPr lang="sv-SE" smtClean="0"/>
              <a:pPr/>
              <a:t>36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811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AC2612-C8B1-42B4-8DBC-352812E7AC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2" y="5610251"/>
            <a:ext cx="3234687" cy="119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10"/>
            <a:ext cx="9144000" cy="1828801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634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8F90-6F0B-4082-A03A-25C0D0EE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E1322-944E-410B-A503-071D16B24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509253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6F69F-E2CD-4CAC-B28E-04F7F59CD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4022563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6119C-D6E1-438D-B01E-CF6E63D0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72D9-286E-964E-BA9B-88FD96731DFB}" type="datetime1">
              <a:rPr lang="sv-SE" smtClean="0"/>
              <a:t>2022-05-02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FECA-0FDF-4E93-B1B1-6CF623CF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55D90-D9E3-425D-B3DC-406845F9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cxnSp>
        <p:nvCxnSpPr>
          <p:cNvPr id="8" name="Rak 5">
            <a:extLst>
              <a:ext uri="{FF2B5EF4-FFF2-40B4-BE49-F238E27FC236}">
                <a16:creationId xmlns:a16="http://schemas.microsoft.com/office/drawing/2014/main" id="{65E233A8-C457-415A-B25B-AC4916975090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BBD564E-3114-43F0-A6F3-FEFE2A009F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224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7040-A9FD-4D9F-927E-3D89FFE8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F4497-9EDB-4DEA-8405-69C17F3AB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85C7-46FC-4066-B9D3-B0D0DB80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4277-1BD6-1240-AAD0-65935E6CBF95}" type="datetime1">
              <a:rPr lang="sv-SE" smtClean="0"/>
              <a:t>2022-05-02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3B8B-54A4-4A15-BB63-FCDC3A44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CEAC-1427-4BEA-8982-30CAE04D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0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31E45-D6F3-4F73-BEDF-5BEDAFC5A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266AE-17DB-428F-A2F6-8D0CA1386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654A-FDE6-4601-9D75-FA956B13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103000" y="5049000"/>
            <a:ext cx="1818000" cy="360000"/>
          </a:xfrm>
        </p:spPr>
        <p:txBody>
          <a:bodyPr/>
          <a:lstStyle/>
          <a:p>
            <a:fld id="{4B98A6E5-0D9D-2141-B56F-A6CE8E48A1F2}" type="datetime1">
              <a:rPr lang="sv-SE" smtClean="0"/>
              <a:t>2022-05-02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F030-2FCB-40E4-B64D-2629C80F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52000" y="1980000"/>
            <a:ext cx="4320000" cy="360000"/>
          </a:xfrm>
        </p:spPr>
        <p:txBody>
          <a:bodyPr lIns="180000"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8C35-D10B-42B0-92F4-58D676FE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11652000" y="6318000"/>
            <a:ext cx="720000" cy="360000"/>
          </a:xfrm>
        </p:spPr>
        <p:txBody>
          <a:bodyPr rIns="180000"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6138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E583304-1B26-4F40-85EB-2BBCFC8905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" y="5610255"/>
            <a:ext cx="3234687" cy="119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10"/>
            <a:ext cx="9144000" cy="1828801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21335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00"/>
            <a:ext cx="9144000" cy="18288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1AD0E7-7BAB-4DBC-97D9-D958CAF59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" y="5610255"/>
            <a:ext cx="3234687" cy="11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9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083048-DEF2-45EE-9ADC-1B9A3314BD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0800"/>
            <a:ext cx="1821947" cy="67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B75322-5373-499E-AF2D-2170CC9A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519242"/>
            <a:ext cx="10515600" cy="190975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AD21B-931A-4064-8D73-165D96D9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02800"/>
            <a:ext cx="10515600" cy="2628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D274-9D58-4C59-BF24-08319E8A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95F-B55B-BD44-BF3B-AED284C031EF}" type="datetime1">
              <a:rPr lang="sv-SE" smtClean="0"/>
              <a:t>2022-05-02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F1B3-BEF7-476C-9C24-6F6824C2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CECA-8742-4DDD-8038-0C0682EA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5546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5F28-9CA8-4998-8631-C03E7886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C860-BB16-4E0C-B870-8B2366E7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54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96C9-5579-4CED-A338-A836AEE0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91F0-EB9A-3248-9FF8-1945728814FB}" type="datetime1">
              <a:rPr lang="sv-SE" smtClean="0"/>
              <a:t>2022-05-02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41CD-1A6A-456B-BCAE-4B73471B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F9EE-7694-4BC1-BDBC-514D317E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cxnSp>
        <p:nvCxnSpPr>
          <p:cNvPr id="9" name="Rak 5">
            <a:extLst>
              <a:ext uri="{FF2B5EF4-FFF2-40B4-BE49-F238E27FC236}">
                <a16:creationId xmlns:a16="http://schemas.microsoft.com/office/drawing/2014/main" id="{D2B6CEC0-7FA1-4DD6-9711-E98236C44181}"/>
              </a:ext>
            </a:extLst>
          </p:cNvPr>
          <p:cNvCxnSpPr>
            <a:cxnSpLocks/>
          </p:cNvCxnSpPr>
          <p:nvPr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EF96D78-7046-4339-A27B-A2E54F7E7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080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76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5D60-9FEA-4061-AE29-F7A1A0AE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D652D-D723-4261-9B8C-661B6699F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9"/>
            <a:ext cx="5181600" cy="4241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2E162-7D8A-446C-B6C3-D8589681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254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CDECF-AB46-421A-B3EA-954167E5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774B-708E-934B-9F0C-59163127D31F}" type="datetime1">
              <a:rPr lang="sv-SE" smtClean="0"/>
              <a:t>2022-05-02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FB67D-8CC2-4E5B-BF93-6B7E5BF4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F80C1-A5DA-4E08-8CAE-B47DD97A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1DBCDB3C-6D20-4691-BDE2-381FEEBC114C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6BE1A0F-94CD-4198-BF55-0444B608B4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080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91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C1DA-1DF7-4806-9BFE-693752D8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AEAAB-6C1D-4159-B092-4584A888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35E44-E48F-4B64-BC38-36AE1423E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85"/>
            <a:ext cx="5157787" cy="3571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0FBBF-9493-4795-A84B-B36E22050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B4785-7E60-4E95-8686-807938974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85"/>
            <a:ext cx="5183188" cy="35684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2B86A-85B7-4456-A609-BB084D0B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2B95-B1FA-7D42-A6A4-C36DFBE658F1}" type="datetime1">
              <a:rPr lang="sv-SE" smtClean="0"/>
              <a:t>2022-05-02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08846-8A71-4321-93F6-BFCE99CB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0CCA9-80F4-4FE7-B4FD-9FB65454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cxnSp>
        <p:nvCxnSpPr>
          <p:cNvPr id="13" name="Rak 5">
            <a:extLst>
              <a:ext uri="{FF2B5EF4-FFF2-40B4-BE49-F238E27FC236}">
                <a16:creationId xmlns:a16="http://schemas.microsoft.com/office/drawing/2014/main" id="{EC927C92-6210-4B4D-895A-19AADBEF8F6E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72B713E-9B25-4551-8C9B-6BC99E5E4E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080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42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3FE9-5F5B-413D-B4E8-BD7E2968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82EEB-76C9-46A2-8992-24100BBA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D2B-4035-234A-82EC-B82624A56922}" type="datetime1">
              <a:rPr lang="sv-SE" smtClean="0"/>
              <a:t>2022-05-02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3176-8332-460F-839F-8C36305C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BA3FD-78E6-4451-96E1-12B31AC3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cxnSp>
        <p:nvCxnSpPr>
          <p:cNvPr id="9" name="Rak 5">
            <a:extLst>
              <a:ext uri="{FF2B5EF4-FFF2-40B4-BE49-F238E27FC236}">
                <a16:creationId xmlns:a16="http://schemas.microsoft.com/office/drawing/2014/main" id="{95DA7626-B115-4C4F-9B3C-FE5B663044E7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FB99031-EEFF-4AFA-A3F5-072DD362F0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080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00"/>
            <a:ext cx="9144000" cy="18288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sv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C06882-422C-4DDF-B0C6-829A566870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2" y="5610251"/>
            <a:ext cx="3234687" cy="11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83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6CBC0-C319-4952-8F5C-99292872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7972-D288-BB44-91D0-EB738CCCE7C5}" type="datetime1">
              <a:rPr lang="sv-SE" smtClean="0"/>
              <a:t>2022-05-02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94A-EC6D-4B1F-8267-B06B1013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DF935-E895-4D21-A182-6E15EDC7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cxnSp>
        <p:nvCxnSpPr>
          <p:cNvPr id="8" name="Rak 5">
            <a:extLst>
              <a:ext uri="{FF2B5EF4-FFF2-40B4-BE49-F238E27FC236}">
                <a16:creationId xmlns:a16="http://schemas.microsoft.com/office/drawing/2014/main" id="{97E9F04A-B552-451B-920C-ED4546809656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56AFAAA-8AD3-4AB3-8A46-2BD9683914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080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70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80A2-67AA-45AE-A4A3-02C24D5D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C7A9-016D-4F8D-95F8-AE268FFC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50925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E2521-9433-4ED7-A38E-EB976F0B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4022563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AEBBB-5F59-4CE5-8F95-88A1C188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C90C-8971-EF4E-B02C-95FAA0D0FFFE}" type="datetime1">
              <a:rPr lang="sv-SE" smtClean="0"/>
              <a:t>2022-05-02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D4F3F-4FD6-423B-8630-86753663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6012F-A692-4BBB-B0E2-A40D6C39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cxnSp>
        <p:nvCxnSpPr>
          <p:cNvPr id="26" name="Rak 5">
            <a:extLst>
              <a:ext uri="{FF2B5EF4-FFF2-40B4-BE49-F238E27FC236}">
                <a16:creationId xmlns:a16="http://schemas.microsoft.com/office/drawing/2014/main" id="{125440BF-FF8E-4F55-AC91-862AB2B62D8D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45A0DCF-3090-4EFD-A929-4799EE6497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080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36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8F90-6F0B-4082-A03A-25C0D0EE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E1322-944E-410B-A503-071D16B24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509253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6F69F-E2CD-4CAC-B28E-04F7F59CD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4022563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6119C-D6E1-438D-B01E-CF6E63D0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32A0-2CFD-644F-BD8C-BAB43049BD0D}" type="datetime1">
              <a:rPr lang="sv-SE" smtClean="0"/>
              <a:t>2022-05-02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FECA-0FDF-4E93-B1B1-6CF623CF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55D90-D9E3-425D-B3DC-406845F9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cxnSp>
        <p:nvCxnSpPr>
          <p:cNvPr id="8" name="Rak 5">
            <a:extLst>
              <a:ext uri="{FF2B5EF4-FFF2-40B4-BE49-F238E27FC236}">
                <a16:creationId xmlns:a16="http://schemas.microsoft.com/office/drawing/2014/main" id="{65E233A8-C457-415A-B25B-AC4916975090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1FF50F7-D655-41A2-BC16-00FE7DA2E0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080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63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7040-A9FD-4D9F-927E-3D89FFE8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F4497-9EDB-4DEA-8405-69C17F3AB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85C7-46FC-4066-B9D3-B0D0DB80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5332-F8EF-D747-84F5-41EC7F4D80EB}" type="datetime1">
              <a:rPr lang="sv-SE" smtClean="0"/>
              <a:t>2022-05-02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3B8B-54A4-4A15-BB63-FCDC3A44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CEAC-1427-4BEA-8982-30CAE04D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891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31E45-D6F3-4F73-BEDF-5BEDAFC5A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266AE-17DB-428F-A2F6-8D0CA1386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654A-FDE6-4601-9D75-FA956B13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103000" y="5049000"/>
            <a:ext cx="1818000" cy="360000"/>
          </a:xfrm>
        </p:spPr>
        <p:txBody>
          <a:bodyPr/>
          <a:lstStyle/>
          <a:p>
            <a:fld id="{211D9AE3-A423-8742-B4C0-9764EAD5374F}" type="datetime1">
              <a:rPr lang="sv-SE" smtClean="0"/>
              <a:t>2022-05-02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F030-2FCB-40E4-B64D-2629C80F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52000" y="1980000"/>
            <a:ext cx="4320000" cy="360000"/>
          </a:xfrm>
        </p:spPr>
        <p:txBody>
          <a:bodyPr lIns="180000"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8C35-D10B-42B0-92F4-58D676FE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11652000" y="6318000"/>
            <a:ext cx="720000" cy="360000"/>
          </a:xfrm>
        </p:spPr>
        <p:txBody>
          <a:bodyPr rIns="180000"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127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10"/>
            <a:ext cx="9144000" cy="1828801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37EAE2-8A23-448F-AA63-B069AFFED8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" y="5610255"/>
            <a:ext cx="3234687" cy="11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50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00"/>
            <a:ext cx="9144000" cy="18288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7A20B6-E146-4698-A374-15BF4447FC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" y="5610255"/>
            <a:ext cx="3234687" cy="11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92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5322-5373-499E-AF2D-2170CC9A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519242"/>
            <a:ext cx="10515600" cy="190975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AD21B-931A-4064-8D73-165D96D9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02800"/>
            <a:ext cx="10515600" cy="2628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D274-9D58-4C59-BF24-08319E8A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74D3-F59C-F04F-B2BF-868C08E9472E}" type="datetime1">
              <a:rPr lang="sv-SE" smtClean="0"/>
              <a:t>2022-05-02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F1B3-BEF7-476C-9C24-6F6824C2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CECA-8742-4DDD-8038-0C0682EA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558F2B-047C-44C8-8836-291D59B392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080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21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10"/>
            <a:ext cx="9144000" cy="1828801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AF4EFE-5EE9-43C1-A8AB-7E974731F3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" y="5610255"/>
            <a:ext cx="3234687" cy="11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10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00"/>
            <a:ext cx="9144000" cy="18288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C88FC-9571-41CD-B7A0-6628FDB053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" y="5610255"/>
            <a:ext cx="3234687" cy="11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4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A255562-1BA5-47E2-B332-7AD9148213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2240"/>
            <a:ext cx="1821947" cy="67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B75322-5373-499E-AF2D-2170CC9A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519242"/>
            <a:ext cx="10515600" cy="190975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AD21B-931A-4064-8D73-165D96D9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02800"/>
            <a:ext cx="10515600" cy="2628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D274-9D58-4C59-BF24-08319E8A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3EC5-5489-D949-BCE0-C64E4AD871B6}" type="datetime1">
              <a:rPr lang="sv-SE" smtClean="0"/>
              <a:t>2022-05-02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F1B3-BEF7-476C-9C24-6F6824C2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CECA-8742-4DDD-8038-0C0682EA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40335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5322-5373-499E-AF2D-2170CC9A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519242"/>
            <a:ext cx="10515600" cy="190975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AD21B-931A-4064-8D73-165D96D9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02800"/>
            <a:ext cx="10515600" cy="2628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D274-9D58-4C59-BF24-08319E8A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64FD-419D-374B-9D7A-1C2F22067C0C}" type="datetime1">
              <a:rPr lang="sv-SE" smtClean="0"/>
              <a:t>2022-05-02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F1B3-BEF7-476C-9C24-6F6824C2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CECA-8742-4DDD-8038-0C0682EA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2F705-69E4-4DA1-B749-14C037F863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080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585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10"/>
            <a:ext cx="9144000" cy="1828801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F9593-428D-414D-8F00-F6149322F5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" y="5610255"/>
            <a:ext cx="3234687" cy="11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9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00"/>
            <a:ext cx="9144000" cy="18288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102893-FD81-43BA-A2B3-7CFB54B334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" y="5610255"/>
            <a:ext cx="3234687" cy="11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70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5322-5373-499E-AF2D-2170CC9A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519242"/>
            <a:ext cx="10515600" cy="190975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AD21B-931A-4064-8D73-165D96D9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02800"/>
            <a:ext cx="10515600" cy="2628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D274-9D58-4C59-BF24-08319E8A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85A4-AD73-474D-B4B2-78F8A659C02B}" type="datetime1">
              <a:rPr lang="sv-SE" smtClean="0"/>
              <a:t>2022-05-02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F1B3-BEF7-476C-9C24-6F6824C2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CECA-8742-4DDD-8038-0C0682EA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C6314A-AE8B-433D-97F4-359A2229F2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080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5F28-9CA8-4998-8631-C03E7886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C860-BB16-4E0C-B870-8B2366E7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5433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96C9-5579-4CED-A338-A836AEE0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263" y="0"/>
            <a:ext cx="2520000" cy="360000"/>
          </a:xfrm>
        </p:spPr>
        <p:txBody>
          <a:bodyPr/>
          <a:lstStyle/>
          <a:p>
            <a:fld id="{00CDA35F-48E7-2A45-934E-90A12C1D4723}" type="datetime1">
              <a:rPr lang="sv-SE" smtClean="0"/>
              <a:t>2022-05-02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41CD-1A6A-456B-BCAE-4B73471B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F9EE-7694-4BC1-BDBC-514D317E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263" y="0"/>
            <a:ext cx="432000" cy="360000"/>
          </a:xfrm>
        </p:spPr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cxnSp>
        <p:nvCxnSpPr>
          <p:cNvPr id="9" name="Rak 5">
            <a:extLst>
              <a:ext uri="{FF2B5EF4-FFF2-40B4-BE49-F238E27FC236}">
                <a16:creationId xmlns:a16="http://schemas.microsoft.com/office/drawing/2014/main" id="{D2B6CEC0-7FA1-4DD6-9711-E98236C44181}"/>
              </a:ext>
            </a:extLst>
          </p:cNvPr>
          <p:cNvCxnSpPr>
            <a:cxnSpLocks/>
          </p:cNvCxnSpPr>
          <p:nvPr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AD2338D-B85A-45B3-B14F-0709EED2F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224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9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5D60-9FEA-4061-AE29-F7A1A0AE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D652D-D723-4261-9B8C-661B6699F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9"/>
            <a:ext cx="5181600" cy="4241481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2E162-7D8A-446C-B6C3-D8589681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25433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CDECF-AB46-421A-B3EA-954167E5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352-9EEC-5749-BB16-0454542CFE40}" type="datetime1">
              <a:rPr lang="sv-SE" smtClean="0"/>
              <a:t>2022-05-02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FB67D-8CC2-4E5B-BF93-6B7E5BF4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F80C1-A5DA-4E08-8CAE-B47DD97A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1DBCDB3C-6D20-4691-BDE2-381FEEBC114C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9D6949-294D-4BB4-9664-70DCB26C7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224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C1DA-1DF7-4806-9BFE-693752D8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AEAAB-6C1D-4159-B092-4584A888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35E44-E48F-4B64-BC38-36AE1423E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85"/>
            <a:ext cx="5157787" cy="35716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0FBBF-9493-4795-A84B-B36E22050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B4785-7E60-4E95-8686-807938974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85"/>
            <a:ext cx="5183188" cy="3568459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2B86A-85B7-4456-A609-BB084D0B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DF5-DBB4-2845-AB7B-921A7A843A8E}" type="datetime1">
              <a:rPr lang="sv-SE" smtClean="0"/>
              <a:t>2022-05-02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08846-8A71-4321-93F6-BFCE99CB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0CCA9-80F4-4FE7-B4FD-9FB65454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cxnSp>
        <p:nvCxnSpPr>
          <p:cNvPr id="13" name="Rak 5">
            <a:extLst>
              <a:ext uri="{FF2B5EF4-FFF2-40B4-BE49-F238E27FC236}">
                <a16:creationId xmlns:a16="http://schemas.microsoft.com/office/drawing/2014/main" id="{EC927C92-6210-4B4D-895A-19AADBEF8F6E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362B491-D480-49A0-9C8D-2642CBE415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224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5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3FE9-5F5B-413D-B4E8-BD7E2968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82EEB-76C9-46A2-8992-24100BBA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4DCE-8FE3-B247-96AF-0D3B73F78A25}" type="datetime1">
              <a:rPr lang="sv-SE" smtClean="0"/>
              <a:t>2022-05-02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3176-8332-460F-839F-8C36305C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BA3FD-78E6-4451-96E1-12B31AC3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cxnSp>
        <p:nvCxnSpPr>
          <p:cNvPr id="9" name="Rak 5">
            <a:extLst>
              <a:ext uri="{FF2B5EF4-FFF2-40B4-BE49-F238E27FC236}">
                <a16:creationId xmlns:a16="http://schemas.microsoft.com/office/drawing/2014/main" id="{95DA7626-B115-4C4F-9B3C-FE5B663044E7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A45B905-FAB7-4519-A692-CD3C1A2927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224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4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6CBC0-C319-4952-8F5C-99292872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FBCF-88AC-8949-B67C-BCF2EC0F02DA}" type="datetime1">
              <a:rPr lang="sv-SE" smtClean="0"/>
              <a:t>2022-05-02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94A-EC6D-4B1F-8267-B06B1013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DF935-E895-4D21-A182-6E15EDC7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cxnSp>
        <p:nvCxnSpPr>
          <p:cNvPr id="8" name="Rak 5">
            <a:extLst>
              <a:ext uri="{FF2B5EF4-FFF2-40B4-BE49-F238E27FC236}">
                <a16:creationId xmlns:a16="http://schemas.microsoft.com/office/drawing/2014/main" id="{97E9F04A-B552-451B-920C-ED4546809656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BC935F5-ACDF-4ECA-9A0C-8F35071979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224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80A2-67AA-45AE-A4A3-02C24D5D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C7A9-016D-4F8D-95F8-AE268FFC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50925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E2521-9433-4ED7-A38E-EB976F0B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4022563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AEBBB-5F59-4CE5-8F95-88A1C188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4608-92C9-434B-8544-3208BB35DCF2}" type="datetime1">
              <a:rPr lang="sv-SE" smtClean="0"/>
              <a:t>2022-05-02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D4F3F-4FD6-423B-8630-86753663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6012F-A692-4BBB-B0E2-A40D6C39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‹Nº›</a:t>
            </a:fld>
            <a:endParaRPr lang="sv-SE"/>
          </a:p>
        </p:txBody>
      </p:sp>
      <p:cxnSp>
        <p:nvCxnSpPr>
          <p:cNvPr id="26" name="Rak 5">
            <a:extLst>
              <a:ext uri="{FF2B5EF4-FFF2-40B4-BE49-F238E27FC236}">
                <a16:creationId xmlns:a16="http://schemas.microsoft.com/office/drawing/2014/main" id="{125440BF-FF8E-4F55-AC91-862AB2B62D8D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EF03451-BC14-4473-990F-4190E39B8B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" y="6132240"/>
            <a:ext cx="1821947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40FA7-E471-44B9-9D5D-7D0B44EE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C30D-C99C-4CD5-B7FD-541C85BF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0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0C72-79A0-4655-B207-9739A6842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2263" y="-5129"/>
            <a:ext cx="25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CD4BD850-CAA5-514C-A06D-3B3E5FDDFFCE}" type="datetime1">
              <a:rPr lang="sv-SE" smtClean="0"/>
              <a:t>2022-05-02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D10-5EE3-4AEB-8900-1A07916BE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4563" y="0"/>
            <a:ext cx="43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sv-SE"/>
              <a:t>LiU PowerPoint-mall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2BB8-8F26-4AF0-AE95-D41EE971F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2263" y="0"/>
            <a:ext cx="432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1D05C8B6-EC5E-42D9-8D75-1E05D6428564}" type="slidenum">
              <a:rPr lang="sv-SE" smtClean="0"/>
              <a:pPr/>
              <a:t>‹Nº›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32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hf sldNum="0"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pos="595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40FA7-E471-44B9-9D5D-7D0B44EE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C30D-C99C-4CD5-B7FD-541C85BF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0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0C72-79A0-4655-B207-9739A6842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2263" y="0"/>
            <a:ext cx="25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2877D65-D857-5C4D-9EFB-2CC0EF7F3B59}" type="datetime1">
              <a:rPr lang="sv-SE" smtClean="0"/>
              <a:t>2022-05-02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D10-5EE3-4AEB-8900-1A07916BE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4563" y="0"/>
            <a:ext cx="43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sv-SE"/>
              <a:t>LiU PowerPoint-mall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2BB8-8F26-4AF0-AE95-D41EE971F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2263" y="0"/>
            <a:ext cx="432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D05C8B6-EC5E-42D9-8D75-1E05D6428564}" type="slidenum">
              <a:rPr lang="sv-SE" smtClean="0"/>
              <a:pPr/>
              <a:t>‹Nº›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8173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hf sldNum="0"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pos="595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40FA7-E471-44B9-9D5D-7D0B44EE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C30D-C99C-4CD5-B7FD-541C85BF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0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0C72-79A0-4655-B207-9739A6842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2263" y="0"/>
            <a:ext cx="25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031D8A9-4BCF-F44B-A5F5-69D4D7F0BBCD}" type="datetime1">
              <a:rPr lang="sv-SE" smtClean="0"/>
              <a:t>2022-05-02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D10-5EE3-4AEB-8900-1A07916BE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4563" y="0"/>
            <a:ext cx="43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sv-SE"/>
              <a:t>LiU PowerPoint-mall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2BB8-8F26-4AF0-AE95-D41EE971F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2263" y="0"/>
            <a:ext cx="432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D05C8B6-EC5E-42D9-8D75-1E05D6428564}" type="slidenum">
              <a:rPr lang="sv-SE" smtClean="0"/>
              <a:pPr/>
              <a:t>‹Nº›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791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</p:sldLayoutIdLst>
  <p:hf sldNum="0"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pos="595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40FA7-E471-44B9-9D5D-7D0B44EE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C30D-C99C-4CD5-B7FD-541C85BF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0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0C72-79A0-4655-B207-9739A6842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2263" y="0"/>
            <a:ext cx="25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33E789E-1BB8-2843-917A-FFF06F29A547}" type="datetime1">
              <a:rPr lang="sv-SE" smtClean="0"/>
              <a:t>2022-05-02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D10-5EE3-4AEB-8900-1A07916BE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4563" y="0"/>
            <a:ext cx="43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sv-SE"/>
              <a:t>LiU PowerPoint-mall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2BB8-8F26-4AF0-AE95-D41EE971F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2263" y="0"/>
            <a:ext cx="432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D05C8B6-EC5E-42D9-8D75-1E05D6428564}" type="slidenum">
              <a:rPr lang="sv-SE" smtClean="0"/>
              <a:pPr/>
              <a:t>‹Nº›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9657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</p:sldLayoutIdLst>
  <p:hf sldNum="0"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pos="595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216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40FA7-E471-44B9-9D5D-7D0B44EE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C30D-C99C-4CD5-B7FD-541C85BF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0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0C72-79A0-4655-B207-9739A6842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2263" y="0"/>
            <a:ext cx="25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0E53D8B-EF5D-8542-853E-824DF97860BA}" type="datetime1">
              <a:rPr lang="sv-SE" smtClean="0"/>
              <a:t>2022-05-02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D10-5EE3-4AEB-8900-1A07916BE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4563" y="0"/>
            <a:ext cx="43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sv-SE"/>
              <a:t>LiU PowerPoint-mall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2BB8-8F26-4AF0-AE95-D41EE971F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2263" y="0"/>
            <a:ext cx="432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D05C8B6-EC5E-42D9-8D75-1E05D6428564}" type="slidenum">
              <a:rPr lang="sv-SE" smtClean="0"/>
              <a:pPr/>
              <a:t>‹Nº›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62769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</p:sldLayoutIdLst>
  <p:hf sldNum="0"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pos="595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jelabra/shacl-by-example" TargetMode="External"/><Relationship Id="rId2" Type="http://schemas.openxmlformats.org/officeDocument/2006/relationships/hyperlink" Target="https://www.w3.org/TR/shacl/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ferrada.com/exercises/shacl.txt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4524-60A5-48A6-A802-464B7F63B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SHApes</a:t>
            </a:r>
            <a:r>
              <a:rPr lang="en-US" dirty="0"/>
              <a:t> Constraint Language (SHACL)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E47CD-3590-4212-9252-5F0D3BDCD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9053"/>
            <a:ext cx="9144000" cy="1332558"/>
          </a:xfrm>
        </p:spPr>
        <p:txBody>
          <a:bodyPr/>
          <a:lstStyle/>
          <a:p>
            <a:r>
              <a:rPr lang="en-US" dirty="0"/>
              <a:t>Sebastián Ferrada</a:t>
            </a:r>
          </a:p>
          <a:p>
            <a:r>
              <a:rPr lang="en-US" dirty="0"/>
              <a:t>May 4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  <a:p>
            <a:r>
              <a:rPr lang="en-US" dirty="0"/>
              <a:t>sebastian.ferrada@liu.se</a:t>
            </a:r>
          </a:p>
        </p:txBody>
      </p:sp>
    </p:spTree>
    <p:extLst>
      <p:ext uri="{BB962C8B-B14F-4D97-AF65-F5344CB8AC3E}">
        <p14:creationId xmlns:p14="http://schemas.microsoft.com/office/powerpoint/2010/main" val="244140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7D29C-2EC8-F904-3C94-EB02E9E8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Shapes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C9B5A4-522D-34F4-77F7-64F4AAD4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652657" cy="4254337"/>
          </a:xfrm>
          <a:solidFill>
            <a:srgbClr val="B3EAF8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@prefix </a:t>
            </a:r>
            <a:r>
              <a:rPr lang="en-US" dirty="0" err="1">
                <a:latin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</a:rPr>
              <a:t>: &lt;http://www.w3.org/ns/shacl#&gt; .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ex:SongShape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sh:NodeShape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  </a:t>
            </a:r>
            <a:r>
              <a:rPr lang="en-GB" dirty="0" err="1">
                <a:latin typeface="Consolas" panose="020B0609020204030204" pitchFamily="49" charset="0"/>
              </a:rPr>
              <a:t>sh:targetClass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ex:Song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  </a:t>
            </a:r>
            <a:r>
              <a:rPr lang="en-GB" dirty="0" err="1">
                <a:latin typeface="Consolas" panose="020B0609020204030204" pitchFamily="49" charset="0"/>
              </a:rPr>
              <a:t>sh:property</a:t>
            </a:r>
            <a:r>
              <a:rPr lang="en-GB" dirty="0"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	</a:t>
            </a:r>
            <a:r>
              <a:rPr lang="en-GB" dirty="0" err="1">
                <a:latin typeface="Consolas" panose="020B0609020204030204" pitchFamily="49" charset="0"/>
              </a:rPr>
              <a:t>sh:path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ex:writer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	</a:t>
            </a:r>
            <a:r>
              <a:rPr lang="en-GB" dirty="0" err="1">
                <a:latin typeface="Consolas" panose="020B0609020204030204" pitchFamily="49" charset="0"/>
              </a:rPr>
              <a:t>sh:class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ex:SoloArtist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	</a:t>
            </a:r>
            <a:r>
              <a:rPr lang="en-GB" dirty="0" err="1">
                <a:latin typeface="Consolas" panose="020B0609020204030204" pitchFamily="49" charset="0"/>
              </a:rPr>
              <a:t>sh:minCount</a:t>
            </a:r>
            <a:r>
              <a:rPr lang="en-GB" dirty="0">
                <a:latin typeface="Consolas" panose="020B0609020204030204" pitchFamily="49" charset="0"/>
              </a:rPr>
              <a:t> 1 .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  ] .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6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66897-F7EA-9914-E399-FF3E3AEA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Targets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34A54-F47A-5344-3BDA-F38B5012D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09473"/>
          </a:xfrm>
        </p:spPr>
        <p:txBody>
          <a:bodyPr/>
          <a:lstStyle/>
          <a:p>
            <a:r>
              <a:rPr lang="en-GB" dirty="0"/>
              <a:t>A shape can target all instances of a class, nodes participating in a given relationship, or specific nodes:</a:t>
            </a:r>
          </a:p>
          <a:p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3C956A-9813-7FB8-BDCB-6897B6CDFAC3}"/>
              </a:ext>
            </a:extLst>
          </p:cNvPr>
          <p:cNvSpPr txBox="1"/>
          <p:nvPr/>
        </p:nvSpPr>
        <p:spPr>
          <a:xfrm>
            <a:off x="3577102" y="2970033"/>
            <a:ext cx="4780476" cy="646331"/>
          </a:xfrm>
          <a:prstGeom prst="rect">
            <a:avLst/>
          </a:prstGeom>
          <a:solidFill>
            <a:srgbClr val="FEF7AE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ex:SongShape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sh:NodeShape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sh:targetClass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ex:Song</a:t>
            </a:r>
            <a:r>
              <a:rPr lang="en-GB" dirty="0">
                <a:latin typeface="Consolas" panose="020B0609020204030204" pitchFamily="49" charset="0"/>
              </a:rPr>
              <a:t> 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3A44A8-2A9E-B34B-2850-4643E16BD053}"/>
              </a:ext>
            </a:extLst>
          </p:cNvPr>
          <p:cNvSpPr txBox="1"/>
          <p:nvPr/>
        </p:nvSpPr>
        <p:spPr>
          <a:xfrm>
            <a:off x="3577102" y="3770079"/>
            <a:ext cx="4780476" cy="646331"/>
          </a:xfrm>
          <a:prstGeom prst="rect">
            <a:avLst/>
          </a:prstGeom>
          <a:solidFill>
            <a:srgbClr val="FFB2A1"/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ex:SongShape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sh:NodeShape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sh:targetNode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ex:Love_Me_Do</a:t>
            </a:r>
            <a:r>
              <a:rPr lang="en-GB" dirty="0">
                <a:latin typeface="Consolas" panose="020B0609020204030204" pitchFamily="49" charset="0"/>
              </a:rPr>
              <a:t> 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201C10-B114-D328-4BF6-703523072A24}"/>
              </a:ext>
            </a:extLst>
          </p:cNvPr>
          <p:cNvSpPr txBox="1"/>
          <p:nvPr/>
        </p:nvSpPr>
        <p:spPr>
          <a:xfrm>
            <a:off x="3577101" y="4568091"/>
            <a:ext cx="4780477" cy="646331"/>
          </a:xfrm>
          <a:prstGeom prst="rect">
            <a:avLst/>
          </a:prstGeom>
          <a:solidFill>
            <a:srgbClr val="80E7DA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ex:SongShape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sh:NodeShape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sh:targetSubjectsOf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ex:writer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C81C2B-E9E7-C0BB-6A2A-B490F3BDD245}"/>
              </a:ext>
            </a:extLst>
          </p:cNvPr>
          <p:cNvSpPr txBox="1"/>
          <p:nvPr/>
        </p:nvSpPr>
        <p:spPr>
          <a:xfrm>
            <a:off x="3577102" y="5366105"/>
            <a:ext cx="4780476" cy="646331"/>
          </a:xfrm>
          <a:prstGeom prst="rect">
            <a:avLst/>
          </a:prstGeom>
          <a:solidFill>
            <a:srgbClr val="B3EAF8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ex:SongShape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sh:NodeShape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sh:targetObjectsOf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ex:track</a:t>
            </a:r>
            <a:r>
              <a:rPr lang="en-GB" dirty="0">
                <a:latin typeface="Consolas" panose="020B06090202040302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014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3E0EB-EB67-14DC-AD0A-9A4C8C11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Validation Reports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4799F-3569-60F4-6D3F-9BFEB7F1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correct: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9799B5-6F4C-3E7B-CD83-0AAACFAB4F09}"/>
              </a:ext>
            </a:extLst>
          </p:cNvPr>
          <p:cNvSpPr txBox="1"/>
          <p:nvPr/>
        </p:nvSpPr>
        <p:spPr>
          <a:xfrm>
            <a:off x="3314700" y="3027206"/>
            <a:ext cx="5491843" cy="1323439"/>
          </a:xfrm>
          <a:prstGeom prst="rect">
            <a:avLst/>
          </a:prstGeom>
          <a:solidFill>
            <a:srgbClr val="80E7DA"/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[ 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a            </a:t>
            </a:r>
            <a:r>
              <a:rPr lang="en-GB" sz="2000" dirty="0" err="1">
                <a:latin typeface="Consolas" panose="020B0609020204030204" pitchFamily="49" charset="0"/>
              </a:rPr>
              <a:t>sh:ValidationReport</a:t>
            </a:r>
            <a:r>
              <a:rPr lang="en-GB" sz="2000" dirty="0">
                <a:latin typeface="Consolas" panose="020B0609020204030204" pitchFamily="49" charset="0"/>
              </a:rPr>
              <a:t> ;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</a:t>
            </a:r>
            <a:r>
              <a:rPr lang="en-GB" sz="2000" dirty="0" err="1">
                <a:latin typeface="Consolas" panose="020B0609020204030204" pitchFamily="49" charset="0"/>
              </a:rPr>
              <a:t>sh:conforms</a:t>
            </a:r>
            <a:r>
              <a:rPr lang="en-GB" sz="2000" dirty="0">
                <a:latin typeface="Consolas" panose="020B0609020204030204" pitchFamily="49" charset="0"/>
              </a:rPr>
              <a:t>  true 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19655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2F71C-7943-10FE-A646-9D94A406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Validation Reports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C21EC4-05DE-B412-7540-D6B5EA2C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Invalid nodes found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F2EE58-41F5-CBF4-6399-1EA9B1C77197}"/>
              </a:ext>
            </a:extLst>
          </p:cNvPr>
          <p:cNvSpPr txBox="1"/>
          <p:nvPr/>
        </p:nvSpPr>
        <p:spPr>
          <a:xfrm>
            <a:off x="1058635" y="2453198"/>
            <a:ext cx="10074729" cy="3139321"/>
          </a:xfrm>
          <a:prstGeom prst="rect">
            <a:avLst/>
          </a:prstGeom>
          <a:solidFill>
            <a:srgbClr val="FFD1C6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[</a:t>
            </a:r>
          </a:p>
          <a:p>
            <a:r>
              <a:rPr lang="en-GB" dirty="0">
                <a:latin typeface="Consolas" panose="020B0609020204030204" pitchFamily="49" charset="0"/>
              </a:rPr>
              <a:t>    a </a:t>
            </a:r>
            <a:r>
              <a:rPr lang="en-GB" dirty="0" err="1">
                <a:latin typeface="Consolas" panose="020B0609020204030204" pitchFamily="49" charset="0"/>
              </a:rPr>
              <a:t>sh:ValidationResult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sh:focusNode</a:t>
            </a:r>
            <a:r>
              <a:rPr lang="en-GB" dirty="0">
                <a:latin typeface="Consolas" panose="020B0609020204030204" pitchFamily="49" charset="0"/>
              </a:rPr>
              <a:t> l:935;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sh:resultMessage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"Value does not have datatype &lt;http://www.w3.org/2001/XMLSchema#string&gt;"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sh:resultPath</a:t>
            </a:r>
            <a:r>
              <a:rPr lang="en-GB" dirty="0">
                <a:latin typeface="Consolas" panose="020B0609020204030204" pitchFamily="49" charset="0"/>
              </a:rPr>
              <a:t> n0:birthday;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sh:resultSeverity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sh:Violation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sh:sourceConstraintComponent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sh:DatatypeConstraintComponent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sh:sourceShape</a:t>
            </a:r>
            <a:r>
              <a:rPr lang="en-GB" dirty="0">
                <a:latin typeface="Consolas" panose="020B0609020204030204" pitchFamily="49" charset="0"/>
              </a:rPr>
              <a:t> [];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sh:value</a:t>
            </a:r>
            <a:r>
              <a:rPr lang="en-GB" dirty="0">
                <a:latin typeface="Consolas" panose="020B0609020204030204" pitchFamily="49" charset="0"/>
              </a:rPr>
              <a:t> "1948-10-09"^^</a:t>
            </a:r>
            <a:r>
              <a:rPr lang="en-GB" dirty="0" err="1">
                <a:latin typeface="Consolas" panose="020B0609020204030204" pitchFamily="49" charset="0"/>
              </a:rPr>
              <a:t>XML:date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latin typeface="Consolas" panose="020B0609020204030204" pitchFamily="49" charset="0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48766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15582-6ED8-9DD4-70A9-BEF033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Core Constraints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272CD88-A3E3-9949-5041-F1657AD9E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856980"/>
              </p:ext>
            </p:extLst>
          </p:nvPr>
        </p:nvGraphicFramePr>
        <p:xfrm>
          <a:off x="838200" y="2023950"/>
          <a:ext cx="10515600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93926053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2020117395"/>
                    </a:ext>
                  </a:extLst>
                </a:gridCol>
              </a:tblGrid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6977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87129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class, datatype,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nodeKind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9951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node, in,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hasValue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24290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Value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minExclusive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maxExclusive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4429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String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pattern,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uniqueLang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7360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and, or, not,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xone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53586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Closed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closed,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ignoredProperties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5386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Pair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equals, disjoint,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lessThanOrEquals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48431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Non-validating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name, value,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defaultValue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66743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Qualified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qualifiedValueShape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09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14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15582-6ED8-9DD4-70A9-BEF033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Core Constraints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272CD88-A3E3-9949-5041-F1657AD9E0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23950"/>
          <a:ext cx="10515600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93926053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2020117395"/>
                    </a:ext>
                  </a:extLst>
                </a:gridCol>
              </a:tblGrid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6977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87129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class, datatype,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nodeKind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9951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node, in,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hasValue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24290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Value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minExclusive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maxExclusive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4429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String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pattern,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uniqueLang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7360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and, or, not,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xone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53586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Closed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closed,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ignoredProperties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5386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Pair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equals, disjoint,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lessThanOrEquals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48431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Non-validating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name, value,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defaultValue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66743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Qualified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qualifiedValueShape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09482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F038FACE-1D61-9440-420A-5723F5DB8663}"/>
              </a:ext>
            </a:extLst>
          </p:cNvPr>
          <p:cNvSpPr/>
          <p:nvPr/>
        </p:nvSpPr>
        <p:spPr>
          <a:xfrm>
            <a:off x="838200" y="2398577"/>
            <a:ext cx="10515600" cy="35381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DE0496-6EF5-E2B9-D56D-130BF952662F}"/>
              </a:ext>
            </a:extLst>
          </p:cNvPr>
          <p:cNvSpPr txBox="1"/>
          <p:nvPr/>
        </p:nvSpPr>
        <p:spPr>
          <a:xfrm>
            <a:off x="7101761" y="1241767"/>
            <a:ext cx="4252039" cy="64633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Constraint the max and min amount of values a property can have</a:t>
            </a:r>
          </a:p>
        </p:txBody>
      </p:sp>
    </p:spTree>
    <p:extLst>
      <p:ext uri="{BB962C8B-B14F-4D97-AF65-F5344CB8AC3E}">
        <p14:creationId xmlns:p14="http://schemas.microsoft.com/office/powerpoint/2010/main" val="416689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A7634-F2EF-6C55-A176-5D963FBA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Cardinality Constraints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ADEEA-69EE-9645-EEA8-A7AB332E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047" y="1986450"/>
            <a:ext cx="7768188" cy="3601039"/>
          </a:xfrm>
          <a:solidFill>
            <a:srgbClr val="B3EAF8"/>
          </a:solidFill>
        </p:spPr>
        <p:txBody>
          <a:bodyPr/>
          <a:lstStyle/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ex:SongShape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sh:NodeShape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  </a:t>
            </a:r>
            <a:r>
              <a:rPr lang="en-GB" dirty="0" err="1">
                <a:latin typeface="Consolas" panose="020B0609020204030204" pitchFamily="49" charset="0"/>
              </a:rPr>
              <a:t>sh:targetClass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ex:Song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  </a:t>
            </a:r>
            <a:r>
              <a:rPr lang="en-GB" dirty="0" err="1">
                <a:latin typeface="Consolas" panose="020B0609020204030204" pitchFamily="49" charset="0"/>
              </a:rPr>
              <a:t>sh:property</a:t>
            </a:r>
            <a:r>
              <a:rPr lang="en-GB" dirty="0"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	</a:t>
            </a:r>
            <a:r>
              <a:rPr lang="en-GB" dirty="0" err="1">
                <a:latin typeface="Consolas" panose="020B0609020204030204" pitchFamily="49" charset="0"/>
              </a:rPr>
              <a:t>sh:path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ex:writer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	</a:t>
            </a:r>
            <a:r>
              <a:rPr lang="en-GB" dirty="0" err="1">
                <a:latin typeface="Consolas" panose="020B0609020204030204" pitchFamily="49" charset="0"/>
              </a:rPr>
              <a:t>sh:class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ex:SoloArtist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	</a:t>
            </a:r>
            <a:r>
              <a:rPr lang="en-GB" b="1" dirty="0" err="1">
                <a:latin typeface="Consolas" panose="020B0609020204030204" pitchFamily="49" charset="0"/>
              </a:rPr>
              <a:t>sh:minCount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1 .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  ] 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37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15582-6ED8-9DD4-70A9-BEF033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Core Constraints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272CD88-A3E3-9949-5041-F1657AD9E0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23950"/>
          <a:ext cx="10515600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93926053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2020117395"/>
                    </a:ext>
                  </a:extLst>
                </a:gridCol>
              </a:tblGrid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6977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87129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class, datatype,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nodeKind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9951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node, in,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hasValue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24290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Value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minExclusive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maxExclusive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4429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String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pattern,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uniqueLang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7360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and, or, not,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xone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53586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Closed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closed,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ignoredProperties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5386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Pair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equals, disjoint,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lessThanOrEquals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48431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Non-validating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name, value,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defaultValue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66743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Qualified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qualifiedValueShape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09482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F038FACE-1D61-9440-420A-5723F5DB8663}"/>
              </a:ext>
            </a:extLst>
          </p:cNvPr>
          <p:cNvSpPr/>
          <p:nvPr/>
        </p:nvSpPr>
        <p:spPr>
          <a:xfrm>
            <a:off x="838200" y="2764736"/>
            <a:ext cx="10515600" cy="35381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DE0496-6EF5-E2B9-D56D-130BF952662F}"/>
              </a:ext>
            </a:extLst>
          </p:cNvPr>
          <p:cNvSpPr txBox="1"/>
          <p:nvPr/>
        </p:nvSpPr>
        <p:spPr>
          <a:xfrm>
            <a:off x="7101761" y="1241767"/>
            <a:ext cx="4252039" cy="64633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Constraint the types of values a property can have</a:t>
            </a:r>
          </a:p>
        </p:txBody>
      </p:sp>
    </p:spTree>
    <p:extLst>
      <p:ext uri="{BB962C8B-B14F-4D97-AF65-F5344CB8AC3E}">
        <p14:creationId xmlns:p14="http://schemas.microsoft.com/office/powerpoint/2010/main" val="333831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5D6E9-4F25-7364-F0F2-41774923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Value Type Constraints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8640147-68E0-5953-83DF-590879F34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21" y="2078349"/>
            <a:ext cx="5769375" cy="3408051"/>
          </a:xfrm>
          <a:solidFill>
            <a:srgbClr val="B3EAF8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 err="1">
                <a:latin typeface="Consolas" panose="020B0609020204030204" pitchFamily="49" charset="0"/>
              </a:rPr>
              <a:t>ex:SongShape</a:t>
            </a:r>
            <a:r>
              <a:rPr lang="en-GB" sz="2200" dirty="0">
                <a:latin typeface="Consolas" panose="020B0609020204030204" pitchFamily="49" charset="0"/>
              </a:rPr>
              <a:t> a </a:t>
            </a:r>
            <a:r>
              <a:rPr lang="en-GB" sz="2200" dirty="0" err="1">
                <a:latin typeface="Consolas" panose="020B0609020204030204" pitchFamily="49" charset="0"/>
              </a:rPr>
              <a:t>sh:NodeShape</a:t>
            </a:r>
            <a:r>
              <a:rPr lang="en-GB" sz="22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	</a:t>
            </a:r>
            <a:r>
              <a:rPr lang="en-GB" sz="2200" dirty="0" err="1">
                <a:latin typeface="Consolas" panose="020B0609020204030204" pitchFamily="49" charset="0"/>
              </a:rPr>
              <a:t>sh:targetClass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</a:rPr>
              <a:t>ex:Song</a:t>
            </a:r>
            <a:r>
              <a:rPr lang="en-GB" sz="22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	</a:t>
            </a:r>
            <a:r>
              <a:rPr lang="en-GB" sz="2200" dirty="0" err="1">
                <a:latin typeface="Consolas" panose="020B0609020204030204" pitchFamily="49" charset="0"/>
              </a:rPr>
              <a:t>sh:property</a:t>
            </a:r>
            <a:r>
              <a:rPr lang="en-GB" sz="2200" dirty="0"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		</a:t>
            </a:r>
            <a:r>
              <a:rPr lang="en-GB" sz="2200" dirty="0" err="1">
                <a:latin typeface="Consolas" panose="020B0609020204030204" pitchFamily="49" charset="0"/>
              </a:rPr>
              <a:t>sh:path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</a:rPr>
              <a:t>ex:name</a:t>
            </a:r>
            <a:r>
              <a:rPr lang="en-GB" sz="22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		</a:t>
            </a:r>
            <a:r>
              <a:rPr lang="en-GB" sz="2200" b="1" dirty="0" err="1">
                <a:latin typeface="Consolas" panose="020B0609020204030204" pitchFamily="49" charset="0"/>
              </a:rPr>
              <a:t>sh:datatype</a:t>
            </a:r>
            <a:r>
              <a:rPr lang="en-GB" sz="2200" b="1" dirty="0">
                <a:latin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</a:rPr>
              <a:t>xsd:string</a:t>
            </a:r>
            <a:r>
              <a:rPr lang="en-GB" sz="2200" dirty="0">
                <a:latin typeface="Consolas" panose="020B0609020204030204" pitchFamily="49" charset="0"/>
              </a:rPr>
              <a:t> .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	] 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 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6A136AB-304E-1706-BBA3-2BF704FF1CDC}"/>
              </a:ext>
            </a:extLst>
          </p:cNvPr>
          <p:cNvSpPr txBox="1">
            <a:spLocks/>
          </p:cNvSpPr>
          <p:nvPr/>
        </p:nvSpPr>
        <p:spPr>
          <a:xfrm>
            <a:off x="6102125" y="2078349"/>
            <a:ext cx="5821834" cy="3408051"/>
          </a:xfrm>
          <a:prstGeom prst="rect">
            <a:avLst/>
          </a:prstGeom>
          <a:solidFill>
            <a:srgbClr val="B3EAF8"/>
          </a:solidFill>
        </p:spPr>
        <p:txBody>
          <a:bodyPr vert="horz" lIns="91440" tIns="45720" rIns="91440" bIns="45720" rtlCol="0">
            <a:normAutofit/>
          </a:bodyPr>
          <a:lstStyle>
            <a:lvl1pPr marL="228584" indent="-228584" algn="l" defTabSz="914332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 err="1">
                <a:latin typeface="Consolas" panose="020B0609020204030204" pitchFamily="49" charset="0"/>
              </a:rPr>
              <a:t>ex:SongShape</a:t>
            </a:r>
            <a:r>
              <a:rPr lang="en-GB" sz="2200" dirty="0">
                <a:latin typeface="Consolas" panose="020B0609020204030204" pitchFamily="49" charset="0"/>
              </a:rPr>
              <a:t> a </a:t>
            </a:r>
            <a:r>
              <a:rPr lang="en-GB" sz="2200" dirty="0" err="1">
                <a:latin typeface="Consolas" panose="020B0609020204030204" pitchFamily="49" charset="0"/>
              </a:rPr>
              <a:t>sh:NodeShape</a:t>
            </a:r>
            <a:r>
              <a:rPr lang="en-GB" sz="22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</a:t>
            </a:r>
            <a:r>
              <a:rPr lang="en-GB" sz="2200" dirty="0" err="1">
                <a:latin typeface="Consolas" panose="020B0609020204030204" pitchFamily="49" charset="0"/>
              </a:rPr>
              <a:t>sh:targetClass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</a:rPr>
              <a:t>ex:Song</a:t>
            </a:r>
            <a:r>
              <a:rPr lang="en-GB" sz="22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</a:t>
            </a:r>
            <a:r>
              <a:rPr lang="en-GB" sz="2200" dirty="0" err="1">
                <a:latin typeface="Consolas" panose="020B0609020204030204" pitchFamily="49" charset="0"/>
              </a:rPr>
              <a:t>sh:property</a:t>
            </a:r>
            <a:r>
              <a:rPr lang="en-GB" sz="2200" dirty="0">
                <a:latin typeface="Consolas" panose="020B0609020204030204" pitchFamily="49" charset="0"/>
              </a:rPr>
              <a:t>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	</a:t>
            </a:r>
            <a:r>
              <a:rPr lang="en-GB" sz="2200" dirty="0" err="1">
                <a:latin typeface="Consolas" panose="020B0609020204030204" pitchFamily="49" charset="0"/>
              </a:rPr>
              <a:t>sh:path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</a:rPr>
              <a:t>ex:writer</a:t>
            </a:r>
            <a:r>
              <a:rPr lang="en-GB" sz="22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	</a:t>
            </a:r>
            <a:r>
              <a:rPr lang="en-GB" sz="2200" b="1" dirty="0" err="1">
                <a:latin typeface="Consolas" panose="020B0609020204030204" pitchFamily="49" charset="0"/>
              </a:rPr>
              <a:t>sh:class</a:t>
            </a:r>
            <a:r>
              <a:rPr lang="en-GB" sz="2200" b="1" dirty="0">
                <a:latin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</a:rPr>
              <a:t>ex:SoloArtist</a:t>
            </a:r>
            <a:r>
              <a:rPr lang="en-GB" sz="22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	</a:t>
            </a:r>
            <a:r>
              <a:rPr lang="en-GB" sz="2200" dirty="0" err="1">
                <a:latin typeface="Consolas" panose="020B0609020204030204" pitchFamily="49" charset="0"/>
              </a:rPr>
              <a:t>sh:minCount</a:t>
            </a:r>
            <a:r>
              <a:rPr lang="en-GB" sz="2200" dirty="0">
                <a:latin typeface="Consolas" panose="020B0609020204030204" pitchFamily="49" charset="0"/>
              </a:rPr>
              <a:t> 1 .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] 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277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15582-6ED8-9DD4-70A9-BEF033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Core Constraints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272CD88-A3E3-9949-5041-F1657AD9E0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23950"/>
          <a:ext cx="10515600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93926053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2020117395"/>
                    </a:ext>
                  </a:extLst>
                </a:gridCol>
              </a:tblGrid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6977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87129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class, datatype,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nodeKind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9951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node, in,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hasValue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24290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Value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minExclusive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maxExclusive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4429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String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pattern,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uniqueLang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7360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and, or, not,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xone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53586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Closed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closed,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ignoredProperties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5386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Pair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equals, disjoint,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lessThanOrEquals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48431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Non-validating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name, value,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defaultValue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66743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Qualified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qualifiedValueShape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09482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F038FACE-1D61-9440-420A-5723F5DB8663}"/>
              </a:ext>
            </a:extLst>
          </p:cNvPr>
          <p:cNvSpPr/>
          <p:nvPr/>
        </p:nvSpPr>
        <p:spPr>
          <a:xfrm>
            <a:off x="838200" y="3123144"/>
            <a:ext cx="10515600" cy="35381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DE0496-6EF5-E2B9-D56D-130BF952662F}"/>
              </a:ext>
            </a:extLst>
          </p:cNvPr>
          <p:cNvSpPr txBox="1"/>
          <p:nvPr/>
        </p:nvSpPr>
        <p:spPr>
          <a:xfrm>
            <a:off x="7101761" y="1241767"/>
            <a:ext cx="4252039" cy="64633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Constraint the values that a property can have</a:t>
            </a:r>
          </a:p>
        </p:txBody>
      </p:sp>
    </p:spTree>
    <p:extLst>
      <p:ext uri="{BB962C8B-B14F-4D97-AF65-F5344CB8AC3E}">
        <p14:creationId xmlns:p14="http://schemas.microsoft.com/office/powerpoint/2010/main" val="160664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C1B4D-9E3D-3291-7680-3F74B67F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RDF Graphs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DC390EF-7B3C-5151-515B-3186FE244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40" y="1622026"/>
            <a:ext cx="8083157" cy="389311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EFC139-BB38-2BB7-EFC8-2E350D7728B1}"/>
              </a:ext>
            </a:extLst>
          </p:cNvPr>
          <p:cNvSpPr txBox="1"/>
          <p:nvPr/>
        </p:nvSpPr>
        <p:spPr>
          <a:xfrm>
            <a:off x="7797303" y="5651382"/>
            <a:ext cx="42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taken from </a:t>
            </a:r>
            <a:r>
              <a:rPr lang="en-GB" sz="1200" dirty="0" err="1"/>
              <a:t>Stardog</a:t>
            </a:r>
            <a:r>
              <a:rPr lang="en-GB" sz="1200" dirty="0"/>
              <a:t> Documentation</a:t>
            </a:r>
          </a:p>
          <a:p>
            <a:r>
              <a:rPr lang="en-GB" sz="1200" dirty="0"/>
              <a:t>https://docs.stardog.com/tutorials/virtual-graph-mappings</a:t>
            </a:r>
          </a:p>
        </p:txBody>
      </p:sp>
    </p:spTree>
    <p:extLst>
      <p:ext uri="{BB962C8B-B14F-4D97-AF65-F5344CB8AC3E}">
        <p14:creationId xmlns:p14="http://schemas.microsoft.com/office/powerpoint/2010/main" val="22845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15582-6ED8-9DD4-70A9-BEF033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Core Constraints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272CD88-A3E3-9949-5041-F1657AD9E0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23950"/>
          <a:ext cx="10515600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93926053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2020117395"/>
                    </a:ext>
                  </a:extLst>
                </a:gridCol>
              </a:tblGrid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6977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87129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class, datatype,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nodeKind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9951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node, in,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hasValue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24290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Value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minExclusive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maxExclusive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4429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String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pattern,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uniqueLang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7360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and, or, not,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xone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53586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Closed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closed,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ignoredProperties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5386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Pair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equals, disjoint,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lessThanOrEquals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48431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Non-validating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name, value,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defaultValue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66743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Qualified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qualifiedValueShape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09482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F038FACE-1D61-9440-420A-5723F5DB8663}"/>
              </a:ext>
            </a:extLst>
          </p:cNvPr>
          <p:cNvSpPr/>
          <p:nvPr/>
        </p:nvSpPr>
        <p:spPr>
          <a:xfrm>
            <a:off x="838200" y="3467767"/>
            <a:ext cx="10515600" cy="35381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DE0496-6EF5-E2B9-D56D-130BF952662F}"/>
              </a:ext>
            </a:extLst>
          </p:cNvPr>
          <p:cNvSpPr txBox="1"/>
          <p:nvPr/>
        </p:nvSpPr>
        <p:spPr>
          <a:xfrm>
            <a:off x="7101761" y="1241767"/>
            <a:ext cx="4252039" cy="64633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Constraint the values a property can have to a given range</a:t>
            </a:r>
          </a:p>
        </p:txBody>
      </p:sp>
    </p:spTree>
    <p:extLst>
      <p:ext uri="{BB962C8B-B14F-4D97-AF65-F5344CB8AC3E}">
        <p14:creationId xmlns:p14="http://schemas.microsoft.com/office/powerpoint/2010/main" val="1382377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15582-6ED8-9DD4-70A9-BEF033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Core Constraints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272CD88-A3E3-9949-5041-F1657AD9E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656399"/>
              </p:ext>
            </p:extLst>
          </p:nvPr>
        </p:nvGraphicFramePr>
        <p:xfrm>
          <a:off x="838200" y="2023950"/>
          <a:ext cx="10515600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93926053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2020117395"/>
                    </a:ext>
                  </a:extLst>
                </a:gridCol>
              </a:tblGrid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6977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87129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class, datatype,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nodeKind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9951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node, in,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hasValue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24290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Value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minExclusive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maxExclusive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4429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String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pattern,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uniqueLang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7360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and, or, not,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xone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53586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Closed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closed,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ignoredProperties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5386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Pair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equals, disjoint,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lessThanOrEquals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48431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Non-validating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name, value,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defaultValue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66743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Qualified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qualifiedValueShape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09482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F038FACE-1D61-9440-420A-5723F5DB8663}"/>
              </a:ext>
            </a:extLst>
          </p:cNvPr>
          <p:cNvSpPr/>
          <p:nvPr/>
        </p:nvSpPr>
        <p:spPr>
          <a:xfrm>
            <a:off x="838200" y="3858723"/>
            <a:ext cx="10515600" cy="35381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DE0496-6EF5-E2B9-D56D-130BF952662F}"/>
              </a:ext>
            </a:extLst>
          </p:cNvPr>
          <p:cNvSpPr txBox="1"/>
          <p:nvPr/>
        </p:nvSpPr>
        <p:spPr>
          <a:xfrm>
            <a:off x="7101761" y="1241767"/>
            <a:ext cx="4252039" cy="64633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Constraint the types of values a property can have</a:t>
            </a:r>
          </a:p>
        </p:txBody>
      </p:sp>
    </p:spTree>
    <p:extLst>
      <p:ext uri="{BB962C8B-B14F-4D97-AF65-F5344CB8AC3E}">
        <p14:creationId xmlns:p14="http://schemas.microsoft.com/office/powerpoint/2010/main" val="1886324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025BA-4DEB-AC53-EE6E-F134FA29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Patterns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275F52-52C5-25C6-3F85-A4D59FE6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2" y="1915283"/>
            <a:ext cx="6628635" cy="3366696"/>
          </a:xfrm>
          <a:solidFill>
            <a:srgbClr val="B3EAF8"/>
          </a:solidFill>
        </p:spPr>
        <p:txBody>
          <a:bodyPr/>
          <a:lstStyle/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ex:PersonShape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sh:NodeShape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sh:targetClass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ex:Person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sh:property</a:t>
            </a:r>
            <a:r>
              <a:rPr lang="en-GB" dirty="0"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</a:t>
            </a:r>
            <a:r>
              <a:rPr lang="en-GB" dirty="0" err="1">
                <a:latin typeface="Consolas" panose="020B0609020204030204" pitchFamily="49" charset="0"/>
              </a:rPr>
              <a:t>sh:path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ex:personalNumber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</a:t>
            </a:r>
            <a:r>
              <a:rPr lang="en-GB" b="1" dirty="0" err="1">
                <a:latin typeface="Consolas" panose="020B0609020204030204" pitchFamily="49" charset="0"/>
              </a:rPr>
              <a:t>sh:pattern</a:t>
            </a:r>
            <a:r>
              <a:rPr lang="en-GB" dirty="0">
                <a:latin typeface="Consolas" panose="020B0609020204030204" pitchFamily="49" charset="0"/>
              </a:rPr>
              <a:t> “\\d{8}-\\d{4}”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].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EFB20E-5E80-D2E6-63A2-61B2546C7588}"/>
              </a:ext>
            </a:extLst>
          </p:cNvPr>
          <p:cNvSpPr txBox="1"/>
          <p:nvPr/>
        </p:nvSpPr>
        <p:spPr>
          <a:xfrm>
            <a:off x="6809753" y="2265323"/>
            <a:ext cx="5287025" cy="646331"/>
          </a:xfrm>
          <a:prstGeom prst="rect">
            <a:avLst/>
          </a:prstGeom>
          <a:solidFill>
            <a:srgbClr val="B3F1E9"/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ex:Alice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ex:Person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ex:personalNumber</a:t>
            </a:r>
            <a:r>
              <a:rPr lang="en-GB" dirty="0">
                <a:latin typeface="Consolas" panose="020B0609020204030204" pitchFamily="49" charset="0"/>
              </a:rPr>
              <a:t> “19990505-3221”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2BECF5-72EE-D56C-BE64-9A9E920DAAFB}"/>
              </a:ext>
            </a:extLst>
          </p:cNvPr>
          <p:cNvSpPr txBox="1"/>
          <p:nvPr/>
        </p:nvSpPr>
        <p:spPr>
          <a:xfrm>
            <a:off x="6809753" y="3429000"/>
            <a:ext cx="5287025" cy="646331"/>
          </a:xfrm>
          <a:prstGeom prst="rect">
            <a:avLst/>
          </a:prstGeom>
          <a:solidFill>
            <a:srgbClr val="FFD1C6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ex:Mike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ex:Person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latin typeface="Consolas" panose="020B0609020204030204" pitchFamily="49" charset="0"/>
              </a:rPr>
              <a:t>	 </a:t>
            </a:r>
            <a:r>
              <a:rPr lang="en-GB" dirty="0" err="1">
                <a:latin typeface="Consolas" panose="020B0609020204030204" pitchFamily="49" charset="0"/>
              </a:rPr>
              <a:t>ex:personalNumber</a:t>
            </a:r>
            <a:r>
              <a:rPr lang="en-GB" dirty="0">
                <a:latin typeface="Consolas" panose="020B0609020204030204" pitchFamily="49" charset="0"/>
              </a:rPr>
              <a:t> “012112-3244” </a:t>
            </a:r>
          </a:p>
        </p:txBody>
      </p:sp>
    </p:spTree>
    <p:extLst>
      <p:ext uri="{BB962C8B-B14F-4D97-AF65-F5344CB8AC3E}">
        <p14:creationId xmlns:p14="http://schemas.microsoft.com/office/powerpoint/2010/main" val="497665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15582-6ED8-9DD4-70A9-BEF033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Core Constraints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272CD88-A3E3-9949-5041-F1657AD9E0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23950"/>
          <a:ext cx="10515600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93926053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2020117395"/>
                    </a:ext>
                  </a:extLst>
                </a:gridCol>
              </a:tblGrid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6977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87129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class, datatype,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nodeKind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9951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node, in,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hasValue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24290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Value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minExclusive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maxExclusive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4429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String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pattern,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uniqueLang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7360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and, or, not,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xone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53586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Closed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closed,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ignoredProperties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5386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Pair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equals, disjoint,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lessThanOrEquals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48431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Non-validating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name, value,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defaultValue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66743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Qualified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qualifiedValueShape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09482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F038FACE-1D61-9440-420A-5723F5DB8663}"/>
              </a:ext>
            </a:extLst>
          </p:cNvPr>
          <p:cNvSpPr/>
          <p:nvPr/>
        </p:nvSpPr>
        <p:spPr>
          <a:xfrm>
            <a:off x="838200" y="4230533"/>
            <a:ext cx="10515600" cy="35381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DE0496-6EF5-E2B9-D56D-130BF952662F}"/>
              </a:ext>
            </a:extLst>
          </p:cNvPr>
          <p:cNvSpPr txBox="1"/>
          <p:nvPr/>
        </p:nvSpPr>
        <p:spPr>
          <a:xfrm>
            <a:off x="7101761" y="1241767"/>
            <a:ext cx="4252039" cy="36933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Logical operations among constraints</a:t>
            </a:r>
          </a:p>
        </p:txBody>
      </p:sp>
    </p:spTree>
    <p:extLst>
      <p:ext uri="{BB962C8B-B14F-4D97-AF65-F5344CB8AC3E}">
        <p14:creationId xmlns:p14="http://schemas.microsoft.com/office/powerpoint/2010/main" val="3703426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F1BF-B0F7-332F-C1B7-82466000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Logical Operators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F5C52-FB29-5FF5-2869-B7D3C5D9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1325564"/>
          </a:xfrm>
        </p:spPr>
        <p:txBody>
          <a:bodyPr/>
          <a:lstStyle/>
          <a:p>
            <a:r>
              <a:rPr lang="en-GB" dirty="0"/>
              <a:t>A song has to have at least one writer or be a track on an album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EE82FEA-37BF-844D-35E1-8F488B632298}"/>
              </a:ext>
            </a:extLst>
          </p:cNvPr>
          <p:cNvSpPr txBox="1">
            <a:spLocks/>
          </p:cNvSpPr>
          <p:nvPr/>
        </p:nvSpPr>
        <p:spPr>
          <a:xfrm>
            <a:off x="1554824" y="2427568"/>
            <a:ext cx="9312291" cy="3601039"/>
          </a:xfrm>
          <a:prstGeom prst="rect">
            <a:avLst/>
          </a:prstGeom>
          <a:solidFill>
            <a:srgbClr val="B3EAF8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84" indent="-228584" algn="l" defTabSz="914332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>
                <a:latin typeface="Consolas" panose="020B0609020204030204" pitchFamily="49" charset="0"/>
              </a:rPr>
              <a:t>ex:SongShape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sh:NodeShape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sh:targetClass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ex:Song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b="1" dirty="0" err="1">
                <a:latin typeface="Consolas" panose="020B0609020204030204" pitchFamily="49" charset="0"/>
              </a:rPr>
              <a:t>sh:or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onsolas" panose="020B0609020204030204" pitchFamily="49" charset="0"/>
              </a:rPr>
              <a:t>		[</a:t>
            </a:r>
            <a:r>
              <a:rPr lang="en-GB" dirty="0" err="1">
                <a:latin typeface="Consolas" panose="020B0609020204030204" pitchFamily="49" charset="0"/>
              </a:rPr>
              <a:t>sh:property</a:t>
            </a:r>
            <a:r>
              <a:rPr lang="en-GB" dirty="0">
                <a:latin typeface="Consolas" panose="020B0609020204030204" pitchFamily="49" charset="0"/>
              </a:rPr>
              <a:t> [</a:t>
            </a:r>
            <a:r>
              <a:rPr lang="en-GB" dirty="0" err="1">
                <a:latin typeface="Consolas" panose="020B0609020204030204" pitchFamily="49" charset="0"/>
              </a:rPr>
              <a:t>sh:path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ex:writer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onsolas" panose="020B0609020204030204" pitchFamily="49" charset="0"/>
              </a:rPr>
              <a:t>				   </a:t>
            </a:r>
            <a:r>
              <a:rPr lang="en-GB" dirty="0" err="1">
                <a:latin typeface="Consolas" panose="020B0609020204030204" pitchFamily="49" charset="0"/>
              </a:rPr>
              <a:t>sh:class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ex:SoloArtist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onsolas" panose="020B0609020204030204" pitchFamily="49" charset="0"/>
              </a:rPr>
              <a:t>				   </a:t>
            </a:r>
            <a:r>
              <a:rPr lang="en-GB" dirty="0" err="1">
                <a:latin typeface="Consolas" panose="020B0609020204030204" pitchFamily="49" charset="0"/>
              </a:rPr>
              <a:t>sh:minCount</a:t>
            </a:r>
            <a:r>
              <a:rPr lang="en-GB" dirty="0">
                <a:latin typeface="Consolas" panose="020B0609020204030204" pitchFamily="49" charset="0"/>
              </a:rPr>
              <a:t> 1 .]]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onsolas" panose="020B0609020204030204" pitchFamily="49" charset="0"/>
              </a:rPr>
              <a:t>		[</a:t>
            </a:r>
            <a:r>
              <a:rPr lang="en-GB" dirty="0" err="1">
                <a:latin typeface="Consolas" panose="020B0609020204030204" pitchFamily="49" charset="0"/>
              </a:rPr>
              <a:t>sh:property</a:t>
            </a:r>
            <a:r>
              <a:rPr lang="en-GB" dirty="0">
                <a:latin typeface="Consolas" panose="020B0609020204030204" pitchFamily="49" charset="0"/>
              </a:rPr>
              <a:t> [</a:t>
            </a:r>
            <a:r>
              <a:rPr lang="en-GB" dirty="0" err="1">
                <a:latin typeface="Consolas" panose="020B0609020204030204" pitchFamily="49" charset="0"/>
              </a:rPr>
              <a:t>sh:inversePath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ex:track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onsolas" panose="020B0609020204030204" pitchFamily="49" charset="0"/>
              </a:rPr>
              <a:t>				  </a:t>
            </a:r>
            <a:r>
              <a:rPr lang="en-GB" dirty="0" err="1">
                <a:latin typeface="Consolas" panose="020B0609020204030204" pitchFamily="49" charset="0"/>
              </a:rPr>
              <a:t>sh:class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ex:Album</a:t>
            </a:r>
            <a:r>
              <a:rPr lang="en-GB" dirty="0">
                <a:latin typeface="Consolas" panose="020B0609020204030204" pitchFamily="49" charset="0"/>
              </a:rPr>
              <a:t>]]).</a:t>
            </a:r>
          </a:p>
        </p:txBody>
      </p:sp>
    </p:spTree>
    <p:extLst>
      <p:ext uri="{BB962C8B-B14F-4D97-AF65-F5344CB8AC3E}">
        <p14:creationId xmlns:p14="http://schemas.microsoft.com/office/powerpoint/2010/main" val="2098634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2F2FC-180E-B2DF-2CAF-4A720760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Tangent – SHACL Paths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B0C74-CCC0-4C8E-767A-E02EE2C5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943316" cy="425433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err="1">
                <a:latin typeface="Consolas" panose="020B0609020204030204" pitchFamily="49" charset="0"/>
              </a:rPr>
              <a:t>sh:property</a:t>
            </a:r>
            <a:r>
              <a:rPr lang="en-GB" sz="2400" dirty="0">
                <a:latin typeface="Consolas" panose="020B0609020204030204" pitchFamily="49" charset="0"/>
              </a:rPr>
              <a:t> [</a:t>
            </a:r>
            <a:r>
              <a:rPr lang="en-GB" sz="2400" dirty="0" err="1">
                <a:latin typeface="Consolas" panose="020B0609020204030204" pitchFamily="49" charset="0"/>
              </a:rPr>
              <a:t>sh:path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ex:name</a:t>
            </a:r>
            <a:r>
              <a:rPr lang="en-GB" sz="2400" dirty="0">
                <a:latin typeface="Consolas" panose="020B0609020204030204" pitchFamily="49" charset="0"/>
              </a:rPr>
              <a:t> ; ...] 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Consolas" panose="020B0609020204030204" pitchFamily="49" charset="0"/>
              </a:rPr>
              <a:t>sh:property</a:t>
            </a:r>
            <a:r>
              <a:rPr lang="en-GB" sz="2400" dirty="0">
                <a:latin typeface="Consolas" panose="020B0609020204030204" pitchFamily="49" charset="0"/>
              </a:rPr>
              <a:t> [</a:t>
            </a:r>
            <a:r>
              <a:rPr lang="en-GB" sz="2400" dirty="0" err="1">
                <a:latin typeface="Consolas" panose="020B0609020204030204" pitchFamily="49" charset="0"/>
              </a:rPr>
              <a:t>sh:inversePath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ex:track</a:t>
            </a:r>
            <a:r>
              <a:rPr lang="en-GB" sz="2400" dirty="0">
                <a:latin typeface="Consolas" panose="020B0609020204030204" pitchFamily="49" charset="0"/>
              </a:rPr>
              <a:t> ; </a:t>
            </a:r>
            <a:r>
              <a:rPr lang="en-GB" sz="2400" b="1" dirty="0">
                <a:latin typeface="Consolas" panose="020B0609020204030204" pitchFamily="49" charset="0"/>
              </a:rPr>
              <a:t>...</a:t>
            </a:r>
            <a:r>
              <a:rPr lang="en-GB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A3D9247-9900-259E-9E9F-210985F1CBBB}"/>
              </a:ext>
            </a:extLst>
          </p:cNvPr>
          <p:cNvSpPr/>
          <p:nvPr/>
        </p:nvSpPr>
        <p:spPr>
          <a:xfrm>
            <a:off x="3460016" y="2858074"/>
            <a:ext cx="1654191" cy="781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 node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32CB40-8D1F-3F4A-4971-9837DDB8E65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114207" y="3248647"/>
            <a:ext cx="2004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ED2E53DC-0ABD-4E91-59A5-82769B350982}"/>
              </a:ext>
            </a:extLst>
          </p:cNvPr>
          <p:cNvSpPr/>
          <p:nvPr/>
        </p:nvSpPr>
        <p:spPr>
          <a:xfrm>
            <a:off x="7118382" y="2858074"/>
            <a:ext cx="1654191" cy="781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 node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4B7C23-95C5-7970-37BD-53F71D340789}"/>
              </a:ext>
            </a:extLst>
          </p:cNvPr>
          <p:cNvSpPr txBox="1"/>
          <p:nvPr/>
        </p:nvSpPr>
        <p:spPr>
          <a:xfrm>
            <a:off x="5588746" y="287931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ex:name</a:t>
            </a:r>
            <a:endParaRPr lang="en-GB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F87C6CC-7726-C2E1-BE77-B6EF837B3087}"/>
              </a:ext>
            </a:extLst>
          </p:cNvPr>
          <p:cNvSpPr/>
          <p:nvPr/>
        </p:nvSpPr>
        <p:spPr>
          <a:xfrm>
            <a:off x="3439721" y="5034670"/>
            <a:ext cx="1654191" cy="781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 node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2B9E75F-039F-65D8-6254-FF090062D4AA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093912" y="5425243"/>
            <a:ext cx="2004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E2DE3167-A7C0-FBF8-A92A-2C769F3B5F8E}"/>
              </a:ext>
            </a:extLst>
          </p:cNvPr>
          <p:cNvSpPr/>
          <p:nvPr/>
        </p:nvSpPr>
        <p:spPr>
          <a:xfrm>
            <a:off x="7098087" y="5034670"/>
            <a:ext cx="1654191" cy="781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 node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E632A0-FB22-BAB8-AE54-27711E41A40A}"/>
              </a:ext>
            </a:extLst>
          </p:cNvPr>
          <p:cNvSpPr txBox="1"/>
          <p:nvPr/>
        </p:nvSpPr>
        <p:spPr>
          <a:xfrm>
            <a:off x="5568451" y="505591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ex:track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64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2F2FC-180E-B2DF-2CAF-4A720760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Tangent – SHACL Paths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B0C74-CCC0-4C8E-767A-E02EE2C5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943316" cy="425433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err="1">
                <a:latin typeface="Consolas" panose="020B0609020204030204" pitchFamily="49" charset="0"/>
              </a:rPr>
              <a:t>sh:property</a:t>
            </a:r>
            <a:r>
              <a:rPr lang="en-GB" sz="2400" dirty="0">
                <a:latin typeface="Consolas" panose="020B0609020204030204" pitchFamily="49" charset="0"/>
              </a:rPr>
              <a:t> [</a:t>
            </a:r>
            <a:r>
              <a:rPr lang="en-GB" sz="2400" dirty="0" err="1">
                <a:latin typeface="Consolas" panose="020B0609020204030204" pitchFamily="49" charset="0"/>
              </a:rPr>
              <a:t>sh:path</a:t>
            </a:r>
            <a:r>
              <a:rPr lang="en-GB" sz="2400" dirty="0">
                <a:latin typeface="Consolas" panose="020B0609020204030204" pitchFamily="49" charset="0"/>
              </a:rPr>
              <a:t> (</a:t>
            </a:r>
            <a:r>
              <a:rPr lang="en-GB" sz="2400" dirty="0" err="1">
                <a:latin typeface="Consolas" panose="020B0609020204030204" pitchFamily="49" charset="0"/>
              </a:rPr>
              <a:t>ex:writer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ex:name</a:t>
            </a:r>
            <a:r>
              <a:rPr lang="en-GB" sz="2400" dirty="0">
                <a:latin typeface="Consolas" panose="020B0609020204030204" pitchFamily="49" charset="0"/>
              </a:rPr>
              <a:t>) ; ...] 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sh:property</a:t>
            </a:r>
            <a:r>
              <a:rPr lang="en-GB" sz="2000" dirty="0">
                <a:latin typeface="Consolas" panose="020B0609020204030204" pitchFamily="49" charset="0"/>
              </a:rPr>
              <a:t> [</a:t>
            </a:r>
            <a:r>
              <a:rPr lang="en-GB" sz="2000" dirty="0" err="1">
                <a:latin typeface="Consolas" panose="020B0609020204030204" pitchFamily="49" charset="0"/>
              </a:rPr>
              <a:t>sh:path</a:t>
            </a:r>
            <a:r>
              <a:rPr lang="en-GB" sz="2000" dirty="0">
                <a:latin typeface="Consolas" panose="020B0609020204030204" pitchFamily="49" charset="0"/>
              </a:rPr>
              <a:t> (</a:t>
            </a:r>
            <a:r>
              <a:rPr lang="en-GB" sz="2000" dirty="0" err="1">
                <a:latin typeface="Consolas" panose="020B0609020204030204" pitchFamily="49" charset="0"/>
              </a:rPr>
              <a:t>rdf:type</a:t>
            </a:r>
            <a:r>
              <a:rPr lang="en-GB" sz="2000" dirty="0">
                <a:latin typeface="Consolas" panose="020B0609020204030204" pitchFamily="49" charset="0"/>
              </a:rPr>
              <a:t> [ </a:t>
            </a:r>
            <a:r>
              <a:rPr lang="en-GB" sz="2000" dirty="0" err="1">
                <a:latin typeface="Consolas" panose="020B0609020204030204" pitchFamily="49" charset="0"/>
              </a:rPr>
              <a:t>sh:zeroOrMorePath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rdfs:subClassOf</a:t>
            </a:r>
            <a:r>
              <a:rPr lang="en-GB" sz="2000" dirty="0">
                <a:latin typeface="Consolas" panose="020B0609020204030204" pitchFamily="49" charset="0"/>
              </a:rPr>
              <a:t>]; </a:t>
            </a:r>
            <a:r>
              <a:rPr lang="en-GB" sz="2000" b="1" dirty="0">
                <a:latin typeface="Consolas" panose="020B0609020204030204" pitchFamily="49" charset="0"/>
              </a:rPr>
              <a:t>...</a:t>
            </a:r>
            <a:r>
              <a:rPr lang="en-GB" sz="20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A3D9247-9900-259E-9E9F-210985F1CBBB}"/>
              </a:ext>
            </a:extLst>
          </p:cNvPr>
          <p:cNvSpPr/>
          <p:nvPr/>
        </p:nvSpPr>
        <p:spPr>
          <a:xfrm>
            <a:off x="2078723" y="2844289"/>
            <a:ext cx="1654191" cy="781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 node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32CB40-8D1F-3F4A-4971-9837DDB8E65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732914" y="3234862"/>
            <a:ext cx="15810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ED2E53DC-0ABD-4E91-59A5-82769B350982}"/>
              </a:ext>
            </a:extLst>
          </p:cNvPr>
          <p:cNvSpPr/>
          <p:nvPr/>
        </p:nvSpPr>
        <p:spPr>
          <a:xfrm>
            <a:off x="5313983" y="2844289"/>
            <a:ext cx="1654191" cy="781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interm</a:t>
            </a:r>
            <a:r>
              <a:rPr lang="en-GB" dirty="0"/>
              <a:t>. node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4B7C23-95C5-7970-37BD-53F71D340789}"/>
              </a:ext>
            </a:extLst>
          </p:cNvPr>
          <p:cNvSpPr txBox="1"/>
          <p:nvPr/>
        </p:nvSpPr>
        <p:spPr>
          <a:xfrm>
            <a:off x="4007614" y="29152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ex:writer</a:t>
            </a:r>
            <a:endParaRPr lang="en-GB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F87C6CC-7726-C2E1-BE77-B6EF837B3087}"/>
              </a:ext>
            </a:extLst>
          </p:cNvPr>
          <p:cNvSpPr/>
          <p:nvPr/>
        </p:nvSpPr>
        <p:spPr>
          <a:xfrm>
            <a:off x="1712117" y="5017729"/>
            <a:ext cx="1654191" cy="781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 node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2B9E75F-039F-65D8-6254-FF090062D4AA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3366308" y="5402912"/>
            <a:ext cx="1193701" cy="5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E2DE3167-A7C0-FBF8-A92A-2C769F3B5F8E}"/>
              </a:ext>
            </a:extLst>
          </p:cNvPr>
          <p:cNvSpPr/>
          <p:nvPr/>
        </p:nvSpPr>
        <p:spPr>
          <a:xfrm>
            <a:off x="4560009" y="5012339"/>
            <a:ext cx="1654191" cy="781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 node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E632A0-FB22-BAB8-AE54-27711E41A40A}"/>
              </a:ext>
            </a:extLst>
          </p:cNvPr>
          <p:cNvSpPr txBox="1"/>
          <p:nvPr/>
        </p:nvSpPr>
        <p:spPr>
          <a:xfrm>
            <a:off x="3464463" y="506970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rdf:type</a:t>
            </a:r>
            <a:endParaRPr lang="en-GB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D137AC6-4A53-5C0C-B50F-DDD32BBAA245}"/>
              </a:ext>
            </a:extLst>
          </p:cNvPr>
          <p:cNvSpPr/>
          <p:nvPr/>
        </p:nvSpPr>
        <p:spPr>
          <a:xfrm>
            <a:off x="8547749" y="2844288"/>
            <a:ext cx="1654191" cy="781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 node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23315B8-0C22-0482-41A8-3FAFF30C9F1C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968174" y="3234861"/>
            <a:ext cx="15795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FBF48B0-A643-AEDA-D30E-F82E23D992AF}"/>
              </a:ext>
            </a:extLst>
          </p:cNvPr>
          <p:cNvSpPr txBox="1"/>
          <p:nvPr/>
        </p:nvSpPr>
        <p:spPr>
          <a:xfrm>
            <a:off x="7205566" y="284428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ex:name</a:t>
            </a:r>
            <a:endParaRPr lang="en-GB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288988D-E969-0F0B-26EC-89528E8D9ED9}"/>
              </a:ext>
            </a:extLst>
          </p:cNvPr>
          <p:cNvCxnSpPr>
            <a:cxnSpLocks/>
            <a:stCxn id="12" idx="6"/>
            <a:endCxn id="34" idx="2"/>
          </p:cNvCxnSpPr>
          <p:nvPr/>
        </p:nvCxnSpPr>
        <p:spPr>
          <a:xfrm flipV="1">
            <a:off x="6214200" y="5397480"/>
            <a:ext cx="870627" cy="5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ECDED21-F81D-15B2-20C7-C6BF1222453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9254279" y="5391702"/>
            <a:ext cx="856858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FE1434CA-A5A4-9940-3D99-3A8F5B3DACF6}"/>
              </a:ext>
            </a:extLst>
          </p:cNvPr>
          <p:cNvSpPr/>
          <p:nvPr/>
        </p:nvSpPr>
        <p:spPr>
          <a:xfrm>
            <a:off x="10111137" y="5006906"/>
            <a:ext cx="1654191" cy="781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 node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05BC228F-05C1-DC4A-EAA0-EA1568D084CB}"/>
              </a:ext>
            </a:extLst>
          </p:cNvPr>
          <p:cNvSpPr/>
          <p:nvPr/>
        </p:nvSpPr>
        <p:spPr>
          <a:xfrm>
            <a:off x="7084827" y="5006907"/>
            <a:ext cx="1654191" cy="781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 node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FC9DB69-3C8A-02E7-DA35-937EBA134F1F}"/>
              </a:ext>
            </a:extLst>
          </p:cNvPr>
          <p:cNvSpPr txBox="1"/>
          <p:nvPr/>
        </p:nvSpPr>
        <p:spPr>
          <a:xfrm>
            <a:off x="8850035" y="4942539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rdfs:subClassOf</a:t>
            </a:r>
            <a:endParaRPr lang="en-GB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293BE5D-73CB-C9F5-9CE7-8B135B36968B}"/>
              </a:ext>
            </a:extLst>
          </p:cNvPr>
          <p:cNvSpPr txBox="1"/>
          <p:nvPr/>
        </p:nvSpPr>
        <p:spPr>
          <a:xfrm>
            <a:off x="5907815" y="4894416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rdfs:subClassOf</a:t>
            </a:r>
            <a:endParaRPr lang="en-GB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08E55DF-4660-7312-745D-5F0013DDC140}"/>
              </a:ext>
            </a:extLst>
          </p:cNvPr>
          <p:cNvSpPr txBox="1"/>
          <p:nvPr/>
        </p:nvSpPr>
        <p:spPr>
          <a:xfrm>
            <a:off x="8810539" y="514985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94392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2F2FC-180E-B2DF-2CAF-4A720760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Tangent – SHACL Paths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B0C74-CCC0-4C8E-767A-E02EE2C5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943316" cy="425433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err="1">
                <a:latin typeface="Consolas" panose="020B0609020204030204" pitchFamily="49" charset="0"/>
              </a:rPr>
              <a:t>sh:property</a:t>
            </a:r>
            <a:r>
              <a:rPr lang="en-GB" sz="2400" dirty="0">
                <a:latin typeface="Consolas" panose="020B0609020204030204" pitchFamily="49" charset="0"/>
              </a:rPr>
              <a:t> [</a:t>
            </a:r>
            <a:r>
              <a:rPr lang="en-GB" sz="2400" dirty="0" err="1">
                <a:latin typeface="Consolas" panose="020B0609020204030204" pitchFamily="49" charset="0"/>
              </a:rPr>
              <a:t>sh:alternativePath</a:t>
            </a:r>
            <a:r>
              <a:rPr lang="en-GB" sz="2400" dirty="0">
                <a:latin typeface="Consolas" panose="020B0609020204030204" pitchFamily="49" charset="0"/>
              </a:rPr>
              <a:t> [ </a:t>
            </a:r>
            <a:r>
              <a:rPr lang="en-GB" sz="2400" dirty="0" err="1">
                <a:latin typeface="Consolas" panose="020B0609020204030204" pitchFamily="49" charset="0"/>
              </a:rPr>
              <a:t>ex:father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</a:rPr>
              <a:t>ex:mother</a:t>
            </a:r>
            <a:r>
              <a:rPr lang="en-GB" sz="2400" dirty="0">
                <a:latin typeface="Consolas" panose="020B0609020204030204" pitchFamily="49" charset="0"/>
              </a:rPr>
              <a:t> ] ; ...]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700" dirty="0">
              <a:latin typeface="Consolas" panose="020B0609020204030204" pitchFamily="49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A3D9247-9900-259E-9E9F-210985F1CBBB}"/>
              </a:ext>
            </a:extLst>
          </p:cNvPr>
          <p:cNvSpPr/>
          <p:nvPr/>
        </p:nvSpPr>
        <p:spPr>
          <a:xfrm>
            <a:off x="3329388" y="3320716"/>
            <a:ext cx="1654191" cy="781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 node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32CB40-8D1F-3F4A-4971-9837DDB8E65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3579" y="3711289"/>
            <a:ext cx="2004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ED2E53DC-0ABD-4E91-59A5-82769B350982}"/>
              </a:ext>
            </a:extLst>
          </p:cNvPr>
          <p:cNvSpPr/>
          <p:nvPr/>
        </p:nvSpPr>
        <p:spPr>
          <a:xfrm>
            <a:off x="6987754" y="3320716"/>
            <a:ext cx="1654191" cy="781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 node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4B7C23-95C5-7970-37BD-53F71D340789}"/>
              </a:ext>
            </a:extLst>
          </p:cNvPr>
          <p:cNvSpPr txBox="1"/>
          <p:nvPr/>
        </p:nvSpPr>
        <p:spPr>
          <a:xfrm>
            <a:off x="5458118" y="334195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ex:father</a:t>
            </a:r>
            <a:endParaRPr lang="en-GB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58412AB-0DC1-8D5E-1BE7-43EE5141D442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4983579" y="3711289"/>
            <a:ext cx="2004175" cy="916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287B3E9F-14AD-F17C-44EB-C7F4CE1230F6}"/>
              </a:ext>
            </a:extLst>
          </p:cNvPr>
          <p:cNvSpPr/>
          <p:nvPr/>
        </p:nvSpPr>
        <p:spPr>
          <a:xfrm>
            <a:off x="6987754" y="4236795"/>
            <a:ext cx="1654191" cy="7811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 node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34AD7E9-1418-E171-ED62-612D188671A5}"/>
              </a:ext>
            </a:extLst>
          </p:cNvPr>
          <p:cNvSpPr txBox="1"/>
          <p:nvPr/>
        </p:nvSpPr>
        <p:spPr>
          <a:xfrm>
            <a:off x="5270490" y="427349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ex:mother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288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15582-6ED8-9DD4-70A9-BEF033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Core Constraints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272CD88-A3E3-9949-5041-F1657AD9E0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23950"/>
          <a:ext cx="10515600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93926053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2020117395"/>
                    </a:ext>
                  </a:extLst>
                </a:gridCol>
              </a:tblGrid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6977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87129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class, datatype,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nodeKind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9951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node, in,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hasValue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24290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Value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minExclusive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maxExclusive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4429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String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pattern,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uniqueLang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7360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and, or, not,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xone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53586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Closed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closed,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ignoredProperties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5386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Pair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equals, disjoint,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lessThanOrEquals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48431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Non-validating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name, value,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defaultValue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66743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Qualified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qualifiedValueShape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09482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F038FACE-1D61-9440-420A-5723F5DB8663}"/>
              </a:ext>
            </a:extLst>
          </p:cNvPr>
          <p:cNvSpPr/>
          <p:nvPr/>
        </p:nvSpPr>
        <p:spPr>
          <a:xfrm>
            <a:off x="838200" y="4565966"/>
            <a:ext cx="10515600" cy="35381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DE0496-6EF5-E2B9-D56D-130BF952662F}"/>
              </a:ext>
            </a:extLst>
          </p:cNvPr>
          <p:cNvSpPr txBox="1"/>
          <p:nvPr/>
        </p:nvSpPr>
        <p:spPr>
          <a:xfrm>
            <a:off x="7101761" y="1241767"/>
            <a:ext cx="4252039" cy="64633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Nodes can only have the properties mentioned in the shape</a:t>
            </a:r>
          </a:p>
        </p:txBody>
      </p:sp>
    </p:spTree>
    <p:extLst>
      <p:ext uri="{BB962C8B-B14F-4D97-AF65-F5344CB8AC3E}">
        <p14:creationId xmlns:p14="http://schemas.microsoft.com/office/powerpoint/2010/main" val="82373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300A8-BFDA-E596-C1AF-BD1C0AD9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Closed Shapes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5673DE9-CCE9-2C81-D586-C2E0955EBB4A}"/>
              </a:ext>
            </a:extLst>
          </p:cNvPr>
          <p:cNvSpPr txBox="1">
            <a:spLocks/>
          </p:cNvSpPr>
          <p:nvPr/>
        </p:nvSpPr>
        <p:spPr>
          <a:xfrm>
            <a:off x="944563" y="1690692"/>
            <a:ext cx="5821834" cy="3973233"/>
          </a:xfrm>
          <a:prstGeom prst="rect">
            <a:avLst/>
          </a:prstGeom>
          <a:solidFill>
            <a:srgbClr val="B3EAF8"/>
          </a:solidFill>
        </p:spPr>
        <p:txBody>
          <a:bodyPr vert="horz" lIns="91440" tIns="45720" rIns="91440" bIns="45720" rtlCol="0">
            <a:normAutofit/>
          </a:bodyPr>
          <a:lstStyle>
            <a:lvl1pPr marL="228584" indent="-228584" algn="l" defTabSz="914332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 err="1">
                <a:latin typeface="Consolas" panose="020B0609020204030204" pitchFamily="49" charset="0"/>
              </a:rPr>
              <a:t>ex:SongShape</a:t>
            </a:r>
            <a:r>
              <a:rPr lang="en-GB" sz="2200" dirty="0">
                <a:latin typeface="Consolas" panose="020B0609020204030204" pitchFamily="49" charset="0"/>
              </a:rPr>
              <a:t> a </a:t>
            </a:r>
            <a:r>
              <a:rPr lang="en-GB" sz="2200" dirty="0" err="1">
                <a:latin typeface="Consolas" panose="020B0609020204030204" pitchFamily="49" charset="0"/>
              </a:rPr>
              <a:t>sh:NodeShape</a:t>
            </a:r>
            <a:r>
              <a:rPr lang="en-GB" sz="22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</a:t>
            </a:r>
            <a:r>
              <a:rPr lang="en-GB" sz="2200" dirty="0" err="1">
                <a:latin typeface="Consolas" panose="020B0609020204030204" pitchFamily="49" charset="0"/>
              </a:rPr>
              <a:t>sh:targetNode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</a:rPr>
              <a:t>ex:Love_Me_Do</a:t>
            </a:r>
            <a:r>
              <a:rPr lang="en-GB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</a:t>
            </a:r>
            <a:r>
              <a:rPr lang="en-GB" sz="2200" dirty="0" err="1">
                <a:latin typeface="Consolas" panose="020B0609020204030204" pitchFamily="49" charset="0"/>
              </a:rPr>
              <a:t>sh:property</a:t>
            </a:r>
            <a:r>
              <a:rPr lang="en-GB" sz="2200" dirty="0">
                <a:latin typeface="Consolas" panose="020B0609020204030204" pitchFamily="49" charset="0"/>
              </a:rPr>
              <a:t>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	</a:t>
            </a:r>
            <a:r>
              <a:rPr lang="en-GB" sz="2200" dirty="0" err="1">
                <a:latin typeface="Consolas" panose="020B0609020204030204" pitchFamily="49" charset="0"/>
              </a:rPr>
              <a:t>sh:path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</a:rPr>
              <a:t>ex:writer</a:t>
            </a:r>
            <a:r>
              <a:rPr lang="en-GB" sz="22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	</a:t>
            </a:r>
            <a:r>
              <a:rPr lang="en-GB" sz="2200" dirty="0" err="1">
                <a:latin typeface="Consolas" panose="020B0609020204030204" pitchFamily="49" charset="0"/>
              </a:rPr>
              <a:t>sh:class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</a:rPr>
              <a:t>ex:SoloArtist</a:t>
            </a:r>
            <a:r>
              <a:rPr lang="en-GB" sz="22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	</a:t>
            </a:r>
            <a:r>
              <a:rPr lang="en-GB" sz="2200" dirty="0" err="1">
                <a:latin typeface="Consolas" panose="020B0609020204030204" pitchFamily="49" charset="0"/>
              </a:rPr>
              <a:t>sh:minCount</a:t>
            </a:r>
            <a:r>
              <a:rPr lang="en-GB" sz="2200" dirty="0">
                <a:latin typeface="Consolas" panose="020B0609020204030204" pitchFamily="49" charset="0"/>
              </a:rPr>
              <a:t> 1 .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]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</a:t>
            </a:r>
            <a:r>
              <a:rPr lang="en-GB" sz="2200" b="1" dirty="0" err="1">
                <a:latin typeface="Consolas" panose="020B0609020204030204" pitchFamily="49" charset="0"/>
              </a:rPr>
              <a:t>sh:closed</a:t>
            </a:r>
            <a:r>
              <a:rPr lang="en-GB" sz="2200" b="1" dirty="0">
                <a:latin typeface="Consolas" panose="020B0609020204030204" pitchFamily="49" charset="0"/>
              </a:rPr>
              <a:t> true </a:t>
            </a:r>
            <a:r>
              <a:rPr lang="en-GB" sz="2200" dirty="0">
                <a:latin typeface="Consolas" panose="020B0609020204030204" pitchFamily="49" charset="0"/>
              </a:rPr>
              <a:t>.</a:t>
            </a:r>
          </a:p>
          <a:p>
            <a:endParaRPr lang="en-GB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4BAC5E-D518-F59F-DF7B-385A83DF7196}"/>
              </a:ext>
            </a:extLst>
          </p:cNvPr>
          <p:cNvSpPr txBox="1"/>
          <p:nvPr/>
        </p:nvSpPr>
        <p:spPr>
          <a:xfrm>
            <a:off x="6894085" y="2375180"/>
            <a:ext cx="5205488" cy="369332"/>
          </a:xfrm>
          <a:prstGeom prst="rect">
            <a:avLst/>
          </a:prstGeom>
          <a:solidFill>
            <a:srgbClr val="B3F1E9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ex:Love_Me_Do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ex:writer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ex:John_Lennon</a:t>
            </a:r>
            <a:r>
              <a:rPr lang="en-GB" dirty="0">
                <a:latin typeface="Consolas" panose="020B0609020204030204" pitchFamily="49" charset="0"/>
              </a:rPr>
              <a:t> 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1D7DC5F-FE52-C99C-B6C7-1DABE528B516}"/>
              </a:ext>
            </a:extLst>
          </p:cNvPr>
          <p:cNvSpPr txBox="1"/>
          <p:nvPr/>
        </p:nvSpPr>
        <p:spPr>
          <a:xfrm>
            <a:off x="6890540" y="3429000"/>
            <a:ext cx="4527201" cy="1200329"/>
          </a:xfrm>
          <a:prstGeom prst="rect">
            <a:avLst/>
          </a:prstGeom>
          <a:solidFill>
            <a:srgbClr val="FFD1C6"/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ex:Love_Me_Do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ex:Song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ex:name</a:t>
            </a:r>
            <a:r>
              <a:rPr lang="en-GB" dirty="0">
                <a:latin typeface="Consolas" panose="020B0609020204030204" pitchFamily="49" charset="0"/>
              </a:rPr>
              <a:t> “Love me do” ;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ex:length</a:t>
            </a:r>
            <a:r>
              <a:rPr lang="en-GB" dirty="0">
                <a:latin typeface="Consolas" panose="020B0609020204030204" pitchFamily="49" charset="0"/>
              </a:rPr>
              <a:t> 145 ;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ex:writer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ex:John_Lennon</a:t>
            </a:r>
            <a:r>
              <a:rPr lang="en-GB" dirty="0">
                <a:latin typeface="Consolas" panose="020B0609020204030204" pitchFamily="49" charset="0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387392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14D3C-4A58-C1BA-312E-354990D1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RDF Graphs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7784D9-F9B8-C672-246A-5FE8E2AA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562" y="1825626"/>
            <a:ext cx="10409237" cy="4254337"/>
          </a:xfrm>
        </p:spPr>
        <p:txBody>
          <a:bodyPr/>
          <a:lstStyle/>
          <a:p>
            <a:r>
              <a:rPr lang="en-GB" dirty="0"/>
              <a:t>Very flexible! Add entities and properties as needed, no mandatory fields, no primary keys, etc!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Very flexible! We can introduce inconsistent/incoherent/wrong/duplicate data without noticing</a:t>
            </a:r>
          </a:p>
        </p:txBody>
      </p:sp>
      <p:pic>
        <p:nvPicPr>
          <p:cNvPr id="7" name="Gráfico 6" descr="Pulgar hacia abajo con relleno sólido">
            <a:extLst>
              <a:ext uri="{FF2B5EF4-FFF2-40B4-BE49-F238E27FC236}">
                <a16:creationId xmlns:a16="http://schemas.microsoft.com/office/drawing/2014/main" id="{538F204E-11E3-465C-EC6A-EC7EAB16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3606643"/>
            <a:ext cx="914400" cy="914400"/>
          </a:xfrm>
          <a:prstGeom prst="rect">
            <a:avLst/>
          </a:prstGeom>
        </p:spPr>
      </p:pic>
      <p:pic>
        <p:nvPicPr>
          <p:cNvPr id="8" name="Gráfico 7" descr="Pulgar hacia abajo con relleno sólido">
            <a:extLst>
              <a:ext uri="{FF2B5EF4-FFF2-40B4-BE49-F238E27FC236}">
                <a16:creationId xmlns:a16="http://schemas.microsoft.com/office/drawing/2014/main" id="{F0E2A454-A47D-5969-72A1-315D2737E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99113" y="16242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24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300A8-BFDA-E596-C1AF-BD1C0AD9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Closed Shapes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5673DE9-CCE9-2C81-D586-C2E0955EBB4A}"/>
              </a:ext>
            </a:extLst>
          </p:cNvPr>
          <p:cNvSpPr txBox="1">
            <a:spLocks/>
          </p:cNvSpPr>
          <p:nvPr/>
        </p:nvSpPr>
        <p:spPr>
          <a:xfrm>
            <a:off x="944562" y="1690692"/>
            <a:ext cx="6255764" cy="4167901"/>
          </a:xfrm>
          <a:prstGeom prst="rect">
            <a:avLst/>
          </a:prstGeom>
          <a:solidFill>
            <a:srgbClr val="B3EAF8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84" indent="-228584" algn="l" defTabSz="914332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 err="1">
                <a:latin typeface="Consolas" panose="020B0609020204030204" pitchFamily="49" charset="0"/>
              </a:rPr>
              <a:t>ex:SongShape</a:t>
            </a:r>
            <a:r>
              <a:rPr lang="en-GB" sz="2200" dirty="0">
                <a:latin typeface="Consolas" panose="020B0609020204030204" pitchFamily="49" charset="0"/>
              </a:rPr>
              <a:t> a </a:t>
            </a:r>
            <a:r>
              <a:rPr lang="en-GB" sz="2200" dirty="0" err="1">
                <a:latin typeface="Consolas" panose="020B0609020204030204" pitchFamily="49" charset="0"/>
              </a:rPr>
              <a:t>sh:NodeShape</a:t>
            </a:r>
            <a:r>
              <a:rPr lang="en-GB" sz="22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</a:t>
            </a:r>
            <a:r>
              <a:rPr lang="en-GB" sz="2200" dirty="0" err="1">
                <a:latin typeface="Consolas" panose="020B0609020204030204" pitchFamily="49" charset="0"/>
              </a:rPr>
              <a:t>sh:targetNode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</a:rPr>
              <a:t>ex:Love_Me_Do</a:t>
            </a:r>
            <a:r>
              <a:rPr lang="en-GB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</a:t>
            </a:r>
            <a:r>
              <a:rPr lang="en-GB" sz="2200" dirty="0" err="1">
                <a:latin typeface="Consolas" panose="020B0609020204030204" pitchFamily="49" charset="0"/>
              </a:rPr>
              <a:t>sh:property</a:t>
            </a:r>
            <a:r>
              <a:rPr lang="en-GB" sz="2200" dirty="0">
                <a:latin typeface="Consolas" panose="020B0609020204030204" pitchFamily="49" charset="0"/>
              </a:rPr>
              <a:t>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	</a:t>
            </a:r>
            <a:r>
              <a:rPr lang="en-GB" sz="2200" dirty="0" err="1">
                <a:latin typeface="Consolas" panose="020B0609020204030204" pitchFamily="49" charset="0"/>
              </a:rPr>
              <a:t>sh:path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</a:rPr>
              <a:t>ex:writer</a:t>
            </a:r>
            <a:r>
              <a:rPr lang="en-GB" sz="22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	</a:t>
            </a:r>
            <a:r>
              <a:rPr lang="en-GB" sz="2200" dirty="0" err="1">
                <a:latin typeface="Consolas" panose="020B0609020204030204" pitchFamily="49" charset="0"/>
              </a:rPr>
              <a:t>sh:class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</a:rPr>
              <a:t>ex:SoloArtist</a:t>
            </a:r>
            <a:r>
              <a:rPr lang="en-GB" sz="22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	</a:t>
            </a:r>
            <a:r>
              <a:rPr lang="en-GB" sz="2200" dirty="0" err="1">
                <a:latin typeface="Consolas" panose="020B0609020204030204" pitchFamily="49" charset="0"/>
              </a:rPr>
              <a:t>sh:minCount</a:t>
            </a:r>
            <a:r>
              <a:rPr lang="en-GB" sz="2200" dirty="0">
                <a:latin typeface="Consolas" panose="020B0609020204030204" pitchFamily="49" charset="0"/>
              </a:rPr>
              <a:t> 1 .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]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</a:t>
            </a:r>
            <a:r>
              <a:rPr lang="en-GB" sz="2200" b="1" dirty="0" err="1">
                <a:latin typeface="Consolas" panose="020B0609020204030204" pitchFamily="49" charset="0"/>
              </a:rPr>
              <a:t>sh:closed</a:t>
            </a:r>
            <a:r>
              <a:rPr lang="en-GB" sz="2200" b="1" dirty="0">
                <a:latin typeface="Consolas" panose="020B0609020204030204" pitchFamily="49" charset="0"/>
              </a:rPr>
              <a:t> true ;</a:t>
            </a:r>
            <a:endParaRPr lang="en-GB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latin typeface="Consolas" panose="020B0609020204030204" pitchFamily="49" charset="0"/>
              </a:rPr>
              <a:t>	</a:t>
            </a:r>
            <a:r>
              <a:rPr lang="en-GB" sz="2200" b="1" dirty="0" err="1">
                <a:latin typeface="Consolas" panose="020B0609020204030204" pitchFamily="49" charset="0"/>
              </a:rPr>
              <a:t>sh:ingnoredProperties</a:t>
            </a:r>
            <a:r>
              <a:rPr lang="en-GB" sz="2200" b="1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200" b="1" dirty="0">
                <a:latin typeface="Consolas" panose="020B0609020204030204" pitchFamily="49" charset="0"/>
              </a:rPr>
              <a:t>		(</a:t>
            </a:r>
            <a:r>
              <a:rPr lang="en-GB" sz="2200" b="1" dirty="0" err="1">
                <a:latin typeface="Consolas" panose="020B0609020204030204" pitchFamily="49" charset="0"/>
              </a:rPr>
              <a:t>ex:name</a:t>
            </a:r>
            <a:r>
              <a:rPr lang="en-GB" sz="2200" b="1" dirty="0">
                <a:latin typeface="Consolas" panose="020B0609020204030204" pitchFamily="49" charset="0"/>
              </a:rPr>
              <a:t> </a:t>
            </a:r>
            <a:r>
              <a:rPr lang="en-GB" sz="2200" b="1" dirty="0" err="1">
                <a:latin typeface="Consolas" panose="020B0609020204030204" pitchFamily="49" charset="0"/>
              </a:rPr>
              <a:t>ex:length</a:t>
            </a:r>
            <a:r>
              <a:rPr lang="en-GB" sz="2200" b="1" dirty="0">
                <a:latin typeface="Consolas" panose="020B0609020204030204" pitchFamily="49" charset="0"/>
              </a:rPr>
              <a:t> </a:t>
            </a:r>
            <a:r>
              <a:rPr lang="en-GB" sz="2200" b="1" dirty="0" err="1">
                <a:latin typeface="Consolas" panose="020B0609020204030204" pitchFamily="49" charset="0"/>
              </a:rPr>
              <a:t>rdf:type</a:t>
            </a:r>
            <a:r>
              <a:rPr lang="en-GB" sz="2200" b="1" dirty="0">
                <a:latin typeface="Consolas" panose="020B0609020204030204" pitchFamily="49" charset="0"/>
              </a:rPr>
              <a:t>) .</a:t>
            </a:r>
          </a:p>
          <a:p>
            <a:endParaRPr lang="en-GB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4BAC5E-D518-F59F-DF7B-385A83DF7196}"/>
              </a:ext>
            </a:extLst>
          </p:cNvPr>
          <p:cNvSpPr txBox="1"/>
          <p:nvPr/>
        </p:nvSpPr>
        <p:spPr>
          <a:xfrm>
            <a:off x="7342412" y="2236680"/>
            <a:ext cx="4527201" cy="646331"/>
          </a:xfrm>
          <a:prstGeom prst="rect">
            <a:avLst/>
          </a:prstGeom>
          <a:solidFill>
            <a:srgbClr val="B3F1E9"/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ex:Love_Me_Do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ex:Song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ex:writer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ex:John_Lennon</a:t>
            </a:r>
            <a:r>
              <a:rPr lang="en-GB" dirty="0">
                <a:latin typeface="Consolas" panose="020B0609020204030204" pitchFamily="49" charset="0"/>
              </a:rPr>
              <a:t> 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1D7DC5F-FE52-C99C-B6C7-1DABE528B516}"/>
              </a:ext>
            </a:extLst>
          </p:cNvPr>
          <p:cNvSpPr txBox="1"/>
          <p:nvPr/>
        </p:nvSpPr>
        <p:spPr>
          <a:xfrm>
            <a:off x="7342413" y="3429000"/>
            <a:ext cx="4527201" cy="1200329"/>
          </a:xfrm>
          <a:prstGeom prst="rect">
            <a:avLst/>
          </a:prstGeom>
          <a:solidFill>
            <a:srgbClr val="B3F1E9"/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ex:Love_Me_Do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ex:Song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ex:name</a:t>
            </a:r>
            <a:r>
              <a:rPr lang="en-GB" dirty="0">
                <a:latin typeface="Consolas" panose="020B0609020204030204" pitchFamily="49" charset="0"/>
              </a:rPr>
              <a:t> “Love me do” ;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ex:length</a:t>
            </a:r>
            <a:r>
              <a:rPr lang="en-GB" dirty="0">
                <a:latin typeface="Consolas" panose="020B0609020204030204" pitchFamily="49" charset="0"/>
              </a:rPr>
              <a:t> 145 ;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ex:writer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ex:John_Lennon</a:t>
            </a:r>
            <a:r>
              <a:rPr lang="en-GB" dirty="0">
                <a:latin typeface="Consolas" panose="020B0609020204030204" pitchFamily="49" charset="0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221193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15582-6ED8-9DD4-70A9-BEF033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Core Constraints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272CD88-A3E3-9949-5041-F1657AD9E0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23950"/>
          <a:ext cx="10515600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93926053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2020117395"/>
                    </a:ext>
                  </a:extLst>
                </a:gridCol>
              </a:tblGrid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6977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87129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class, datatype,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nodeKind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9951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node, in,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hasValue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24290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Value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minExclusive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maxExclusive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4429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String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pattern,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uniqueLang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7360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and, or, not,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xone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53586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Closed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closed,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ignoredProperties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5386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Pair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equals, disjoint,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lessThanOrEquals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48431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Non-validating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name, value,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defaultValue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66743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Qualified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qualifiedValueShape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09482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F038FACE-1D61-9440-420A-5723F5DB8663}"/>
              </a:ext>
            </a:extLst>
          </p:cNvPr>
          <p:cNvSpPr/>
          <p:nvPr/>
        </p:nvSpPr>
        <p:spPr>
          <a:xfrm>
            <a:off x="838200" y="4965729"/>
            <a:ext cx="10515600" cy="35381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DE0496-6EF5-E2B9-D56D-130BF952662F}"/>
              </a:ext>
            </a:extLst>
          </p:cNvPr>
          <p:cNvSpPr txBox="1"/>
          <p:nvPr/>
        </p:nvSpPr>
        <p:spPr>
          <a:xfrm>
            <a:off x="7101761" y="1241767"/>
            <a:ext cx="4252039" cy="64633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Constraint on value nodes in relation to other properties</a:t>
            </a:r>
          </a:p>
        </p:txBody>
      </p:sp>
    </p:spTree>
    <p:extLst>
      <p:ext uri="{BB962C8B-B14F-4D97-AF65-F5344CB8AC3E}">
        <p14:creationId xmlns:p14="http://schemas.microsoft.com/office/powerpoint/2010/main" val="158474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7B7DD-3A42-C4EC-15BA-E869B51C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Property Pair Constraints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6E5B158-1D26-A199-19AD-640D4410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33" y="2023211"/>
            <a:ext cx="6866893" cy="3366696"/>
          </a:xfrm>
          <a:solidFill>
            <a:srgbClr val="B3EAF8"/>
          </a:solidFill>
        </p:spPr>
        <p:txBody>
          <a:bodyPr/>
          <a:lstStyle/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ex:ExmployeeShape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sh:NodeShape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sh:targetNode</a:t>
            </a:r>
            <a:r>
              <a:rPr lang="en-GB" dirty="0">
                <a:latin typeface="Consolas" panose="020B0609020204030204" pitchFamily="49" charset="0"/>
              </a:rPr>
              <a:t> (</a:t>
            </a:r>
            <a:r>
              <a:rPr lang="en-GB" dirty="0" err="1">
                <a:latin typeface="Consolas" panose="020B0609020204030204" pitchFamily="49" charset="0"/>
              </a:rPr>
              <a:t>ex:Mike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ex:Alice</a:t>
            </a:r>
            <a:r>
              <a:rPr lang="en-GB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sh:property</a:t>
            </a:r>
            <a:r>
              <a:rPr lang="en-GB" dirty="0"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</a:t>
            </a:r>
            <a:r>
              <a:rPr lang="en-GB" dirty="0" err="1">
                <a:latin typeface="Consolas" panose="020B0609020204030204" pitchFamily="49" charset="0"/>
              </a:rPr>
              <a:t>sh:path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ex:birthDate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</a:t>
            </a:r>
            <a:r>
              <a:rPr lang="en-GB" b="1" dirty="0" err="1">
                <a:latin typeface="Consolas" panose="020B0609020204030204" pitchFamily="49" charset="0"/>
              </a:rPr>
              <a:t>sh:lessThan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ex:contractStart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].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C23A3C-7866-24D6-CD46-9F19F19DB7BD}"/>
              </a:ext>
            </a:extLst>
          </p:cNvPr>
          <p:cNvSpPr txBox="1"/>
          <p:nvPr/>
        </p:nvSpPr>
        <p:spPr>
          <a:xfrm>
            <a:off x="7232491" y="2297488"/>
            <a:ext cx="4801314" cy="923330"/>
          </a:xfrm>
          <a:prstGeom prst="rect">
            <a:avLst/>
          </a:prstGeom>
          <a:solidFill>
            <a:srgbClr val="B3F1E9"/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ex:Alice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ex:Person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ex:birthDate</a:t>
            </a:r>
            <a:r>
              <a:rPr lang="en-GB" dirty="0">
                <a:latin typeface="Consolas" panose="020B0609020204030204" pitchFamily="49" charset="0"/>
              </a:rPr>
              <a:t> “1994-05-05” ;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ex:contractStart</a:t>
            </a:r>
            <a:r>
              <a:rPr lang="en-GB" dirty="0">
                <a:latin typeface="Consolas" panose="020B0609020204030204" pitchFamily="49" charset="0"/>
              </a:rPr>
              <a:t> “2021-01-01”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496547-0842-0D86-B89C-0624E67BAC03}"/>
              </a:ext>
            </a:extLst>
          </p:cNvPr>
          <p:cNvSpPr txBox="1"/>
          <p:nvPr/>
        </p:nvSpPr>
        <p:spPr>
          <a:xfrm>
            <a:off x="7232491" y="3598631"/>
            <a:ext cx="4801314" cy="923330"/>
          </a:xfrm>
          <a:prstGeom prst="rect">
            <a:avLst/>
          </a:prstGeom>
          <a:solidFill>
            <a:srgbClr val="FFD1C6"/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ex:Mike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ex:Person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ex:birthDate</a:t>
            </a:r>
            <a:r>
              <a:rPr lang="en-GB" dirty="0">
                <a:latin typeface="Consolas" panose="020B0609020204030204" pitchFamily="49" charset="0"/>
              </a:rPr>
              <a:t> “2001-21-12” ;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ex:contractStart</a:t>
            </a:r>
            <a:r>
              <a:rPr lang="en-GB" dirty="0">
                <a:latin typeface="Consolas" panose="020B0609020204030204" pitchFamily="49" charset="0"/>
              </a:rPr>
              <a:t> “2001-01-01”	</a:t>
            </a:r>
          </a:p>
        </p:txBody>
      </p:sp>
    </p:spTree>
    <p:extLst>
      <p:ext uri="{BB962C8B-B14F-4D97-AF65-F5344CB8AC3E}">
        <p14:creationId xmlns:p14="http://schemas.microsoft.com/office/powerpoint/2010/main" val="2985757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15582-6ED8-9DD4-70A9-BEF033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Core Constraints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272CD88-A3E3-9949-5041-F1657AD9E0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23950"/>
          <a:ext cx="10515600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93926053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2020117395"/>
                    </a:ext>
                  </a:extLst>
                </a:gridCol>
              </a:tblGrid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6977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87129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class, datatype,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nodeKind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9951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node, in,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hasValue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24290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Value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minExclusive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maxExclusive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4429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String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pattern,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uniqueLang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7360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and, or, not,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xone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53586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Closed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closed,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ignoredProperties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5386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Pair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equals, disjoint,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lessThanOrEquals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48431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Non-validating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name, value,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defaultValue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66743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Qualified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qualifiedValueShape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09482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F038FACE-1D61-9440-420A-5723F5DB8663}"/>
              </a:ext>
            </a:extLst>
          </p:cNvPr>
          <p:cNvSpPr/>
          <p:nvPr/>
        </p:nvSpPr>
        <p:spPr>
          <a:xfrm>
            <a:off x="838200" y="5325286"/>
            <a:ext cx="10515600" cy="35381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DE0496-6EF5-E2B9-D56D-130BF952662F}"/>
              </a:ext>
            </a:extLst>
          </p:cNvPr>
          <p:cNvSpPr txBox="1"/>
          <p:nvPr/>
        </p:nvSpPr>
        <p:spPr>
          <a:xfrm>
            <a:off x="7101761" y="1241767"/>
            <a:ext cx="4316752" cy="64633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Optional constraints for recommended values or to add metadata, not validated.</a:t>
            </a:r>
          </a:p>
        </p:txBody>
      </p:sp>
    </p:spTree>
    <p:extLst>
      <p:ext uri="{BB962C8B-B14F-4D97-AF65-F5344CB8AC3E}">
        <p14:creationId xmlns:p14="http://schemas.microsoft.com/office/powerpoint/2010/main" val="3884218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13AC2-A31C-874A-4E1D-80959CAF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Non-validating Characteristics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184D6-D1CE-5339-CDE3-239E5A21832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B3EAF8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ex:PersonFormShape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 </a:t>
            </a:r>
            <a:r>
              <a:rPr lang="en-US" dirty="0" err="1">
                <a:latin typeface="Consolas" panose="020B0609020204030204" pitchFamily="49" charset="0"/>
              </a:rPr>
              <a:t>sh:NodeShape</a:t>
            </a:r>
            <a:r>
              <a:rPr lang="en-US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sh:property</a:t>
            </a:r>
            <a:r>
              <a:rPr lang="en-US" dirty="0"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sh:path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ex:firstName</a:t>
            </a:r>
            <a:r>
              <a:rPr lang="en-US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sh:name</a:t>
            </a:r>
            <a:r>
              <a:rPr lang="en-US" dirty="0">
                <a:latin typeface="Consolas" panose="020B0609020204030204" pitchFamily="49" charset="0"/>
              </a:rPr>
              <a:t> "first name" 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sh:description</a:t>
            </a:r>
            <a:r>
              <a:rPr lang="en-US" dirty="0">
                <a:latin typeface="Consolas" panose="020B0609020204030204" pitchFamily="49" charset="0"/>
              </a:rPr>
              <a:t> "The person's given name(s)" 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sh:order</a:t>
            </a:r>
            <a:r>
              <a:rPr lang="en-US" dirty="0">
                <a:latin typeface="Consolas" panose="020B0609020204030204" pitchFamily="49" charset="0"/>
              </a:rPr>
              <a:t> 0 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sh:group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ex:NameGroup</a:t>
            </a:r>
            <a:r>
              <a:rPr lang="en-US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] ;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65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15582-6ED8-9DD4-70A9-BEF0337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Core Constraints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272CD88-A3E3-9949-5041-F1657AD9E0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23950"/>
          <a:ext cx="10515600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93926053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2020117395"/>
                    </a:ext>
                  </a:extLst>
                </a:gridCol>
              </a:tblGrid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6977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87129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class, datatype,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nodeKind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9951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node, in,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hasValue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524290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Value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maxInclusive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minExclusive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maxExclusive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44297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String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minLength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maxLength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pattern,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uniqueLang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7360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and, or, not,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xone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535864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Closed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closed,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ignoredProperties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5386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Property Pair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equals, disjoint,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lessThanOrEquals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48431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Non-validating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name, value,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defaultValue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66743"/>
                  </a:ext>
                </a:extLst>
              </a:tr>
              <a:tr h="363032">
                <a:tc>
                  <a:txBody>
                    <a:bodyPr/>
                    <a:lstStyle/>
                    <a:p>
                      <a:r>
                        <a:rPr lang="en-GB" dirty="0"/>
                        <a:t>Qualified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qualifiedValueShape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qualifiedMinCount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dirty="0" err="1">
                          <a:latin typeface="Consolas" panose="020B0609020204030204" pitchFamily="49" charset="0"/>
                        </a:rPr>
                        <a:t>qualifiedMaxCount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09482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F038FACE-1D61-9440-420A-5723F5DB8663}"/>
              </a:ext>
            </a:extLst>
          </p:cNvPr>
          <p:cNvSpPr/>
          <p:nvPr/>
        </p:nvSpPr>
        <p:spPr>
          <a:xfrm>
            <a:off x="838200" y="5692058"/>
            <a:ext cx="10515600" cy="35381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DE0496-6EF5-E2B9-D56D-130BF952662F}"/>
              </a:ext>
            </a:extLst>
          </p:cNvPr>
          <p:cNvSpPr txBox="1"/>
          <p:nvPr/>
        </p:nvSpPr>
        <p:spPr>
          <a:xfrm>
            <a:off x="7101761" y="1241767"/>
            <a:ext cx="4252039" cy="646331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Constraints to the number of value nodes that conform to a constraint</a:t>
            </a:r>
          </a:p>
        </p:txBody>
      </p:sp>
    </p:spTree>
    <p:extLst>
      <p:ext uri="{BB962C8B-B14F-4D97-AF65-F5344CB8AC3E}">
        <p14:creationId xmlns:p14="http://schemas.microsoft.com/office/powerpoint/2010/main" val="1539542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19A89-6DCC-59FA-9444-23AB8FE7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Custom Constraints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7B866-89D7-00F0-B671-E93A82E0A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800871" cy="425433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Custom constraints can be defined by using SPARQL queries:</a:t>
            </a:r>
          </a:p>
          <a:p>
            <a:pPr marL="0" indent="0">
              <a:buNone/>
            </a:pPr>
            <a:r>
              <a:rPr lang="en-GB" sz="2100" dirty="0" err="1">
                <a:latin typeface="Consolas" panose="020B0609020204030204" pitchFamily="49" charset="0"/>
              </a:rPr>
              <a:t>ex:LanguageExampleShape</a:t>
            </a:r>
            <a:r>
              <a:rPr lang="en-GB" sz="2100" dirty="0">
                <a:latin typeface="Consolas" panose="020B0609020204030204" pitchFamily="49" charset="0"/>
              </a:rPr>
              <a:t> a </a:t>
            </a:r>
            <a:r>
              <a:rPr lang="en-GB" sz="2100" dirty="0" err="1">
                <a:latin typeface="Consolas" panose="020B0609020204030204" pitchFamily="49" charset="0"/>
              </a:rPr>
              <a:t>sh:NodeShape</a:t>
            </a:r>
            <a:r>
              <a:rPr lang="en-GB" sz="21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</a:rPr>
              <a:t>    </a:t>
            </a:r>
            <a:r>
              <a:rPr lang="en-GB" sz="2100" dirty="0" err="1">
                <a:latin typeface="Consolas" panose="020B0609020204030204" pitchFamily="49" charset="0"/>
              </a:rPr>
              <a:t>sh:targetClass</a:t>
            </a:r>
            <a:r>
              <a:rPr lang="en-GB" sz="2100" dirty="0">
                <a:latin typeface="Consolas" panose="020B0609020204030204" pitchFamily="49" charset="0"/>
              </a:rPr>
              <a:t> </a:t>
            </a:r>
            <a:r>
              <a:rPr lang="en-GB" sz="2100" dirty="0" err="1">
                <a:latin typeface="Consolas" panose="020B0609020204030204" pitchFamily="49" charset="0"/>
              </a:rPr>
              <a:t>ex:Country</a:t>
            </a:r>
            <a:r>
              <a:rPr lang="en-GB" sz="21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</a:rPr>
              <a:t>    </a:t>
            </a:r>
            <a:r>
              <a:rPr lang="en-GB" sz="2100" dirty="0" err="1">
                <a:latin typeface="Consolas" panose="020B0609020204030204" pitchFamily="49" charset="0"/>
              </a:rPr>
              <a:t>sh:sparql</a:t>
            </a:r>
            <a:r>
              <a:rPr lang="en-GB" sz="2100" dirty="0"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</a:rPr>
              <a:t>        a </a:t>
            </a:r>
            <a:r>
              <a:rPr lang="en-GB" sz="2100" dirty="0" err="1">
                <a:latin typeface="Consolas" panose="020B0609020204030204" pitchFamily="49" charset="0"/>
              </a:rPr>
              <a:t>sh:SPARQLConstraint</a:t>
            </a:r>
            <a:r>
              <a:rPr lang="en-GB" sz="2100" dirty="0">
                <a:latin typeface="Consolas" panose="020B0609020204030204" pitchFamily="49" charset="0"/>
              </a:rPr>
              <a:t> ;   # This triple is optional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</a:rPr>
              <a:t>        </a:t>
            </a:r>
            <a:r>
              <a:rPr lang="en-GB" sz="2100" dirty="0" err="1">
                <a:latin typeface="Consolas" panose="020B0609020204030204" pitchFamily="49" charset="0"/>
              </a:rPr>
              <a:t>sh:message</a:t>
            </a:r>
            <a:r>
              <a:rPr lang="en-GB" sz="2100" dirty="0">
                <a:latin typeface="Consolas" panose="020B0609020204030204" pitchFamily="49" charset="0"/>
              </a:rPr>
              <a:t> "Values are literals with German language tag." ;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</a:rPr>
              <a:t>        </a:t>
            </a:r>
            <a:r>
              <a:rPr lang="en-GB" sz="2100" dirty="0" err="1">
                <a:latin typeface="Consolas" panose="020B0609020204030204" pitchFamily="49" charset="0"/>
              </a:rPr>
              <a:t>sh:prefixes</a:t>
            </a:r>
            <a:r>
              <a:rPr lang="en-GB" sz="2100" dirty="0">
                <a:latin typeface="Consolas" panose="020B0609020204030204" pitchFamily="49" charset="0"/>
              </a:rPr>
              <a:t> ex: ;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</a:rPr>
              <a:t>        </a:t>
            </a:r>
            <a:r>
              <a:rPr lang="en-GB" sz="2100" dirty="0" err="1">
                <a:latin typeface="Consolas" panose="020B0609020204030204" pitchFamily="49" charset="0"/>
              </a:rPr>
              <a:t>sh:select</a:t>
            </a:r>
            <a:r>
              <a:rPr lang="en-GB" sz="2100" dirty="0">
                <a:latin typeface="Consolas" panose="020B0609020204030204" pitchFamily="49" charset="0"/>
              </a:rPr>
              <a:t> """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</a:rPr>
              <a:t>            SELECT $this (</a:t>
            </a:r>
            <a:r>
              <a:rPr lang="en-GB" sz="2100" dirty="0" err="1">
                <a:latin typeface="Consolas" panose="020B0609020204030204" pitchFamily="49" charset="0"/>
              </a:rPr>
              <a:t>ex:germanLabel</a:t>
            </a:r>
            <a:r>
              <a:rPr lang="en-GB" sz="2100" dirty="0">
                <a:latin typeface="Consolas" panose="020B0609020204030204" pitchFamily="49" charset="0"/>
              </a:rPr>
              <a:t> AS ?path) ?value WHERE {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</a:rPr>
              <a:t>		$this </a:t>
            </a:r>
            <a:r>
              <a:rPr lang="en-GB" sz="2100" dirty="0" err="1">
                <a:latin typeface="Consolas" panose="020B0609020204030204" pitchFamily="49" charset="0"/>
              </a:rPr>
              <a:t>ex:germanLabel</a:t>
            </a:r>
            <a:r>
              <a:rPr lang="en-GB" sz="2100" dirty="0">
                <a:latin typeface="Consolas" panose="020B0609020204030204" pitchFamily="49" charset="0"/>
              </a:rPr>
              <a:t> ?value .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</a:rPr>
              <a:t>		FILTER (!</a:t>
            </a:r>
            <a:r>
              <a:rPr lang="en-GB" sz="2100" dirty="0" err="1">
                <a:latin typeface="Consolas" panose="020B0609020204030204" pitchFamily="49" charset="0"/>
              </a:rPr>
              <a:t>isLiteral</a:t>
            </a:r>
            <a:r>
              <a:rPr lang="en-GB" sz="2100" dirty="0">
                <a:latin typeface="Consolas" panose="020B0609020204030204" pitchFamily="49" charset="0"/>
              </a:rPr>
              <a:t>(?value) || !</a:t>
            </a:r>
            <a:r>
              <a:rPr lang="en-GB" sz="2100" dirty="0" err="1">
                <a:latin typeface="Consolas" panose="020B0609020204030204" pitchFamily="49" charset="0"/>
              </a:rPr>
              <a:t>langMatches</a:t>
            </a:r>
            <a:r>
              <a:rPr lang="en-GB" sz="2100" dirty="0">
                <a:latin typeface="Consolas" panose="020B0609020204030204" pitchFamily="49" charset="0"/>
              </a:rPr>
              <a:t>(lang(?value), "de"))}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</a:rPr>
              <a:t>	 """ ;] .</a:t>
            </a:r>
          </a:p>
        </p:txBody>
      </p:sp>
    </p:spTree>
    <p:extLst>
      <p:ext uri="{BB962C8B-B14F-4D97-AF65-F5344CB8AC3E}">
        <p14:creationId xmlns:p14="http://schemas.microsoft.com/office/powerpoint/2010/main" val="1247334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60A97-FFC9-9206-1AC5-021D957B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83AEF3-0795-A868-22C6-3FF8BE21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SHACL Specification: </a:t>
            </a:r>
            <a:r>
              <a:rPr lang="en-GB" dirty="0">
                <a:hlinkClick r:id="rId2"/>
              </a:rPr>
              <a:t>https://www.w3.org/TR/shacl/</a:t>
            </a:r>
            <a:endParaRPr lang="en-GB" dirty="0"/>
          </a:p>
          <a:p>
            <a:endParaRPr lang="en-GB" dirty="0"/>
          </a:p>
          <a:p>
            <a:r>
              <a:rPr lang="en-GB" dirty="0"/>
              <a:t>SHACL By Example: </a:t>
            </a:r>
            <a:r>
              <a:rPr lang="en-GB" dirty="0">
                <a:hlinkClick r:id="rId3"/>
              </a:rPr>
              <a:t>https://www.slideshare.net/jelabra/shacl-by-example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485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B0103-EDC7-DA27-AB32-9C355538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Hands-on Exercises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98636-5B84-016E-7AFB-8B369F76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Visit this URL: </a:t>
            </a:r>
            <a:r>
              <a:rPr lang="en-GB" dirty="0">
                <a:hlinkClick r:id="rId2"/>
              </a:rPr>
              <a:t>http://sferrada.com/exercises/shacl.txt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64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0B366-96C4-C2C9-F8C8-EF221BD3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RDF Graphs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552C5-70F0-374E-AA6C-77D5E12A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576"/>
            <a:ext cx="10515600" cy="4685388"/>
          </a:xfrm>
        </p:spPr>
        <p:txBody>
          <a:bodyPr/>
          <a:lstStyle/>
          <a:p>
            <a:r>
              <a:rPr lang="en-GB" dirty="0"/>
              <a:t>No obvious schema: we can add edges and nodes to the graph as we please</a:t>
            </a:r>
          </a:p>
          <a:p>
            <a:r>
              <a:rPr lang="en-GB" dirty="0"/>
              <a:t>What happens with business rules?</a:t>
            </a:r>
          </a:p>
          <a:p>
            <a:r>
              <a:rPr lang="en-GB" dirty="0"/>
              <a:t>What happens with consistency constraints?</a:t>
            </a:r>
          </a:p>
        </p:txBody>
      </p:sp>
      <p:pic>
        <p:nvPicPr>
          <p:cNvPr id="4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109DC518-7D46-A899-4FA1-B6BC01E34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70" y="2896161"/>
            <a:ext cx="6568975" cy="3163833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854A3F0-0D13-16E0-D491-A214431E65CE}"/>
              </a:ext>
            </a:extLst>
          </p:cNvPr>
          <p:cNvCxnSpPr>
            <a:cxnSpLocks/>
          </p:cNvCxnSpPr>
          <p:nvPr/>
        </p:nvCxnSpPr>
        <p:spPr>
          <a:xfrm flipV="1">
            <a:off x="7209516" y="3891944"/>
            <a:ext cx="620321" cy="149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6F15914-8A19-40BA-F2FA-FE4F4701BE00}"/>
              </a:ext>
            </a:extLst>
          </p:cNvPr>
          <p:cNvSpPr txBox="1"/>
          <p:nvPr/>
        </p:nvSpPr>
        <p:spPr>
          <a:xfrm rot="17491372">
            <a:off x="7301416" y="4546879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/>
              <a:t>rdf:type</a:t>
            </a:r>
            <a:endParaRPr lang="en-GB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7A41481-48B4-9D0F-AEC5-7A2047CEFB75}"/>
              </a:ext>
            </a:extLst>
          </p:cNvPr>
          <p:cNvCxnSpPr/>
          <p:nvPr/>
        </p:nvCxnSpPr>
        <p:spPr>
          <a:xfrm flipV="1">
            <a:off x="7395500" y="4152900"/>
            <a:ext cx="1715843" cy="1237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E7AD2E4-6F09-0758-F5B9-38B3AAC1B702}"/>
              </a:ext>
            </a:extLst>
          </p:cNvPr>
          <p:cNvSpPr/>
          <p:nvPr/>
        </p:nvSpPr>
        <p:spPr>
          <a:xfrm>
            <a:off x="8801101" y="3824790"/>
            <a:ext cx="1692728" cy="30449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+mj-lt"/>
              </a:rPr>
              <a:t>“yesterday”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E331E9-F32B-3E7C-C624-7E1812026180}"/>
              </a:ext>
            </a:extLst>
          </p:cNvPr>
          <p:cNvSpPr txBox="1"/>
          <p:nvPr/>
        </p:nvSpPr>
        <p:spPr>
          <a:xfrm rot="19295798">
            <a:off x="7880757" y="4496064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:released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6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47E2D-6CC6-9E4E-938C-498DE52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RDF Schema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8DA9A-7EE8-6B14-C0C9-0A116CA00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to set a vocabulary for the data:</a:t>
            </a:r>
          </a:p>
          <a:p>
            <a:pPr lvl="1"/>
            <a:r>
              <a:rPr lang="en-GB" dirty="0"/>
              <a:t>Class and property definition</a:t>
            </a:r>
          </a:p>
          <a:p>
            <a:pPr lvl="1"/>
            <a:r>
              <a:rPr lang="en-GB" dirty="0"/>
              <a:t>Subclasses and </a:t>
            </a:r>
            <a:r>
              <a:rPr lang="en-GB" dirty="0" err="1"/>
              <a:t>subproperties</a:t>
            </a:r>
            <a:endParaRPr lang="en-GB" dirty="0"/>
          </a:p>
          <a:p>
            <a:pPr lvl="1"/>
            <a:r>
              <a:rPr lang="en-GB" dirty="0"/>
              <a:t>Range and domain definition</a:t>
            </a:r>
          </a:p>
          <a:p>
            <a:pPr lvl="1"/>
            <a:endParaRPr lang="en-GB" dirty="0"/>
          </a:p>
          <a:p>
            <a:r>
              <a:rPr lang="en-GB" dirty="0"/>
              <a:t>Limited expressivity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E3CC95-85C8-9884-1320-F8BC10D71031}"/>
              </a:ext>
            </a:extLst>
          </p:cNvPr>
          <p:cNvSpPr txBox="1"/>
          <p:nvPr/>
        </p:nvSpPr>
        <p:spPr>
          <a:xfrm>
            <a:off x="4049606" y="4728229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:track </a:t>
            </a:r>
            <a:r>
              <a:rPr lang="en-GB" sz="2400" dirty="0" err="1">
                <a:latin typeface="Consolas" panose="020B0609020204030204" pitchFamily="49" charset="0"/>
              </a:rPr>
              <a:t>rdfs:range</a:t>
            </a:r>
            <a:r>
              <a:rPr lang="en-GB" sz="2400" dirty="0">
                <a:latin typeface="Consolas" panose="020B0609020204030204" pitchFamily="49" charset="0"/>
              </a:rPr>
              <a:t> :Song</a:t>
            </a:r>
          </a:p>
        </p:txBody>
      </p:sp>
    </p:spTree>
    <p:extLst>
      <p:ext uri="{BB962C8B-B14F-4D97-AF65-F5344CB8AC3E}">
        <p14:creationId xmlns:p14="http://schemas.microsoft.com/office/powerpoint/2010/main" val="8202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92546-511A-FE17-3659-71332458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OWL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9F673-C3CF-7C12-CEE0-FBA15BF7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Ontology Language</a:t>
            </a:r>
          </a:p>
          <a:p>
            <a:r>
              <a:rPr lang="en-GB" dirty="0"/>
              <a:t>Targets logic and inferencing:</a:t>
            </a:r>
          </a:p>
          <a:p>
            <a:pPr lvl="1"/>
            <a:r>
              <a:rPr lang="en-GB" dirty="0"/>
              <a:t>max/min cardinality</a:t>
            </a:r>
          </a:p>
          <a:p>
            <a:pPr lvl="1"/>
            <a:r>
              <a:rPr lang="en-GB" dirty="0"/>
              <a:t>Intersection/union/difference</a:t>
            </a:r>
          </a:p>
          <a:p>
            <a:pPr lvl="1"/>
            <a:r>
              <a:rPr lang="en-GB" dirty="0"/>
              <a:t>Class and property equivalence</a:t>
            </a:r>
          </a:p>
          <a:p>
            <a:pPr lvl="1"/>
            <a:r>
              <a:rPr lang="en-GB" dirty="0"/>
              <a:t>Property transitivity and symmetry, etc.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Can do validation using certain tools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F40703-4C10-18D7-1856-030993CB6896}"/>
              </a:ext>
            </a:extLst>
          </p:cNvPr>
          <p:cNvSpPr txBox="1"/>
          <p:nvPr/>
        </p:nvSpPr>
        <p:spPr>
          <a:xfrm>
            <a:off x="3193509" y="4718629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:Song </a:t>
            </a:r>
            <a:r>
              <a:rPr lang="en-GB" sz="2400" dirty="0" err="1">
                <a:latin typeface="Consolas" panose="020B0609020204030204" pitchFamily="49" charset="0"/>
              </a:rPr>
              <a:t>owl:disjointWith</a:t>
            </a:r>
            <a:r>
              <a:rPr lang="en-GB" sz="2400" dirty="0">
                <a:latin typeface="Consolas" panose="020B0609020204030204" pitchFamily="49" charset="0"/>
              </a:rPr>
              <a:t> :</a:t>
            </a:r>
            <a:r>
              <a:rPr lang="en-GB" sz="2400" dirty="0" err="1">
                <a:latin typeface="Consolas" panose="020B0609020204030204" pitchFamily="49" charset="0"/>
              </a:rPr>
              <a:t>SoloArtist</a:t>
            </a:r>
            <a:endParaRPr lang="en-GB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8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A45B5-BDF2-4B04-ABF7-F465472C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SHACL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6E112-1B88-4F23-9D31-4EFA7307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RDF data to be validated against </a:t>
            </a:r>
            <a:r>
              <a:rPr lang="en-GB" i="1" dirty="0"/>
              <a:t>shapes</a:t>
            </a:r>
          </a:p>
          <a:p>
            <a:r>
              <a:rPr lang="en-GB" dirty="0"/>
              <a:t>Very expressive:</a:t>
            </a:r>
          </a:p>
          <a:p>
            <a:pPr lvl="1"/>
            <a:r>
              <a:rPr lang="en-GB" dirty="0"/>
              <a:t>Constraints on cardinality, datatypes, ranges, patterns, etc.</a:t>
            </a:r>
          </a:p>
          <a:p>
            <a:pPr lvl="1"/>
            <a:endParaRPr lang="en-GB" dirty="0"/>
          </a:p>
          <a:p>
            <a:r>
              <a:rPr lang="en-GB" dirty="0"/>
              <a:t>There is a shapes graph and a data graph</a:t>
            </a:r>
          </a:p>
          <a:p>
            <a:r>
              <a:rPr lang="en-GB" dirty="0"/>
              <a:t>In the example, we can define what a valid Song shape looks like</a:t>
            </a:r>
          </a:p>
        </p:txBody>
      </p:sp>
    </p:spTree>
    <p:extLst>
      <p:ext uri="{BB962C8B-B14F-4D97-AF65-F5344CB8AC3E}">
        <p14:creationId xmlns:p14="http://schemas.microsoft.com/office/powerpoint/2010/main" val="174479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7BAE-D032-4BEE-03DB-C1EC8565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Validation Process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5981B10-74A6-6037-0C33-6C6A53B14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99" y="2502897"/>
            <a:ext cx="7654401" cy="197532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C7907BB-3B8E-97D5-3FBB-D78DB7B4E365}"/>
              </a:ext>
            </a:extLst>
          </p:cNvPr>
          <p:cNvSpPr txBox="1"/>
          <p:nvPr/>
        </p:nvSpPr>
        <p:spPr>
          <a:xfrm>
            <a:off x="7473043" y="4664528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Produces a validation report!</a:t>
            </a:r>
          </a:p>
        </p:txBody>
      </p:sp>
    </p:spTree>
    <p:extLst>
      <p:ext uri="{BB962C8B-B14F-4D97-AF65-F5344CB8AC3E}">
        <p14:creationId xmlns:p14="http://schemas.microsoft.com/office/powerpoint/2010/main" val="55117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7D29C-2EC8-F904-3C94-EB02E9E8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SHACL – Shapes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C9B5A4-522D-34F4-77F7-64F4AAD4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538357" cy="4254337"/>
          </a:xfrm>
          <a:solidFill>
            <a:srgbClr val="B3EAF8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@prefix </a:t>
            </a:r>
            <a:r>
              <a:rPr lang="en-US" dirty="0" err="1">
                <a:latin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</a:rPr>
              <a:t>: &lt;http://www.w3.org/ns/shacl#&gt; .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ex:SongShape</a:t>
            </a:r>
            <a:r>
              <a:rPr lang="en-GB" dirty="0">
                <a:latin typeface="Consolas" panose="020B0609020204030204" pitchFamily="49" charset="0"/>
              </a:rPr>
              <a:t> a </a:t>
            </a:r>
            <a:r>
              <a:rPr lang="en-GB" dirty="0" err="1">
                <a:latin typeface="Consolas" panose="020B0609020204030204" pitchFamily="49" charset="0"/>
              </a:rPr>
              <a:t>sh:NodeShape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  </a:t>
            </a:r>
            <a:r>
              <a:rPr lang="en-GB" dirty="0" err="1">
                <a:latin typeface="Consolas" panose="020B0609020204030204" pitchFamily="49" charset="0"/>
              </a:rPr>
              <a:t>sh:targetClass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ex:Song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  </a:t>
            </a:r>
            <a:r>
              <a:rPr lang="en-GB" dirty="0" err="1">
                <a:latin typeface="Consolas" panose="020B0609020204030204" pitchFamily="49" charset="0"/>
              </a:rPr>
              <a:t>sh:property</a:t>
            </a:r>
            <a:r>
              <a:rPr lang="en-GB" dirty="0"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	</a:t>
            </a:r>
            <a:r>
              <a:rPr lang="en-GB" dirty="0" err="1">
                <a:latin typeface="Consolas" panose="020B0609020204030204" pitchFamily="49" charset="0"/>
              </a:rPr>
              <a:t>sh:path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ex:released</a:t>
            </a:r>
            <a:r>
              <a:rPr lang="en-GB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	</a:t>
            </a:r>
            <a:r>
              <a:rPr lang="en-GB" dirty="0" err="1">
                <a:latin typeface="Consolas" panose="020B0609020204030204" pitchFamily="49" charset="0"/>
              </a:rPr>
              <a:t>sh:datatype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xsd:date</a:t>
            </a:r>
            <a:r>
              <a:rPr lang="en-GB" dirty="0">
                <a:latin typeface="Consolas" panose="020B0609020204030204" pitchFamily="49" charset="0"/>
              </a:rPr>
              <a:t> 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	  ] . 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753F8F2-72B6-FC41-8DB7-08556E82B63E}"/>
              </a:ext>
            </a:extLst>
          </p:cNvPr>
          <p:cNvCxnSpPr>
            <a:cxnSpLocks/>
          </p:cNvCxnSpPr>
          <p:nvPr/>
        </p:nvCxnSpPr>
        <p:spPr>
          <a:xfrm flipH="1" flipV="1">
            <a:off x="5475514" y="4093029"/>
            <a:ext cx="3429547" cy="410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3056500-E5B4-7A29-7F25-AAEBB54FC973}"/>
              </a:ext>
            </a:extLst>
          </p:cNvPr>
          <p:cNvSpPr txBox="1"/>
          <p:nvPr/>
        </p:nvSpPr>
        <p:spPr>
          <a:xfrm>
            <a:off x="8854516" y="4296301"/>
            <a:ext cx="229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Square brackets indicate a blank node</a:t>
            </a:r>
          </a:p>
        </p:txBody>
      </p:sp>
    </p:spTree>
    <p:extLst>
      <p:ext uri="{BB962C8B-B14F-4D97-AF65-F5344CB8AC3E}">
        <p14:creationId xmlns:p14="http://schemas.microsoft.com/office/powerpoint/2010/main" val="260441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LiU - WHITE">
  <a:themeElements>
    <a:clrScheme name="LiU-BLÅ">
      <a:dk1>
        <a:srgbClr val="000000"/>
      </a:dk1>
      <a:lt1>
        <a:srgbClr val="FFFFFF"/>
      </a:lt1>
      <a:dk2>
        <a:srgbClr val="00B9E7"/>
      </a:dk2>
      <a:lt2>
        <a:srgbClr val="FFFFFF"/>
      </a:lt2>
      <a:accent1>
        <a:srgbClr val="17C7D2"/>
      </a:accent1>
      <a:accent2>
        <a:srgbClr val="00CFB5"/>
      </a:accent2>
      <a:accent3>
        <a:srgbClr val="FF6442"/>
      </a:accent3>
      <a:accent4>
        <a:srgbClr val="8981D3"/>
      </a:accent4>
      <a:accent5>
        <a:srgbClr val="FDEF5D"/>
      </a:accent5>
      <a:accent6>
        <a:srgbClr val="6A7E91"/>
      </a:accent6>
      <a:hlink>
        <a:srgbClr val="0000FF"/>
      </a:hlink>
      <a:folHlink>
        <a:srgbClr val="800080"/>
      </a:folHlink>
    </a:clrScheme>
    <a:fontScheme name="LiU - ersättningstypsnit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iU-BLÅ">
      <a:srgbClr val="00B9E7"/>
    </a:custClr>
    <a:custClr name="LiU-TURKOS">
      <a:srgbClr val="17C7D2"/>
    </a:custClr>
    <a:custClr name="LiU-GRÖN">
      <a:srgbClr val="00CFB5"/>
    </a:custClr>
    <a:custClr name="LiU-">
      <a:srgbClr val="FFFFFF"/>
    </a:custClr>
    <a:custClr name="LiU-ORANGE">
      <a:srgbClr val="FF6442"/>
    </a:custClr>
    <a:custClr name="LiU-LILA">
      <a:srgbClr val="8981D3"/>
    </a:custClr>
    <a:custClr name="LiU-GUL">
      <a:srgbClr val="FDEF5D"/>
    </a:custClr>
    <a:custClr name="LiU-GRÅ">
      <a:srgbClr val="6A7E91"/>
    </a:custClr>
    <a:custClr name="LiU-">
      <a:srgbClr val="FFFFFF"/>
    </a:custClr>
    <a:custClr name="LiU-">
      <a:srgbClr val="FFFFFF"/>
    </a:custClr>
    <a:custClr name="LiU-BLÅ 50%">
      <a:srgbClr val="80DCF3"/>
    </a:custClr>
    <a:custClr name="LiU-TURKOS 50%">
      <a:srgbClr val="8BE3E9"/>
    </a:custClr>
    <a:custClr name="LiU-GRÖN 50%">
      <a:srgbClr val="80E7DA"/>
    </a:custClr>
    <a:custClr name="LiU-">
      <a:srgbClr val="FFFFFF"/>
    </a:custClr>
    <a:custClr name="LiU-ORANGE 50%">
      <a:srgbClr val="FFB2A1"/>
    </a:custClr>
    <a:custClr name="LiU-LILA 50%">
      <a:srgbClr val="C4C0E9"/>
    </a:custClr>
    <a:custClr name="LiU-GUL 50%">
      <a:srgbClr val="FEF7AE"/>
    </a:custClr>
    <a:custClr name="LiU-GRÅ 50%">
      <a:srgbClr val="B5BFC8"/>
    </a:custClr>
    <a:custClr name="LiU-">
      <a:srgbClr val="FFFFFF"/>
    </a:custClr>
    <a:custClr name="LiU-">
      <a:srgbClr val="FFFFFF"/>
    </a:custClr>
    <a:custClr name="LiU-BLÅ 30%">
      <a:srgbClr val="B3EAF8"/>
    </a:custClr>
    <a:custClr name="LiU-TURKOS 30%">
      <a:srgbClr val="B9EEF2"/>
    </a:custClr>
    <a:custClr name="LiU-GRÖN 30%">
      <a:srgbClr val="B3F1E9"/>
    </a:custClr>
    <a:custClr name="LiU-">
      <a:srgbClr val="FFFFFF"/>
    </a:custClr>
    <a:custClr name="LiU-ORANGE 30%">
      <a:srgbClr val="FFD1C6"/>
    </a:custClr>
    <a:custClr name="LiU-LILA 30%">
      <a:srgbClr val="DCD9F2"/>
    </a:custClr>
    <a:custClr name="LiU-">
      <a:srgbClr val="FFFFFF"/>
    </a:custClr>
    <a:custClr name="LiU-GRÅ 30%">
      <a:srgbClr val="D2D8DE"/>
    </a:custClr>
    <a:custClr name="LiU-">
      <a:srgbClr val="FFFFFF"/>
    </a:custClr>
    <a:custClr name="LiU-">
      <a:srgbClr val="FFFFFF"/>
    </a:custClr>
  </a:custClrLst>
  <a:extLst>
    <a:ext uri="{05A4C25C-085E-4340-85A3-A5531E510DB2}">
      <thm15:themeFamily xmlns:thm15="http://schemas.microsoft.com/office/thememl/2012/main" name="LiU - English - Presentation Widescreen" id="{A8EE3795-23B3-0144-B180-FB35E8B653E1}" vid="{806D19F3-5410-5A46-99B0-493118C0DDC0}"/>
    </a:ext>
  </a:extLst>
</a:theme>
</file>

<file path=ppt/theme/theme2.xml><?xml version="1.0" encoding="utf-8"?>
<a:theme xmlns:a="http://schemas.openxmlformats.org/drawingml/2006/main" name="LiU - BLACK">
  <a:themeElements>
    <a:clrScheme name="LiU-BLÅ">
      <a:dk1>
        <a:srgbClr val="000000"/>
      </a:dk1>
      <a:lt1>
        <a:srgbClr val="FFFFFF"/>
      </a:lt1>
      <a:dk2>
        <a:srgbClr val="00B9E7"/>
      </a:dk2>
      <a:lt2>
        <a:srgbClr val="FFFFFF"/>
      </a:lt2>
      <a:accent1>
        <a:srgbClr val="17C7D2"/>
      </a:accent1>
      <a:accent2>
        <a:srgbClr val="00CFB5"/>
      </a:accent2>
      <a:accent3>
        <a:srgbClr val="FF6442"/>
      </a:accent3>
      <a:accent4>
        <a:srgbClr val="8981D3"/>
      </a:accent4>
      <a:accent5>
        <a:srgbClr val="FDEF5D"/>
      </a:accent5>
      <a:accent6>
        <a:srgbClr val="6A7E91"/>
      </a:accent6>
      <a:hlink>
        <a:srgbClr val="0000FF"/>
      </a:hlink>
      <a:folHlink>
        <a:srgbClr val="800080"/>
      </a:folHlink>
    </a:clrScheme>
    <a:fontScheme name="LiU - ersättningstypsnit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iU-BLÅ">
      <a:srgbClr val="00B9E7"/>
    </a:custClr>
    <a:custClr name="LiU-TURKOS">
      <a:srgbClr val="17C7D2"/>
    </a:custClr>
    <a:custClr name="LiU-GRÖN">
      <a:srgbClr val="00CFB5"/>
    </a:custClr>
    <a:custClr name="LiU-">
      <a:srgbClr val="FFFFFF"/>
    </a:custClr>
    <a:custClr name="LiU-ORANGE">
      <a:srgbClr val="FF6442"/>
    </a:custClr>
    <a:custClr name="LiU-LILA">
      <a:srgbClr val="8981D3"/>
    </a:custClr>
    <a:custClr name="LiU-GUL">
      <a:srgbClr val="FDEF5D"/>
    </a:custClr>
    <a:custClr name="LiU-GRÅ">
      <a:srgbClr val="6A7E91"/>
    </a:custClr>
    <a:custClr name="LiU-">
      <a:srgbClr val="FFFFFF"/>
    </a:custClr>
    <a:custClr name="LiU-">
      <a:srgbClr val="FFFFFF"/>
    </a:custClr>
    <a:custClr name="LiU-BLÅ 50%">
      <a:srgbClr val="80DCF3"/>
    </a:custClr>
    <a:custClr name="LiU-TURKOS 50%">
      <a:srgbClr val="8BE3E9"/>
    </a:custClr>
    <a:custClr name="LiU-GRÖN 50%">
      <a:srgbClr val="80E7DA"/>
    </a:custClr>
    <a:custClr name="LiU-">
      <a:srgbClr val="FFFFFF"/>
    </a:custClr>
    <a:custClr name="LiU-ORANGE 50%">
      <a:srgbClr val="FFB2A1"/>
    </a:custClr>
    <a:custClr name="LiU-LILA 50%">
      <a:srgbClr val="C4C0E9"/>
    </a:custClr>
    <a:custClr name="LiU-GUL 50%">
      <a:srgbClr val="FEF7AE"/>
    </a:custClr>
    <a:custClr name="LiU-GRÅ 50%">
      <a:srgbClr val="B5BFC8"/>
    </a:custClr>
    <a:custClr name="LiU-">
      <a:srgbClr val="FFFFFF"/>
    </a:custClr>
    <a:custClr name="LiU-">
      <a:srgbClr val="FFFFFF"/>
    </a:custClr>
    <a:custClr name="LiU-BLÅ 30%">
      <a:srgbClr val="B3EAF8"/>
    </a:custClr>
    <a:custClr name="LiU-TURKOS 30%">
      <a:srgbClr val="B9EEF2"/>
    </a:custClr>
    <a:custClr name="LiU-GRÖN 30%">
      <a:srgbClr val="B3F1E9"/>
    </a:custClr>
    <a:custClr name="LiU-">
      <a:srgbClr val="FFFFFF"/>
    </a:custClr>
    <a:custClr name="LiU-ORANGE 30%">
      <a:srgbClr val="FFD1C6"/>
    </a:custClr>
    <a:custClr name="LiU-LILA 30%">
      <a:srgbClr val="DCD9F2"/>
    </a:custClr>
    <a:custClr name="LiU-">
      <a:srgbClr val="FFFFFF"/>
    </a:custClr>
    <a:custClr name="LiU-GRÅ 30%">
      <a:srgbClr val="D2D8DE"/>
    </a:custClr>
    <a:custClr name="LiU-">
      <a:srgbClr val="FFFFFF"/>
    </a:custClr>
    <a:custClr name="LiU-">
      <a:srgbClr val="FFFFFF"/>
    </a:custClr>
  </a:custClrLst>
  <a:extLst>
    <a:ext uri="{05A4C25C-085E-4340-85A3-A5531E510DB2}">
      <thm15:themeFamily xmlns:thm15="http://schemas.microsoft.com/office/thememl/2012/main" name="LiU - English - Presentation Widescreen" id="{A8EE3795-23B3-0144-B180-FB35E8B653E1}" vid="{E6C717DE-68C4-1C40-A5C8-54F625859397}"/>
    </a:ext>
  </a:extLst>
</a:theme>
</file>

<file path=ppt/theme/theme3.xml><?xml version="1.0" encoding="utf-8"?>
<a:theme xmlns:a="http://schemas.openxmlformats.org/drawingml/2006/main" name="LiU - BLUE">
  <a:themeElements>
    <a:clrScheme name="LiU-BLÅ">
      <a:dk1>
        <a:srgbClr val="000000"/>
      </a:dk1>
      <a:lt1>
        <a:srgbClr val="FFFFFF"/>
      </a:lt1>
      <a:dk2>
        <a:srgbClr val="00B9E7"/>
      </a:dk2>
      <a:lt2>
        <a:srgbClr val="FFFFFF"/>
      </a:lt2>
      <a:accent1>
        <a:srgbClr val="17C7D2"/>
      </a:accent1>
      <a:accent2>
        <a:srgbClr val="00CFB5"/>
      </a:accent2>
      <a:accent3>
        <a:srgbClr val="FF6442"/>
      </a:accent3>
      <a:accent4>
        <a:srgbClr val="8981D3"/>
      </a:accent4>
      <a:accent5>
        <a:srgbClr val="FDEF5D"/>
      </a:accent5>
      <a:accent6>
        <a:srgbClr val="6A7E91"/>
      </a:accent6>
      <a:hlink>
        <a:srgbClr val="0000FF"/>
      </a:hlink>
      <a:folHlink>
        <a:srgbClr val="800080"/>
      </a:folHlink>
    </a:clrScheme>
    <a:fontScheme name="LiU - ersättningstypsnit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iU-BLÅ">
      <a:srgbClr val="00B9E7"/>
    </a:custClr>
    <a:custClr name="LiU-TURKOS">
      <a:srgbClr val="17C7D2"/>
    </a:custClr>
    <a:custClr name="LiU-GRÖN">
      <a:srgbClr val="00CFB5"/>
    </a:custClr>
    <a:custClr name="LiU-">
      <a:srgbClr val="FFFFFF"/>
    </a:custClr>
    <a:custClr name="LiU-ORANGE">
      <a:srgbClr val="FF6442"/>
    </a:custClr>
    <a:custClr name="LiU-LILA">
      <a:srgbClr val="8981D3"/>
    </a:custClr>
    <a:custClr name="LiU-GUL">
      <a:srgbClr val="FDEF5D"/>
    </a:custClr>
    <a:custClr name="LiU-GRÅ">
      <a:srgbClr val="6A7E91"/>
    </a:custClr>
    <a:custClr name="LiU-">
      <a:srgbClr val="FFFFFF"/>
    </a:custClr>
    <a:custClr name="LiU-">
      <a:srgbClr val="FFFFFF"/>
    </a:custClr>
    <a:custClr name="LiU-BLÅ 50%">
      <a:srgbClr val="80DCF3"/>
    </a:custClr>
    <a:custClr name="LiU-TURKOS 50%">
      <a:srgbClr val="8BE3E9"/>
    </a:custClr>
    <a:custClr name="LiU-GRÖN 50%">
      <a:srgbClr val="80E7DA"/>
    </a:custClr>
    <a:custClr name="LiU-">
      <a:srgbClr val="FFFFFF"/>
    </a:custClr>
    <a:custClr name="LiU-ORANGE 50%">
      <a:srgbClr val="FFB2A1"/>
    </a:custClr>
    <a:custClr name="LiU-LILA 50%">
      <a:srgbClr val="C4C0E9"/>
    </a:custClr>
    <a:custClr name="LiU-GUL 50%">
      <a:srgbClr val="FEF7AE"/>
    </a:custClr>
    <a:custClr name="LiU-GRÅ 50%">
      <a:srgbClr val="B5BFC8"/>
    </a:custClr>
    <a:custClr name="LiU-">
      <a:srgbClr val="FFFFFF"/>
    </a:custClr>
    <a:custClr name="LiU-">
      <a:srgbClr val="FFFFFF"/>
    </a:custClr>
    <a:custClr name="LiU-BLÅ 30%">
      <a:srgbClr val="B3EAF8"/>
    </a:custClr>
    <a:custClr name="LiU-TURKOS 30%">
      <a:srgbClr val="B9EEF2"/>
    </a:custClr>
    <a:custClr name="LiU-GRÖN 30%">
      <a:srgbClr val="B3F1E9"/>
    </a:custClr>
    <a:custClr name="LiU-">
      <a:srgbClr val="FFFFFF"/>
    </a:custClr>
    <a:custClr name="LiU-ORANGE 30%">
      <a:srgbClr val="FFD1C6"/>
    </a:custClr>
    <a:custClr name="LiU-LILA 30%">
      <a:srgbClr val="DCD9F2"/>
    </a:custClr>
    <a:custClr name="LiU-">
      <a:srgbClr val="FFFFFF"/>
    </a:custClr>
    <a:custClr name="LiU-GRÅ 30%">
      <a:srgbClr val="D2D8DE"/>
    </a:custClr>
    <a:custClr name="LiU-">
      <a:srgbClr val="FFFFFF"/>
    </a:custClr>
    <a:custClr name="LiU-">
      <a:srgbClr val="FFFFFF"/>
    </a:custClr>
  </a:custClrLst>
  <a:extLst>
    <a:ext uri="{05A4C25C-085E-4340-85A3-A5531E510DB2}">
      <thm15:themeFamily xmlns:thm15="http://schemas.microsoft.com/office/thememl/2012/main" name="LiU - English - Presentation Widescreen" id="{A8EE3795-23B3-0144-B180-FB35E8B653E1}" vid="{F52A93F6-A9DD-A64D-9FF6-AC613566F2CA}"/>
    </a:ext>
  </a:extLst>
</a:theme>
</file>

<file path=ppt/theme/theme4.xml><?xml version="1.0" encoding="utf-8"?>
<a:theme xmlns:a="http://schemas.openxmlformats.org/drawingml/2006/main" name="LiU - TURQUOISE">
  <a:themeElements>
    <a:clrScheme name="LiU-BLÅ">
      <a:dk1>
        <a:srgbClr val="000000"/>
      </a:dk1>
      <a:lt1>
        <a:srgbClr val="FFFFFF"/>
      </a:lt1>
      <a:dk2>
        <a:srgbClr val="00B9E7"/>
      </a:dk2>
      <a:lt2>
        <a:srgbClr val="FFFFFF"/>
      </a:lt2>
      <a:accent1>
        <a:srgbClr val="17C7D2"/>
      </a:accent1>
      <a:accent2>
        <a:srgbClr val="00CFB5"/>
      </a:accent2>
      <a:accent3>
        <a:srgbClr val="FF6442"/>
      </a:accent3>
      <a:accent4>
        <a:srgbClr val="8981D3"/>
      </a:accent4>
      <a:accent5>
        <a:srgbClr val="FDEF5D"/>
      </a:accent5>
      <a:accent6>
        <a:srgbClr val="6A7E91"/>
      </a:accent6>
      <a:hlink>
        <a:srgbClr val="0000FF"/>
      </a:hlink>
      <a:folHlink>
        <a:srgbClr val="800080"/>
      </a:folHlink>
    </a:clrScheme>
    <a:fontScheme name="LiU - ersättningstypsnit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iU-BLÅ">
      <a:srgbClr val="00B9E7"/>
    </a:custClr>
    <a:custClr name="LiU-TURKOS">
      <a:srgbClr val="17C7D2"/>
    </a:custClr>
    <a:custClr name="LiU-GRÖN">
      <a:srgbClr val="00CFB5"/>
    </a:custClr>
    <a:custClr name="LiU-">
      <a:srgbClr val="FFFFFF"/>
    </a:custClr>
    <a:custClr name="LiU-ORANGE">
      <a:srgbClr val="FF6442"/>
    </a:custClr>
    <a:custClr name="LiU-LILA">
      <a:srgbClr val="8981D3"/>
    </a:custClr>
    <a:custClr name="LiU-GUL">
      <a:srgbClr val="FDEF5D"/>
    </a:custClr>
    <a:custClr name="LiU-GRÅ">
      <a:srgbClr val="6A7E91"/>
    </a:custClr>
    <a:custClr name="LiU-">
      <a:srgbClr val="FFFFFF"/>
    </a:custClr>
    <a:custClr name="LiU-">
      <a:srgbClr val="FFFFFF"/>
    </a:custClr>
    <a:custClr name="LiU-BLÅ 50%">
      <a:srgbClr val="80DCF3"/>
    </a:custClr>
    <a:custClr name="LiU-TURKOS 50%">
      <a:srgbClr val="8BE3E9"/>
    </a:custClr>
    <a:custClr name="LiU-GRÖN 50%">
      <a:srgbClr val="80E7DA"/>
    </a:custClr>
    <a:custClr name="LiU-">
      <a:srgbClr val="FFFFFF"/>
    </a:custClr>
    <a:custClr name="LiU-ORANGE 50%">
      <a:srgbClr val="FFB2A1"/>
    </a:custClr>
    <a:custClr name="LiU-LILA 50%">
      <a:srgbClr val="C4C0E9"/>
    </a:custClr>
    <a:custClr name="LiU-GUL 50%">
      <a:srgbClr val="FEF7AE"/>
    </a:custClr>
    <a:custClr name="LiU-GRÅ 50%">
      <a:srgbClr val="B5BFC8"/>
    </a:custClr>
    <a:custClr name="LiU-">
      <a:srgbClr val="FFFFFF"/>
    </a:custClr>
    <a:custClr name="LiU-">
      <a:srgbClr val="FFFFFF"/>
    </a:custClr>
    <a:custClr name="LiU-BLÅ 30%">
      <a:srgbClr val="B3EAF8"/>
    </a:custClr>
    <a:custClr name="LiU-TURKOS 30%">
      <a:srgbClr val="B9EEF2"/>
    </a:custClr>
    <a:custClr name="LiU-GRÖN 30%">
      <a:srgbClr val="B3F1E9"/>
    </a:custClr>
    <a:custClr name="LiU-">
      <a:srgbClr val="FFFFFF"/>
    </a:custClr>
    <a:custClr name="LiU-ORANGE 30%">
      <a:srgbClr val="FFD1C6"/>
    </a:custClr>
    <a:custClr name="LiU-LILA 30%">
      <a:srgbClr val="DCD9F2"/>
    </a:custClr>
    <a:custClr name="LiU-">
      <a:srgbClr val="FFFFFF"/>
    </a:custClr>
    <a:custClr name="LiU-GRÅ 30%">
      <a:srgbClr val="D2D8DE"/>
    </a:custClr>
    <a:custClr name="LiU-">
      <a:srgbClr val="FFFFFF"/>
    </a:custClr>
    <a:custClr name="LiU-">
      <a:srgbClr val="FFFFFF"/>
    </a:custClr>
  </a:custClrLst>
  <a:extLst>
    <a:ext uri="{05A4C25C-085E-4340-85A3-A5531E510DB2}">
      <thm15:themeFamily xmlns:thm15="http://schemas.microsoft.com/office/thememl/2012/main" name="LiU - English - Presentation Widescreen" id="{A8EE3795-23B3-0144-B180-FB35E8B653E1}" vid="{94F0EB4C-F36A-A647-A3AE-96EC376DADF5}"/>
    </a:ext>
  </a:extLst>
</a:theme>
</file>

<file path=ppt/theme/theme5.xml><?xml version="1.0" encoding="utf-8"?>
<a:theme xmlns:a="http://schemas.openxmlformats.org/drawingml/2006/main" name="LiU - GREEN">
  <a:themeElements>
    <a:clrScheme name="LiU-BLÅ">
      <a:dk1>
        <a:srgbClr val="000000"/>
      </a:dk1>
      <a:lt1>
        <a:srgbClr val="FFFFFF"/>
      </a:lt1>
      <a:dk2>
        <a:srgbClr val="00B9E7"/>
      </a:dk2>
      <a:lt2>
        <a:srgbClr val="FFFFFF"/>
      </a:lt2>
      <a:accent1>
        <a:srgbClr val="17C7D2"/>
      </a:accent1>
      <a:accent2>
        <a:srgbClr val="00CFB5"/>
      </a:accent2>
      <a:accent3>
        <a:srgbClr val="FF6442"/>
      </a:accent3>
      <a:accent4>
        <a:srgbClr val="8981D3"/>
      </a:accent4>
      <a:accent5>
        <a:srgbClr val="FDEF5D"/>
      </a:accent5>
      <a:accent6>
        <a:srgbClr val="6A7E91"/>
      </a:accent6>
      <a:hlink>
        <a:srgbClr val="0000FF"/>
      </a:hlink>
      <a:folHlink>
        <a:srgbClr val="800080"/>
      </a:folHlink>
    </a:clrScheme>
    <a:fontScheme name="LiU - ersättningstypsnit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iU-BLÅ">
      <a:srgbClr val="00B9E7"/>
    </a:custClr>
    <a:custClr name="LiU-TURKOS">
      <a:srgbClr val="17C7D2"/>
    </a:custClr>
    <a:custClr name="LiU-GRÖN">
      <a:srgbClr val="00CFB5"/>
    </a:custClr>
    <a:custClr name="LiU-">
      <a:srgbClr val="FFFFFF"/>
    </a:custClr>
    <a:custClr name="LiU-ORANGE">
      <a:srgbClr val="FF6442"/>
    </a:custClr>
    <a:custClr name="LiU-LILA">
      <a:srgbClr val="8981D3"/>
    </a:custClr>
    <a:custClr name="LiU-GUL">
      <a:srgbClr val="FDEF5D"/>
    </a:custClr>
    <a:custClr name="LiU-GRÅ">
      <a:srgbClr val="6A7E91"/>
    </a:custClr>
    <a:custClr name="LiU-">
      <a:srgbClr val="FFFFFF"/>
    </a:custClr>
    <a:custClr name="LiU-">
      <a:srgbClr val="FFFFFF"/>
    </a:custClr>
    <a:custClr name="LiU-BLÅ 50%">
      <a:srgbClr val="80DCF3"/>
    </a:custClr>
    <a:custClr name="LiU-TURKOS 50%">
      <a:srgbClr val="8BE3E9"/>
    </a:custClr>
    <a:custClr name="LiU-GRÖN 50%">
      <a:srgbClr val="80E7DA"/>
    </a:custClr>
    <a:custClr name="LiU-">
      <a:srgbClr val="FFFFFF"/>
    </a:custClr>
    <a:custClr name="LiU-ORANGE 50%">
      <a:srgbClr val="FFB2A1"/>
    </a:custClr>
    <a:custClr name="LiU-LILA 50%">
      <a:srgbClr val="C4C0E9"/>
    </a:custClr>
    <a:custClr name="LiU-GUL 50%">
      <a:srgbClr val="FEF7AE"/>
    </a:custClr>
    <a:custClr name="LiU-GRÅ 50%">
      <a:srgbClr val="B5BFC8"/>
    </a:custClr>
    <a:custClr name="LiU-">
      <a:srgbClr val="FFFFFF"/>
    </a:custClr>
    <a:custClr name="LiU-">
      <a:srgbClr val="FFFFFF"/>
    </a:custClr>
    <a:custClr name="LiU-BLÅ 30%">
      <a:srgbClr val="B3EAF8"/>
    </a:custClr>
    <a:custClr name="LiU-TURKOS 30%">
      <a:srgbClr val="B9EEF2"/>
    </a:custClr>
    <a:custClr name="LiU-GRÖN 30%">
      <a:srgbClr val="B3F1E9"/>
    </a:custClr>
    <a:custClr name="LiU-">
      <a:srgbClr val="FFFFFF"/>
    </a:custClr>
    <a:custClr name="LiU-ORANGE 30%">
      <a:srgbClr val="FFD1C6"/>
    </a:custClr>
    <a:custClr name="LiU-LILA 30%">
      <a:srgbClr val="DCD9F2"/>
    </a:custClr>
    <a:custClr name="LiU-">
      <a:srgbClr val="FFFFFF"/>
    </a:custClr>
    <a:custClr name="LiU-GRÅ 30%">
      <a:srgbClr val="D2D8DE"/>
    </a:custClr>
    <a:custClr name="LiU-">
      <a:srgbClr val="FFFFFF"/>
    </a:custClr>
    <a:custClr name="LiU-">
      <a:srgbClr val="FFFFFF"/>
    </a:custClr>
  </a:custClrLst>
  <a:extLst>
    <a:ext uri="{05A4C25C-085E-4340-85A3-A5531E510DB2}">
      <thm15:themeFamily xmlns:thm15="http://schemas.microsoft.com/office/thememl/2012/main" name="LiU - English - Presentation Widescreen" id="{A8EE3795-23B3-0144-B180-FB35E8B653E1}" vid="{CBA5E7AD-D01C-4E46-AE2F-705E3F9D41B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E55F16C3BC0741BECCEF78E59294ED" ma:contentTypeVersion="12" ma:contentTypeDescription="Skapa ett nytt dokument." ma:contentTypeScope="" ma:versionID="68fe513cb6e23e672fd8ce42dc5695d7">
  <xsd:schema xmlns:xsd="http://www.w3.org/2001/XMLSchema" xmlns:xs="http://www.w3.org/2001/XMLSchema" xmlns:p="http://schemas.microsoft.com/office/2006/metadata/properties" xmlns:ns2="a5aea428-1722-47f0-acbf-e195f738e188" xmlns:ns3="46dee5f5-847e-4394-9fa2-9e589caa8eed" targetNamespace="http://schemas.microsoft.com/office/2006/metadata/properties" ma:root="true" ma:fieldsID="9e5bdf6e6ffd846d868a0346b0be10d4" ns2:_="" ns3:_="">
    <xsd:import namespace="a5aea428-1722-47f0-acbf-e195f738e188"/>
    <xsd:import namespace="46dee5f5-847e-4394-9fa2-9e589caa8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dee5f5-847e-4394-9fa2-9e589caa8ee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Props1.xml><?xml version="1.0" encoding="utf-8"?>
<ds:datastoreItem xmlns:ds="http://schemas.openxmlformats.org/officeDocument/2006/customXml" ds:itemID="{F324676D-4DD7-46D4-958A-AF9D8BBF4D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46dee5f5-847e-4394-9fa2-9e589caa8e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494F70-4955-4DB6-BD54-74471D0903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58BF02-2FD4-48FE-839B-4585173BA8BF}">
  <ds:schemaRefs>
    <ds:schemaRef ds:uri="http://www.w3.org/XML/1998/namespace"/>
    <ds:schemaRef ds:uri="http://schemas.microsoft.com/office/2006/metadata/properties"/>
    <ds:schemaRef ds:uri="484986f3-affb-4909-aac7-6cbe78376350"/>
    <ds:schemaRef ds:uri="f6351e9a-ea34-4ad9-b922-25ec9d06a7c5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a5aea428-1722-47f0-acbf-e195f738e1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LiU - WHITE</Template>
  <TotalTime>6105</TotalTime>
  <Words>2669</Words>
  <Application>Microsoft Office PowerPoint</Application>
  <PresentationFormat>Panorámica</PresentationFormat>
  <Paragraphs>524</Paragraphs>
  <Slides>38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Georgia</vt:lpstr>
      <vt:lpstr>LiU - WHITE</vt:lpstr>
      <vt:lpstr>LiU - BLACK</vt:lpstr>
      <vt:lpstr>LiU - BLUE</vt:lpstr>
      <vt:lpstr>LiU - TURQUOISE</vt:lpstr>
      <vt:lpstr>LiU - GREEN</vt:lpstr>
      <vt:lpstr>SHApes Constraint Language (SHACL)</vt:lpstr>
      <vt:lpstr>RDF Graphs</vt:lpstr>
      <vt:lpstr>RDF Graphs</vt:lpstr>
      <vt:lpstr>RDF Graphs</vt:lpstr>
      <vt:lpstr>RDF Schema</vt:lpstr>
      <vt:lpstr>OWL</vt:lpstr>
      <vt:lpstr>SHACL</vt:lpstr>
      <vt:lpstr>SHACL – Validation Process</vt:lpstr>
      <vt:lpstr>SHACL – Shapes </vt:lpstr>
      <vt:lpstr>SHACL – Shapes </vt:lpstr>
      <vt:lpstr>SHACL – Targets </vt:lpstr>
      <vt:lpstr>SHACL – Validation Reports</vt:lpstr>
      <vt:lpstr>SHACL – Validation Reports</vt:lpstr>
      <vt:lpstr>SHACL – Core Constraints</vt:lpstr>
      <vt:lpstr>SHACL – Core Constraints</vt:lpstr>
      <vt:lpstr>SHACL – Cardinality Constraints </vt:lpstr>
      <vt:lpstr>SHACL – Core Constraints</vt:lpstr>
      <vt:lpstr>SHACL – Value Type Constraints</vt:lpstr>
      <vt:lpstr>SHACL – Core Constraints</vt:lpstr>
      <vt:lpstr>SHACL – Core Constraints</vt:lpstr>
      <vt:lpstr>SHACL – Core Constraints</vt:lpstr>
      <vt:lpstr>SHACL – Patterns </vt:lpstr>
      <vt:lpstr>SHACL – Core Constraints</vt:lpstr>
      <vt:lpstr>SHACL – Logical Operators</vt:lpstr>
      <vt:lpstr>Tangent – SHACL Paths</vt:lpstr>
      <vt:lpstr>Tangent – SHACL Paths</vt:lpstr>
      <vt:lpstr>Tangent – SHACL Paths</vt:lpstr>
      <vt:lpstr>SHACL – Core Constraints</vt:lpstr>
      <vt:lpstr>SHACL – Closed Shapes</vt:lpstr>
      <vt:lpstr>SHACL – Closed Shapes</vt:lpstr>
      <vt:lpstr>SHACL – Core Constraints</vt:lpstr>
      <vt:lpstr>SHACL – Property Pair Constraints</vt:lpstr>
      <vt:lpstr>SHACL – Core Constraints</vt:lpstr>
      <vt:lpstr>SHACL – Non-validating Characteristics</vt:lpstr>
      <vt:lpstr>SHACL – Core Constraints</vt:lpstr>
      <vt:lpstr>SHACL – Custom Constraints</vt:lpstr>
      <vt:lpstr>Useful Resources</vt:lpstr>
      <vt:lpstr>Hands-on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Linköping University</dc:title>
  <dc:creator>Peter Modin</dc:creator>
  <cp:lastModifiedBy>Sebastian Ferrada</cp:lastModifiedBy>
  <cp:revision>17</cp:revision>
  <dcterms:created xsi:type="dcterms:W3CDTF">2021-05-18T14:22:08Z</dcterms:created>
  <dcterms:modified xsi:type="dcterms:W3CDTF">2022-05-04T08:07:28Z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