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65D76-EF36-47D0-A9DF-24018E7E9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74064"/>
            <a:ext cx="10993549" cy="2152263"/>
          </a:xfrm>
        </p:spPr>
        <p:txBody>
          <a:bodyPr>
            <a:normAutofit/>
          </a:bodyPr>
          <a:lstStyle/>
          <a:p>
            <a:r>
              <a:rPr lang="es-CL" sz="4400" dirty="0"/>
              <a:t>Transacciones Parte i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FB8B96-CF5F-4799-BAEE-E2C5872A1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146605"/>
            <a:ext cx="10993546" cy="936689"/>
          </a:xfrm>
        </p:spPr>
        <p:txBody>
          <a:bodyPr>
            <a:normAutofit fontScale="92500" lnSpcReduction="20000"/>
          </a:bodyPr>
          <a:lstStyle/>
          <a:p>
            <a:r>
              <a:rPr lang="es-CL" dirty="0">
                <a:solidFill>
                  <a:schemeClr val="bg1"/>
                </a:solidFill>
              </a:rPr>
              <a:t>cc3201 – Bases de Datos</a:t>
            </a:r>
          </a:p>
          <a:p>
            <a:r>
              <a:rPr lang="es-CL" dirty="0">
                <a:solidFill>
                  <a:schemeClr val="bg1"/>
                </a:solidFill>
              </a:rPr>
              <a:t>Sebastián Ferrada</a:t>
            </a:r>
          </a:p>
          <a:p>
            <a:r>
              <a:rPr lang="es-CL" dirty="0">
                <a:solidFill>
                  <a:schemeClr val="bg1"/>
                </a:solidFill>
              </a:rPr>
              <a:t>sferrada@dcc.uchile.cl</a:t>
            </a:r>
          </a:p>
        </p:txBody>
      </p:sp>
    </p:spTree>
    <p:extLst>
      <p:ext uri="{BB962C8B-B14F-4D97-AF65-F5344CB8AC3E}">
        <p14:creationId xmlns:p14="http://schemas.microsoft.com/office/powerpoint/2010/main" val="206873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Planificaciones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Una planificación es una forma de ejecutar un conjunto de transacciones, respetando el orden de las operaciones de cada transacción</a:t>
            </a:r>
          </a:p>
        </p:txBody>
      </p:sp>
    </p:spTree>
    <p:extLst>
      <p:ext uri="{BB962C8B-B14F-4D97-AF65-F5344CB8AC3E}">
        <p14:creationId xmlns:p14="http://schemas.microsoft.com/office/powerpoint/2010/main" val="143527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Planificaciones completas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Una planificación es completa, si todas sus transacciones se comprometen</a:t>
            </a:r>
          </a:p>
        </p:txBody>
      </p:sp>
    </p:spTree>
    <p:extLst>
      <p:ext uri="{BB962C8B-B14F-4D97-AF65-F5344CB8AC3E}">
        <p14:creationId xmlns:p14="http://schemas.microsoft.com/office/powerpoint/2010/main" val="58324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Planificaciones Seriales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Una planificación es serial o secuencial si no se entremezclan operaciones de diferentes transacciones, es decir, si se ejecuta una transacción tras otra</a:t>
            </a:r>
          </a:p>
        </p:txBody>
      </p:sp>
    </p:spTree>
    <p:extLst>
      <p:ext uri="{BB962C8B-B14F-4D97-AF65-F5344CB8AC3E}">
        <p14:creationId xmlns:p14="http://schemas.microsoft.com/office/powerpoint/2010/main" val="249671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Planificaciones no seriales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¿QUÉ? ¿Por qué alguien querría mezclar operaciones de distintas transacciones?</a:t>
            </a:r>
          </a:p>
        </p:txBody>
      </p:sp>
    </p:spTree>
    <p:extLst>
      <p:ext uri="{BB962C8B-B14F-4D97-AF65-F5344CB8AC3E}">
        <p14:creationId xmlns:p14="http://schemas.microsoft.com/office/powerpoint/2010/main" val="87875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Planificaciones no seriales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Productividad: realizar otras operaciones mientras se espera I/O por ejemplo</a:t>
            </a:r>
          </a:p>
          <a:p>
            <a:r>
              <a:rPr lang="es-CL" sz="3600" dirty="0"/>
              <a:t>Reducir tiempo de espera: procesar </a:t>
            </a:r>
            <a:r>
              <a:rPr lang="es-CL" sz="3600" dirty="0" err="1"/>
              <a:t>tx</a:t>
            </a:r>
            <a:r>
              <a:rPr lang="es-CL" sz="3600" dirty="0"/>
              <a:t> cortas mientras se procesa </a:t>
            </a:r>
            <a:r>
              <a:rPr lang="es-CL" sz="3600" dirty="0" err="1"/>
              <a:t>tx</a:t>
            </a:r>
            <a:r>
              <a:rPr lang="es-CL" sz="3600" dirty="0"/>
              <a:t> larga</a:t>
            </a:r>
          </a:p>
        </p:txBody>
      </p:sp>
    </p:spTree>
    <p:extLst>
      <p:ext uri="{BB962C8B-B14F-4D97-AF65-F5344CB8AC3E}">
        <p14:creationId xmlns:p14="http://schemas.microsoft.com/office/powerpoint/2010/main" val="298847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Planificaciones no seriales - conflictos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E/L – Lectura desfasada</a:t>
            </a:r>
          </a:p>
          <a:p>
            <a:r>
              <a:rPr lang="es-CL" sz="3600" dirty="0"/>
              <a:t>L/E – Lectura no repetible</a:t>
            </a:r>
          </a:p>
          <a:p>
            <a:r>
              <a:rPr lang="es-CL" sz="3600" dirty="0"/>
              <a:t>E/E – Actualización perdida</a:t>
            </a:r>
          </a:p>
        </p:txBody>
      </p:sp>
    </p:spTree>
    <p:extLst>
      <p:ext uri="{BB962C8B-B14F-4D97-AF65-F5344CB8AC3E}">
        <p14:creationId xmlns:p14="http://schemas.microsoft.com/office/powerpoint/2010/main" val="109942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Conflicto escritura/lectura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C8F97F4-7610-479A-82F4-6FF8AA098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665046"/>
              </p:ext>
            </p:extLst>
          </p:nvPr>
        </p:nvGraphicFramePr>
        <p:xfrm>
          <a:off x="4156364" y="2707698"/>
          <a:ext cx="3879272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423060445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126779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91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X-100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407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X * 1,06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35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Y * 1,06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926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Y + 100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0761279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1B158F42-7D22-4E06-9C59-FE6330A8D793}"/>
              </a:ext>
            </a:extLst>
          </p:cNvPr>
          <p:cNvSpPr/>
          <p:nvPr/>
        </p:nvSpPr>
        <p:spPr>
          <a:xfrm rot="20938212">
            <a:off x="5158557" y="4750259"/>
            <a:ext cx="3662217" cy="12713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La base de datos queda inconsistente!!!</a:t>
            </a:r>
          </a:p>
        </p:txBody>
      </p:sp>
    </p:spTree>
    <p:extLst>
      <p:ext uri="{BB962C8B-B14F-4D97-AF65-F5344CB8AC3E}">
        <p14:creationId xmlns:p14="http://schemas.microsoft.com/office/powerpoint/2010/main" val="14396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Conflicto Lectura/escritura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C8F97F4-7610-479A-82F4-6FF8AA098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060947"/>
              </p:ext>
            </p:extLst>
          </p:nvPr>
        </p:nvGraphicFramePr>
        <p:xfrm>
          <a:off x="3685309" y="2707698"/>
          <a:ext cx="486294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1473">
                  <a:extLst>
                    <a:ext uri="{9D8B030D-6E8A-4147-A177-3AD203B41FA5}">
                      <a16:colId xmlns:a16="http://schemas.microsoft.com/office/drawing/2014/main" val="423060445"/>
                    </a:ext>
                  </a:extLst>
                </a:gridCol>
                <a:gridCol w="2431473">
                  <a:extLst>
                    <a:ext uri="{9D8B030D-6E8A-4147-A177-3AD203B41FA5}">
                      <a16:colId xmlns:a16="http://schemas.microsoft.com/office/drawing/2014/main" val="126779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91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23C?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407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23C?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35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RESERVA(23C)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926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RESERVA(23C)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0761279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FDC6235B-81F0-4EC1-A9E5-89E5C0D83B3C}"/>
              </a:ext>
            </a:extLst>
          </p:cNvPr>
          <p:cNvSpPr/>
          <p:nvPr/>
        </p:nvSpPr>
        <p:spPr>
          <a:xfrm rot="20938212">
            <a:off x="5158556" y="4708695"/>
            <a:ext cx="3662217" cy="12713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El asiento ya fue reservado!</a:t>
            </a:r>
          </a:p>
        </p:txBody>
      </p:sp>
    </p:spTree>
    <p:extLst>
      <p:ext uri="{BB962C8B-B14F-4D97-AF65-F5344CB8AC3E}">
        <p14:creationId xmlns:p14="http://schemas.microsoft.com/office/powerpoint/2010/main" val="23864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Conflicto Lectura/escritura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C8F97F4-7610-479A-82F4-6FF8AA098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054483"/>
              </p:ext>
            </p:extLst>
          </p:nvPr>
        </p:nvGraphicFramePr>
        <p:xfrm>
          <a:off x="3685309" y="2707698"/>
          <a:ext cx="486294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1473">
                  <a:extLst>
                    <a:ext uri="{9D8B030D-6E8A-4147-A177-3AD203B41FA5}">
                      <a16:colId xmlns:a16="http://schemas.microsoft.com/office/drawing/2014/main" val="423060445"/>
                    </a:ext>
                  </a:extLst>
                </a:gridCol>
                <a:gridCol w="2431473">
                  <a:extLst>
                    <a:ext uri="{9D8B030D-6E8A-4147-A177-3AD203B41FA5}">
                      <a16:colId xmlns:a16="http://schemas.microsoft.com/office/drawing/2014/main" val="126779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91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ESCRIBIR(X)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407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ESCRIBIR(Y)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35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/>
                        <a:t>ESCRIBIR(Y)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926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/>
                        <a:t>ESCRIBIR(X)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0761279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FDC6235B-81F0-4EC1-A9E5-89E5C0D83B3C}"/>
              </a:ext>
            </a:extLst>
          </p:cNvPr>
          <p:cNvSpPr/>
          <p:nvPr/>
        </p:nvSpPr>
        <p:spPr>
          <a:xfrm rot="20938212">
            <a:off x="5657319" y="4750261"/>
            <a:ext cx="3662217" cy="12713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Actualización perdida</a:t>
            </a:r>
          </a:p>
        </p:txBody>
      </p:sp>
    </p:spTree>
    <p:extLst>
      <p:ext uri="{BB962C8B-B14F-4D97-AF65-F5344CB8AC3E}">
        <p14:creationId xmlns:p14="http://schemas.microsoft.com/office/powerpoint/2010/main" val="42786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Serializabilidad</a:t>
            </a:r>
            <a:endParaRPr lang="es-CL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Lo ideal sería procesar una transacción a la vez, pero como no es posible, tenemos que ejecutar concurrentemente tratando que sean lógicamente equivalentes a un orden secuencial</a:t>
            </a:r>
          </a:p>
        </p:txBody>
      </p:sp>
    </p:spTree>
    <p:extLst>
      <p:ext uri="{BB962C8B-B14F-4D97-AF65-F5344CB8AC3E}">
        <p14:creationId xmlns:p14="http://schemas.microsoft.com/office/powerpoint/2010/main" val="358878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Las transacciones son </a:t>
            </a:r>
            <a:r>
              <a:rPr lang="es-CL" sz="3600" b="1" dirty="0"/>
              <a:t>unidades individuales de trabajo</a:t>
            </a:r>
            <a:r>
              <a:rPr lang="es-CL" sz="3600" dirty="0"/>
              <a:t> que se realizan en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13649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Equivalencia por resultado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CL" sz="3600" dirty="0"/>
                  <a:t>Los planes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36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sz="3600" dirty="0"/>
                  <a:t> son equivalentes por resultado </a:t>
                </a:r>
                <a:r>
                  <a:rPr lang="es-CL" sz="3600" dirty="0" err="1"/>
                  <a:t>ssi</a:t>
                </a:r>
                <a:r>
                  <a:rPr lang="es-CL" sz="3600" dirty="0"/>
                  <a:t> después de su ejecución, el estado de la base de datos es el mismo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r="-12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91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Serializabilidad</a:t>
            </a:r>
            <a:r>
              <a:rPr lang="es-CL" sz="4000" dirty="0"/>
              <a:t> por resultado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Un plan es </a:t>
            </a:r>
            <a:r>
              <a:rPr lang="es-CL" sz="3600" i="1" dirty="0" err="1"/>
              <a:t>serializable</a:t>
            </a:r>
            <a:r>
              <a:rPr lang="es-CL" sz="3600" i="1" dirty="0"/>
              <a:t> por resultado</a:t>
            </a:r>
            <a:r>
              <a:rPr lang="es-CL" sz="3600" dirty="0"/>
              <a:t> si es equivalente por resultado a una planificación serial</a:t>
            </a:r>
          </a:p>
        </p:txBody>
      </p:sp>
    </p:spTree>
    <p:extLst>
      <p:ext uri="{BB962C8B-B14F-4D97-AF65-F5344CB8AC3E}">
        <p14:creationId xmlns:p14="http://schemas.microsoft.com/office/powerpoint/2010/main" val="3835329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Equivalencia por conflicto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CL" sz="3600" dirty="0"/>
                  <a:t>Los planes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36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sz="3600" dirty="0"/>
                  <a:t> son equivalentes por conflicto ambas tienen el mismo conjunto de operaciones conflictivas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6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318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serializabilidad</a:t>
            </a:r>
            <a:r>
              <a:rPr lang="es-CL" sz="4000" dirty="0"/>
              <a:t> por conflicto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Un plan es </a:t>
            </a:r>
            <a:r>
              <a:rPr lang="es-CL" sz="3600" dirty="0" err="1"/>
              <a:t>serializable</a:t>
            </a:r>
            <a:r>
              <a:rPr lang="es-CL" sz="3600" dirty="0"/>
              <a:t> por conflicto si es equivalente por conflicto a una planificación serial</a:t>
            </a:r>
          </a:p>
        </p:txBody>
      </p:sp>
    </p:spTree>
    <p:extLst>
      <p:ext uri="{BB962C8B-B14F-4D97-AF65-F5344CB8AC3E}">
        <p14:creationId xmlns:p14="http://schemas.microsoft.com/office/powerpoint/2010/main" val="353230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serializabilidad</a:t>
            </a:r>
            <a:r>
              <a:rPr lang="es-CL" sz="4000" dirty="0"/>
              <a:t> por conflicto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B2A2242-E944-4289-99CE-F682F743E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495468"/>
              </p:ext>
            </p:extLst>
          </p:nvPr>
        </p:nvGraphicFramePr>
        <p:xfrm>
          <a:off x="4156364" y="2390047"/>
          <a:ext cx="3879272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423060445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126779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91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R(X)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407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35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W(Y)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926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076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C</a:t>
                      </a:r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161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C</a:t>
                      </a:r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867008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292B3FF9-F8AD-4871-9BE1-68B41A99657B}"/>
              </a:ext>
            </a:extLst>
          </p:cNvPr>
          <p:cNvSpPr/>
          <p:nvPr/>
        </p:nvSpPr>
        <p:spPr>
          <a:xfrm>
            <a:off x="4059382" y="5869545"/>
            <a:ext cx="4073236" cy="78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Es equivalente por conflicto con &lt;T1,T2&gt;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6781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Equivalencia por Vista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180496"/>
                <a:ext cx="11582400" cy="3678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800" dirty="0"/>
                  <a:t>Los planes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8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sz="2800" dirty="0"/>
                  <a:t> son equivalentes por vista si:</a:t>
                </a:r>
              </a:p>
              <a:p>
                <a:r>
                  <a:rPr lang="es-ES" sz="2800" dirty="0"/>
                  <a:t>Si una </a:t>
                </a:r>
                <a:r>
                  <a:rPr lang="es-ES" sz="2800" dirty="0" err="1"/>
                  <a:t>tx</a:t>
                </a:r>
                <a:r>
                  <a:rPr lang="es-E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800" dirty="0"/>
                  <a:t> lee un valor inicial para X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800" dirty="0"/>
                  <a:t> también debe hacerlo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800" dirty="0"/>
              </a:p>
              <a:p>
                <a:r>
                  <a:rPr lang="es-ES" sz="2800" dirty="0"/>
                  <a:t>S</a:t>
                </a:r>
                <a:r>
                  <a:rPr lang="es-CL" sz="2800" dirty="0"/>
                  <a:t>i la </a:t>
                </a:r>
                <a:r>
                  <a:rPr lang="es-CL" sz="2800" dirty="0" err="1"/>
                  <a:t>tx</a:t>
                </a:r>
                <a:r>
                  <a:rPr lang="es-CL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800" dirty="0"/>
                  <a:t> lee un valor X escrito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sz="2800" dirty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800" dirty="0"/>
                  <a:t>, también debe hacerlo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800" dirty="0"/>
              </a:p>
              <a:p>
                <a:r>
                  <a:rPr lang="es-ES" sz="2800" dirty="0"/>
                  <a:t>S</a:t>
                </a:r>
                <a:r>
                  <a:rPr lang="es-CL" sz="2800" dirty="0"/>
                  <a:t>i la </a:t>
                </a:r>
                <a:r>
                  <a:rPr lang="es-CL" sz="2800" dirty="0" err="1"/>
                  <a:t>tx</a:t>
                </a:r>
                <a:r>
                  <a:rPr lang="es-CL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800" dirty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2800" dirty="0"/>
                  <a:t> es la última </a:t>
                </a:r>
                <a:r>
                  <a:rPr lang="es-CL" sz="2800" dirty="0" err="1"/>
                  <a:t>tx</a:t>
                </a:r>
                <a:r>
                  <a:rPr lang="es-CL" sz="2800" dirty="0"/>
                  <a:t> en modificar un objeto X, también lo es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180496"/>
                <a:ext cx="11582400" cy="3678303"/>
              </a:xfrm>
              <a:blipFill>
                <a:blip r:embed="rId2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015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serializabilidad</a:t>
            </a:r>
            <a:r>
              <a:rPr lang="es-CL" sz="4000" dirty="0"/>
              <a:t> por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Un plan es </a:t>
            </a:r>
            <a:r>
              <a:rPr lang="es-CL" sz="3600" dirty="0" err="1"/>
              <a:t>serializable</a:t>
            </a:r>
            <a:r>
              <a:rPr lang="es-CL" sz="3600" dirty="0"/>
              <a:t> por vista si es equivalente por vista a una planificación serial</a:t>
            </a:r>
          </a:p>
        </p:txBody>
      </p:sp>
    </p:spTree>
    <p:extLst>
      <p:ext uri="{BB962C8B-B14F-4D97-AF65-F5344CB8AC3E}">
        <p14:creationId xmlns:p14="http://schemas.microsoft.com/office/powerpoint/2010/main" val="3327728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serializabilidad</a:t>
            </a:r>
            <a:r>
              <a:rPr lang="es-CL" sz="4000" dirty="0"/>
              <a:t> por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80496"/>
            <a:ext cx="11582400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200" dirty="0"/>
              <a:t>Todo plan </a:t>
            </a:r>
            <a:r>
              <a:rPr lang="es-CL" sz="3200" dirty="0" err="1"/>
              <a:t>serializable</a:t>
            </a:r>
            <a:r>
              <a:rPr lang="es-CL" sz="3200" dirty="0"/>
              <a:t> por conflicto es </a:t>
            </a:r>
            <a:r>
              <a:rPr lang="es-CL" sz="3200" dirty="0" err="1"/>
              <a:t>serializable</a:t>
            </a:r>
            <a:r>
              <a:rPr lang="es-CL" sz="3200" dirty="0"/>
              <a:t> por vista, pero no necesariamente al revés </a:t>
            </a:r>
          </a:p>
        </p:txBody>
      </p:sp>
    </p:spTree>
    <p:extLst>
      <p:ext uri="{BB962C8B-B14F-4D97-AF65-F5344CB8AC3E}">
        <p14:creationId xmlns:p14="http://schemas.microsoft.com/office/powerpoint/2010/main" val="752181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serializabilidad</a:t>
            </a:r>
            <a:r>
              <a:rPr lang="es-CL" sz="4000" dirty="0"/>
              <a:t> por conflicto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B2A2242-E944-4289-99CE-F682F743E3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56364" y="2390047"/>
          <a:ext cx="3879272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423060445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1267799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91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R(X)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9407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35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W(Y)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926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076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C</a:t>
                      </a:r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161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C</a:t>
                      </a:r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867008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292B3FF9-F8AD-4871-9BE1-68B41A99657B}"/>
              </a:ext>
            </a:extLst>
          </p:cNvPr>
          <p:cNvSpPr/>
          <p:nvPr/>
        </p:nvSpPr>
        <p:spPr>
          <a:xfrm>
            <a:off x="4059382" y="5869545"/>
            <a:ext cx="4073236" cy="78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Es equivalente por vista con &lt;T1,T2&gt;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1614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serializabilidad</a:t>
            </a:r>
            <a:r>
              <a:rPr lang="es-CL" sz="4000" dirty="0"/>
              <a:t> por conflicto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La mayoría de los SABD usan </a:t>
            </a:r>
            <a:r>
              <a:rPr lang="es-CL" sz="3600" dirty="0" err="1"/>
              <a:t>serializabilidad</a:t>
            </a:r>
            <a:r>
              <a:rPr lang="es-CL" sz="3600" dirty="0"/>
              <a:t> por conflicto. ¿Cómo saber si un plan es </a:t>
            </a:r>
            <a:r>
              <a:rPr lang="es-CL" sz="3600" dirty="0" err="1"/>
              <a:t>serializable</a:t>
            </a:r>
            <a:r>
              <a:rPr lang="es-CL" sz="3600" dirty="0"/>
              <a:t> por conflicto?</a:t>
            </a:r>
          </a:p>
        </p:txBody>
      </p:sp>
    </p:spTree>
    <p:extLst>
      <p:ext uri="{BB962C8B-B14F-4D97-AF65-F5344CB8AC3E}">
        <p14:creationId xmlns:p14="http://schemas.microsoft.com/office/powerpoint/2010/main" val="306993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Las transacciones son programas: listas de instrucciones de lectura/escritura a objetos de una BD</a:t>
            </a:r>
          </a:p>
        </p:txBody>
      </p:sp>
    </p:spTree>
    <p:extLst>
      <p:ext uri="{BB962C8B-B14F-4D97-AF65-F5344CB8AC3E}">
        <p14:creationId xmlns:p14="http://schemas.microsoft.com/office/powerpoint/2010/main" val="3971274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Grafo de Precedencia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3200" dirty="0"/>
                  <a:t>Dado un plan P, su grafo de precedencia se construye como:</a:t>
                </a:r>
              </a:p>
              <a:p>
                <a:r>
                  <a:rPr lang="es-CL" sz="3200" dirty="0"/>
                  <a:t>Cada </a:t>
                </a:r>
                <a:r>
                  <a:rPr lang="es-CL" sz="3200" dirty="0" err="1"/>
                  <a:t>tx</a:t>
                </a:r>
                <a:r>
                  <a:rPr lang="es-CL" sz="3200" dirty="0"/>
                  <a:t> tiene un nodo</a:t>
                </a:r>
              </a:p>
              <a:p>
                <a:r>
                  <a:rPr lang="es-CL" sz="3200" dirty="0"/>
                  <a:t>Para cada objeto X y para cada conflicto entre las </a:t>
                </a:r>
                <a:r>
                  <a:rPr lang="es-CL" sz="3200" dirty="0" err="1"/>
                  <a:t>tx</a:t>
                </a:r>
                <a:r>
                  <a:rPr lang="es-CL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32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sz="3200" dirty="0"/>
                  <a:t> agregar un arco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3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CL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CL" sz="3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565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Grafo de Precedencia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3200" dirty="0"/>
              </a:p>
              <a:p>
                <a:pPr/>
                <a:endParaRPr lang="es-CL" sz="3200" dirty="0"/>
              </a:p>
              <a:p>
                <a:pPr/>
                <a:r>
                  <a:rPr lang="es-CL" sz="3200" dirty="0"/>
                  <a:t>Nodos: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L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b="0" i="1" smtClean="0"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</m:oMath>
                </a14:m>
                <a:endParaRPr lang="es-CL" sz="3200" b="0" dirty="0"/>
              </a:p>
              <a:p>
                <a:pPr/>
                <a:r>
                  <a:rPr lang="es-CL" sz="3200" dirty="0"/>
                  <a:t>Arcos: </a:t>
                </a:r>
                <a14:m>
                  <m:oMath xmlns:m="http://schemas.openxmlformats.org/officeDocument/2006/math">
                    <m:r>
                      <a:rPr lang="es-CL" sz="3200" b="0" i="1" smtClean="0">
                        <a:latin typeface="Cambria Math" panose="02040503050406030204" pitchFamily="18" charset="0"/>
                      </a:rPr>
                      <m:t>{1→2, 1</m:t>
                    </m:r>
                    <m:r>
                      <a:rPr lang="es-CL" sz="3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3200" b="0" i="1" smtClean="0">
                        <a:latin typeface="Cambria Math" panose="02040503050406030204" pitchFamily="18" charset="0"/>
                      </a:rPr>
                      <m:t>4, 2</m:t>
                    </m:r>
                    <m:r>
                      <a:rPr lang="es-CL" sz="3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3200" b="0" i="1" smtClean="0">
                        <a:latin typeface="Cambria Math" panose="02040503050406030204" pitchFamily="18" charset="0"/>
                      </a:rPr>
                      <m:t>4, 4</m:t>
                    </m:r>
                    <m:r>
                      <a:rPr lang="es-CL" sz="3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3200" b="0" i="1" smtClean="0">
                        <a:latin typeface="Cambria Math" panose="02040503050406030204" pitchFamily="18" charset="0"/>
                      </a:rPr>
                      <m:t>3, 3</m:t>
                    </m:r>
                    <m:r>
                      <a:rPr lang="es-CL" sz="3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CL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L" sz="3200" dirty="0"/>
              </a:p>
              <a:p>
                <a:pPr marL="0" indent="0">
                  <a:buNone/>
                </a:pPr>
                <a:endParaRPr lang="es-CL" sz="3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5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Grafo de Precedencia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10476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10476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>
            <a:extLst>
              <a:ext uri="{FF2B5EF4-FFF2-40B4-BE49-F238E27FC236}">
                <a16:creationId xmlns:a16="http://schemas.microsoft.com/office/drawing/2014/main" id="{AE4766D9-F866-4604-8D50-B091316A2C75}"/>
              </a:ext>
            </a:extLst>
          </p:cNvPr>
          <p:cNvSpPr/>
          <p:nvPr/>
        </p:nvSpPr>
        <p:spPr>
          <a:xfrm>
            <a:off x="4045528" y="563880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3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C0A2F4F-B7C6-4168-B617-DBBFE9A7AD9B}"/>
              </a:ext>
            </a:extLst>
          </p:cNvPr>
          <p:cNvSpPr/>
          <p:nvPr/>
        </p:nvSpPr>
        <p:spPr>
          <a:xfrm>
            <a:off x="4045528" y="3283527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B9CEBEF-9A5E-4E3B-A518-D42B80C8B56E}"/>
              </a:ext>
            </a:extLst>
          </p:cNvPr>
          <p:cNvSpPr/>
          <p:nvPr/>
        </p:nvSpPr>
        <p:spPr>
          <a:xfrm>
            <a:off x="7079673" y="563880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D041BFB-655C-4DEF-8757-4E891E7E59EE}"/>
              </a:ext>
            </a:extLst>
          </p:cNvPr>
          <p:cNvSpPr/>
          <p:nvPr/>
        </p:nvSpPr>
        <p:spPr>
          <a:xfrm>
            <a:off x="7079673" y="3283527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7EB2057-6F10-47F3-BE9E-B449C895A8A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959928" y="3740727"/>
            <a:ext cx="2119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9ACD45B-0E3C-4E29-9934-DE52C0FE9B74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4826017" y="4064016"/>
            <a:ext cx="2387567" cy="170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11F5E33-E827-4B3C-9E50-7C6C174E2EDA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7536873" y="4197927"/>
            <a:ext cx="0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6FE58D7-DFF0-4598-9E0F-12BFAA7B5B4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4959928" y="6096000"/>
            <a:ext cx="2119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0450BC2-EC7F-4FCA-90C3-97C91A855A55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4502728" y="4197927"/>
            <a:ext cx="0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43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Grafo de Precedencia - </a:t>
            </a:r>
            <a:r>
              <a:rPr lang="es-CL" sz="4000" dirty="0" err="1"/>
              <a:t>Serializabilidad</a:t>
            </a:r>
            <a:endParaRPr lang="es-CL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333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200" dirty="0"/>
              <a:t>Un plan es </a:t>
            </a:r>
            <a:r>
              <a:rPr lang="es-CL" sz="3200" dirty="0" err="1"/>
              <a:t>serializable</a:t>
            </a:r>
            <a:r>
              <a:rPr lang="es-CL" sz="3200" dirty="0"/>
              <a:t> por conflicto si y solo si su grafo de precedencia no tiene ciclos</a:t>
            </a:r>
          </a:p>
        </p:txBody>
      </p:sp>
    </p:spTree>
    <p:extLst>
      <p:ext uri="{BB962C8B-B14F-4D97-AF65-F5344CB8AC3E}">
        <p14:creationId xmlns:p14="http://schemas.microsoft.com/office/powerpoint/2010/main" val="1038182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Grafo de Precedencia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10476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10476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>
            <a:extLst>
              <a:ext uri="{FF2B5EF4-FFF2-40B4-BE49-F238E27FC236}">
                <a16:creationId xmlns:a16="http://schemas.microsoft.com/office/drawing/2014/main" id="{AE4766D9-F866-4604-8D50-B091316A2C75}"/>
              </a:ext>
            </a:extLst>
          </p:cNvPr>
          <p:cNvSpPr/>
          <p:nvPr/>
        </p:nvSpPr>
        <p:spPr>
          <a:xfrm>
            <a:off x="4045528" y="563880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3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C0A2F4F-B7C6-4168-B617-DBBFE9A7AD9B}"/>
              </a:ext>
            </a:extLst>
          </p:cNvPr>
          <p:cNvSpPr/>
          <p:nvPr/>
        </p:nvSpPr>
        <p:spPr>
          <a:xfrm>
            <a:off x="4045528" y="3283527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B9CEBEF-9A5E-4E3B-A518-D42B80C8B56E}"/>
              </a:ext>
            </a:extLst>
          </p:cNvPr>
          <p:cNvSpPr/>
          <p:nvPr/>
        </p:nvSpPr>
        <p:spPr>
          <a:xfrm>
            <a:off x="7079673" y="563880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D041BFB-655C-4DEF-8757-4E891E7E59EE}"/>
              </a:ext>
            </a:extLst>
          </p:cNvPr>
          <p:cNvSpPr/>
          <p:nvPr/>
        </p:nvSpPr>
        <p:spPr>
          <a:xfrm>
            <a:off x="7079673" y="3283527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7EB2057-6F10-47F3-BE9E-B449C895A8A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959928" y="3740727"/>
            <a:ext cx="2119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9ACD45B-0E3C-4E29-9934-DE52C0FE9B74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4826017" y="4064016"/>
            <a:ext cx="2387567" cy="170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11F5E33-E827-4B3C-9E50-7C6C174E2EDA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7536873" y="4197927"/>
            <a:ext cx="0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6FE58D7-DFF0-4598-9E0F-12BFAA7B5B4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4959928" y="6096000"/>
            <a:ext cx="2119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0450BC2-EC7F-4FCA-90C3-97C91A855A55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4502728" y="4197927"/>
            <a:ext cx="0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59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Grafo de Precedencia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10476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s-C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C41A32E-FCB9-4FF3-935B-4E570DC04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10476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>
            <a:extLst>
              <a:ext uri="{FF2B5EF4-FFF2-40B4-BE49-F238E27FC236}">
                <a16:creationId xmlns:a16="http://schemas.microsoft.com/office/drawing/2014/main" id="{AE4766D9-F866-4604-8D50-B091316A2C75}"/>
              </a:ext>
            </a:extLst>
          </p:cNvPr>
          <p:cNvSpPr/>
          <p:nvPr/>
        </p:nvSpPr>
        <p:spPr>
          <a:xfrm>
            <a:off x="4045528" y="563880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3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C0A2F4F-B7C6-4168-B617-DBBFE9A7AD9B}"/>
              </a:ext>
            </a:extLst>
          </p:cNvPr>
          <p:cNvSpPr/>
          <p:nvPr/>
        </p:nvSpPr>
        <p:spPr>
          <a:xfrm>
            <a:off x="4045528" y="3283527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B9CEBEF-9A5E-4E3B-A518-D42B80C8B56E}"/>
              </a:ext>
            </a:extLst>
          </p:cNvPr>
          <p:cNvSpPr/>
          <p:nvPr/>
        </p:nvSpPr>
        <p:spPr>
          <a:xfrm>
            <a:off x="7079673" y="5638800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D041BFB-655C-4DEF-8757-4E891E7E59EE}"/>
              </a:ext>
            </a:extLst>
          </p:cNvPr>
          <p:cNvSpPr/>
          <p:nvPr/>
        </p:nvSpPr>
        <p:spPr>
          <a:xfrm>
            <a:off x="7079673" y="3283527"/>
            <a:ext cx="914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2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7EB2057-6F10-47F3-BE9E-B449C895A8A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959928" y="3740727"/>
            <a:ext cx="2119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9ACD45B-0E3C-4E29-9934-DE52C0FE9B74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4826017" y="4064016"/>
            <a:ext cx="2387567" cy="1708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11F5E33-E827-4B3C-9E50-7C6C174E2EDA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7536873" y="4197927"/>
            <a:ext cx="0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6FE58D7-DFF0-4598-9E0F-12BFAA7B5B4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4959928" y="6096000"/>
            <a:ext cx="21197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0450BC2-EC7F-4FCA-90C3-97C91A855A55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4502728" y="4197927"/>
            <a:ext cx="0" cy="1440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0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Recuperabilidad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Si una transacción aborta es necesario dejar la base de datos consistente. Las planificaciones que intentan hacer esto se llaman recuperables</a:t>
            </a:r>
          </a:p>
        </p:txBody>
      </p:sp>
    </p:spTree>
    <p:extLst>
      <p:ext uri="{BB962C8B-B14F-4D97-AF65-F5344CB8AC3E}">
        <p14:creationId xmlns:p14="http://schemas.microsoft.com/office/powerpoint/2010/main" val="66047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Plan recuperable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Un plan es recuperable si ninguna transacción se confirma antes de que se hayan confirmado todas las transacciones de las que leyó</a:t>
            </a:r>
          </a:p>
        </p:txBody>
      </p:sp>
    </p:spTree>
    <p:extLst>
      <p:ext uri="{BB962C8B-B14F-4D97-AF65-F5344CB8AC3E}">
        <p14:creationId xmlns:p14="http://schemas.microsoft.com/office/powerpoint/2010/main" val="1875148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Plan recuperable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7BDE44-8763-4F68-B46D-19FF4C7CE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461015"/>
              </p:ext>
            </p:extLst>
          </p:nvPr>
        </p:nvGraphicFramePr>
        <p:xfrm>
          <a:off x="3622964" y="2541443"/>
          <a:ext cx="4946072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3036">
                  <a:extLst>
                    <a:ext uri="{9D8B030D-6E8A-4147-A177-3AD203B41FA5}">
                      <a16:colId xmlns:a16="http://schemas.microsoft.com/office/drawing/2014/main" val="1029202956"/>
                    </a:ext>
                  </a:extLst>
                </a:gridCol>
                <a:gridCol w="2473036">
                  <a:extLst>
                    <a:ext uri="{9D8B030D-6E8A-4147-A177-3AD203B41FA5}">
                      <a16:colId xmlns:a16="http://schemas.microsoft.com/office/drawing/2014/main" val="325155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27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R(X)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120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W(X)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317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584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426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284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112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38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Plan recuperable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7BDE44-8763-4F68-B46D-19FF4C7CE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20231"/>
              </p:ext>
            </p:extLst>
          </p:nvPr>
        </p:nvGraphicFramePr>
        <p:xfrm>
          <a:off x="3622964" y="2541443"/>
          <a:ext cx="4946072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3036">
                  <a:extLst>
                    <a:ext uri="{9D8B030D-6E8A-4147-A177-3AD203B41FA5}">
                      <a16:colId xmlns:a16="http://schemas.microsoft.com/office/drawing/2014/main" val="1029202956"/>
                    </a:ext>
                  </a:extLst>
                </a:gridCol>
                <a:gridCol w="2473036">
                  <a:extLst>
                    <a:ext uri="{9D8B030D-6E8A-4147-A177-3AD203B41FA5}">
                      <a16:colId xmlns:a16="http://schemas.microsoft.com/office/drawing/2014/main" val="325155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27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R(X)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120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W(X)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317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584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426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284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???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112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58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14BF4-58CD-4546-B3D1-8A66A301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Transacciones - Operaciones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4A9B87-619A-458A-9F1F-A22950D23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200" b="1" dirty="0"/>
                  <a:t>Lectura </a:t>
                </a:r>
                <a:r>
                  <a:rPr lang="es-CL" sz="2200" dirty="0"/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sz="2200" dirty="0"/>
                  <a:t> indica lectura de objeto X en la base de datos por la transacción i</a:t>
                </a:r>
              </a:p>
              <a:p>
                <a:r>
                  <a:rPr lang="es-CL" sz="2200" b="1" dirty="0"/>
                  <a:t>Escritura </a:t>
                </a:r>
                <a:r>
                  <a:rPr lang="es-CL" sz="2200" dirty="0"/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sz="2200" dirty="0"/>
                  <a:t> indica escritura de objeto X en la base de datos por la transacción i</a:t>
                </a:r>
              </a:p>
              <a:p>
                <a:r>
                  <a:rPr lang="es-CL" sz="2200" b="1" dirty="0"/>
                  <a:t>Compromiso </a:t>
                </a:r>
                <a:r>
                  <a:rPr lang="es-CL" sz="22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200" dirty="0"/>
                  <a:t> indica el compromiso de la transacción i</a:t>
                </a:r>
              </a:p>
              <a:p>
                <a:r>
                  <a:rPr lang="es-CL" sz="2200" b="1" dirty="0"/>
                  <a:t>Aborto</a:t>
                </a:r>
                <a:r>
                  <a:rPr lang="es-CL" sz="22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200" dirty="0"/>
                  <a:t> indica el aborto de la transacción i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4A9B87-619A-458A-9F1F-A22950D23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34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Plan recuperable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7BDE44-8763-4F68-B46D-19FF4C7CE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262796"/>
              </p:ext>
            </p:extLst>
          </p:nvPr>
        </p:nvGraphicFramePr>
        <p:xfrm>
          <a:off x="3622964" y="2541443"/>
          <a:ext cx="4946072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3036">
                  <a:extLst>
                    <a:ext uri="{9D8B030D-6E8A-4147-A177-3AD203B41FA5}">
                      <a16:colId xmlns:a16="http://schemas.microsoft.com/office/drawing/2014/main" val="1029202956"/>
                    </a:ext>
                  </a:extLst>
                </a:gridCol>
                <a:gridCol w="2473036">
                  <a:extLst>
                    <a:ext uri="{9D8B030D-6E8A-4147-A177-3AD203B41FA5}">
                      <a16:colId xmlns:a16="http://schemas.microsoft.com/office/drawing/2014/main" val="325155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27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R(X)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120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W(X)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317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584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426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284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1124668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9FDA5775-3899-4D18-92FA-959C310FD875}"/>
              </a:ext>
            </a:extLst>
          </p:cNvPr>
          <p:cNvSpPr/>
          <p:nvPr/>
        </p:nvSpPr>
        <p:spPr>
          <a:xfrm>
            <a:off x="5126181" y="3865418"/>
            <a:ext cx="1939637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Aborto en cascada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D284C5-9727-41F7-B124-BD69B5B4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5131810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evitar recuperación en cascada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Un plan evita recuperación en cascada si toda transacción lee elementos escritos solo por transacciones confirmadas</a:t>
            </a:r>
          </a:p>
        </p:txBody>
      </p:sp>
    </p:spTree>
    <p:extLst>
      <p:ext uri="{BB962C8B-B14F-4D97-AF65-F5344CB8AC3E}">
        <p14:creationId xmlns:p14="http://schemas.microsoft.com/office/powerpoint/2010/main" val="3072363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Evitar recuperación en cascada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7BDE44-8763-4F68-B46D-19FF4C7CE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281461"/>
              </p:ext>
            </p:extLst>
          </p:nvPr>
        </p:nvGraphicFramePr>
        <p:xfrm>
          <a:off x="3622964" y="2541443"/>
          <a:ext cx="4946073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691">
                  <a:extLst>
                    <a:ext uri="{9D8B030D-6E8A-4147-A177-3AD203B41FA5}">
                      <a16:colId xmlns:a16="http://schemas.microsoft.com/office/drawing/2014/main" val="1029202956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3251550023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66076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27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W(X)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120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317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W(X)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584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426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R(X)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284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112466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D49E2CC1-A9E1-4351-BFAF-D49E709F554F}"/>
              </a:ext>
            </a:extLst>
          </p:cNvPr>
          <p:cNvSpPr/>
          <p:nvPr/>
        </p:nvSpPr>
        <p:spPr>
          <a:xfrm>
            <a:off x="4793673" y="3865418"/>
            <a:ext cx="266007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CUÁL ES EL VALOR DE X???</a:t>
            </a:r>
          </a:p>
        </p:txBody>
      </p:sp>
    </p:spTree>
    <p:extLst>
      <p:ext uri="{BB962C8B-B14F-4D97-AF65-F5344CB8AC3E}">
        <p14:creationId xmlns:p14="http://schemas.microsoft.com/office/powerpoint/2010/main" val="11620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plan recuperable estricto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Un plan es recuperable estricto si toda transacción solo lee o escribe objetos X, tal que la última transacción que escribió X ha sido confirmada o abortada</a:t>
            </a:r>
          </a:p>
        </p:txBody>
      </p:sp>
    </p:spTree>
    <p:extLst>
      <p:ext uri="{BB962C8B-B14F-4D97-AF65-F5344CB8AC3E}">
        <p14:creationId xmlns:p14="http://schemas.microsoft.com/office/powerpoint/2010/main" val="293421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14BF4-58CD-4546-B3D1-8A66A301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Transacciones -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A9B87-619A-458A-9F1F-A22950D2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200" b="1" dirty="0"/>
              <a:t>A 	</a:t>
            </a:r>
            <a:r>
              <a:rPr lang="es-CL" sz="2200" dirty="0"/>
              <a:t>– ATOMICIDAD</a:t>
            </a:r>
          </a:p>
          <a:p>
            <a:r>
              <a:rPr lang="es-CL" sz="2200" b="1" dirty="0"/>
              <a:t>C 	</a:t>
            </a:r>
            <a:r>
              <a:rPr lang="es-CL" sz="2200" dirty="0"/>
              <a:t>– CONSISTENCIA</a:t>
            </a:r>
          </a:p>
          <a:p>
            <a:r>
              <a:rPr lang="es-CL" sz="2200" b="1" dirty="0"/>
              <a:t> I	</a:t>
            </a:r>
            <a:r>
              <a:rPr lang="es-CL" sz="2200" dirty="0"/>
              <a:t>– INDEPENDENCIA (ISOLATION)</a:t>
            </a:r>
          </a:p>
          <a:p>
            <a:r>
              <a:rPr lang="es-CL" sz="2200" b="1" dirty="0"/>
              <a:t>D 	</a:t>
            </a:r>
            <a:r>
              <a:rPr lang="es-CL" sz="2200" dirty="0"/>
              <a:t>– DURABILIDAD </a:t>
            </a:r>
          </a:p>
        </p:txBody>
      </p:sp>
    </p:spTree>
    <p:extLst>
      <p:ext uri="{BB962C8B-B14F-4D97-AF65-F5344CB8AC3E}">
        <p14:creationId xmlns:p14="http://schemas.microsoft.com/office/powerpoint/2010/main" val="36941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acid</a:t>
            </a:r>
            <a:r>
              <a:rPr lang="es-CL" sz="4000" dirty="0"/>
              <a:t> – atomicidad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Las transacciones son atómicas: o se realiza todo o no se realiza nada</a:t>
            </a:r>
          </a:p>
        </p:txBody>
      </p:sp>
    </p:spTree>
    <p:extLst>
      <p:ext uri="{BB962C8B-B14F-4D97-AF65-F5344CB8AC3E}">
        <p14:creationId xmlns:p14="http://schemas.microsoft.com/office/powerpoint/2010/main" val="393202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acid</a:t>
            </a:r>
            <a:r>
              <a:rPr lang="es-CL" sz="4000" dirty="0"/>
              <a:t> – consistencia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Al terminar una transacción, la base de datos es consistente (está libre de errores lógicos).</a:t>
            </a:r>
          </a:p>
        </p:txBody>
      </p:sp>
    </p:spTree>
    <p:extLst>
      <p:ext uri="{BB962C8B-B14F-4D97-AF65-F5344CB8AC3E}">
        <p14:creationId xmlns:p14="http://schemas.microsoft.com/office/powerpoint/2010/main" val="399833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acid</a:t>
            </a:r>
            <a:r>
              <a:rPr lang="es-CL" sz="4000" dirty="0"/>
              <a:t> – independencia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La ejecución de una transacción no afecta ni interfiere con la ejecución de otra</a:t>
            </a:r>
          </a:p>
        </p:txBody>
      </p:sp>
    </p:spTree>
    <p:extLst>
      <p:ext uri="{BB962C8B-B14F-4D97-AF65-F5344CB8AC3E}">
        <p14:creationId xmlns:p14="http://schemas.microsoft.com/office/powerpoint/2010/main" val="28666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8431-6870-4CC6-8136-71B453CE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err="1"/>
              <a:t>acid</a:t>
            </a:r>
            <a:r>
              <a:rPr lang="es-CL" sz="4000" dirty="0"/>
              <a:t> – durabilidad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A32E-FCB9-4FF3-935B-4E570DC0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 dirty="0"/>
              <a:t>Los cambios realizados por una transacción persisten luego de ser comprometida</a:t>
            </a:r>
          </a:p>
        </p:txBody>
      </p:sp>
    </p:spTree>
    <p:extLst>
      <p:ext uri="{BB962C8B-B14F-4D97-AF65-F5344CB8AC3E}">
        <p14:creationId xmlns:p14="http://schemas.microsoft.com/office/powerpoint/2010/main" val="30578633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160</TotalTime>
  <Words>1119</Words>
  <Application>Microsoft Office PowerPoint</Application>
  <PresentationFormat>Panorámica</PresentationFormat>
  <Paragraphs>182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Cambria Math</vt:lpstr>
      <vt:lpstr>Gill Sans MT</vt:lpstr>
      <vt:lpstr>Wingdings 2</vt:lpstr>
      <vt:lpstr>Dividendo</vt:lpstr>
      <vt:lpstr>Transacciones Parte i </vt:lpstr>
      <vt:lpstr>Transacciones</vt:lpstr>
      <vt:lpstr>Transacciones</vt:lpstr>
      <vt:lpstr>Transacciones - Operaciones</vt:lpstr>
      <vt:lpstr>Transacciones - Características</vt:lpstr>
      <vt:lpstr>acid – atomicidad </vt:lpstr>
      <vt:lpstr>acid – consistencia </vt:lpstr>
      <vt:lpstr>acid – independencia </vt:lpstr>
      <vt:lpstr>acid – durabilidad </vt:lpstr>
      <vt:lpstr>Planificaciones</vt:lpstr>
      <vt:lpstr>Planificaciones completas</vt:lpstr>
      <vt:lpstr>Planificaciones Seriales</vt:lpstr>
      <vt:lpstr>Planificaciones no seriales</vt:lpstr>
      <vt:lpstr>Planificaciones no seriales</vt:lpstr>
      <vt:lpstr>Planificaciones no seriales - conflictos</vt:lpstr>
      <vt:lpstr>Conflicto escritura/lectura</vt:lpstr>
      <vt:lpstr>Conflicto Lectura/escritura</vt:lpstr>
      <vt:lpstr>Conflicto Lectura/escritura</vt:lpstr>
      <vt:lpstr>Serializabilidad</vt:lpstr>
      <vt:lpstr>Equivalencia por resultado</vt:lpstr>
      <vt:lpstr>Serializabilidad por resultado</vt:lpstr>
      <vt:lpstr>Equivalencia por conflicto</vt:lpstr>
      <vt:lpstr>serializabilidad por conflicto</vt:lpstr>
      <vt:lpstr>serializabilidad por conflicto</vt:lpstr>
      <vt:lpstr>Equivalencia por Vista</vt:lpstr>
      <vt:lpstr>serializabilidad por Vista</vt:lpstr>
      <vt:lpstr>serializabilidad por Vista</vt:lpstr>
      <vt:lpstr>serializabilidad por conflicto</vt:lpstr>
      <vt:lpstr>serializabilidad por conflicto</vt:lpstr>
      <vt:lpstr>Grafo de Precedencia</vt:lpstr>
      <vt:lpstr>Grafo de Precedencia</vt:lpstr>
      <vt:lpstr>Grafo de Precedencia</vt:lpstr>
      <vt:lpstr>Grafo de Precedencia - Serializabilidad</vt:lpstr>
      <vt:lpstr>Grafo de Precedencia</vt:lpstr>
      <vt:lpstr>Grafo de Precedencia</vt:lpstr>
      <vt:lpstr>Recuperabilidad</vt:lpstr>
      <vt:lpstr>Plan recuperable</vt:lpstr>
      <vt:lpstr>Plan recuperable</vt:lpstr>
      <vt:lpstr>Plan recuperable</vt:lpstr>
      <vt:lpstr>Plan recuperable</vt:lpstr>
      <vt:lpstr>evitar recuperación en cascada</vt:lpstr>
      <vt:lpstr>Evitar recuperación en cascada</vt:lpstr>
      <vt:lpstr>plan recuperable estricto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Transacciones Parte i</dc:title>
  <dc:creator>Sebastian</dc:creator>
  <cp:lastModifiedBy>Sebastian</cp:lastModifiedBy>
  <cp:revision>13</cp:revision>
  <dcterms:created xsi:type="dcterms:W3CDTF">2017-11-09T23:13:04Z</dcterms:created>
  <dcterms:modified xsi:type="dcterms:W3CDTF">2017-11-10T01:53:17Z</dcterms:modified>
</cp:coreProperties>
</file>