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notesMasterIdLst>
    <p:notesMasterId r:id="rId31"/>
  </p:notesMasterIdLst>
  <p:sldIdLst>
    <p:sldId id="256" r:id="rId2"/>
    <p:sldId id="261" r:id="rId3"/>
    <p:sldId id="288" r:id="rId4"/>
    <p:sldId id="272" r:id="rId5"/>
    <p:sldId id="257" r:id="rId6"/>
    <p:sldId id="258" r:id="rId7"/>
    <p:sldId id="262" r:id="rId8"/>
    <p:sldId id="263" r:id="rId9"/>
    <p:sldId id="273" r:id="rId10"/>
    <p:sldId id="274" r:id="rId11"/>
    <p:sldId id="275" r:id="rId12"/>
    <p:sldId id="276" r:id="rId13"/>
    <p:sldId id="277" r:id="rId14"/>
    <p:sldId id="278" r:id="rId15"/>
    <p:sldId id="264" r:id="rId16"/>
    <p:sldId id="279" r:id="rId17"/>
    <p:sldId id="281" r:id="rId18"/>
    <p:sldId id="282" r:id="rId19"/>
    <p:sldId id="283" r:id="rId20"/>
    <p:sldId id="265" r:id="rId21"/>
    <p:sldId id="266" r:id="rId22"/>
    <p:sldId id="280" r:id="rId23"/>
    <p:sldId id="284" r:id="rId24"/>
    <p:sldId id="285" r:id="rId25"/>
    <p:sldId id="286" r:id="rId26"/>
    <p:sldId id="287" r:id="rId27"/>
    <p:sldId id="269" r:id="rId28"/>
    <p:sldId id="270" r:id="rId29"/>
    <p:sldId id="267" r:id="rId30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94722"/>
  </p:normalViewPr>
  <p:slideViewPr>
    <p:cSldViewPr snapToGrid="0">
      <p:cViewPr varScale="1">
        <p:scale>
          <a:sx n="96" d="100"/>
          <a:sy n="96" d="100"/>
        </p:scale>
        <p:origin x="200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A5D75-27D4-F24E-9594-8E586BFA3AD3}" type="datetimeFigureOut">
              <a:rPr lang="en-CL" smtClean="0"/>
              <a:t>08-06-24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D0F8F-813B-5049-8C96-BD3F1C560E5D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49610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D0F8F-813B-5049-8C96-BD3F1C560E5D}" type="slidenum">
              <a:rPr lang="en-CL" smtClean="0"/>
              <a:t>11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5099278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D0F8F-813B-5049-8C96-BD3F1C560E5D}" type="slidenum">
              <a:rPr lang="en-CL" smtClean="0"/>
              <a:t>13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37467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6/7/24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754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09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6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6/7/24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66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6/7/24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1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6/7/24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00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6/7/24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8360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6/7/24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35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81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6/7/24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60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6/7/24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77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6355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4.emf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3.emf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2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24.pn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hgarcias/PathDatabase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tesfacil.com/automatas-lenguajes/automata-finito-y-su-lenguaje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1A061-A50E-980A-459D-2DADA2202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9342" y="1346268"/>
            <a:ext cx="5726049" cy="3066706"/>
          </a:xfrm>
        </p:spPr>
        <p:txBody>
          <a:bodyPr anchor="b">
            <a:normAutofit/>
          </a:bodyPr>
          <a:lstStyle/>
          <a:p>
            <a:r>
              <a:rPr lang="en-CL" sz="5000" dirty="0"/>
              <a:t>An Algebra for Evaluating Path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07B5B-50FA-39C8-B64B-BD6C3D557C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343" y="4412973"/>
            <a:ext cx="6458635" cy="2194655"/>
          </a:xfrm>
        </p:spPr>
        <p:txBody>
          <a:bodyPr anchor="t">
            <a:normAutofit lnSpcReduction="10000"/>
          </a:bodyPr>
          <a:lstStyle/>
          <a:p>
            <a:r>
              <a:rPr lang="en-CL" dirty="0"/>
              <a:t>Renzo Angles, </a:t>
            </a:r>
            <a:r>
              <a:rPr lang="en-CL" b="1" dirty="0"/>
              <a:t>Sebastián Ferrada</a:t>
            </a:r>
            <a:r>
              <a:rPr lang="en-CL" dirty="0"/>
              <a:t>, Roberto García y Vicente Rojas.</a:t>
            </a:r>
          </a:p>
          <a:p>
            <a:endParaRPr lang="en-CL" dirty="0"/>
          </a:p>
          <a:p>
            <a:r>
              <a:rPr lang="en-CL" dirty="0"/>
              <a:t>IMFD Chile – U</a:t>
            </a:r>
            <a:r>
              <a:rPr lang="en-US" dirty="0"/>
              <a:t>T</a:t>
            </a:r>
            <a:r>
              <a:rPr lang="en-CL" dirty="0"/>
              <a:t>alca – U</a:t>
            </a:r>
            <a:r>
              <a:rPr lang="en-US" dirty="0"/>
              <a:t>C</a:t>
            </a:r>
            <a:r>
              <a:rPr lang="en-CL" dirty="0"/>
              <a:t>hile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4" name="Picture 13" descr="Complex math formulas on a blackboard">
            <a:extLst>
              <a:ext uri="{FF2B5EF4-FFF2-40B4-BE49-F238E27FC236}">
                <a16:creationId xmlns:a16="http://schemas.microsoft.com/office/drawing/2014/main" id="{B57651C8-0147-3497-1A33-35808EFCDE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21" r="2342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4238A2-3E29-9A3D-9CD1-65FDB147A840}"/>
              </a:ext>
            </a:extLst>
          </p:cNvPr>
          <p:cNvSpPr txBox="1"/>
          <p:nvPr/>
        </p:nvSpPr>
        <p:spPr>
          <a:xfrm>
            <a:off x="729342" y="726564"/>
            <a:ext cx="5423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17th TUC Meeting LDBC @ SIGMOD/PODS ‘24</a:t>
            </a:r>
          </a:p>
        </p:txBody>
      </p:sp>
    </p:spTree>
    <p:extLst>
      <p:ext uri="{BB962C8B-B14F-4D97-AF65-F5344CB8AC3E}">
        <p14:creationId xmlns:p14="http://schemas.microsoft.com/office/powerpoint/2010/main" val="868899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957A-E4F8-9647-0488-FE984EFE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L" dirty="0"/>
              <a:t>Path Manipulation Algebra – Node Join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E42EA-5876-9EF1-0253-FBF04A7E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4496706"/>
                <a:ext cx="8770571" cy="1467073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E42EA-5876-9EF1-0253-FBF04A7E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4496706"/>
                <a:ext cx="8770571" cy="14670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1FB44A67-150B-241E-7765-E82D6DF1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75" y="2121807"/>
            <a:ext cx="6692900" cy="23749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80BFF9A9-7B30-9238-E3BD-E8FCB0D79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75" y="2121807"/>
            <a:ext cx="6692900" cy="23749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54DB3100-9CF3-B4E1-360B-C8BF629CE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425" y="5019101"/>
            <a:ext cx="3886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14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957A-E4F8-9647-0488-FE984EFE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L" dirty="0"/>
              <a:t>Path Manipulation Algebra – Node Join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E42EA-5876-9EF1-0253-FBF04A7E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4496706"/>
                <a:ext cx="8770571" cy="1467073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E42EA-5876-9EF1-0253-FBF04A7E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4496706"/>
                <a:ext cx="8770571" cy="146707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1FB44A67-150B-241E-7765-E82D6DF1C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75" y="2121807"/>
            <a:ext cx="6692900" cy="23749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A57A391-6A89-1F1E-5997-1FA62A5E3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075" y="2121805"/>
            <a:ext cx="6692900" cy="23749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C85F1F9-777B-E211-A3F5-DDBA1222B1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2425" y="5019101"/>
            <a:ext cx="38862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471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957A-E4F8-9647-0488-FE984EFE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L" dirty="0"/>
              <a:t>Path Manipulation Algebra – Node Join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E42EA-5876-9EF1-0253-FBF04A7E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4496706"/>
                <a:ext cx="8770571" cy="1467073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E42EA-5876-9EF1-0253-FBF04A7E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4496706"/>
                <a:ext cx="8770571" cy="14670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1FB44A67-150B-241E-7765-E82D6DF1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75" y="2121807"/>
            <a:ext cx="6692900" cy="2374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DC0AAE-8014-E0EE-2868-1A5636A7E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25" y="5019101"/>
            <a:ext cx="3886200" cy="6477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CB788A9-E216-AFF7-5354-AA28953B0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9075" y="2121805"/>
            <a:ext cx="6692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45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957A-E4F8-9647-0488-FE984EFE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L" dirty="0"/>
              <a:t>Path Manipulation Algebra – Node Join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E42EA-5876-9EF1-0253-FBF04A7E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4496706"/>
                <a:ext cx="8770571" cy="1467073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E42EA-5876-9EF1-0253-FBF04A7E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4496706"/>
                <a:ext cx="8770571" cy="146707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1FB44A67-150B-241E-7765-E82D6DF1C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75" y="2121807"/>
            <a:ext cx="6692900" cy="2374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915249-E0C4-34A4-BF5E-1813A395B8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425" y="5019101"/>
            <a:ext cx="3886200" cy="6477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F5D0A5FA-4F81-1759-170B-56321020E3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9075" y="2121805"/>
            <a:ext cx="6692900" cy="23749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987BC005-9054-09AE-8254-27BDD5929F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2425" y="5871695"/>
            <a:ext cx="38862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68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957A-E4F8-9647-0488-FE984EFE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L" dirty="0"/>
              <a:t>Path Manipulation Algebra – Node Join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E42EA-5876-9EF1-0253-FBF04A7E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4496706"/>
                <a:ext cx="8770571" cy="1467073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E42EA-5876-9EF1-0253-FBF04A7E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4496706"/>
                <a:ext cx="8770571" cy="14670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1FB44A67-150B-241E-7765-E82D6DF1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75" y="2121807"/>
            <a:ext cx="6692900" cy="2374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C23AFF-AA68-813D-97F9-C6DD22FA35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2425" y="5019101"/>
            <a:ext cx="3886200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F2B576-9E92-4F88-B7C0-F637EF0F3E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425" y="5871695"/>
            <a:ext cx="3886200" cy="635000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4FD038A9-F5FB-6918-D6FD-D7E7FE5C4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61771" y="2121807"/>
            <a:ext cx="6692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954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C884-F2CD-69A4-1F7C-361DF78A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Using the Algebra to Evaluate RPQs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32E4EF5-3313-EC10-45CB-9F1011069F8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1738856"/>
                  </p:ext>
                </p:extLst>
              </p:nvPr>
            </p:nvGraphicFramePr>
            <p:xfrm>
              <a:off x="1920240" y="3064102"/>
              <a:ext cx="8769350" cy="247910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384675">
                      <a:extLst>
                        <a:ext uri="{9D8B030D-6E8A-4147-A177-3AD203B41FA5}">
                          <a16:colId xmlns:a16="http://schemas.microsoft.com/office/drawing/2014/main" val="3460052550"/>
                        </a:ext>
                      </a:extLst>
                    </a:gridCol>
                    <a:gridCol w="4384675">
                      <a:extLst>
                        <a:ext uri="{9D8B030D-6E8A-4147-A177-3AD203B41FA5}">
                          <a16:colId xmlns:a16="http://schemas.microsoft.com/office/drawing/2014/main" val="3182720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L" dirty="0"/>
                            <a:t>RPQ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L" dirty="0"/>
                            <a:t>Path Algebra Expression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4297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L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s-ES" sz="1600" b="0" i="0" smtClean="0">
                                        <a:latin typeface="Cambria Math" panose="02040503050406030204" pitchFamily="18" charset="0"/>
                                      </a:rPr>
                                      <m:t>label</m:t>
                                    </m:r>
                                    <m:d>
                                      <m:dPr>
                                        <m:ctrlPr>
                                          <a:rPr lang="es-E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s-ES" sz="1600" b="0" i="0" smtClean="0">
                                            <a:latin typeface="Cambria Math" panose="02040503050406030204" pitchFamily="18" charset="0"/>
                                          </a:rPr>
                                          <m:t>edgeAt</m:t>
                                        </m:r>
                                        <m:d>
                                          <m:dPr>
                                            <m:ctrlPr>
                                              <a:rPr lang="es-E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sz="1600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96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s-ES" sz="1800" b="0" i="0" smtClean="0">
                                        <a:latin typeface="Cambria Math" panose="02040503050406030204" pitchFamily="18" charset="0"/>
                                      </a:rPr>
                                      <m:t>label</m:t>
                                    </m:r>
                                    <m:d>
                                      <m:dPr>
                                        <m:ctrlPr>
                                          <a:rPr lang="es-E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s-ES" sz="1800" b="0" i="0" smtClean="0">
                                            <a:latin typeface="Cambria Math" panose="02040503050406030204" pitchFamily="18" charset="0"/>
                                          </a:rPr>
                                          <m:t>edgeAt</m:t>
                                        </m:r>
                                        <m:d>
                                          <m:dPr>
                                            <m:ctrlPr>
                                              <a:rPr lang="es-E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s-ES" sz="1800" b="0" i="1" smtClean="0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sz="1800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8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76209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L" i="1" dirty="0" smtClean="0">
                                    <a:latin typeface="Cambria Math" panose="02040503050406030204" pitchFamily="18" charset="0"/>
                                  </a:rPr>
                                  <m:t>𝑅𝑃𝑄</m:t>
                                </m:r>
                                <m:r>
                                  <a:rPr lang="en-CL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CL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CL" i="1" dirty="0" smtClean="0">
                                    <a:latin typeface="Cambria Math" panose="02040503050406030204" pitchFamily="18" charset="0"/>
                                  </a:rPr>
                                  <m:t>𝑅𝑃𝑄</m:t>
                                </m:r>
                                <m:r>
                                  <a:rPr lang="en-CL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CL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𝑅𝑃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𝑅𝑃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7972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𝑅𝑃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⋈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𝑅𝑃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2732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𝑅𝑃𝑄</m:t>
                                    </m:r>
                                  </m:e>
                                </m:d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𝑅𝑃𝑄</m:t>
                                    </m:r>
                                  </m:e>
                                </m:d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417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32E4EF5-3313-EC10-45CB-9F1011069F8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61738856"/>
                  </p:ext>
                </p:extLst>
              </p:nvPr>
            </p:nvGraphicFramePr>
            <p:xfrm>
              <a:off x="1920240" y="3064102"/>
              <a:ext cx="8769350" cy="2479105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384675">
                      <a:extLst>
                        <a:ext uri="{9D8B030D-6E8A-4147-A177-3AD203B41FA5}">
                          <a16:colId xmlns:a16="http://schemas.microsoft.com/office/drawing/2014/main" val="3460052550"/>
                        </a:ext>
                      </a:extLst>
                    </a:gridCol>
                    <a:gridCol w="4384675">
                      <a:extLst>
                        <a:ext uri="{9D8B030D-6E8A-4147-A177-3AD203B41FA5}">
                          <a16:colId xmlns:a16="http://schemas.microsoft.com/office/drawing/2014/main" val="3182720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L" dirty="0"/>
                            <a:t>RPQ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L" dirty="0"/>
                            <a:t>Path Algebra Expression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429744"/>
                      </a:ext>
                    </a:extLst>
                  </a:tr>
                  <a:tr h="453771"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289" t="-86111" r="-100289" b="-37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100580" t="-86111" r="-580" b="-37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9620462"/>
                      </a:ext>
                    </a:extLst>
                  </a:tr>
                  <a:tr h="499110"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289" t="-167500" r="-100289" b="-23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100580" t="-167500" r="-580" b="-23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6209592"/>
                      </a:ext>
                    </a:extLst>
                  </a:tr>
                  <a:tr h="385128"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289" t="-356667" r="-10028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100580" t="-356667" r="-580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7972594"/>
                      </a:ext>
                    </a:extLst>
                  </a:tr>
                  <a:tr h="385128"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289" t="-441935" r="-10028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100580" t="-441935" r="-580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2732891"/>
                      </a:ext>
                    </a:extLst>
                  </a:tr>
                  <a:tr h="385128"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289" t="-560000" r="-100289" b="-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100580" t="-560000" r="-580" b="-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177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7CDD0D-0AFD-EE6C-DEB2-7031A8EC0922}"/>
                  </a:ext>
                </a:extLst>
              </p:cNvPr>
              <p:cNvSpPr txBox="1"/>
              <p:nvPr/>
            </p:nvSpPr>
            <p:spPr>
              <a:xfrm>
                <a:off x="1920240" y="2471058"/>
                <a:ext cx="6102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L" dirty="0"/>
                  <a:t>We evaluate RPQs over a Labeled Graph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7CDD0D-0AFD-EE6C-DEB2-7031A8EC0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40" y="2471058"/>
                <a:ext cx="6102504" cy="369332"/>
              </a:xfrm>
              <a:prstGeom prst="rect">
                <a:avLst/>
              </a:prstGeom>
              <a:blipFill>
                <a:blip r:embed="rId3"/>
                <a:stretch>
                  <a:fillRect l="-832" t="-3333" r="-416" b="-26667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25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649D-C1A0-163E-513B-D67B8CE9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Using the Algebra to Evaluate RPQs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249C7A-3A57-4733-DA4A-9ED3D96D30DE}"/>
              </a:ext>
            </a:extLst>
          </p:cNvPr>
          <p:cNvSpPr/>
          <p:nvPr/>
        </p:nvSpPr>
        <p:spPr>
          <a:xfrm>
            <a:off x="3374571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66B242-5D52-B178-7BFF-1B947BB25D52}"/>
              </a:ext>
            </a:extLst>
          </p:cNvPr>
          <p:cNvSpPr/>
          <p:nvPr/>
        </p:nvSpPr>
        <p:spPr>
          <a:xfrm>
            <a:off x="5281690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DA8BFA-7B79-807E-DB59-696558B7928E}"/>
              </a:ext>
            </a:extLst>
          </p:cNvPr>
          <p:cNvSpPr/>
          <p:nvPr/>
        </p:nvSpPr>
        <p:spPr>
          <a:xfrm>
            <a:off x="7188809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29A25D-F60D-E7B3-9508-B79446BBC9C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094571" y="3342685"/>
            <a:ext cx="11871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C965A4-2C9A-DBBC-7AC1-28814DB195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001690" y="3342685"/>
            <a:ext cx="11871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C37BEE0-015F-6F06-5CB4-C72527E0EB3F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5641690" y="2833569"/>
            <a:ext cx="12700" cy="509116"/>
          </a:xfrm>
          <a:prstGeom prst="curvedConnector3">
            <a:avLst>
              <a:gd name="adj1" fmla="val 485882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C49C51-5D6C-30B2-8FFB-A22671109884}"/>
              </a:ext>
            </a:extLst>
          </p:cNvPr>
          <p:cNvSpPr txBox="1"/>
          <p:nvPr/>
        </p:nvSpPr>
        <p:spPr>
          <a:xfrm>
            <a:off x="4474028" y="3040047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A</a:t>
            </a:r>
            <a:endParaRPr lang="en-C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02DBA-B8C0-6E87-3D6D-CDA4EB5D1F33}"/>
              </a:ext>
            </a:extLst>
          </p:cNvPr>
          <p:cNvSpPr txBox="1"/>
          <p:nvPr/>
        </p:nvSpPr>
        <p:spPr>
          <a:xfrm>
            <a:off x="5508171" y="2212733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B</a:t>
            </a:r>
            <a:endParaRPr lang="en-C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9C14C-247F-3899-2948-02A47D17762E}"/>
              </a:ext>
            </a:extLst>
          </p:cNvPr>
          <p:cNvSpPr txBox="1"/>
          <p:nvPr/>
        </p:nvSpPr>
        <p:spPr>
          <a:xfrm>
            <a:off x="6439237" y="2964483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C</a:t>
            </a:r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CAD79-D915-A6F4-61AD-2EDEE2231528}"/>
                  </a:ext>
                </a:extLst>
              </p:cNvPr>
              <p:cNvSpPr txBox="1"/>
              <p:nvPr/>
            </p:nvSpPr>
            <p:spPr>
              <a:xfrm>
                <a:off x="1886816" y="5269810"/>
                <a:ext cx="14782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L" sz="2000" dirty="0"/>
                  <a:t>A•(B|C)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CL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CAD79-D915-A6F4-61AD-2EDEE2231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16" y="5269810"/>
                <a:ext cx="1478290" cy="400110"/>
              </a:xfrm>
              <a:prstGeom prst="rect">
                <a:avLst/>
              </a:prstGeom>
              <a:blipFill>
                <a:blip r:embed="rId2"/>
                <a:stretch>
                  <a:fillRect l="-4274" t="-3030" b="-3030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FAD4D54-A9A5-D805-40F0-5BFB1741CF32}"/>
                  </a:ext>
                </a:extLst>
              </p:cNvPr>
              <p:cNvSpPr/>
              <p:nvPr/>
            </p:nvSpPr>
            <p:spPr>
              <a:xfrm>
                <a:off x="4388081" y="5188764"/>
                <a:ext cx="648000" cy="64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FAD4D54-A9A5-D805-40F0-5BFB1741C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81" y="5188764"/>
                <a:ext cx="648000" cy="64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80098CE-0D91-62F8-8D66-8F23C23604EE}"/>
                  </a:ext>
                </a:extLst>
              </p:cNvPr>
              <p:cNvSpPr/>
              <p:nvPr/>
            </p:nvSpPr>
            <p:spPr>
              <a:xfrm>
                <a:off x="5936672" y="4540764"/>
                <a:ext cx="648000" cy="64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80098CE-0D91-62F8-8D66-8F23C2360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672" y="4540764"/>
                <a:ext cx="648000" cy="64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05F4D8-39D2-B2EC-B2EC-FEC1E4456322}"/>
                  </a:ext>
                </a:extLst>
              </p:cNvPr>
              <p:cNvSpPr/>
              <p:nvPr/>
            </p:nvSpPr>
            <p:spPr>
              <a:xfrm>
                <a:off x="5690788" y="6031485"/>
                <a:ext cx="1187119" cy="6387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(1, 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05F4D8-39D2-B2EC-B2EC-FEC1E4456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788" y="6031485"/>
                <a:ext cx="1187119" cy="6387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FB693E-5988-26DC-2E56-84A64BC43123}"/>
                  </a:ext>
                </a:extLst>
              </p:cNvPr>
              <p:cNvSpPr/>
              <p:nvPr/>
            </p:nvSpPr>
            <p:spPr>
              <a:xfrm>
                <a:off x="7479919" y="4041650"/>
                <a:ext cx="1187119" cy="6387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(1, 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FB693E-5988-26DC-2E56-84A64BC43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919" y="4041650"/>
                <a:ext cx="1187119" cy="63871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AF3C12C-4F2B-8A15-B038-4BCDCC757B2A}"/>
                  </a:ext>
                </a:extLst>
              </p:cNvPr>
              <p:cNvSpPr/>
              <p:nvPr/>
            </p:nvSpPr>
            <p:spPr>
              <a:xfrm>
                <a:off x="7479920" y="5150507"/>
                <a:ext cx="1187119" cy="6387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(1, 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AF3C12C-4F2B-8A15-B038-4BCDCC757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920" y="5150507"/>
                <a:ext cx="1187119" cy="63871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EC98B2-D4D2-FD6E-38BE-E83399D953FE}"/>
              </a:ext>
            </a:extLst>
          </p:cNvPr>
          <p:cNvCxnSpPr>
            <a:cxnSpLocks/>
            <a:stCxn id="19" idx="5"/>
            <a:endCxn id="21" idx="2"/>
          </p:cNvCxnSpPr>
          <p:nvPr/>
        </p:nvCxnSpPr>
        <p:spPr>
          <a:xfrm>
            <a:off x="4941184" y="5741867"/>
            <a:ext cx="749604" cy="608976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28FC09-47BF-C3D8-E9DC-ABCE2BE8E647}"/>
              </a:ext>
            </a:extLst>
          </p:cNvPr>
          <p:cNvCxnSpPr>
            <a:cxnSpLocks/>
            <a:stCxn id="19" idx="7"/>
            <a:endCxn id="20" idx="2"/>
          </p:cNvCxnSpPr>
          <p:nvPr/>
        </p:nvCxnSpPr>
        <p:spPr>
          <a:xfrm flipV="1">
            <a:off x="4941184" y="4864764"/>
            <a:ext cx="995488" cy="418897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A0941A-0973-BF61-D4AA-AD27E313186F}"/>
              </a:ext>
            </a:extLst>
          </p:cNvPr>
          <p:cNvCxnSpPr>
            <a:cxnSpLocks/>
            <a:stCxn id="20" idx="7"/>
            <a:endCxn id="22" idx="2"/>
          </p:cNvCxnSpPr>
          <p:nvPr/>
        </p:nvCxnSpPr>
        <p:spPr>
          <a:xfrm flipV="1">
            <a:off x="6489775" y="4361008"/>
            <a:ext cx="990144" cy="274653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41962-47AA-078F-6158-5891EF96D3CE}"/>
              </a:ext>
            </a:extLst>
          </p:cNvPr>
          <p:cNvCxnSpPr>
            <a:cxnSpLocks/>
            <a:stCxn id="20" idx="5"/>
            <a:endCxn id="23" idx="2"/>
          </p:cNvCxnSpPr>
          <p:nvPr/>
        </p:nvCxnSpPr>
        <p:spPr>
          <a:xfrm>
            <a:off x="6489775" y="5093867"/>
            <a:ext cx="990145" cy="375998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C1C3B58-77A9-09A0-0AD2-26E60AD98B5F}"/>
                  </a:ext>
                </a:extLst>
              </p:cNvPr>
              <p:cNvSpPr/>
              <p:nvPr/>
            </p:nvSpPr>
            <p:spPr>
              <a:xfrm>
                <a:off x="7767691" y="6026843"/>
                <a:ext cx="648000" cy="64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C1C3B58-77A9-09A0-0AD2-26E60AD98B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7691" y="6026843"/>
                <a:ext cx="648000" cy="648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2107266-E24B-8C79-1C3E-815F0E9F3975}"/>
                  </a:ext>
                </a:extLst>
              </p:cNvPr>
              <p:cNvSpPr/>
              <p:nvPr/>
            </p:nvSpPr>
            <p:spPr>
              <a:xfrm>
                <a:off x="9657184" y="5145865"/>
                <a:ext cx="648000" cy="64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2107266-E24B-8C79-1C3E-815F0E9F3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184" y="5145865"/>
                <a:ext cx="648000" cy="648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56A91DE-1803-93AB-F750-CD5C8E014F41}"/>
                  </a:ext>
                </a:extLst>
              </p:cNvPr>
              <p:cNvSpPr/>
              <p:nvPr/>
            </p:nvSpPr>
            <p:spPr>
              <a:xfrm>
                <a:off x="9657184" y="4037008"/>
                <a:ext cx="648000" cy="64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56A91DE-1803-93AB-F750-CD5C8E014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7184" y="4037008"/>
                <a:ext cx="648000" cy="648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9267D48-39B8-3A61-A2FF-30C76B595425}"/>
              </a:ext>
            </a:extLst>
          </p:cNvPr>
          <p:cNvCxnSpPr>
            <a:cxnSpLocks/>
            <a:stCxn id="45" idx="2"/>
            <a:endCxn id="22" idx="6"/>
          </p:cNvCxnSpPr>
          <p:nvPr/>
        </p:nvCxnSpPr>
        <p:spPr>
          <a:xfrm flipH="1">
            <a:off x="8667038" y="4361008"/>
            <a:ext cx="990146" cy="0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8799ABD-1728-DBF1-CB3B-44E610059D60}"/>
              </a:ext>
            </a:extLst>
          </p:cNvPr>
          <p:cNvCxnSpPr>
            <a:cxnSpLocks/>
            <a:stCxn id="44" idx="2"/>
            <a:endCxn id="23" idx="6"/>
          </p:cNvCxnSpPr>
          <p:nvPr/>
        </p:nvCxnSpPr>
        <p:spPr>
          <a:xfrm flipH="1">
            <a:off x="8667039" y="5469865"/>
            <a:ext cx="990145" cy="0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8AB4E7-12B4-BEF9-B707-8A87FED42409}"/>
              </a:ext>
            </a:extLst>
          </p:cNvPr>
          <p:cNvCxnSpPr>
            <a:cxnSpLocks/>
            <a:stCxn id="21" idx="6"/>
            <a:endCxn id="41" idx="2"/>
          </p:cNvCxnSpPr>
          <p:nvPr/>
        </p:nvCxnSpPr>
        <p:spPr>
          <a:xfrm>
            <a:off x="6877907" y="6350843"/>
            <a:ext cx="889784" cy="0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1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41" grpId="0" animBg="1"/>
      <p:bldP spid="44" grpId="0" animBg="1"/>
      <p:bldP spid="4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649D-C1A0-163E-513B-D67B8CE9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Using the Algebra to Evaluate RPQs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249C7A-3A57-4733-DA4A-9ED3D96D30DE}"/>
              </a:ext>
            </a:extLst>
          </p:cNvPr>
          <p:cNvSpPr/>
          <p:nvPr/>
        </p:nvSpPr>
        <p:spPr>
          <a:xfrm>
            <a:off x="3374571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66B242-5D52-B178-7BFF-1B947BB25D52}"/>
              </a:ext>
            </a:extLst>
          </p:cNvPr>
          <p:cNvSpPr/>
          <p:nvPr/>
        </p:nvSpPr>
        <p:spPr>
          <a:xfrm>
            <a:off x="5281690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DA8BFA-7B79-807E-DB59-696558B7928E}"/>
              </a:ext>
            </a:extLst>
          </p:cNvPr>
          <p:cNvSpPr/>
          <p:nvPr/>
        </p:nvSpPr>
        <p:spPr>
          <a:xfrm>
            <a:off x="7188809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29A25D-F60D-E7B3-9508-B79446BBC9C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094571" y="3342685"/>
            <a:ext cx="11871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C965A4-2C9A-DBBC-7AC1-28814DB195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001690" y="3342685"/>
            <a:ext cx="11871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C37BEE0-015F-6F06-5CB4-C72527E0EB3F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5641690" y="2833569"/>
            <a:ext cx="12700" cy="509116"/>
          </a:xfrm>
          <a:prstGeom prst="curvedConnector3">
            <a:avLst>
              <a:gd name="adj1" fmla="val 485882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C49C51-5D6C-30B2-8FFB-A22671109884}"/>
              </a:ext>
            </a:extLst>
          </p:cNvPr>
          <p:cNvSpPr txBox="1"/>
          <p:nvPr/>
        </p:nvSpPr>
        <p:spPr>
          <a:xfrm>
            <a:off x="4474028" y="3040047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A</a:t>
            </a:r>
            <a:endParaRPr lang="en-C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02DBA-B8C0-6E87-3D6D-CDA4EB5D1F33}"/>
              </a:ext>
            </a:extLst>
          </p:cNvPr>
          <p:cNvSpPr txBox="1"/>
          <p:nvPr/>
        </p:nvSpPr>
        <p:spPr>
          <a:xfrm>
            <a:off x="5508171" y="2212733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B</a:t>
            </a:r>
            <a:endParaRPr lang="en-C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9C14C-247F-3899-2948-02A47D17762E}"/>
              </a:ext>
            </a:extLst>
          </p:cNvPr>
          <p:cNvSpPr txBox="1"/>
          <p:nvPr/>
        </p:nvSpPr>
        <p:spPr>
          <a:xfrm>
            <a:off x="6439237" y="2964483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C</a:t>
            </a:r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CAD79-D915-A6F4-61AD-2EDEE2231528}"/>
                  </a:ext>
                </a:extLst>
              </p:cNvPr>
              <p:cNvSpPr txBox="1"/>
              <p:nvPr/>
            </p:nvSpPr>
            <p:spPr>
              <a:xfrm>
                <a:off x="1886816" y="5269810"/>
                <a:ext cx="14782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L" sz="2000" dirty="0"/>
                  <a:t>A•(B|C)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CL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CAD79-D915-A6F4-61AD-2EDEE2231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16" y="5269810"/>
                <a:ext cx="1478290" cy="400110"/>
              </a:xfrm>
              <a:prstGeom prst="rect">
                <a:avLst/>
              </a:prstGeom>
              <a:blipFill>
                <a:blip r:embed="rId2"/>
                <a:stretch>
                  <a:fillRect l="-4274" t="-3030" b="-3030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FAD4D54-A9A5-D805-40F0-5BFB1741CF32}"/>
                  </a:ext>
                </a:extLst>
              </p:cNvPr>
              <p:cNvSpPr/>
              <p:nvPr/>
            </p:nvSpPr>
            <p:spPr>
              <a:xfrm>
                <a:off x="4388081" y="5188764"/>
                <a:ext cx="648000" cy="64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FAD4D54-A9A5-D805-40F0-5BFB1741C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81" y="5188764"/>
                <a:ext cx="648000" cy="64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80098CE-0D91-62F8-8D66-8F23C23604EE}"/>
                  </a:ext>
                </a:extLst>
              </p:cNvPr>
              <p:cNvSpPr/>
              <p:nvPr/>
            </p:nvSpPr>
            <p:spPr>
              <a:xfrm>
                <a:off x="5936672" y="4540764"/>
                <a:ext cx="648000" cy="64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80098CE-0D91-62F8-8D66-8F23C2360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672" y="4540764"/>
                <a:ext cx="648000" cy="64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05F4D8-39D2-B2EC-B2EC-FEC1E4456322}"/>
                  </a:ext>
                </a:extLst>
              </p:cNvPr>
              <p:cNvSpPr/>
              <p:nvPr/>
            </p:nvSpPr>
            <p:spPr>
              <a:xfrm>
                <a:off x="5690788" y="6031485"/>
                <a:ext cx="1187119" cy="6387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groupCh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05F4D8-39D2-B2EC-B2EC-FEC1E4456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788" y="6031485"/>
                <a:ext cx="1187119" cy="638716"/>
              </a:xfrm>
              <a:prstGeom prst="ellipse">
                <a:avLst/>
              </a:prstGeom>
              <a:blipFill>
                <a:blip r:embed="rId5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FB693E-5988-26DC-2E56-84A64BC43123}"/>
                  </a:ext>
                </a:extLst>
              </p:cNvPr>
              <p:cNvSpPr/>
              <p:nvPr/>
            </p:nvSpPr>
            <p:spPr>
              <a:xfrm>
                <a:off x="7479919" y="4041650"/>
                <a:ext cx="1187119" cy="6387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groupCh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FB693E-5988-26DC-2E56-84A64BC43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919" y="4041650"/>
                <a:ext cx="1187119" cy="638716"/>
              </a:xfrm>
              <a:prstGeom prst="ellipse">
                <a:avLst/>
              </a:prstGeom>
              <a:blipFill>
                <a:blip r:embed="rId6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AF3C12C-4F2B-8A15-B038-4BCDCC757B2A}"/>
                  </a:ext>
                </a:extLst>
              </p:cNvPr>
              <p:cNvSpPr/>
              <p:nvPr/>
            </p:nvSpPr>
            <p:spPr>
              <a:xfrm>
                <a:off x="7479920" y="5150507"/>
                <a:ext cx="1187119" cy="6387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groupCh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AF3C12C-4F2B-8A15-B038-4BCDCC757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920" y="5150507"/>
                <a:ext cx="1187119" cy="638716"/>
              </a:xfrm>
              <a:prstGeom prst="ellipse">
                <a:avLst/>
              </a:prstGeom>
              <a:blipFill>
                <a:blip r:embed="rId7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EC98B2-D4D2-FD6E-38BE-E83399D953FE}"/>
              </a:ext>
            </a:extLst>
          </p:cNvPr>
          <p:cNvCxnSpPr>
            <a:cxnSpLocks/>
            <a:stCxn id="19" idx="5"/>
            <a:endCxn id="21" idx="2"/>
          </p:cNvCxnSpPr>
          <p:nvPr/>
        </p:nvCxnSpPr>
        <p:spPr>
          <a:xfrm>
            <a:off x="4941184" y="5741867"/>
            <a:ext cx="749604" cy="608976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28FC09-47BF-C3D8-E9DC-ABCE2BE8E647}"/>
              </a:ext>
            </a:extLst>
          </p:cNvPr>
          <p:cNvCxnSpPr>
            <a:cxnSpLocks/>
            <a:stCxn id="19" idx="7"/>
            <a:endCxn id="20" idx="2"/>
          </p:cNvCxnSpPr>
          <p:nvPr/>
        </p:nvCxnSpPr>
        <p:spPr>
          <a:xfrm flipV="1">
            <a:off x="4941184" y="4864764"/>
            <a:ext cx="995488" cy="418897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A0941A-0973-BF61-D4AA-AD27E313186F}"/>
              </a:ext>
            </a:extLst>
          </p:cNvPr>
          <p:cNvCxnSpPr>
            <a:cxnSpLocks/>
            <a:stCxn id="20" idx="7"/>
            <a:endCxn id="22" idx="2"/>
          </p:cNvCxnSpPr>
          <p:nvPr/>
        </p:nvCxnSpPr>
        <p:spPr>
          <a:xfrm flipV="1">
            <a:off x="6489775" y="4361008"/>
            <a:ext cx="990144" cy="274653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41962-47AA-078F-6158-5891EF96D3CE}"/>
              </a:ext>
            </a:extLst>
          </p:cNvPr>
          <p:cNvCxnSpPr>
            <a:cxnSpLocks/>
            <a:stCxn id="20" idx="5"/>
            <a:endCxn id="23" idx="2"/>
          </p:cNvCxnSpPr>
          <p:nvPr/>
        </p:nvCxnSpPr>
        <p:spPr>
          <a:xfrm>
            <a:off x="6489775" y="5093867"/>
            <a:ext cx="990145" cy="375998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5412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649D-C1A0-163E-513B-D67B8CE9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Using the Algebra to Evaluate RPQs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249C7A-3A57-4733-DA4A-9ED3D96D30DE}"/>
              </a:ext>
            </a:extLst>
          </p:cNvPr>
          <p:cNvSpPr/>
          <p:nvPr/>
        </p:nvSpPr>
        <p:spPr>
          <a:xfrm>
            <a:off x="3374571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66B242-5D52-B178-7BFF-1B947BB25D52}"/>
              </a:ext>
            </a:extLst>
          </p:cNvPr>
          <p:cNvSpPr/>
          <p:nvPr/>
        </p:nvSpPr>
        <p:spPr>
          <a:xfrm>
            <a:off x="5281690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DA8BFA-7B79-807E-DB59-696558B7928E}"/>
              </a:ext>
            </a:extLst>
          </p:cNvPr>
          <p:cNvSpPr/>
          <p:nvPr/>
        </p:nvSpPr>
        <p:spPr>
          <a:xfrm>
            <a:off x="7188809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29A25D-F60D-E7B3-9508-B79446BBC9C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094571" y="3342685"/>
            <a:ext cx="11871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C965A4-2C9A-DBBC-7AC1-28814DB195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001690" y="3342685"/>
            <a:ext cx="11871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C37BEE0-015F-6F06-5CB4-C72527E0EB3F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5641690" y="2833569"/>
            <a:ext cx="12700" cy="509116"/>
          </a:xfrm>
          <a:prstGeom prst="curvedConnector3">
            <a:avLst>
              <a:gd name="adj1" fmla="val 485882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C49C51-5D6C-30B2-8FFB-A22671109884}"/>
              </a:ext>
            </a:extLst>
          </p:cNvPr>
          <p:cNvSpPr txBox="1"/>
          <p:nvPr/>
        </p:nvSpPr>
        <p:spPr>
          <a:xfrm>
            <a:off x="4474028" y="3040047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A</a:t>
            </a:r>
            <a:endParaRPr lang="en-C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02DBA-B8C0-6E87-3D6D-CDA4EB5D1F33}"/>
              </a:ext>
            </a:extLst>
          </p:cNvPr>
          <p:cNvSpPr txBox="1"/>
          <p:nvPr/>
        </p:nvSpPr>
        <p:spPr>
          <a:xfrm>
            <a:off x="5508171" y="2212733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B</a:t>
            </a:r>
            <a:endParaRPr lang="en-C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9C14C-247F-3899-2948-02A47D17762E}"/>
              </a:ext>
            </a:extLst>
          </p:cNvPr>
          <p:cNvSpPr txBox="1"/>
          <p:nvPr/>
        </p:nvSpPr>
        <p:spPr>
          <a:xfrm>
            <a:off x="6439237" y="2964483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C</a:t>
            </a:r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CAD79-D915-A6F4-61AD-2EDEE2231528}"/>
                  </a:ext>
                </a:extLst>
              </p:cNvPr>
              <p:cNvSpPr txBox="1"/>
              <p:nvPr/>
            </p:nvSpPr>
            <p:spPr>
              <a:xfrm>
                <a:off x="1886816" y="5269810"/>
                <a:ext cx="14782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L" sz="2000" dirty="0"/>
                  <a:t>A•(B|C)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CL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CAD79-D915-A6F4-61AD-2EDEE2231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16" y="5269810"/>
                <a:ext cx="1478290" cy="400110"/>
              </a:xfrm>
              <a:prstGeom prst="rect">
                <a:avLst/>
              </a:prstGeom>
              <a:blipFill>
                <a:blip r:embed="rId2"/>
                <a:stretch>
                  <a:fillRect l="-4274" t="-3030" b="-3030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FAD4D54-A9A5-D805-40F0-5BFB1741CF32}"/>
                  </a:ext>
                </a:extLst>
              </p:cNvPr>
              <p:cNvSpPr/>
              <p:nvPr/>
            </p:nvSpPr>
            <p:spPr>
              <a:xfrm>
                <a:off x="4388081" y="5188764"/>
                <a:ext cx="648000" cy="64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FAD4D54-A9A5-D805-40F0-5BFB1741C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81" y="5188764"/>
                <a:ext cx="648000" cy="64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05F4D8-39D2-B2EC-B2EC-FEC1E4456322}"/>
                  </a:ext>
                </a:extLst>
              </p:cNvPr>
              <p:cNvSpPr/>
              <p:nvPr/>
            </p:nvSpPr>
            <p:spPr>
              <a:xfrm>
                <a:off x="5690788" y="6031485"/>
                <a:ext cx="1187119" cy="6387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groupCh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05F4D8-39D2-B2EC-B2EC-FEC1E4456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788" y="6031485"/>
                <a:ext cx="1187119" cy="638716"/>
              </a:xfrm>
              <a:prstGeom prst="ellipse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FB693E-5988-26DC-2E56-84A64BC43123}"/>
                  </a:ext>
                </a:extLst>
              </p:cNvPr>
              <p:cNvSpPr/>
              <p:nvPr/>
            </p:nvSpPr>
            <p:spPr>
              <a:xfrm>
                <a:off x="5321677" y="4449254"/>
                <a:ext cx="2211237" cy="862188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groupChr>
                            <m:groupChrPr>
                              <m:chr m:val="→"/>
                              <m:vertJc m:val="bot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groupChr>
                            <m:groupChrPr>
                              <m:chr m:val="→"/>
                              <m:vertJc m:val="bot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FB693E-5988-26DC-2E56-84A64BC43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677" y="4449254"/>
                <a:ext cx="2211237" cy="86218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EC98B2-D4D2-FD6E-38BE-E83399D953FE}"/>
              </a:ext>
            </a:extLst>
          </p:cNvPr>
          <p:cNvCxnSpPr>
            <a:cxnSpLocks/>
            <a:stCxn id="19" idx="5"/>
            <a:endCxn id="21" idx="2"/>
          </p:cNvCxnSpPr>
          <p:nvPr/>
        </p:nvCxnSpPr>
        <p:spPr>
          <a:xfrm>
            <a:off x="4941184" y="5741867"/>
            <a:ext cx="749604" cy="608976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28FC09-47BF-C3D8-E9DC-ABCE2BE8E647}"/>
              </a:ext>
            </a:extLst>
          </p:cNvPr>
          <p:cNvCxnSpPr>
            <a:cxnSpLocks/>
            <a:stCxn id="19" idx="7"/>
            <a:endCxn id="22" idx="2"/>
          </p:cNvCxnSpPr>
          <p:nvPr/>
        </p:nvCxnSpPr>
        <p:spPr>
          <a:xfrm flipV="1">
            <a:off x="4941184" y="4880348"/>
            <a:ext cx="380493" cy="403313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79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649D-C1A0-163E-513B-D67B8CE9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Using the Algebra to Evaluate RPQs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249C7A-3A57-4733-DA4A-9ED3D96D30DE}"/>
              </a:ext>
            </a:extLst>
          </p:cNvPr>
          <p:cNvSpPr/>
          <p:nvPr/>
        </p:nvSpPr>
        <p:spPr>
          <a:xfrm>
            <a:off x="3374571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66B242-5D52-B178-7BFF-1B947BB25D52}"/>
              </a:ext>
            </a:extLst>
          </p:cNvPr>
          <p:cNvSpPr/>
          <p:nvPr/>
        </p:nvSpPr>
        <p:spPr>
          <a:xfrm>
            <a:off x="5281690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DA8BFA-7B79-807E-DB59-696558B7928E}"/>
              </a:ext>
            </a:extLst>
          </p:cNvPr>
          <p:cNvSpPr/>
          <p:nvPr/>
        </p:nvSpPr>
        <p:spPr>
          <a:xfrm>
            <a:off x="7188809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29A25D-F60D-E7B3-9508-B79446BBC9C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094571" y="3342685"/>
            <a:ext cx="11871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C965A4-2C9A-DBBC-7AC1-28814DB195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001690" y="3342685"/>
            <a:ext cx="11871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C37BEE0-015F-6F06-5CB4-C72527E0EB3F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5641690" y="2833569"/>
            <a:ext cx="12700" cy="509116"/>
          </a:xfrm>
          <a:prstGeom prst="curvedConnector3">
            <a:avLst>
              <a:gd name="adj1" fmla="val 485882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C49C51-5D6C-30B2-8FFB-A22671109884}"/>
              </a:ext>
            </a:extLst>
          </p:cNvPr>
          <p:cNvSpPr txBox="1"/>
          <p:nvPr/>
        </p:nvSpPr>
        <p:spPr>
          <a:xfrm>
            <a:off x="4474028" y="3040047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A</a:t>
            </a:r>
            <a:endParaRPr lang="en-C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02DBA-B8C0-6E87-3D6D-CDA4EB5D1F33}"/>
              </a:ext>
            </a:extLst>
          </p:cNvPr>
          <p:cNvSpPr txBox="1"/>
          <p:nvPr/>
        </p:nvSpPr>
        <p:spPr>
          <a:xfrm>
            <a:off x="5508171" y="2212733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B</a:t>
            </a:r>
            <a:endParaRPr lang="en-C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9C14C-247F-3899-2948-02A47D17762E}"/>
              </a:ext>
            </a:extLst>
          </p:cNvPr>
          <p:cNvSpPr txBox="1"/>
          <p:nvPr/>
        </p:nvSpPr>
        <p:spPr>
          <a:xfrm>
            <a:off x="6439237" y="2964483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C</a:t>
            </a:r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CAD79-D915-A6F4-61AD-2EDEE2231528}"/>
                  </a:ext>
                </a:extLst>
              </p:cNvPr>
              <p:cNvSpPr txBox="1"/>
              <p:nvPr/>
            </p:nvSpPr>
            <p:spPr>
              <a:xfrm>
                <a:off x="1886816" y="5269810"/>
                <a:ext cx="14782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L" sz="2000" dirty="0"/>
                  <a:t>A•(B|C)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CL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CAD79-D915-A6F4-61AD-2EDEE2231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16" y="5269810"/>
                <a:ext cx="1478290" cy="400110"/>
              </a:xfrm>
              <a:prstGeom prst="rect">
                <a:avLst/>
              </a:prstGeom>
              <a:blipFill>
                <a:blip r:embed="rId2"/>
                <a:stretch>
                  <a:fillRect l="-4274" t="-3030" b="-3030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FB693E-5988-26DC-2E56-84A64BC43123}"/>
                  </a:ext>
                </a:extLst>
              </p:cNvPr>
              <p:cNvSpPr/>
              <p:nvPr/>
            </p:nvSpPr>
            <p:spPr>
              <a:xfrm>
                <a:off x="4366164" y="4955788"/>
                <a:ext cx="3271051" cy="990592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groupChr>
                            <m:groupChrPr>
                              <m:chr m:val="→"/>
                              <m:vertJc m:val="bot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groupChr>
                            <m:groupChrPr>
                              <m:chr m:val="→"/>
                              <m:vertJc m:val="bot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groupChr>
                            <m:groupChrPr>
                              <m:chr m:val="→"/>
                              <m:vertJc m:val="bot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groupChr>
                            <m:groupChrPr>
                              <m:chr m:val="→"/>
                              <m:vertJc m:val="bot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groupCh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FB693E-5988-26DC-2E56-84A64BC43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6164" y="4955788"/>
                <a:ext cx="3271051" cy="990592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866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E9BF-14DA-A228-D83E-B5591151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Motivation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A49429-7C22-2AA7-7162-CF2A08F55E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38" y="2764530"/>
            <a:ext cx="3484248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A361A3-F374-FB86-1D9B-1C87E1058D45}"/>
              </a:ext>
            </a:extLst>
          </p:cNvPr>
          <p:cNvSpPr txBox="1"/>
          <p:nvPr/>
        </p:nvSpPr>
        <p:spPr>
          <a:xfrm>
            <a:off x="4218216" y="2870173"/>
            <a:ext cx="785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Monaco" pitchFamily="2" charset="77"/>
              </a:rPr>
              <a:t>MATCH p=(x </a:t>
            </a:r>
            <a:r>
              <a:rPr lang="en-US" sz="1600" b="0" i="0" u="none" strike="noStrike" dirty="0">
                <a:solidFill>
                  <a:srgbClr val="2D3748"/>
                </a:solidFill>
                <a:effectLst/>
                <a:latin typeface="Monaco" pitchFamily="2" charset="77"/>
              </a:rPr>
              <a:t>{</a:t>
            </a:r>
            <a:r>
              <a:rPr lang="en-US" sz="1600" b="0" i="0" u="none" strike="noStrike" dirty="0" err="1">
                <a:solidFill>
                  <a:srgbClr val="2D3748"/>
                </a:solidFill>
                <a:effectLst/>
                <a:latin typeface="Monaco" pitchFamily="2" charset="77"/>
              </a:rPr>
              <a:t>name:</a:t>
            </a:r>
            <a:r>
              <a:rPr lang="en-US" sz="1600" b="0" i="0" u="none" strike="noStrike" dirty="0" err="1">
                <a:solidFill>
                  <a:srgbClr val="2F855A"/>
                </a:solidFill>
                <a:effectLst/>
                <a:latin typeface="Monaco" pitchFamily="2" charset="77"/>
              </a:rPr>
              <a:t>'Santiago</a:t>
            </a:r>
            <a:r>
              <a:rPr lang="en-US" sz="1600" b="0" i="0" u="none" strike="noStrike" dirty="0">
                <a:solidFill>
                  <a:srgbClr val="2F855A"/>
                </a:solidFill>
                <a:effectLst/>
                <a:latin typeface="Monaco" pitchFamily="2" charset="77"/>
              </a:rPr>
              <a:t>'</a:t>
            </a:r>
            <a:r>
              <a:rPr lang="en-US" sz="1600" b="0" i="0" u="none" strike="noStrike" dirty="0">
                <a:solidFill>
                  <a:srgbClr val="2D3748"/>
                </a:solidFill>
                <a:effectLst/>
                <a:latin typeface="Monaco" pitchFamily="2" charset="77"/>
              </a:rPr>
              <a:t>}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Monaco" pitchFamily="2" charset="77"/>
              </a:rPr>
              <a:t>)-[:flight+]-&gt;(y </a:t>
            </a:r>
            <a:r>
              <a:rPr lang="en-US" sz="1600" b="0" i="0" u="none" strike="noStrike" dirty="0">
                <a:solidFill>
                  <a:srgbClr val="2D3748"/>
                </a:solidFill>
                <a:effectLst/>
                <a:latin typeface="Monaco" pitchFamily="2" charset="77"/>
              </a:rPr>
              <a:t>{</a:t>
            </a:r>
            <a:r>
              <a:rPr lang="en-US" sz="1600" b="0" i="0" u="none" strike="noStrike" dirty="0" err="1">
                <a:solidFill>
                  <a:srgbClr val="2D3748"/>
                </a:solidFill>
                <a:effectLst/>
                <a:latin typeface="Monaco" pitchFamily="2" charset="77"/>
              </a:rPr>
              <a:t>name:</a:t>
            </a:r>
            <a:r>
              <a:rPr lang="en-US" sz="1600" b="0" i="0" u="none" strike="noStrike" dirty="0" err="1">
                <a:solidFill>
                  <a:srgbClr val="2F855A"/>
                </a:solidFill>
                <a:effectLst/>
                <a:latin typeface="Monaco" pitchFamily="2" charset="77"/>
              </a:rPr>
              <a:t>’Bogotá</a:t>
            </a:r>
            <a:r>
              <a:rPr lang="en-US" sz="1600" b="0" i="0" u="none" strike="noStrike" dirty="0">
                <a:solidFill>
                  <a:srgbClr val="2F855A"/>
                </a:solidFill>
                <a:effectLst/>
                <a:latin typeface="Monaco" pitchFamily="2" charset="77"/>
              </a:rPr>
              <a:t>'</a:t>
            </a:r>
            <a:r>
              <a:rPr lang="en-US" sz="1600" b="0" i="0" u="none" strike="noStrike" dirty="0">
                <a:solidFill>
                  <a:srgbClr val="2D3748"/>
                </a:solidFill>
                <a:effectLst/>
                <a:latin typeface="Monaco" pitchFamily="2" charset="77"/>
              </a:rPr>
              <a:t>}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Monaco" pitchFamily="2" charset="77"/>
              </a:rPr>
              <a:t>) </a:t>
            </a:r>
            <a:endParaRPr lang="en-US" sz="1600" dirty="0">
              <a:effectLst/>
              <a:latin typeface="Monaco" pitchFamily="2" charset="7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Monaco" pitchFamily="2" charset="77"/>
              </a:rPr>
              <a:t>RETURN p</a:t>
            </a:r>
            <a:endParaRPr lang="en-US" sz="1600" dirty="0">
              <a:effectLst/>
              <a:latin typeface="Monaco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45D216-A2FA-0726-B97C-67A8631D8A87}"/>
              </a:ext>
            </a:extLst>
          </p:cNvPr>
          <p:cNvSpPr txBox="1"/>
          <p:nvPr/>
        </p:nvSpPr>
        <p:spPr>
          <a:xfrm>
            <a:off x="1920240" y="2290359"/>
            <a:ext cx="834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aiandra GD" panose="020F0502020204030204" pitchFamily="34" charset="0"/>
              </a:rPr>
              <a:t>How many ways do I have to go from Santiago (SCL) to Bogotá (BOG)?</a:t>
            </a:r>
            <a:endParaRPr lang="en-US" dirty="0">
              <a:effectLst/>
              <a:latin typeface="Meiryo" panose="020B0604030504040204" pitchFamily="34" charset="-128"/>
              <a:ea typeface="Meiryo" panose="020B0604030504040204" pitchFamily="34" charset="-128"/>
              <a:cs typeface="Maiandra GD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4DEC7-00CC-3E46-EC92-310B9D91C1E8}"/>
              </a:ext>
            </a:extLst>
          </p:cNvPr>
          <p:cNvSpPr txBox="1"/>
          <p:nvPr/>
        </p:nvSpPr>
        <p:spPr>
          <a:xfrm>
            <a:off x="4218216" y="3665430"/>
            <a:ext cx="76961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600" dirty="0">
                <a:latin typeface="Monaco" pitchFamily="2" charset="77"/>
              </a:rPr>
              <a:t>[{SCL}, {LA 1446}, {GYE}, {XL 1419}, {UIO}, {LA 1440}, {BOG}]</a:t>
            </a:r>
          </a:p>
          <a:p>
            <a:r>
              <a:rPr lang="en-CL" dirty="0">
                <a:latin typeface="Monaco" pitchFamily="2" charset="77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F757ED-D8D2-0107-0285-E08153299DFC}"/>
              </a:ext>
            </a:extLst>
          </p:cNvPr>
          <p:cNvSpPr txBox="1"/>
          <p:nvPr/>
        </p:nvSpPr>
        <p:spPr>
          <a:xfrm>
            <a:off x="5392437" y="5007429"/>
            <a:ext cx="529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rgbClr val="FF0000"/>
                </a:solidFill>
              </a:rPr>
              <a:t>The path cannot be further used in the query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7F680-0C45-B7C4-2D79-EA58B861D891}"/>
              </a:ext>
            </a:extLst>
          </p:cNvPr>
          <p:cNvSpPr txBox="1"/>
          <p:nvPr/>
        </p:nvSpPr>
        <p:spPr>
          <a:xfrm>
            <a:off x="5383529" y="5551715"/>
            <a:ext cx="537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Goal 1: Define an algebra to operate on paths</a:t>
            </a:r>
          </a:p>
        </p:txBody>
      </p:sp>
    </p:spTree>
    <p:extLst>
      <p:ext uri="{BB962C8B-B14F-4D97-AF65-F5344CB8AC3E}">
        <p14:creationId xmlns:p14="http://schemas.microsoft.com/office/powerpoint/2010/main" val="11496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74D1-80CE-E9F7-5350-F09C053AC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sz="4000" dirty="0"/>
              <a:t>What about + and *?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61483-E97B-E296-91AB-5F782A915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98351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CB385-B958-B3B5-3013-A338F85A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The Recursive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CC706-4EF4-5A85-169E-5AAE986F4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Base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CL" dirty="0"/>
              </a:p>
              <a:p>
                <a:r>
                  <a:rPr lang="en-CL" dirty="0"/>
                  <a:t>Recursive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⋈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Fixpoint end condition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L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CC706-4EF4-5A85-169E-5AAE986F4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34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548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1C884-F2CD-69A4-1F7C-361DF78A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Using the Algebra to Evaluate RPQs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32E4EF5-3313-EC10-45CB-9F1011069F8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52094587"/>
                  </p:ext>
                </p:extLst>
              </p:nvPr>
            </p:nvGraphicFramePr>
            <p:xfrm>
              <a:off x="1920240" y="3064102"/>
              <a:ext cx="8769350" cy="348304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384675">
                      <a:extLst>
                        <a:ext uri="{9D8B030D-6E8A-4147-A177-3AD203B41FA5}">
                          <a16:colId xmlns:a16="http://schemas.microsoft.com/office/drawing/2014/main" val="3460052550"/>
                        </a:ext>
                      </a:extLst>
                    </a:gridCol>
                    <a:gridCol w="4384675">
                      <a:extLst>
                        <a:ext uri="{9D8B030D-6E8A-4147-A177-3AD203B41FA5}">
                          <a16:colId xmlns:a16="http://schemas.microsoft.com/office/drawing/2014/main" val="3182720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L" dirty="0"/>
                            <a:t>RPQ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L" dirty="0"/>
                            <a:t>Path Algebra Expression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4297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L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s-ES" sz="1600" b="0" i="0" smtClean="0">
                                        <a:latin typeface="Cambria Math" panose="02040503050406030204" pitchFamily="18" charset="0"/>
                                      </a:rPr>
                                      <m:t>label</m:t>
                                    </m:r>
                                    <m:d>
                                      <m:dPr>
                                        <m:ctrlPr>
                                          <a:rPr lang="es-E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s-ES" sz="1600" b="0" i="0" smtClean="0">
                                            <a:latin typeface="Cambria Math" panose="02040503050406030204" pitchFamily="18" charset="0"/>
                                          </a:rPr>
                                          <m:t>edgeAt</m:t>
                                        </m:r>
                                        <m:d>
                                          <m:dPr>
                                            <m:ctrlPr>
                                              <a:rPr lang="es-E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sz="1600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6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096204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1800" b="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m:rPr>
                                        <m:nor/>
                                      </m:rPr>
                                      <a:rPr lang="es-ES" sz="1800" b="0" i="0" smtClean="0">
                                        <a:latin typeface="Cambria Math" panose="02040503050406030204" pitchFamily="18" charset="0"/>
                                      </a:rPr>
                                      <m:t>label</m:t>
                                    </m:r>
                                    <m:d>
                                      <m:dPr>
                                        <m:ctrlPr>
                                          <a:rPr lang="es-ES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s-ES" sz="1800" b="0" i="0" smtClean="0">
                                            <a:latin typeface="Cambria Math" panose="02040503050406030204" pitchFamily="18" charset="0"/>
                                          </a:rPr>
                                          <m:t>edgeAt</m:t>
                                        </m:r>
                                        <m:d>
                                          <m:dPr>
                                            <m:ctrlPr>
                                              <a:rPr lang="es-E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s-ES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s-ES" sz="1800" b="0" i="1" smtClean="0"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s-ES" sz="1800" b="0" i="0" smtClean="0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sz="18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719567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L" i="1" dirty="0" smtClean="0">
                                    <a:latin typeface="Cambria Math" panose="02040503050406030204" pitchFamily="18" charset="0"/>
                                  </a:rPr>
                                  <m:t>𝑅𝑃𝑄</m:t>
                                </m:r>
                                <m:r>
                                  <a:rPr lang="en-CL" i="1" baseline="-25000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CL" i="1" dirty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CL" i="1" dirty="0" smtClean="0">
                                    <a:latin typeface="Cambria Math" panose="02040503050406030204" pitchFamily="18" charset="0"/>
                                  </a:rPr>
                                  <m:t>𝑅𝑃𝑄</m:t>
                                </m:r>
                                <m:r>
                                  <a:rPr lang="en-CL" i="1" baseline="-25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CL" baseline="-25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𝑅𝑃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𝑅𝑃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79725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𝑅𝑃</m:t>
                                </m:r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𝑅𝑃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⋈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𝑅𝑃</m:t>
                                    </m:r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27328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𝑅𝑃𝑄</m:t>
                                    </m:r>
                                  </m:e>
                                </m:d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𝑅𝑃𝑄</m:t>
                                    </m:r>
                                  </m:e>
                                </m:d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417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𝑅𝑃𝑄</m:t>
                                    </m:r>
                                  </m:e>
                                </m:d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𝑅𝑃𝑄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19372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  <m:t>𝑅𝑃𝑄</m:t>
                                    </m:r>
                                  </m:e>
                                </m:d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  <m:d>
                                  <m:dPr>
                                    <m:ctrlPr>
                                      <a:rPr lang="es-E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ES" b="0" i="1" smtClean="0">
                                            <a:latin typeface="Cambria Math" panose="02040503050406030204" pitchFamily="18" charset="0"/>
                                          </a:rPr>
                                          <m:t>𝑅𝑃𝑄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CL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883993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32E4EF5-3313-EC10-45CB-9F1011069F8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952094587"/>
                  </p:ext>
                </p:extLst>
              </p:nvPr>
            </p:nvGraphicFramePr>
            <p:xfrm>
              <a:off x="1920240" y="3064102"/>
              <a:ext cx="8769350" cy="3483041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4384675">
                      <a:extLst>
                        <a:ext uri="{9D8B030D-6E8A-4147-A177-3AD203B41FA5}">
                          <a16:colId xmlns:a16="http://schemas.microsoft.com/office/drawing/2014/main" val="3460052550"/>
                        </a:ext>
                      </a:extLst>
                    </a:gridCol>
                    <a:gridCol w="4384675">
                      <a:extLst>
                        <a:ext uri="{9D8B030D-6E8A-4147-A177-3AD203B41FA5}">
                          <a16:colId xmlns:a16="http://schemas.microsoft.com/office/drawing/2014/main" val="318272071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L" dirty="0"/>
                            <a:t>RPQ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CL" dirty="0"/>
                            <a:t>Path Algebra Expression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429744"/>
                      </a:ext>
                    </a:extLst>
                  </a:tr>
                  <a:tr h="453771"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289" t="-86111" r="-100289" b="-586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100580" t="-86111" r="-580" b="-586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9620462"/>
                      </a:ext>
                    </a:extLst>
                  </a:tr>
                  <a:tr h="499110"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289" t="-167500" r="-100289" b="-42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100580" t="-167500" r="-580" b="-42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1956795"/>
                      </a:ext>
                    </a:extLst>
                  </a:tr>
                  <a:tr h="385128"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289" t="-356667" r="-100289" b="-4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100580" t="-356667" r="-580" b="-47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7972594"/>
                      </a:ext>
                    </a:extLst>
                  </a:tr>
                  <a:tr h="385128"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289" t="-456667" r="-100289" b="-3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100580" t="-456667" r="-580" b="-37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2732891"/>
                      </a:ext>
                    </a:extLst>
                  </a:tr>
                  <a:tr h="385128"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289" t="-538710" r="-100289" b="-2580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100580" t="-538710" r="-580" b="-25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1779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289" t="-507692" r="-100289" b="-1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100580" t="-507692" r="-580" b="-10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1937292"/>
                      </a:ext>
                    </a:extLst>
                  </a:tr>
                  <a:tr h="501968"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289" t="-592500" r="-100289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L"/>
                        </a:p>
                      </a:txBody>
                      <a:tcPr>
                        <a:blipFill>
                          <a:blip r:embed="rId2"/>
                          <a:stretch>
                            <a:fillRect l="-100580" t="-592500" r="-580" b="-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88399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7CDD0D-0AFD-EE6C-DEB2-7031A8EC0922}"/>
                  </a:ext>
                </a:extLst>
              </p:cNvPr>
              <p:cNvSpPr txBox="1"/>
              <p:nvPr/>
            </p:nvSpPr>
            <p:spPr>
              <a:xfrm>
                <a:off x="1920240" y="2471058"/>
                <a:ext cx="6102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L" dirty="0"/>
                  <a:t>We evaluate RPQs over a Labeled Graph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CL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7CDD0D-0AFD-EE6C-DEB2-7031A8EC0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40" y="2471058"/>
                <a:ext cx="6102504" cy="369332"/>
              </a:xfrm>
              <a:prstGeom prst="rect">
                <a:avLst/>
              </a:prstGeom>
              <a:blipFill>
                <a:blip r:embed="rId3"/>
                <a:stretch>
                  <a:fillRect l="-832" t="-3333" r="-416" b="-26667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9341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649D-C1A0-163E-513B-D67B8CE9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Using the Algebra to Evaluate RPQs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249C7A-3A57-4733-DA4A-9ED3D96D30DE}"/>
              </a:ext>
            </a:extLst>
          </p:cNvPr>
          <p:cNvSpPr/>
          <p:nvPr/>
        </p:nvSpPr>
        <p:spPr>
          <a:xfrm>
            <a:off x="3374571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66B242-5D52-B178-7BFF-1B947BB25D52}"/>
              </a:ext>
            </a:extLst>
          </p:cNvPr>
          <p:cNvSpPr/>
          <p:nvPr/>
        </p:nvSpPr>
        <p:spPr>
          <a:xfrm>
            <a:off x="5281690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DA8BFA-7B79-807E-DB59-696558B7928E}"/>
              </a:ext>
            </a:extLst>
          </p:cNvPr>
          <p:cNvSpPr/>
          <p:nvPr/>
        </p:nvSpPr>
        <p:spPr>
          <a:xfrm>
            <a:off x="7188809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29A25D-F60D-E7B3-9508-B79446BBC9C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094571" y="3342685"/>
            <a:ext cx="11871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C965A4-2C9A-DBBC-7AC1-28814DB195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001690" y="3342685"/>
            <a:ext cx="11871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C37BEE0-015F-6F06-5CB4-C72527E0EB3F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5641690" y="2833569"/>
            <a:ext cx="12700" cy="509116"/>
          </a:xfrm>
          <a:prstGeom prst="curvedConnector3">
            <a:avLst>
              <a:gd name="adj1" fmla="val 485882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C49C51-5D6C-30B2-8FFB-A22671109884}"/>
              </a:ext>
            </a:extLst>
          </p:cNvPr>
          <p:cNvSpPr txBox="1"/>
          <p:nvPr/>
        </p:nvSpPr>
        <p:spPr>
          <a:xfrm>
            <a:off x="4474028" y="3040047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A</a:t>
            </a:r>
            <a:endParaRPr lang="en-C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02DBA-B8C0-6E87-3D6D-CDA4EB5D1F33}"/>
              </a:ext>
            </a:extLst>
          </p:cNvPr>
          <p:cNvSpPr txBox="1"/>
          <p:nvPr/>
        </p:nvSpPr>
        <p:spPr>
          <a:xfrm>
            <a:off x="5508171" y="2212733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B</a:t>
            </a:r>
            <a:endParaRPr lang="en-C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9C14C-247F-3899-2948-02A47D17762E}"/>
              </a:ext>
            </a:extLst>
          </p:cNvPr>
          <p:cNvSpPr txBox="1"/>
          <p:nvPr/>
        </p:nvSpPr>
        <p:spPr>
          <a:xfrm>
            <a:off x="6439237" y="2964483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C</a:t>
            </a:r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CAD79-D915-A6F4-61AD-2EDEE2231528}"/>
                  </a:ext>
                </a:extLst>
              </p:cNvPr>
              <p:cNvSpPr txBox="1"/>
              <p:nvPr/>
            </p:nvSpPr>
            <p:spPr>
              <a:xfrm>
                <a:off x="1886816" y="5269810"/>
                <a:ext cx="16850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L" sz="2000" dirty="0"/>
                  <a:t>A•(B|C)+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CL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CAD79-D915-A6F4-61AD-2EDEE2231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16" y="5269810"/>
                <a:ext cx="1685077" cy="400110"/>
              </a:xfrm>
              <a:prstGeom prst="rect">
                <a:avLst/>
              </a:prstGeom>
              <a:blipFill>
                <a:blip r:embed="rId2"/>
                <a:stretch>
                  <a:fillRect l="-3731" t="-3030" b="-3030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FAD4D54-A9A5-D805-40F0-5BFB1741CF32}"/>
                  </a:ext>
                </a:extLst>
              </p:cNvPr>
              <p:cNvSpPr/>
              <p:nvPr/>
            </p:nvSpPr>
            <p:spPr>
              <a:xfrm>
                <a:off x="4388081" y="5188764"/>
                <a:ext cx="648000" cy="64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FAD4D54-A9A5-D805-40F0-5BFB1741C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81" y="5188764"/>
                <a:ext cx="648000" cy="64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80098CE-0D91-62F8-8D66-8F23C23604EE}"/>
                  </a:ext>
                </a:extLst>
              </p:cNvPr>
              <p:cNvSpPr/>
              <p:nvPr/>
            </p:nvSpPr>
            <p:spPr>
              <a:xfrm>
                <a:off x="7351815" y="4449743"/>
                <a:ext cx="648000" cy="64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80098CE-0D91-62F8-8D66-8F23C2360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815" y="4449743"/>
                <a:ext cx="648000" cy="64800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05F4D8-39D2-B2EC-B2EC-FEC1E4456322}"/>
                  </a:ext>
                </a:extLst>
              </p:cNvPr>
              <p:cNvSpPr/>
              <p:nvPr/>
            </p:nvSpPr>
            <p:spPr>
              <a:xfrm>
                <a:off x="5690788" y="6031485"/>
                <a:ext cx="1187119" cy="6387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(1, 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05F4D8-39D2-B2EC-B2EC-FEC1E4456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788" y="6031485"/>
                <a:ext cx="1187119" cy="63871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FB693E-5988-26DC-2E56-84A64BC43123}"/>
                  </a:ext>
                </a:extLst>
              </p:cNvPr>
              <p:cNvSpPr/>
              <p:nvPr/>
            </p:nvSpPr>
            <p:spPr>
              <a:xfrm>
                <a:off x="8895062" y="3950629"/>
                <a:ext cx="1187119" cy="6387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(1, 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DFB693E-5988-26DC-2E56-84A64BC431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062" y="3950629"/>
                <a:ext cx="1187119" cy="63871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AF3C12C-4F2B-8A15-B038-4BCDCC757B2A}"/>
                  </a:ext>
                </a:extLst>
              </p:cNvPr>
              <p:cNvSpPr/>
              <p:nvPr/>
            </p:nvSpPr>
            <p:spPr>
              <a:xfrm>
                <a:off x="8895063" y="5059486"/>
                <a:ext cx="1187119" cy="6387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(1, 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AF3C12C-4F2B-8A15-B038-4BCDCC757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063" y="5059486"/>
                <a:ext cx="1187119" cy="63871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EC98B2-D4D2-FD6E-38BE-E83399D953FE}"/>
              </a:ext>
            </a:extLst>
          </p:cNvPr>
          <p:cNvCxnSpPr>
            <a:cxnSpLocks/>
            <a:stCxn id="19" idx="5"/>
            <a:endCxn id="21" idx="2"/>
          </p:cNvCxnSpPr>
          <p:nvPr/>
        </p:nvCxnSpPr>
        <p:spPr>
          <a:xfrm>
            <a:off x="4941184" y="5741867"/>
            <a:ext cx="749604" cy="608976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28FC09-47BF-C3D8-E9DC-ABCE2BE8E647}"/>
              </a:ext>
            </a:extLst>
          </p:cNvPr>
          <p:cNvCxnSpPr>
            <a:cxnSpLocks/>
            <a:stCxn id="19" idx="7"/>
            <a:endCxn id="11" idx="2"/>
          </p:cNvCxnSpPr>
          <p:nvPr/>
        </p:nvCxnSpPr>
        <p:spPr>
          <a:xfrm flipV="1">
            <a:off x="4941184" y="4773743"/>
            <a:ext cx="1022453" cy="509918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A0941A-0973-BF61-D4AA-AD27E313186F}"/>
              </a:ext>
            </a:extLst>
          </p:cNvPr>
          <p:cNvCxnSpPr>
            <a:cxnSpLocks/>
            <a:stCxn id="20" idx="7"/>
            <a:endCxn id="22" idx="2"/>
          </p:cNvCxnSpPr>
          <p:nvPr/>
        </p:nvCxnSpPr>
        <p:spPr>
          <a:xfrm flipV="1">
            <a:off x="7904918" y="4269987"/>
            <a:ext cx="990144" cy="274653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5541962-47AA-078F-6158-5891EF96D3CE}"/>
              </a:ext>
            </a:extLst>
          </p:cNvPr>
          <p:cNvCxnSpPr>
            <a:cxnSpLocks/>
            <a:stCxn id="20" idx="5"/>
            <a:endCxn id="23" idx="2"/>
          </p:cNvCxnSpPr>
          <p:nvPr/>
        </p:nvCxnSpPr>
        <p:spPr>
          <a:xfrm>
            <a:off x="7904918" y="5002846"/>
            <a:ext cx="990145" cy="375998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C1C3B58-77A9-09A0-0AD2-26E60AD98B5F}"/>
                  </a:ext>
                </a:extLst>
              </p:cNvPr>
              <p:cNvSpPr/>
              <p:nvPr/>
            </p:nvSpPr>
            <p:spPr>
              <a:xfrm>
                <a:off x="7351815" y="6026843"/>
                <a:ext cx="648000" cy="64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C1C3B58-77A9-09A0-0AD2-26E60AD98B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815" y="6026843"/>
                <a:ext cx="648000" cy="64800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2107266-E24B-8C79-1C3E-815F0E9F3975}"/>
                  </a:ext>
                </a:extLst>
              </p:cNvPr>
              <p:cNvSpPr/>
              <p:nvPr/>
            </p:nvSpPr>
            <p:spPr>
              <a:xfrm>
                <a:off x="11072327" y="5054844"/>
                <a:ext cx="648000" cy="64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2107266-E24B-8C79-1C3E-815F0E9F3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2327" y="5054844"/>
                <a:ext cx="648000" cy="64800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56A91DE-1803-93AB-F750-CD5C8E014F41}"/>
                  </a:ext>
                </a:extLst>
              </p:cNvPr>
              <p:cNvSpPr/>
              <p:nvPr/>
            </p:nvSpPr>
            <p:spPr>
              <a:xfrm>
                <a:off x="11072327" y="3945987"/>
                <a:ext cx="648000" cy="64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356A91DE-1803-93AB-F750-CD5C8E014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2327" y="3945987"/>
                <a:ext cx="648000" cy="64800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9267D48-39B8-3A61-A2FF-30C76B595425}"/>
              </a:ext>
            </a:extLst>
          </p:cNvPr>
          <p:cNvCxnSpPr>
            <a:cxnSpLocks/>
            <a:stCxn id="45" idx="2"/>
            <a:endCxn id="22" idx="6"/>
          </p:cNvCxnSpPr>
          <p:nvPr/>
        </p:nvCxnSpPr>
        <p:spPr>
          <a:xfrm flipH="1">
            <a:off x="10082181" y="4269987"/>
            <a:ext cx="990146" cy="0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8799ABD-1728-DBF1-CB3B-44E610059D60}"/>
              </a:ext>
            </a:extLst>
          </p:cNvPr>
          <p:cNvCxnSpPr>
            <a:cxnSpLocks/>
            <a:stCxn id="44" idx="2"/>
            <a:endCxn id="23" idx="6"/>
          </p:cNvCxnSpPr>
          <p:nvPr/>
        </p:nvCxnSpPr>
        <p:spPr>
          <a:xfrm flipH="1">
            <a:off x="10082182" y="5378844"/>
            <a:ext cx="990145" cy="0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8AB4E7-12B4-BEF9-B707-8A87FED42409}"/>
              </a:ext>
            </a:extLst>
          </p:cNvPr>
          <p:cNvCxnSpPr>
            <a:cxnSpLocks/>
            <a:stCxn id="21" idx="6"/>
            <a:endCxn id="41" idx="2"/>
          </p:cNvCxnSpPr>
          <p:nvPr/>
        </p:nvCxnSpPr>
        <p:spPr>
          <a:xfrm>
            <a:off x="6877907" y="6350843"/>
            <a:ext cx="473908" cy="0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896250A-0221-646D-6333-1C7506B88074}"/>
                  </a:ext>
                </a:extLst>
              </p:cNvPr>
              <p:cNvSpPr/>
              <p:nvPr/>
            </p:nvSpPr>
            <p:spPr>
              <a:xfrm>
                <a:off x="5963637" y="4449743"/>
                <a:ext cx="648000" cy="64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896250A-0221-646D-6333-1C7506B8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637" y="4449743"/>
                <a:ext cx="648000" cy="64800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198D34-38B9-9712-40F5-1B6380A7B62E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flipH="1">
            <a:off x="6611637" y="4773743"/>
            <a:ext cx="740178" cy="0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65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41" grpId="0" animBg="1"/>
      <p:bldP spid="44" grpId="0" animBg="1"/>
      <p:bldP spid="45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649D-C1A0-163E-513B-D67B8CE9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Using the Algebra to Evaluate RPQs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249C7A-3A57-4733-DA4A-9ED3D96D30DE}"/>
              </a:ext>
            </a:extLst>
          </p:cNvPr>
          <p:cNvSpPr/>
          <p:nvPr/>
        </p:nvSpPr>
        <p:spPr>
          <a:xfrm>
            <a:off x="3374571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66B242-5D52-B178-7BFF-1B947BB25D52}"/>
              </a:ext>
            </a:extLst>
          </p:cNvPr>
          <p:cNvSpPr/>
          <p:nvPr/>
        </p:nvSpPr>
        <p:spPr>
          <a:xfrm>
            <a:off x="5281690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DA8BFA-7B79-807E-DB59-696558B7928E}"/>
              </a:ext>
            </a:extLst>
          </p:cNvPr>
          <p:cNvSpPr/>
          <p:nvPr/>
        </p:nvSpPr>
        <p:spPr>
          <a:xfrm>
            <a:off x="7188809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29A25D-F60D-E7B3-9508-B79446BBC9C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094571" y="3342685"/>
            <a:ext cx="11871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C965A4-2C9A-DBBC-7AC1-28814DB195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001690" y="3342685"/>
            <a:ext cx="11871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C37BEE0-015F-6F06-5CB4-C72527E0EB3F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5641690" y="2833569"/>
            <a:ext cx="12700" cy="509116"/>
          </a:xfrm>
          <a:prstGeom prst="curvedConnector3">
            <a:avLst>
              <a:gd name="adj1" fmla="val 485882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C49C51-5D6C-30B2-8FFB-A22671109884}"/>
              </a:ext>
            </a:extLst>
          </p:cNvPr>
          <p:cNvSpPr txBox="1"/>
          <p:nvPr/>
        </p:nvSpPr>
        <p:spPr>
          <a:xfrm>
            <a:off x="4474028" y="3040047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A</a:t>
            </a:r>
            <a:endParaRPr lang="en-C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02DBA-B8C0-6E87-3D6D-CDA4EB5D1F33}"/>
              </a:ext>
            </a:extLst>
          </p:cNvPr>
          <p:cNvSpPr txBox="1"/>
          <p:nvPr/>
        </p:nvSpPr>
        <p:spPr>
          <a:xfrm>
            <a:off x="5508171" y="2212733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B</a:t>
            </a:r>
            <a:endParaRPr lang="en-C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9C14C-247F-3899-2948-02A47D17762E}"/>
              </a:ext>
            </a:extLst>
          </p:cNvPr>
          <p:cNvSpPr txBox="1"/>
          <p:nvPr/>
        </p:nvSpPr>
        <p:spPr>
          <a:xfrm>
            <a:off x="6439237" y="2964483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C</a:t>
            </a:r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CAD79-D915-A6F4-61AD-2EDEE2231528}"/>
                  </a:ext>
                </a:extLst>
              </p:cNvPr>
              <p:cNvSpPr txBox="1"/>
              <p:nvPr/>
            </p:nvSpPr>
            <p:spPr>
              <a:xfrm>
                <a:off x="1886816" y="5269810"/>
                <a:ext cx="16850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L" sz="2000" dirty="0"/>
                  <a:t>A•(B|C)+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CL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CAD79-D915-A6F4-61AD-2EDEE2231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16" y="5269810"/>
                <a:ext cx="1685077" cy="400110"/>
              </a:xfrm>
              <a:prstGeom prst="rect">
                <a:avLst/>
              </a:prstGeom>
              <a:blipFill>
                <a:blip r:embed="rId2"/>
                <a:stretch>
                  <a:fillRect l="-3731" t="-3030" b="-3030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FAD4D54-A9A5-D805-40F0-5BFB1741CF32}"/>
                  </a:ext>
                </a:extLst>
              </p:cNvPr>
              <p:cNvSpPr/>
              <p:nvPr/>
            </p:nvSpPr>
            <p:spPr>
              <a:xfrm>
                <a:off x="4388081" y="5188764"/>
                <a:ext cx="648000" cy="64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FAD4D54-A9A5-D805-40F0-5BFB1741C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81" y="5188764"/>
                <a:ext cx="648000" cy="64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05F4D8-39D2-B2EC-B2EC-FEC1E4456322}"/>
                  </a:ext>
                </a:extLst>
              </p:cNvPr>
              <p:cNvSpPr/>
              <p:nvPr/>
            </p:nvSpPr>
            <p:spPr>
              <a:xfrm>
                <a:off x="5690788" y="6031485"/>
                <a:ext cx="1187119" cy="6387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(1, 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05F4D8-39D2-B2EC-B2EC-FEC1E4456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788" y="6031485"/>
                <a:ext cx="1187119" cy="63871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EC98B2-D4D2-FD6E-38BE-E83399D953FE}"/>
              </a:ext>
            </a:extLst>
          </p:cNvPr>
          <p:cNvCxnSpPr>
            <a:cxnSpLocks/>
            <a:stCxn id="19" idx="5"/>
            <a:endCxn id="21" idx="2"/>
          </p:cNvCxnSpPr>
          <p:nvPr/>
        </p:nvCxnSpPr>
        <p:spPr>
          <a:xfrm>
            <a:off x="4941184" y="5741867"/>
            <a:ext cx="749604" cy="608976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28FC09-47BF-C3D8-E9DC-ABCE2BE8E647}"/>
              </a:ext>
            </a:extLst>
          </p:cNvPr>
          <p:cNvCxnSpPr>
            <a:cxnSpLocks/>
            <a:stCxn id="19" idx="7"/>
            <a:endCxn id="11" idx="2"/>
          </p:cNvCxnSpPr>
          <p:nvPr/>
        </p:nvCxnSpPr>
        <p:spPr>
          <a:xfrm flipV="1">
            <a:off x="4941184" y="4773743"/>
            <a:ext cx="1022453" cy="509918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C1C3B58-77A9-09A0-0AD2-26E60AD98B5F}"/>
                  </a:ext>
                </a:extLst>
              </p:cNvPr>
              <p:cNvSpPr/>
              <p:nvPr/>
            </p:nvSpPr>
            <p:spPr>
              <a:xfrm>
                <a:off x="7351815" y="6026843"/>
                <a:ext cx="648000" cy="64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C1C3B58-77A9-09A0-0AD2-26E60AD98B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815" y="6026843"/>
                <a:ext cx="648000" cy="64800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58AB4E7-12B4-BEF9-B707-8A87FED42409}"/>
              </a:ext>
            </a:extLst>
          </p:cNvPr>
          <p:cNvCxnSpPr>
            <a:cxnSpLocks/>
            <a:stCxn id="21" idx="6"/>
            <a:endCxn id="41" idx="2"/>
          </p:cNvCxnSpPr>
          <p:nvPr/>
        </p:nvCxnSpPr>
        <p:spPr>
          <a:xfrm>
            <a:off x="6877907" y="6350843"/>
            <a:ext cx="473908" cy="0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896250A-0221-646D-6333-1C7506B88074}"/>
                  </a:ext>
                </a:extLst>
              </p:cNvPr>
              <p:cNvSpPr/>
              <p:nvPr/>
            </p:nvSpPr>
            <p:spPr>
              <a:xfrm>
                <a:off x="5963637" y="4449743"/>
                <a:ext cx="648000" cy="64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896250A-0221-646D-6333-1C7506B88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637" y="4449743"/>
                <a:ext cx="648000" cy="64800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198D34-38B9-9712-40F5-1B6380A7B62E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6611637" y="4773743"/>
            <a:ext cx="740178" cy="0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4FD29C3-E973-7180-3376-A4CFD58589E4}"/>
                  </a:ext>
                </a:extLst>
              </p:cNvPr>
              <p:cNvSpPr/>
              <p:nvPr/>
            </p:nvSpPr>
            <p:spPr>
              <a:xfrm>
                <a:off x="7351814" y="4459027"/>
                <a:ext cx="2173185" cy="6387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groupCh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groupCh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4FD29C3-E973-7180-3376-A4CFD5858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814" y="4459027"/>
                <a:ext cx="2173185" cy="638716"/>
              </a:xfrm>
              <a:prstGeom prst="ellipse">
                <a:avLst/>
              </a:prstGeom>
              <a:blipFill>
                <a:blip r:embed="rId7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4647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649D-C1A0-163E-513B-D67B8CE9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Using the Algebra to Evaluate RPQs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249C7A-3A57-4733-DA4A-9ED3D96D30DE}"/>
              </a:ext>
            </a:extLst>
          </p:cNvPr>
          <p:cNvSpPr/>
          <p:nvPr/>
        </p:nvSpPr>
        <p:spPr>
          <a:xfrm>
            <a:off x="3374571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66B242-5D52-B178-7BFF-1B947BB25D52}"/>
              </a:ext>
            </a:extLst>
          </p:cNvPr>
          <p:cNvSpPr/>
          <p:nvPr/>
        </p:nvSpPr>
        <p:spPr>
          <a:xfrm>
            <a:off x="5281690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DA8BFA-7B79-807E-DB59-696558B7928E}"/>
              </a:ext>
            </a:extLst>
          </p:cNvPr>
          <p:cNvSpPr/>
          <p:nvPr/>
        </p:nvSpPr>
        <p:spPr>
          <a:xfrm>
            <a:off x="7188809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29A25D-F60D-E7B3-9508-B79446BBC9C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094571" y="3342685"/>
            <a:ext cx="11871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C965A4-2C9A-DBBC-7AC1-28814DB195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001690" y="3342685"/>
            <a:ext cx="11871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C37BEE0-015F-6F06-5CB4-C72527E0EB3F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5641690" y="2833569"/>
            <a:ext cx="12700" cy="509116"/>
          </a:xfrm>
          <a:prstGeom prst="curvedConnector3">
            <a:avLst>
              <a:gd name="adj1" fmla="val 485882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C49C51-5D6C-30B2-8FFB-A22671109884}"/>
              </a:ext>
            </a:extLst>
          </p:cNvPr>
          <p:cNvSpPr txBox="1"/>
          <p:nvPr/>
        </p:nvSpPr>
        <p:spPr>
          <a:xfrm>
            <a:off x="4474028" y="3040047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A</a:t>
            </a:r>
            <a:endParaRPr lang="en-C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02DBA-B8C0-6E87-3D6D-CDA4EB5D1F33}"/>
              </a:ext>
            </a:extLst>
          </p:cNvPr>
          <p:cNvSpPr txBox="1"/>
          <p:nvPr/>
        </p:nvSpPr>
        <p:spPr>
          <a:xfrm>
            <a:off x="5508171" y="2212733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B</a:t>
            </a:r>
            <a:endParaRPr lang="en-C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9C14C-247F-3899-2948-02A47D17762E}"/>
              </a:ext>
            </a:extLst>
          </p:cNvPr>
          <p:cNvSpPr txBox="1"/>
          <p:nvPr/>
        </p:nvSpPr>
        <p:spPr>
          <a:xfrm>
            <a:off x="6439237" y="2964483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C</a:t>
            </a:r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CAD79-D915-A6F4-61AD-2EDEE2231528}"/>
                  </a:ext>
                </a:extLst>
              </p:cNvPr>
              <p:cNvSpPr txBox="1"/>
              <p:nvPr/>
            </p:nvSpPr>
            <p:spPr>
              <a:xfrm>
                <a:off x="1886816" y="5269810"/>
                <a:ext cx="16850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L" sz="2000" dirty="0"/>
                  <a:t>A•(B|C)+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CL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CAD79-D915-A6F4-61AD-2EDEE2231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16" y="5269810"/>
                <a:ext cx="1685077" cy="400110"/>
              </a:xfrm>
              <a:prstGeom prst="rect">
                <a:avLst/>
              </a:prstGeom>
              <a:blipFill>
                <a:blip r:embed="rId2"/>
                <a:stretch>
                  <a:fillRect l="-3731" t="-3030" b="-3030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FAD4D54-A9A5-D805-40F0-5BFB1741CF32}"/>
                  </a:ext>
                </a:extLst>
              </p:cNvPr>
              <p:cNvSpPr/>
              <p:nvPr/>
            </p:nvSpPr>
            <p:spPr>
              <a:xfrm>
                <a:off x="4388081" y="5188764"/>
                <a:ext cx="648000" cy="648000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FAD4D54-A9A5-D805-40F0-5BFB1741C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81" y="5188764"/>
                <a:ext cx="648000" cy="64800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05F4D8-39D2-B2EC-B2EC-FEC1E4456322}"/>
                  </a:ext>
                </a:extLst>
              </p:cNvPr>
              <p:cNvSpPr/>
              <p:nvPr/>
            </p:nvSpPr>
            <p:spPr>
              <a:xfrm>
                <a:off x="5690788" y="6031485"/>
                <a:ext cx="1187119" cy="6387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groupCh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E05F4D8-39D2-B2EC-B2EC-FEC1E44563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788" y="6031485"/>
                <a:ext cx="1187119" cy="638716"/>
              </a:xfrm>
              <a:prstGeom prst="ellipse">
                <a:avLst/>
              </a:prstGeom>
              <a:blipFill>
                <a:blip r:embed="rId4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EC98B2-D4D2-FD6E-38BE-E83399D953FE}"/>
              </a:ext>
            </a:extLst>
          </p:cNvPr>
          <p:cNvCxnSpPr>
            <a:cxnSpLocks/>
            <a:stCxn id="19" idx="5"/>
            <a:endCxn id="21" idx="2"/>
          </p:cNvCxnSpPr>
          <p:nvPr/>
        </p:nvCxnSpPr>
        <p:spPr>
          <a:xfrm>
            <a:off x="4941184" y="5741867"/>
            <a:ext cx="749604" cy="608976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D28FC09-47BF-C3D8-E9DC-ABCE2BE8E647}"/>
              </a:ext>
            </a:extLst>
          </p:cNvPr>
          <p:cNvCxnSpPr>
            <a:cxnSpLocks/>
            <a:stCxn id="19" idx="7"/>
            <a:endCxn id="3" idx="2"/>
          </p:cNvCxnSpPr>
          <p:nvPr/>
        </p:nvCxnSpPr>
        <p:spPr>
          <a:xfrm flipV="1">
            <a:off x="4941184" y="4865167"/>
            <a:ext cx="766269" cy="418494"/>
          </a:xfrm>
          <a:prstGeom prst="line">
            <a:avLst/>
          </a:prstGeom>
          <a:ln w="190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4FD29C3-E973-7180-3376-A4CFD58589E4}"/>
                  </a:ext>
                </a:extLst>
              </p:cNvPr>
              <p:cNvSpPr/>
              <p:nvPr/>
            </p:nvSpPr>
            <p:spPr>
              <a:xfrm>
                <a:off x="5707453" y="4201670"/>
                <a:ext cx="4067917" cy="1326994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groupCh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groupCh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s-ES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groupCh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ES" b="0" i="0" dirty="0">
                  <a:latin typeface="Cambria Math" panose="02040503050406030204" pitchFamily="18" charset="0"/>
                </a:endParaRPr>
              </a:p>
              <a:p>
                <a:r>
                  <a:rPr lang="es-ES" b="0" dirty="0"/>
                  <a:t>   …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L" dirty="0"/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4FD29C3-E973-7180-3376-A4CFD5858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7453" y="4201670"/>
                <a:ext cx="4067917" cy="132699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450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1649D-C1A0-163E-513B-D67B8CE9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Using the Algebra to Evaluate RPQs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249C7A-3A57-4733-DA4A-9ED3D96D30DE}"/>
              </a:ext>
            </a:extLst>
          </p:cNvPr>
          <p:cNvSpPr/>
          <p:nvPr/>
        </p:nvSpPr>
        <p:spPr>
          <a:xfrm>
            <a:off x="3374571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66B242-5D52-B178-7BFF-1B947BB25D52}"/>
              </a:ext>
            </a:extLst>
          </p:cNvPr>
          <p:cNvSpPr/>
          <p:nvPr/>
        </p:nvSpPr>
        <p:spPr>
          <a:xfrm>
            <a:off x="5281690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DA8BFA-7B79-807E-DB59-696558B7928E}"/>
              </a:ext>
            </a:extLst>
          </p:cNvPr>
          <p:cNvSpPr/>
          <p:nvPr/>
        </p:nvSpPr>
        <p:spPr>
          <a:xfrm>
            <a:off x="7188809" y="2982685"/>
            <a:ext cx="720000" cy="72000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L" dirty="0"/>
              <a:t>N</a:t>
            </a:r>
            <a:r>
              <a:rPr lang="en-CL" baseline="-25000" dirty="0"/>
              <a:t>3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C29A25D-F60D-E7B3-9508-B79446BBC9CB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4094571" y="3342685"/>
            <a:ext cx="11871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C965A4-2C9A-DBBC-7AC1-28814DB195AC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001690" y="3342685"/>
            <a:ext cx="11871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DC37BEE0-015F-6F06-5CB4-C72527E0EB3F}"/>
              </a:ext>
            </a:extLst>
          </p:cNvPr>
          <p:cNvCxnSpPr>
            <a:stCxn id="5" idx="1"/>
            <a:endCxn id="5" idx="7"/>
          </p:cNvCxnSpPr>
          <p:nvPr/>
        </p:nvCxnSpPr>
        <p:spPr>
          <a:xfrm rot="5400000" flipH="1" flipV="1">
            <a:off x="5641690" y="2833569"/>
            <a:ext cx="12700" cy="509116"/>
          </a:xfrm>
          <a:prstGeom prst="curvedConnector3">
            <a:avLst>
              <a:gd name="adj1" fmla="val 4858827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C49C51-5D6C-30B2-8FFB-A22671109884}"/>
              </a:ext>
            </a:extLst>
          </p:cNvPr>
          <p:cNvSpPr txBox="1"/>
          <p:nvPr/>
        </p:nvSpPr>
        <p:spPr>
          <a:xfrm>
            <a:off x="4474028" y="3040047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A</a:t>
            </a:r>
            <a:endParaRPr lang="en-C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702DBA-B8C0-6E87-3D6D-CDA4EB5D1F33}"/>
              </a:ext>
            </a:extLst>
          </p:cNvPr>
          <p:cNvSpPr txBox="1"/>
          <p:nvPr/>
        </p:nvSpPr>
        <p:spPr>
          <a:xfrm>
            <a:off x="5508171" y="2212733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B</a:t>
            </a:r>
            <a:endParaRPr lang="en-CL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E9C14C-247F-3899-2948-02A47D17762E}"/>
              </a:ext>
            </a:extLst>
          </p:cNvPr>
          <p:cNvSpPr txBox="1"/>
          <p:nvPr/>
        </p:nvSpPr>
        <p:spPr>
          <a:xfrm>
            <a:off x="6439237" y="2964483"/>
            <a:ext cx="306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400" dirty="0"/>
              <a:t>C</a:t>
            </a:r>
            <a:endParaRPr lang="en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CAD79-D915-A6F4-61AD-2EDEE2231528}"/>
                  </a:ext>
                </a:extLst>
              </p:cNvPr>
              <p:cNvSpPr txBox="1"/>
              <p:nvPr/>
            </p:nvSpPr>
            <p:spPr>
              <a:xfrm>
                <a:off x="1886816" y="5269810"/>
                <a:ext cx="16850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L" sz="2000" dirty="0"/>
                  <a:t>A•(B|C)+ </a:t>
                </a:r>
                <a14:m>
                  <m:oMath xmlns:m="http://schemas.openxmlformats.org/officeDocument/2006/math">
                    <m:r>
                      <a:rPr lang="es-ES" sz="20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CL" sz="2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0DCAD79-D915-A6F4-61AD-2EDEE2231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816" y="5269810"/>
                <a:ext cx="1685077" cy="400110"/>
              </a:xfrm>
              <a:prstGeom prst="rect">
                <a:avLst/>
              </a:prstGeom>
              <a:blipFill>
                <a:blip r:embed="rId2"/>
                <a:stretch>
                  <a:fillRect l="-3731" t="-3030" b="-3030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4FD29C3-E973-7180-3376-A4CFD58589E4}"/>
                  </a:ext>
                </a:extLst>
              </p:cNvPr>
              <p:cNvSpPr/>
              <p:nvPr/>
            </p:nvSpPr>
            <p:spPr>
              <a:xfrm>
                <a:off x="4293619" y="4201673"/>
                <a:ext cx="4597730" cy="2214107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groupCh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groupCh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groupChr>
                            <m:groupChrPr>
                              <m:chr m:val="→"/>
                              <m:vertJc m:val="bot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groupCh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groupCh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s-ES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e>
                            <m:sub>
                              <m:r>
                                <a:rPr lang="es-E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groupChr>
                            <m:groupChrPr>
                              <m:chr m:val="→"/>
                              <m:vertJc m:val="bot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groupCh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ES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→"/>
                          <m:vertJc m:val="bot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groupChr>
                      <m:sSub>
                        <m:sSub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m:rPr>
                                  <m:brk m:alnAt="2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groupCh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s-ES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groupChr>
                            <m:groupChrPr>
                              <m:chr m:val="→"/>
                              <m:vertJc m:val="bot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groupChr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s-E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ES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s-ES" b="0" i="0" dirty="0">
                  <a:latin typeface="Cambria Math" panose="02040503050406030204" pitchFamily="18" charset="0"/>
                </a:endParaRPr>
              </a:p>
              <a:p>
                <a:r>
                  <a:rPr lang="es-ES" b="0" dirty="0"/>
                  <a:t>   …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CL" dirty="0"/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4FD29C3-E973-7180-3376-A4CFD58589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619" y="4201673"/>
                <a:ext cx="4597730" cy="221410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Callout 6">
            <a:extLst>
              <a:ext uri="{FF2B5EF4-FFF2-40B4-BE49-F238E27FC236}">
                <a16:creationId xmlns:a16="http://schemas.microsoft.com/office/drawing/2014/main" id="{9BB4E0C9-8637-9A9F-CA83-0EAD615ED391}"/>
              </a:ext>
            </a:extLst>
          </p:cNvPr>
          <p:cNvSpPr/>
          <p:nvPr/>
        </p:nvSpPr>
        <p:spPr>
          <a:xfrm>
            <a:off x="9423439" y="4714242"/>
            <a:ext cx="2028331" cy="945915"/>
          </a:xfrm>
          <a:prstGeom prst="wedgeEllipseCallout">
            <a:avLst>
              <a:gd name="adj1" fmla="val -60666"/>
              <a:gd name="adj2" fmla="val -27085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Does it ever end?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5C046B31-39AB-210F-78C2-58BDFEBF64E0}"/>
              </a:ext>
            </a:extLst>
          </p:cNvPr>
          <p:cNvSpPr/>
          <p:nvPr/>
        </p:nvSpPr>
        <p:spPr>
          <a:xfrm>
            <a:off x="9423438" y="5702579"/>
            <a:ext cx="2028332" cy="1111878"/>
          </a:xfrm>
          <a:prstGeom prst="wedgeEllipseCallout">
            <a:avLst>
              <a:gd name="adj1" fmla="val 58939"/>
              <a:gd name="adj2" fmla="val -332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Depends on the Semantics</a:t>
            </a:r>
          </a:p>
        </p:txBody>
      </p:sp>
    </p:spTree>
    <p:extLst>
      <p:ext uri="{BB962C8B-B14F-4D97-AF65-F5344CB8AC3E}">
        <p14:creationId xmlns:p14="http://schemas.microsoft.com/office/powerpoint/2010/main" val="161076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185FC-5ABD-B6CD-0DD3-D1E8844C4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507E2-A3FB-59EE-EDE0-7A081415B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dirty="0"/>
              <a:t>RPQ Parser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dirty="0"/>
              <a:t>RPQ to Logical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dirty="0"/>
              <a:t>Logical Plan Optimizer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dirty="0"/>
              <a:t>Logical Plan to Physical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dirty="0"/>
              <a:t>Iterator-based executors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L" dirty="0"/>
          </a:p>
          <a:p>
            <a:r>
              <a:rPr lang="en-US" dirty="0">
                <a:hlinkClick r:id="rId2"/>
              </a:rPr>
              <a:t>https://github.com/ramhgarcias/PathDatabase</a:t>
            </a:r>
            <a:r>
              <a:rPr lang="en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439804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8901-E2E3-DEE4-CA1B-649A703A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B01D-C2D2-F9FE-D3E7-2CAA74901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dirty="0"/>
              <a:t>Implement non-na</a:t>
            </a:r>
            <a:r>
              <a:rPr lang="en-US" dirty="0" err="1"/>
              <a:t>ï</a:t>
            </a:r>
            <a:r>
              <a:rPr lang="en-CL" dirty="0"/>
              <a:t>ve physical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dirty="0"/>
              <a:t>Implement dedicated physical operators for the different semantics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dirty="0"/>
              <a:t>Compare with automaton-based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dirty="0"/>
              <a:t>Study optimization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dirty="0"/>
              <a:t>Study parallelization opportunities</a:t>
            </a:r>
          </a:p>
        </p:txBody>
      </p:sp>
    </p:spTree>
    <p:extLst>
      <p:ext uri="{BB962C8B-B14F-4D97-AF65-F5344CB8AC3E}">
        <p14:creationId xmlns:p14="http://schemas.microsoft.com/office/powerpoint/2010/main" val="3650703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1534-839B-F89B-62D1-BA77849B4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F6F55-4E33-BFF4-A765-533D469F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dirty="0"/>
              <a:t>Paths as fundamental datatypes in graph query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dirty="0"/>
              <a:t>A path manipulation algebra to evaluate RPQs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dirty="0"/>
              <a:t>The algebra can allow for optimization, parallelization, etc., of RPQs.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dirty="0"/>
              <a:t>Ad-hoc algorithms can be developed to provide better physical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L" dirty="0"/>
              <a:t>Specialized algorithms that consider the structure the graph is stored in can further improve performance</a:t>
            </a:r>
          </a:p>
        </p:txBody>
      </p:sp>
    </p:spTree>
    <p:extLst>
      <p:ext uri="{BB962C8B-B14F-4D97-AF65-F5344CB8AC3E}">
        <p14:creationId xmlns:p14="http://schemas.microsoft.com/office/powerpoint/2010/main" val="394882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E9BF-14DA-A228-D83E-B5591151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Motivation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A49429-7C22-2AA7-7162-CF2A08F55E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38" y="2764530"/>
            <a:ext cx="3484248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A361A3-F374-FB86-1D9B-1C87E1058D45}"/>
              </a:ext>
            </a:extLst>
          </p:cNvPr>
          <p:cNvSpPr txBox="1"/>
          <p:nvPr/>
        </p:nvSpPr>
        <p:spPr>
          <a:xfrm>
            <a:off x="4218216" y="2870173"/>
            <a:ext cx="785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Monaco" pitchFamily="2" charset="77"/>
              </a:rPr>
              <a:t>MATCH p=(x </a:t>
            </a:r>
            <a:r>
              <a:rPr lang="en-US" sz="1600" b="0" i="0" u="none" strike="noStrike" dirty="0">
                <a:solidFill>
                  <a:srgbClr val="2D3748"/>
                </a:solidFill>
                <a:effectLst/>
                <a:latin typeface="Monaco" pitchFamily="2" charset="77"/>
              </a:rPr>
              <a:t>{</a:t>
            </a:r>
            <a:r>
              <a:rPr lang="en-US" sz="1600" b="0" i="0" u="none" strike="noStrike" dirty="0" err="1">
                <a:solidFill>
                  <a:srgbClr val="2D3748"/>
                </a:solidFill>
                <a:effectLst/>
                <a:latin typeface="Monaco" pitchFamily="2" charset="77"/>
              </a:rPr>
              <a:t>name:</a:t>
            </a:r>
            <a:r>
              <a:rPr lang="en-US" sz="1600" b="0" i="0" u="none" strike="noStrike" dirty="0" err="1">
                <a:solidFill>
                  <a:srgbClr val="2F855A"/>
                </a:solidFill>
                <a:effectLst/>
                <a:latin typeface="Monaco" pitchFamily="2" charset="77"/>
              </a:rPr>
              <a:t>'Santiago</a:t>
            </a:r>
            <a:r>
              <a:rPr lang="en-US" sz="1600" b="0" i="0" u="none" strike="noStrike" dirty="0">
                <a:solidFill>
                  <a:srgbClr val="2F855A"/>
                </a:solidFill>
                <a:effectLst/>
                <a:latin typeface="Monaco" pitchFamily="2" charset="77"/>
              </a:rPr>
              <a:t>'</a:t>
            </a:r>
            <a:r>
              <a:rPr lang="en-US" sz="1600" b="0" i="0" u="none" strike="noStrike" dirty="0">
                <a:solidFill>
                  <a:srgbClr val="2D3748"/>
                </a:solidFill>
                <a:effectLst/>
                <a:latin typeface="Monaco" pitchFamily="2" charset="77"/>
              </a:rPr>
              <a:t>}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Monaco" pitchFamily="2" charset="77"/>
              </a:rPr>
              <a:t>)-[:flight+]-&gt;(y </a:t>
            </a:r>
            <a:r>
              <a:rPr lang="en-US" sz="1600" b="0" i="0" u="none" strike="noStrike" dirty="0">
                <a:solidFill>
                  <a:srgbClr val="2D3748"/>
                </a:solidFill>
                <a:effectLst/>
                <a:latin typeface="Monaco" pitchFamily="2" charset="77"/>
              </a:rPr>
              <a:t>{</a:t>
            </a:r>
            <a:r>
              <a:rPr lang="en-US" sz="1600" b="0" i="0" u="none" strike="noStrike" dirty="0" err="1">
                <a:solidFill>
                  <a:srgbClr val="2D3748"/>
                </a:solidFill>
                <a:effectLst/>
                <a:latin typeface="Monaco" pitchFamily="2" charset="77"/>
              </a:rPr>
              <a:t>name:</a:t>
            </a:r>
            <a:r>
              <a:rPr lang="en-US" sz="1600" b="0" i="0" u="none" strike="noStrike" dirty="0" err="1">
                <a:solidFill>
                  <a:srgbClr val="2F855A"/>
                </a:solidFill>
                <a:effectLst/>
                <a:latin typeface="Monaco" pitchFamily="2" charset="77"/>
              </a:rPr>
              <a:t>’Bogotá</a:t>
            </a:r>
            <a:r>
              <a:rPr lang="en-US" sz="1600" b="0" i="0" u="none" strike="noStrike" dirty="0">
                <a:solidFill>
                  <a:srgbClr val="2F855A"/>
                </a:solidFill>
                <a:effectLst/>
                <a:latin typeface="Monaco" pitchFamily="2" charset="77"/>
              </a:rPr>
              <a:t>'</a:t>
            </a:r>
            <a:r>
              <a:rPr lang="en-US" sz="1600" b="0" i="0" u="none" strike="noStrike" dirty="0">
                <a:solidFill>
                  <a:srgbClr val="2D3748"/>
                </a:solidFill>
                <a:effectLst/>
                <a:latin typeface="Monaco" pitchFamily="2" charset="77"/>
              </a:rPr>
              <a:t>}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Monaco" pitchFamily="2" charset="77"/>
              </a:rPr>
              <a:t>) </a:t>
            </a:r>
            <a:endParaRPr lang="en-US" sz="1600" dirty="0">
              <a:effectLst/>
              <a:latin typeface="Monaco" pitchFamily="2" charset="7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Monaco" pitchFamily="2" charset="77"/>
              </a:rPr>
              <a:t>RETURN p</a:t>
            </a:r>
            <a:endParaRPr lang="en-US" sz="1600" dirty="0">
              <a:effectLst/>
              <a:latin typeface="Monaco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45D216-A2FA-0726-B97C-67A8631D8A87}"/>
              </a:ext>
            </a:extLst>
          </p:cNvPr>
          <p:cNvSpPr txBox="1"/>
          <p:nvPr/>
        </p:nvSpPr>
        <p:spPr>
          <a:xfrm>
            <a:off x="1920240" y="2290359"/>
            <a:ext cx="834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aiandra GD" panose="020F0502020204030204" pitchFamily="34" charset="0"/>
              </a:rPr>
              <a:t>How many ways do I have to go from Santiago (SCL) to Bogotá (BOG)?</a:t>
            </a:r>
            <a:endParaRPr lang="en-US" dirty="0">
              <a:effectLst/>
              <a:latin typeface="Meiryo" panose="020B0604030504040204" pitchFamily="34" charset="-128"/>
              <a:ea typeface="Meiryo" panose="020B0604030504040204" pitchFamily="34" charset="-128"/>
              <a:cs typeface="Maiandra GD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4DEC7-00CC-3E46-EC92-310B9D91C1E8}"/>
              </a:ext>
            </a:extLst>
          </p:cNvPr>
          <p:cNvSpPr txBox="1"/>
          <p:nvPr/>
        </p:nvSpPr>
        <p:spPr>
          <a:xfrm>
            <a:off x="4218216" y="3665430"/>
            <a:ext cx="76961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600" dirty="0">
                <a:latin typeface="Monaco" pitchFamily="2" charset="77"/>
              </a:rPr>
              <a:t>[{SCL}, {LA 1446}, {GYE}, {XL 1419}, {UIO}, {LA 1440}, {BOG}]</a:t>
            </a:r>
          </a:p>
          <a:p>
            <a:r>
              <a:rPr lang="en-CL" dirty="0">
                <a:latin typeface="Monaco" pitchFamily="2" charset="77"/>
              </a:rPr>
              <a:t>…</a:t>
            </a:r>
          </a:p>
        </p:txBody>
      </p:sp>
      <p:pic>
        <p:nvPicPr>
          <p:cNvPr id="4" name="Picture 3" descr="A diagram of a triangle with circles and lines&#10;&#10;Description automatically generated">
            <a:extLst>
              <a:ext uri="{FF2B5EF4-FFF2-40B4-BE49-F238E27FC236}">
                <a16:creationId xmlns:a16="http://schemas.microsoft.com/office/drawing/2014/main" id="{5C3972AC-92FE-6410-88F2-9CFD4A323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19444" y="4665417"/>
            <a:ext cx="2946872" cy="1505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7BC58-AB8E-B1C5-FEEB-603CF780CBA0}"/>
              </a:ext>
            </a:extLst>
          </p:cNvPr>
          <p:cNvSpPr txBox="1"/>
          <p:nvPr/>
        </p:nvSpPr>
        <p:spPr>
          <a:xfrm>
            <a:off x="8653670" y="5233660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+ BFS/DFS</a:t>
            </a:r>
          </a:p>
        </p:txBody>
      </p:sp>
    </p:spTree>
    <p:extLst>
      <p:ext uri="{BB962C8B-B14F-4D97-AF65-F5344CB8AC3E}">
        <p14:creationId xmlns:p14="http://schemas.microsoft.com/office/powerpoint/2010/main" val="256904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E9BF-14DA-A228-D83E-B5591151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Motivation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A49429-7C22-2AA7-7162-CF2A08F55E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38" y="2764530"/>
            <a:ext cx="3484248" cy="365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A361A3-F374-FB86-1D9B-1C87E1058D45}"/>
              </a:ext>
            </a:extLst>
          </p:cNvPr>
          <p:cNvSpPr txBox="1"/>
          <p:nvPr/>
        </p:nvSpPr>
        <p:spPr>
          <a:xfrm>
            <a:off x="4218216" y="2870173"/>
            <a:ext cx="78594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Monaco" pitchFamily="2" charset="77"/>
              </a:rPr>
              <a:t>MATCH p=(x </a:t>
            </a:r>
            <a:r>
              <a:rPr lang="en-US" sz="1600" b="0" i="0" u="none" strike="noStrike" dirty="0">
                <a:solidFill>
                  <a:srgbClr val="2D3748"/>
                </a:solidFill>
                <a:effectLst/>
                <a:latin typeface="Monaco" pitchFamily="2" charset="77"/>
              </a:rPr>
              <a:t>{</a:t>
            </a:r>
            <a:r>
              <a:rPr lang="en-US" sz="1600" b="0" i="0" u="none" strike="noStrike" dirty="0" err="1">
                <a:solidFill>
                  <a:srgbClr val="2D3748"/>
                </a:solidFill>
                <a:effectLst/>
                <a:latin typeface="Monaco" pitchFamily="2" charset="77"/>
              </a:rPr>
              <a:t>name:</a:t>
            </a:r>
            <a:r>
              <a:rPr lang="en-US" sz="1600" b="0" i="0" u="none" strike="noStrike" dirty="0" err="1">
                <a:solidFill>
                  <a:srgbClr val="2F855A"/>
                </a:solidFill>
                <a:effectLst/>
                <a:latin typeface="Monaco" pitchFamily="2" charset="77"/>
              </a:rPr>
              <a:t>'Santiago</a:t>
            </a:r>
            <a:r>
              <a:rPr lang="en-US" sz="1600" b="0" i="0" u="none" strike="noStrike" dirty="0">
                <a:solidFill>
                  <a:srgbClr val="2F855A"/>
                </a:solidFill>
                <a:effectLst/>
                <a:latin typeface="Monaco" pitchFamily="2" charset="77"/>
              </a:rPr>
              <a:t>'</a:t>
            </a:r>
            <a:r>
              <a:rPr lang="en-US" sz="1600" b="0" i="0" u="none" strike="noStrike" dirty="0">
                <a:solidFill>
                  <a:srgbClr val="2D3748"/>
                </a:solidFill>
                <a:effectLst/>
                <a:latin typeface="Monaco" pitchFamily="2" charset="77"/>
              </a:rPr>
              <a:t>}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Monaco" pitchFamily="2" charset="77"/>
              </a:rPr>
              <a:t>)-[:flight+]-&gt;(y </a:t>
            </a:r>
            <a:r>
              <a:rPr lang="en-US" sz="1600" b="0" i="0" u="none" strike="noStrike" dirty="0">
                <a:solidFill>
                  <a:srgbClr val="2D3748"/>
                </a:solidFill>
                <a:effectLst/>
                <a:latin typeface="Monaco" pitchFamily="2" charset="77"/>
              </a:rPr>
              <a:t>{</a:t>
            </a:r>
            <a:r>
              <a:rPr lang="en-US" sz="1600" b="0" i="0" u="none" strike="noStrike" dirty="0" err="1">
                <a:solidFill>
                  <a:srgbClr val="2D3748"/>
                </a:solidFill>
                <a:effectLst/>
                <a:latin typeface="Monaco" pitchFamily="2" charset="77"/>
              </a:rPr>
              <a:t>name:</a:t>
            </a:r>
            <a:r>
              <a:rPr lang="en-US" sz="1600" b="0" i="0" u="none" strike="noStrike" dirty="0" err="1">
                <a:solidFill>
                  <a:srgbClr val="2F855A"/>
                </a:solidFill>
                <a:effectLst/>
                <a:latin typeface="Monaco" pitchFamily="2" charset="77"/>
              </a:rPr>
              <a:t>’Bogotá</a:t>
            </a:r>
            <a:r>
              <a:rPr lang="en-US" sz="1600" b="0" i="0" u="none" strike="noStrike" dirty="0">
                <a:solidFill>
                  <a:srgbClr val="2F855A"/>
                </a:solidFill>
                <a:effectLst/>
                <a:latin typeface="Monaco" pitchFamily="2" charset="77"/>
              </a:rPr>
              <a:t>'</a:t>
            </a:r>
            <a:r>
              <a:rPr lang="en-US" sz="1600" b="0" i="0" u="none" strike="noStrike" dirty="0">
                <a:solidFill>
                  <a:srgbClr val="2D3748"/>
                </a:solidFill>
                <a:effectLst/>
                <a:latin typeface="Monaco" pitchFamily="2" charset="77"/>
              </a:rPr>
              <a:t>}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Monaco" pitchFamily="2" charset="77"/>
              </a:rPr>
              <a:t>) </a:t>
            </a:r>
            <a:endParaRPr lang="en-US" sz="1600" dirty="0">
              <a:effectLst/>
              <a:latin typeface="Monaco" pitchFamily="2" charset="77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Monaco" pitchFamily="2" charset="77"/>
              </a:rPr>
              <a:t>RETURN p</a:t>
            </a:r>
            <a:endParaRPr lang="en-US" sz="1600" dirty="0">
              <a:effectLst/>
              <a:latin typeface="Monaco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45D216-A2FA-0726-B97C-67A8631D8A87}"/>
              </a:ext>
            </a:extLst>
          </p:cNvPr>
          <p:cNvSpPr txBox="1"/>
          <p:nvPr/>
        </p:nvSpPr>
        <p:spPr>
          <a:xfrm>
            <a:off x="1920240" y="2290359"/>
            <a:ext cx="834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Meiryo" panose="020B0604030504040204" pitchFamily="34" charset="-128"/>
                <a:ea typeface="Meiryo" panose="020B0604030504040204" pitchFamily="34" charset="-128"/>
                <a:cs typeface="Maiandra GD" panose="020F0502020204030204" pitchFamily="34" charset="0"/>
              </a:rPr>
              <a:t>How many ways do I have to go from Santiago (SCL) to Bogotá (BOG)?</a:t>
            </a:r>
            <a:endParaRPr lang="en-US" dirty="0">
              <a:effectLst/>
              <a:latin typeface="Meiryo" panose="020B0604030504040204" pitchFamily="34" charset="-128"/>
              <a:ea typeface="Meiryo" panose="020B0604030504040204" pitchFamily="34" charset="-128"/>
              <a:cs typeface="Maiandra GD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94DEC7-00CC-3E46-EC92-310B9D91C1E8}"/>
              </a:ext>
            </a:extLst>
          </p:cNvPr>
          <p:cNvSpPr txBox="1"/>
          <p:nvPr/>
        </p:nvSpPr>
        <p:spPr>
          <a:xfrm>
            <a:off x="4218216" y="3665430"/>
            <a:ext cx="76961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1600" dirty="0">
                <a:latin typeface="Monaco" pitchFamily="2" charset="77"/>
              </a:rPr>
              <a:t>[{SCL}, {LA 1446}, {GYE}, {XL 1419}, {UIO}, {LA 1440}, {BOG}]</a:t>
            </a:r>
          </a:p>
          <a:p>
            <a:r>
              <a:rPr lang="en-CL" dirty="0">
                <a:latin typeface="Monaco" pitchFamily="2" charset="77"/>
              </a:rPr>
              <a:t>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F757ED-D8D2-0107-0285-E08153299DFC}"/>
              </a:ext>
            </a:extLst>
          </p:cNvPr>
          <p:cNvSpPr txBox="1"/>
          <p:nvPr/>
        </p:nvSpPr>
        <p:spPr>
          <a:xfrm>
            <a:off x="5392437" y="5007429"/>
            <a:ext cx="613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rgbClr val="FF0000"/>
                </a:solidFill>
              </a:rPr>
              <a:t>The algebra could be used to evaluate path queries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7F680-0C45-B7C4-2D79-EA58B861D891}"/>
              </a:ext>
            </a:extLst>
          </p:cNvPr>
          <p:cNvSpPr txBox="1"/>
          <p:nvPr/>
        </p:nvSpPr>
        <p:spPr>
          <a:xfrm>
            <a:off x="5383529" y="5638801"/>
            <a:ext cx="674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Goal 2: </a:t>
            </a:r>
            <a:r>
              <a:rPr lang="es-ES" dirty="0"/>
              <a:t>Use </a:t>
            </a:r>
            <a:r>
              <a:rPr lang="es-ES" dirty="0" err="1"/>
              <a:t>the</a:t>
            </a:r>
            <a:r>
              <a:rPr lang="es-ES" dirty="0"/>
              <a:t> algebra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generate</a:t>
            </a:r>
            <a:r>
              <a:rPr lang="es-ES" dirty="0"/>
              <a:t> </a:t>
            </a:r>
            <a:r>
              <a:rPr lang="es-ES" dirty="0" err="1"/>
              <a:t>logical</a:t>
            </a:r>
            <a:r>
              <a:rPr lang="es-ES" dirty="0"/>
              <a:t> </a:t>
            </a:r>
            <a:r>
              <a:rPr lang="es-ES" dirty="0" err="1"/>
              <a:t>plans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RPQs</a:t>
            </a: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1721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DB46-6229-3F03-CB83-7C3DDD9E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Path Manipulation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B9F20-F719-38A4-90CC-E3873F9A6D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2166257"/>
                <a:ext cx="9618617" cy="450668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CL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Operations closed under sets of paths:</a:t>
                </a:r>
              </a:p>
              <a:p>
                <a:r>
                  <a:rPr lang="en-US" i="1" dirty="0">
                    <a:effectLst/>
                    <a:latin typeface="Meiryo" panose="020B0604030504040204" pitchFamily="34" charset="-128"/>
                    <a:ea typeface="Meiryo" panose="020B0604030504040204" pitchFamily="34" charset="-128"/>
                  </a:rPr>
                  <a:t>– Selection: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𝜎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d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</m:d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d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∈</m:t>
                        </m:r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 </m:t>
                        </m:r>
                      </m:e>
                    </m:d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 </m:t>
                    </m:r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𝑒𝑣</m:t>
                    </m:r>
                    <m:d>
                      <m:d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d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,</m:t>
                        </m:r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𝑐</m:t>
                        </m:r>
                      </m:e>
                    </m:d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=</m:t>
                    </m:r>
                    <m:r>
                      <m:rPr>
                        <m:nor/>
                      </m:rPr>
                      <a:rPr lang="es-ES" b="0" i="0" smtClean="0">
                        <a:effectLst/>
                        <a:latin typeface="Consolas" panose="020B0609020204030204" pitchFamily="49" charset="0"/>
                        <a:ea typeface="Meiryo" panose="020B0604030504040204" pitchFamily="34" charset="-128"/>
                        <a:cs typeface="Consolas" panose="020B0609020204030204" pitchFamily="49" charset="0"/>
                      </a:rPr>
                      <m:t>true</m:t>
                    </m:r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}</m:t>
                    </m:r>
                  </m:oMath>
                </a14:m>
                <a:endParaRPr lang="es-ES" b="0" i="1" dirty="0">
                  <a:effectLst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r>
                  <a:rPr lang="en-US" i="1" dirty="0">
                    <a:effectLst/>
                    <a:latin typeface="Meiryo" panose="020B0604030504040204" pitchFamily="34" charset="-128"/>
                    <a:ea typeface="Meiryo" panose="020B0604030504040204" pitchFamily="34" charset="-128"/>
                  </a:rPr>
                  <a:t>– Projection: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𝜋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𝑖</m:t>
                        </m:r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,</m:t>
                        </m:r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d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</m:d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ES" b="0" i="0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Subpath</m:t>
                        </m:r>
                        <m:d>
                          <m:dPr>
                            <m:ctrlPr>
                              <a:rPr lang="es-ES" b="0" i="1" smtClean="0">
                                <a:effectLst/>
                                <a:latin typeface="Cambria Math" panose="02040503050406030204" pitchFamily="18" charset="0"/>
                                <a:ea typeface="Meiryo" panose="020B0604030504040204" pitchFamily="34" charset="-128"/>
                              </a:rPr>
                            </m:ctrlPr>
                          </m:dPr>
                          <m:e>
                            <m:r>
                              <a:rPr lang="es-ES" b="0" i="1" smtClean="0">
                                <a:effectLst/>
                                <a:latin typeface="Cambria Math" panose="02040503050406030204" pitchFamily="18" charset="0"/>
                                <a:ea typeface="Meiryo" panose="020B0604030504040204" pitchFamily="34" charset="-128"/>
                              </a:rPr>
                              <m:t>𝑝</m:t>
                            </m:r>
                            <m:r>
                              <a:rPr lang="es-ES" b="0" i="1" smtClean="0">
                                <a:effectLst/>
                                <a:latin typeface="Cambria Math" panose="02040503050406030204" pitchFamily="18" charset="0"/>
                                <a:ea typeface="Meiryo" panose="020B0604030504040204" pitchFamily="34" charset="-128"/>
                              </a:rPr>
                              <m:t>,</m:t>
                            </m:r>
                            <m:r>
                              <a:rPr lang="es-ES" b="0" i="1" smtClean="0">
                                <a:effectLst/>
                                <a:latin typeface="Cambria Math" panose="02040503050406030204" pitchFamily="18" charset="0"/>
                                <a:ea typeface="Meiryo" panose="020B0604030504040204" pitchFamily="34" charset="-128"/>
                              </a:rPr>
                              <m:t>𝑖</m:t>
                            </m:r>
                            <m:r>
                              <a:rPr lang="es-ES" b="0" i="1" smtClean="0">
                                <a:effectLst/>
                                <a:latin typeface="Cambria Math" panose="02040503050406030204" pitchFamily="18" charset="0"/>
                                <a:ea typeface="Meiryo" panose="020B0604030504040204" pitchFamily="34" charset="-128"/>
                              </a:rPr>
                              <m:t>,</m:t>
                            </m:r>
                            <m:r>
                              <a:rPr lang="es-ES" b="0" i="1" smtClean="0">
                                <a:effectLst/>
                                <a:latin typeface="Cambria Math" panose="02040503050406030204" pitchFamily="18" charset="0"/>
                                <a:ea typeface="Meiryo" panose="020B0604030504040204" pitchFamily="34" charset="-128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 </m:t>
                    </m:r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𝑝</m:t>
                    </m:r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∈</m:t>
                    </m:r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𝑆</m:t>
                    </m:r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}</m:t>
                    </m:r>
                  </m:oMath>
                </a14:m>
                <a:endParaRPr lang="es-ES" b="0" i="1" dirty="0">
                  <a:effectLst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r>
                  <a:rPr lang="en-US" i="1" dirty="0">
                    <a:effectLst/>
                    <a:latin typeface="Meiryo" panose="020B0604030504040204" pitchFamily="34" charset="-128"/>
                    <a:ea typeface="Meiryo" panose="020B0604030504040204" pitchFamily="34" charset="-128"/>
                  </a:rPr>
                  <a:t>– Node-based Join: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⋈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={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∘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|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∈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⊳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}</m:t>
                    </m:r>
                  </m:oMath>
                </a14:m>
                <a:endParaRPr lang="en-US" dirty="0">
                  <a:effectLst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r>
                  <a:rPr lang="en-US" i="1" dirty="0">
                    <a:effectLst/>
                    <a:latin typeface="Meiryo" panose="020B0604030504040204" pitchFamily="34" charset="-128"/>
                    <a:ea typeface="Meiryo" panose="020B0604030504040204" pitchFamily="34" charset="-128"/>
                  </a:rPr>
                  <a:t>– Edge-based Join: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⋈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={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∘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|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∈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=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, 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⊳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}</m:t>
                    </m:r>
                  </m:oMath>
                </a14:m>
                <a:endParaRPr lang="en-US" dirty="0">
                  <a:effectLst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r>
                  <a:rPr lang="en-US" i="1" dirty="0">
                    <a:effectLst/>
                    <a:latin typeface="Meiryo" panose="020B0604030504040204" pitchFamily="34" charset="-128"/>
                    <a:ea typeface="Meiryo" panose="020B0604030504040204" pitchFamily="34" charset="-128"/>
                  </a:rPr>
                  <a:t>– Node-based Cartesian Product: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×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𝑁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={</m:t>
                    </m:r>
                    <m:sSubSup>
                      <m:sSubSup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Sup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∘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𝑁</m:t>
                        </m:r>
                      </m:sub>
                    </m:sSub>
                    <m:sSubSup>
                      <m:sSubSup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Sup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2</m:t>
                        </m:r>
                      </m:sub>
                      <m:sup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′</m:t>
                        </m:r>
                      </m:sup>
                    </m:sSubSup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|</m:t>
                    </m:r>
                    <m:sSubSup>
                      <m:sSubSup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Sup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′</m:t>
                        </m:r>
                      </m:sup>
                    </m:sSubSup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⊳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Sup>
                      <m:sSubSup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}</m:t>
                    </m:r>
                  </m:oMath>
                </a14:m>
                <a:endParaRPr lang="en-US" dirty="0">
                  <a:effectLst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r>
                  <a:rPr lang="en-US" i="1" dirty="0">
                    <a:effectLst/>
                    <a:latin typeface="Meiryo" panose="020B0604030504040204" pitchFamily="34" charset="-128"/>
                    <a:ea typeface="Meiryo" panose="020B0604030504040204" pitchFamily="34" charset="-128"/>
                  </a:rPr>
                  <a:t>– Edge-based Cartesian product</a:t>
                </a:r>
                <a:r>
                  <a:rPr lang="en-US" dirty="0">
                    <a:latin typeface="Meiryo" panose="020B0604030504040204" pitchFamily="34" charset="-128"/>
                    <a:ea typeface="Meiryo" panose="020B0604030504040204" pitchFamily="34" charset="-128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×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={</m:t>
                    </m:r>
                    <m:sSubSup>
                      <m:sSubSup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Sup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∘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𝑁</m:t>
                        </m:r>
                      </m:sub>
                    </m:sSub>
                    <m:sSubSup>
                      <m:sSubSup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Sup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2</m:t>
                        </m:r>
                      </m:sub>
                      <m:sup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′</m:t>
                        </m:r>
                      </m:sup>
                    </m:sSubSup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|</m:t>
                    </m:r>
                    <m:sSubSup>
                      <m:sSubSup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Sup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′</m:t>
                        </m:r>
                      </m:sup>
                    </m:sSubSup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⊑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⊳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Sup>
                      <m:sSubSup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}</m:t>
                    </m:r>
                  </m:oMath>
                </a14:m>
                <a:endParaRPr lang="en-US" dirty="0">
                  <a:effectLst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r>
                  <a:rPr lang="en-US" i="1" dirty="0">
                    <a:effectLst/>
                    <a:latin typeface="Meiryo" panose="020B0604030504040204" pitchFamily="34" charset="-128"/>
                    <a:ea typeface="Meiryo" panose="020B0604030504040204" pitchFamily="34" charset="-128"/>
                  </a:rPr>
                  <a:t>– Union: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∪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d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</m:e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 </m:t>
                        </m:r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∈</m:t>
                        </m:r>
                        <m:sSub>
                          <m:sSubPr>
                            <m:ctrlPr>
                              <a:rPr lang="es-ES" b="0" i="1" smtClean="0">
                                <a:effectLst/>
                                <a:latin typeface="Cambria Math" panose="02040503050406030204" pitchFamily="18" charset="0"/>
                                <a:ea typeface="Meiryo" panose="020B0604030504040204" pitchFamily="34" charset="-128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effectLst/>
                                <a:latin typeface="Cambria Math" panose="02040503050406030204" pitchFamily="18" charset="0"/>
                                <a:ea typeface="Meiryo" panose="020B0604030504040204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s-ES" b="0" i="1" smtClean="0">
                                <a:effectLst/>
                                <a:latin typeface="Cambria Math" panose="02040503050406030204" pitchFamily="18" charset="0"/>
                                <a:ea typeface="Meiryo" panose="020B0604030504040204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∨</m:t>
                        </m:r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∈</m:t>
                        </m:r>
                        <m:sSub>
                          <m:sSubPr>
                            <m:ctrlPr>
                              <a:rPr lang="es-ES" b="0" i="1" smtClean="0">
                                <a:effectLst/>
                                <a:latin typeface="Cambria Math" panose="02040503050406030204" pitchFamily="18" charset="0"/>
                                <a:ea typeface="Meiryo" panose="020B0604030504040204" pitchFamily="34" charset="-128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effectLst/>
                                <a:latin typeface="Cambria Math" panose="02040503050406030204" pitchFamily="18" charset="0"/>
                                <a:ea typeface="Meiryo" panose="020B0604030504040204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s-ES" b="0" i="1" smtClean="0">
                                <a:effectLst/>
                                <a:latin typeface="Cambria Math" panose="02040503050406030204" pitchFamily="18" charset="0"/>
                                <a:ea typeface="Meiryo" panose="020B0604030504040204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s-ES" b="0" i="1" dirty="0">
                  <a:effectLst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r>
                  <a:rPr lang="en-US" i="1" dirty="0">
                    <a:effectLst/>
                    <a:latin typeface="Meiryo" panose="020B0604030504040204" pitchFamily="34" charset="-128"/>
                    <a:ea typeface="Meiryo" panose="020B0604030504040204" pitchFamily="34" charset="-128"/>
                  </a:rPr>
                  <a:t>– Intersection: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∩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d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</m:e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 </m:t>
                        </m:r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∈</m:t>
                        </m:r>
                        <m:sSub>
                          <m:sSubPr>
                            <m:ctrlPr>
                              <a:rPr lang="es-ES" b="0" i="1" smtClean="0">
                                <a:effectLst/>
                                <a:latin typeface="Cambria Math" panose="02040503050406030204" pitchFamily="18" charset="0"/>
                                <a:ea typeface="Meiryo" panose="020B0604030504040204" pitchFamily="34" charset="-128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effectLst/>
                                <a:latin typeface="Cambria Math" panose="02040503050406030204" pitchFamily="18" charset="0"/>
                                <a:ea typeface="Meiryo" panose="020B0604030504040204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s-ES" b="0" i="1" smtClean="0">
                                <a:effectLst/>
                                <a:latin typeface="Cambria Math" panose="02040503050406030204" pitchFamily="18" charset="0"/>
                                <a:ea typeface="Meiryo" panose="020B0604030504040204" pitchFamily="34" charset="-128"/>
                              </a:rPr>
                              <m:t>1</m:t>
                            </m:r>
                          </m:sub>
                        </m:s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∧</m:t>
                        </m:r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∈</m:t>
                        </m:r>
                        <m:sSub>
                          <m:sSubPr>
                            <m:ctrlPr>
                              <a:rPr lang="es-ES" b="0" i="1" smtClean="0">
                                <a:effectLst/>
                                <a:latin typeface="Cambria Math" panose="02040503050406030204" pitchFamily="18" charset="0"/>
                                <a:ea typeface="Meiryo" panose="020B0604030504040204" pitchFamily="34" charset="-128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effectLst/>
                                <a:latin typeface="Cambria Math" panose="02040503050406030204" pitchFamily="18" charset="0"/>
                                <a:ea typeface="Meiryo" panose="020B0604030504040204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s-ES" b="0" i="1" smtClean="0">
                                <a:effectLst/>
                                <a:latin typeface="Cambria Math" panose="02040503050406030204" pitchFamily="18" charset="0"/>
                                <a:ea typeface="Meiryo" panose="020B0604030504040204" pitchFamily="34" charset="-128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s-ES" b="0" i="1" dirty="0">
                  <a:effectLst/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  <a:p>
                <a:r>
                  <a:rPr lang="en-US" i="1" dirty="0">
                    <a:effectLst/>
                    <a:latin typeface="Meiryo" panose="020B0604030504040204" pitchFamily="34" charset="-128"/>
                    <a:ea typeface="Meiryo" panose="020B0604030504040204" pitchFamily="34" charset="-128"/>
                  </a:rPr>
                  <a:t>– Difference: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∖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d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𝑝</m:t>
                        </m:r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 </m:t>
                        </m:r>
                      </m:e>
                    </m:d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 </m:t>
                    </m:r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𝑝</m:t>
                    </m:r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∈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1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∧</m:t>
                    </m:r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𝑝</m:t>
                    </m:r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∉</m:t>
                    </m:r>
                    <m:sSub>
                      <m:sSubPr>
                        <m:ctrlP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</m:ctrlPr>
                      </m:sSubPr>
                      <m:e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𝑆</m:t>
                        </m:r>
                      </m:e>
                      <m:sub>
                        <m:r>
                          <a:rPr lang="es-ES" b="0" i="1" smtClean="0">
                            <a:effectLst/>
                            <a:latin typeface="Cambria Math" panose="02040503050406030204" pitchFamily="18" charset="0"/>
                            <a:ea typeface="Meiryo" panose="020B0604030504040204" pitchFamily="34" charset="-128"/>
                          </a:rPr>
                          <m:t>2</m:t>
                        </m:r>
                      </m:sub>
                    </m:sSub>
                    <m:r>
                      <a:rPr lang="es-ES" b="0" i="1" smtClean="0">
                        <a:effectLst/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}</m:t>
                    </m:r>
                  </m:oMath>
                </a14:m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BB9F20-F719-38A4-90CC-E3873F9A6D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2166257"/>
                <a:ext cx="9618617" cy="4506685"/>
              </a:xfrm>
              <a:blipFill>
                <a:blip r:embed="rId2"/>
                <a:stretch>
                  <a:fillRect l="-132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186FA67-5E84-4384-2281-34369D71EFE3}"/>
              </a:ext>
            </a:extLst>
          </p:cNvPr>
          <p:cNvSpPr txBox="1"/>
          <p:nvPr/>
        </p:nvSpPr>
        <p:spPr>
          <a:xfrm>
            <a:off x="136071" y="6596390"/>
            <a:ext cx="119198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García, R., Angles, R. (2022). An Algebra for Path Manipulation in Graph Databases. In: Advances in Databases and Information Systems. ADBIS 2022. Springer, Cham.</a:t>
            </a:r>
            <a:endParaRPr lang="en-CL" sz="1100" dirty="0"/>
          </a:p>
        </p:txBody>
      </p:sp>
    </p:spTree>
    <p:extLst>
      <p:ext uri="{BB962C8B-B14F-4D97-AF65-F5344CB8AC3E}">
        <p14:creationId xmlns:p14="http://schemas.microsoft.com/office/powerpoint/2010/main" val="42983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EE80-7E02-E993-254D-FC3F2B5E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L" dirty="0"/>
              <a:t>Path Manipulation Algebra –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00C66-BB28-DF7F-3CD4-32DE3D253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4618510"/>
                <a:ext cx="8770571" cy="1345269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nodeAt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𝑒𝑣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nodeAt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b="0" i="0" smtClean="0">
                          <a:latin typeface="Monaco" pitchFamily="2" charset="77"/>
                        </a:rPr>
                        <m:t>true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ES" b="0" dirty="0"/>
              </a:p>
              <a:p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00C66-BB28-DF7F-3CD4-32DE3D253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4618510"/>
                <a:ext cx="8770571" cy="13452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110F681D-906F-CF7F-D21D-3200D3F86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143579"/>
            <a:ext cx="28575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1EE80-7E02-E993-254D-FC3F2B5ED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L" dirty="0"/>
              <a:t>Path Manipulation Algebra – Selection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00C66-BB28-DF7F-3CD4-32DE3D253B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4618510"/>
                <a:ext cx="8770571" cy="1345269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nodeAt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𝑒𝑣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m:rPr>
                              <m:nor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nodeAt</m:t>
                          </m:r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s-ES" b="0" i="0" smtClean="0">
                          <a:latin typeface="Monaco" pitchFamily="2" charset="77"/>
                        </a:rPr>
                        <m:t>true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s-ES" b="0" dirty="0"/>
              </a:p>
              <a:p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D00C66-BB28-DF7F-3CD4-32DE3D253B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4618510"/>
                <a:ext cx="8770571" cy="13452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B32CAA6C-C457-CE93-0D9F-21BCF451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143579"/>
            <a:ext cx="2857500" cy="23749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35ED8079-5313-90B3-6269-8116497A4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3325" y="5297029"/>
            <a:ext cx="21844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80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957A-E4F8-9647-0488-FE984EFE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L" dirty="0"/>
              <a:t>Path Manipulation Algebra – Node Join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E42EA-5876-9EF1-0253-FBF04A7E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4496706"/>
                <a:ext cx="8770571" cy="1467073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E42EA-5876-9EF1-0253-FBF04A7E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4496706"/>
                <a:ext cx="8770571" cy="14670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1FB44A67-150B-241E-7765-E82D6DF1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75" y="2121807"/>
            <a:ext cx="6692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47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957A-E4F8-9647-0488-FE984EFE4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L" dirty="0"/>
              <a:t>Path Manipulation Algebra – Node Join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E42EA-5876-9EF1-0253-FBF04A7E3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0240" y="4496706"/>
                <a:ext cx="8770571" cy="1467073"/>
              </a:xfrm>
            </p:spPr>
            <p:txBody>
              <a:bodyPr/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9E42EA-5876-9EF1-0253-FBF04A7E3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0240" y="4496706"/>
                <a:ext cx="8770571" cy="146707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1FB44A67-150B-241E-7765-E82D6DF1C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75" y="2121807"/>
            <a:ext cx="6692900" cy="23749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7F6E860-108F-3D52-E3E5-EB6F43865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75" y="2121805"/>
            <a:ext cx="66929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3245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1080</Words>
  <Application>Microsoft Macintosh PowerPoint</Application>
  <PresentationFormat>Widescreen</PresentationFormat>
  <Paragraphs>224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Meiryo</vt:lpstr>
      <vt:lpstr>Aptos</vt:lpstr>
      <vt:lpstr>Arial</vt:lpstr>
      <vt:lpstr>Cambria Math</vt:lpstr>
      <vt:lpstr>Consolas</vt:lpstr>
      <vt:lpstr>Corbel</vt:lpstr>
      <vt:lpstr>Monaco</vt:lpstr>
      <vt:lpstr>SketchLinesVTI</vt:lpstr>
      <vt:lpstr>An Algebra for Evaluating Path Queries</vt:lpstr>
      <vt:lpstr>Motivation</vt:lpstr>
      <vt:lpstr>Motivation</vt:lpstr>
      <vt:lpstr>Motivation</vt:lpstr>
      <vt:lpstr>Path Manipulation Algebra</vt:lpstr>
      <vt:lpstr>Path Manipulation Algebra – Selection</vt:lpstr>
      <vt:lpstr>Path Manipulation Algebra – Selection</vt:lpstr>
      <vt:lpstr>Path Manipulation Algebra – Node Join</vt:lpstr>
      <vt:lpstr>Path Manipulation Algebra – Node Join</vt:lpstr>
      <vt:lpstr>Path Manipulation Algebra – Node Join</vt:lpstr>
      <vt:lpstr>Path Manipulation Algebra – Node Join</vt:lpstr>
      <vt:lpstr>Path Manipulation Algebra – Node Join</vt:lpstr>
      <vt:lpstr>Path Manipulation Algebra – Node Join</vt:lpstr>
      <vt:lpstr>Path Manipulation Algebra – Node Join</vt:lpstr>
      <vt:lpstr>Using the Algebra to Evaluate RPQs</vt:lpstr>
      <vt:lpstr>Using the Algebra to Evaluate RPQs</vt:lpstr>
      <vt:lpstr>Using the Algebra to Evaluate RPQs</vt:lpstr>
      <vt:lpstr>Using the Algebra to Evaluate RPQs</vt:lpstr>
      <vt:lpstr>Using the Algebra to Evaluate RPQs</vt:lpstr>
      <vt:lpstr>What about + and *?</vt:lpstr>
      <vt:lpstr>The Recursive Operator</vt:lpstr>
      <vt:lpstr>Using the Algebra to Evaluate RPQs</vt:lpstr>
      <vt:lpstr>Using the Algebra to Evaluate RPQs</vt:lpstr>
      <vt:lpstr>Using the Algebra to Evaluate RPQs</vt:lpstr>
      <vt:lpstr>Using the Algebra to Evaluate RPQs</vt:lpstr>
      <vt:lpstr>Using the Algebra to Evaluate RPQs</vt:lpstr>
      <vt:lpstr>Implementation</vt:lpstr>
      <vt:lpstr>Future Steps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Algebra for Evaluating Path Queries</dc:title>
  <dc:creator>Sebastian Camilo Ferrada Aliaga (sebastian.ferrada)</dc:creator>
  <cp:lastModifiedBy>Sebastian Camilo Ferrada Aliaga (sebastian.ferrada)</cp:lastModifiedBy>
  <cp:revision>10</cp:revision>
  <dcterms:created xsi:type="dcterms:W3CDTF">2024-06-07T17:00:34Z</dcterms:created>
  <dcterms:modified xsi:type="dcterms:W3CDTF">2024-06-09T21:54:31Z</dcterms:modified>
</cp:coreProperties>
</file>