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4" r:id="rId5"/>
    <p:sldId id="265" r:id="rId6"/>
    <p:sldId id="275" r:id="rId7"/>
    <p:sldId id="316" r:id="rId8"/>
    <p:sldId id="314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9569-D7C2-4226-AA13-FABBB63AAEA6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167A1-F8C0-40F8-B72C-0467D2E523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9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9F13-A10A-4168-B5B9-A6AF62F5D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3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</a:t>
            </a:r>
            <a:r>
              <a:rPr lang="de-DE" baseline="0" dirty="0"/>
              <a:t> Zellen</a:t>
            </a:r>
          </a:p>
          <a:p>
            <a:r>
              <a:rPr lang="de-DE" baseline="0" dirty="0" err="1"/>
              <a:t>Zellform</a:t>
            </a:r>
            <a:endParaRPr lang="de-DE" baseline="0" dirty="0"/>
          </a:p>
          <a:p>
            <a:r>
              <a:rPr lang="de-DE" baseline="0" dirty="0"/>
              <a:t>Zelltyp</a:t>
            </a:r>
          </a:p>
          <a:p>
            <a:r>
              <a:rPr lang="de-DE" baseline="0" dirty="0"/>
              <a:t>Genexpression</a:t>
            </a:r>
          </a:p>
          <a:p>
            <a:r>
              <a:rPr lang="de-DE" baseline="0" dirty="0"/>
              <a:t>Proteinexpression</a:t>
            </a:r>
          </a:p>
          <a:p>
            <a:r>
              <a:rPr lang="de-DE" baseline="0" dirty="0"/>
              <a:t>Mechanische Interaktionen zwischen den Zellen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Chemische Interaktionen zwischen den Zellen</a:t>
            </a:r>
          </a:p>
          <a:p>
            <a:r>
              <a:rPr lang="de-DE" baseline="0" dirty="0"/>
              <a:t>Zellteilung</a:t>
            </a:r>
          </a:p>
          <a:p>
            <a:r>
              <a:rPr lang="de-DE" baseline="0" dirty="0"/>
              <a:t>Zellbewegung</a:t>
            </a:r>
          </a:p>
          <a:p>
            <a:r>
              <a:rPr lang="de-DE" baseline="0" dirty="0"/>
              <a:t>Rechenzeit möglichst kurz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69F13-A10A-4168-B5B9-A6AF62F5D7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107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107" y="0"/>
            <a:ext cx="3152893" cy="9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1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1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374" y="406031"/>
            <a:ext cx="9687426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31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31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8326" y="406031"/>
            <a:ext cx="9705474" cy="1332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31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2153" y="412468"/>
            <a:ext cx="9771647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31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947" y="412468"/>
            <a:ext cx="9849853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31"/>
            <a:ext cx="1332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33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3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0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7A9D-89F4-4C86-A69A-B4F90FB46484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07CC-2FDE-4F76-9979-7FE1F2C07F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9412"/>
          </a:xfrm>
        </p:spPr>
        <p:txBody>
          <a:bodyPr/>
          <a:lstStyle/>
          <a:p>
            <a:r>
              <a:rPr lang="de-DE" dirty="0"/>
              <a:t>Tissue network </a:t>
            </a:r>
            <a:r>
              <a:rPr lang="de-DE" dirty="0" err="1"/>
              <a:t>modelling</a:t>
            </a:r>
            <a:endParaRPr lang="en-GB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1524000" y="3477751"/>
            <a:ext cx="9144000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91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Tissue network </a:t>
            </a:r>
            <a:r>
              <a:rPr lang="de-DE" dirty="0" err="1"/>
              <a:t>models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Markov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Agent-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Vertex </a:t>
            </a:r>
            <a:r>
              <a:rPr lang="de-DE" dirty="0" err="1"/>
              <a:t>model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GB" dirty="0"/>
          </a:p>
        </p:txBody>
      </p:sp>
      <p:pic>
        <p:nvPicPr>
          <p:cNvPr id="15" name="Grafik 14" descr="Ein Bild, das Kreis, Reihe, Symmetrie enthält.&#10;&#10;Automatisch generierte Beschreibung">
            <a:extLst>
              <a:ext uri="{FF2B5EF4-FFF2-40B4-BE49-F238E27FC236}">
                <a16:creationId xmlns:a16="http://schemas.microsoft.com/office/drawing/2014/main" id="{03CDC10A-951D-175D-0242-11DD27F9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89" y="3068378"/>
            <a:ext cx="1342857" cy="761905"/>
          </a:xfrm>
          <a:prstGeom prst="rect">
            <a:avLst/>
          </a:prstGeom>
        </p:spPr>
      </p:pic>
      <p:pic>
        <p:nvPicPr>
          <p:cNvPr id="16" name="Grafik 1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2987738-A4D6-1C0F-7620-1A9B9EFB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40" y="1649254"/>
            <a:ext cx="1885714" cy="923810"/>
          </a:xfrm>
          <a:prstGeom prst="rect">
            <a:avLst/>
          </a:prstGeom>
        </p:spPr>
      </p:pic>
      <p:pic>
        <p:nvPicPr>
          <p:cNvPr id="5" name="Grafik 4" descr="Ein Bild, das Symmetrie, Kreis, Hexagon enthält.&#10;&#10;Automatisch generierte Beschreibung">
            <a:extLst>
              <a:ext uri="{FF2B5EF4-FFF2-40B4-BE49-F238E27FC236}">
                <a16:creationId xmlns:a16="http://schemas.microsoft.com/office/drawing/2014/main" id="{9A54C7BC-1A4A-7FC9-0AF5-2E49D09C2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73" y="3602175"/>
            <a:ext cx="1400000" cy="1238095"/>
          </a:xfrm>
          <a:prstGeom prst="rect">
            <a:avLst/>
          </a:prstGeom>
        </p:spPr>
      </p:pic>
      <p:pic>
        <p:nvPicPr>
          <p:cNvPr id="7" name="Grafik 6" descr="Ein Bild, das Schwarz, Kunst, weiß, Stern enthält.&#10;&#10;Automatisch generierte Beschreibung">
            <a:extLst>
              <a:ext uri="{FF2B5EF4-FFF2-40B4-BE49-F238E27FC236}">
                <a16:creationId xmlns:a16="http://schemas.microsoft.com/office/drawing/2014/main" id="{B7C35E6E-FF33-D7DC-5AF7-77E750E8B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4" y="5337661"/>
            <a:ext cx="101904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1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≠ Simulation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Model:</a:t>
            </a:r>
          </a:p>
          <a:p>
            <a:pPr lvl="1"/>
            <a:r>
              <a:rPr lang="en-US" dirty="0"/>
              <a:t>Illustration to demonstrate certain properties of a complex system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Goal-oriented (For whom? When? What for?)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Simulation:</a:t>
            </a:r>
          </a:p>
          <a:p>
            <a:pPr lvl="1"/>
            <a:r>
              <a:rPr lang="de-DE" dirty="0" err="1"/>
              <a:t>Acting</a:t>
            </a:r>
            <a:r>
              <a:rPr lang="de-DE" dirty="0"/>
              <a:t> out </a:t>
            </a:r>
            <a:r>
              <a:rPr lang="de-DE" dirty="0" err="1"/>
              <a:t>processes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expensive,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dangerous</a:t>
            </a:r>
            <a:r>
              <a:rPr lang="de-DE" dirty="0"/>
              <a:t>, </a:t>
            </a:r>
            <a:r>
              <a:rPr lang="de-DE" dirty="0" err="1"/>
              <a:t>ethnically</a:t>
            </a:r>
            <a:r>
              <a:rPr lang="de-DE" dirty="0"/>
              <a:t> </a:t>
            </a:r>
            <a:r>
              <a:rPr lang="de-DE" dirty="0" err="1"/>
              <a:t>unacceptable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possible)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5BDC3B-B084-11E8-CE35-83457457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491" y="1328259"/>
            <a:ext cx="2258997" cy="12840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9CA179D-6C4D-25D2-E2DF-1D8A7ECC25F0}"/>
              </a:ext>
            </a:extLst>
          </p:cNvPr>
          <p:cNvSpPr txBox="1"/>
          <p:nvPr/>
        </p:nvSpPr>
        <p:spPr>
          <a:xfrm>
            <a:off x="8470591" y="229001"/>
            <a:ext cx="227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Reaction</a:t>
            </a:r>
            <a:r>
              <a:rPr lang="de-DE" sz="1400" dirty="0"/>
              <a:t>-Diffusion/Turing </a:t>
            </a:r>
            <a:r>
              <a:rPr lang="de-DE" sz="1400" dirty="0" err="1"/>
              <a:t>mechanism</a:t>
            </a:r>
            <a:r>
              <a:rPr lang="de-DE" sz="1400" dirty="0"/>
              <a:t>:</a:t>
            </a:r>
            <a:endParaRPr lang="en-GB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65D11-2F8D-34E3-1D69-25355DB9F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93" y="721165"/>
            <a:ext cx="1963327" cy="13088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2A47C-5010-5D29-C5FF-CEC98F9DA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223" y="536778"/>
            <a:ext cx="1456621" cy="6974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5370D95-7338-B835-6AE5-22FF804D9560}"/>
              </a:ext>
            </a:extLst>
          </p:cNvPr>
          <p:cNvSpPr txBox="1"/>
          <p:nvPr/>
        </p:nvSpPr>
        <p:spPr>
          <a:xfrm>
            <a:off x="9865435" y="2612354"/>
            <a:ext cx="1958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Rossant</a:t>
            </a:r>
            <a:r>
              <a:rPr lang="de-DE" sz="1400" dirty="0"/>
              <a:t> </a:t>
            </a:r>
            <a:r>
              <a:rPr lang="de-DE" sz="1400" dirty="0" err="1"/>
              <a:t>Annu</a:t>
            </a:r>
            <a:r>
              <a:rPr lang="de-DE" sz="1400" dirty="0"/>
              <a:t>. </a:t>
            </a:r>
            <a:r>
              <a:rPr lang="de-DE" sz="1400" dirty="0" err="1"/>
              <a:t>Rev</a:t>
            </a:r>
            <a:r>
              <a:rPr lang="de-DE" sz="1400" dirty="0"/>
              <a:t>. Genet. 2018</a:t>
            </a:r>
            <a:endParaRPr lang="en-GB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74B3FA-2ACB-9A3E-6923-C6E6A3ECF87B}"/>
              </a:ext>
            </a:extLst>
          </p:cNvPr>
          <p:cNvSpPr txBox="1"/>
          <p:nvPr/>
        </p:nvSpPr>
        <p:spPr>
          <a:xfrm rot="20927852">
            <a:off x="828396" y="5499998"/>
            <a:ext cx="227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Wind </a:t>
            </a:r>
            <a:r>
              <a:rPr lang="de-DE" sz="24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tunnel</a:t>
            </a:r>
            <a:r>
              <a:rPr lang="de-DE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lang="de-DE" sz="24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simulations</a:t>
            </a:r>
            <a:endParaRPr lang="en-GB" sz="24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7A3349-8B35-3A41-0333-9EB55DFC874D}"/>
              </a:ext>
            </a:extLst>
          </p:cNvPr>
          <p:cNvSpPr txBox="1"/>
          <p:nvPr/>
        </p:nvSpPr>
        <p:spPr>
          <a:xfrm rot="251428">
            <a:off x="2869861" y="5946132"/>
            <a:ext cx="227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Crash </a:t>
            </a:r>
            <a:r>
              <a:rPr lang="de-DE" sz="24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tests</a:t>
            </a:r>
            <a:endParaRPr lang="en-GB" sz="24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3ACD7-D5C3-275B-E0FD-78CA6B35C647}"/>
              </a:ext>
            </a:extLst>
          </p:cNvPr>
          <p:cNvSpPr txBox="1"/>
          <p:nvPr/>
        </p:nvSpPr>
        <p:spPr>
          <a:xfrm rot="251428">
            <a:off x="5404258" y="5606474"/>
            <a:ext cx="293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Molecular</a:t>
            </a:r>
            <a:r>
              <a:rPr lang="de-DE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lang="de-DE" sz="24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dynamics</a:t>
            </a:r>
            <a:r>
              <a:rPr lang="de-DE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lang="de-DE" sz="24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simulations</a:t>
            </a:r>
            <a:endParaRPr lang="en-GB" sz="24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4F5CDF-1BE1-DEB4-025E-D00B89448772}"/>
              </a:ext>
            </a:extLst>
          </p:cNvPr>
          <p:cNvSpPr txBox="1"/>
          <p:nvPr/>
        </p:nvSpPr>
        <p:spPr>
          <a:xfrm rot="21214544">
            <a:off x="8833267" y="5589679"/>
            <a:ext cx="227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Tissue </a:t>
            </a:r>
            <a:r>
              <a:rPr lang="de-DE" sz="2400" dirty="0" err="1">
                <a:latin typeface="Dreaming Outloud Pro" panose="03050502040302030504" pitchFamily="66" charset="0"/>
                <a:cs typeface="Dreaming Outloud Pro" panose="03050502040302030504" pitchFamily="66" charset="0"/>
              </a:rPr>
              <a:t>growth</a:t>
            </a:r>
            <a:endParaRPr lang="en-GB" sz="2400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4979" y="2348999"/>
            <a:ext cx="9837821" cy="244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Models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;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Models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						(</a:t>
            </a:r>
            <a:r>
              <a:rPr lang="de-DE" dirty="0" err="1"/>
              <a:t>Gunawardena</a:t>
            </a:r>
            <a:r>
              <a:rPr lang="de-DE" dirty="0"/>
              <a:t>, </a:t>
            </a:r>
            <a:r>
              <a:rPr lang="de-DE" dirty="0" err="1"/>
              <a:t>MPoC</a:t>
            </a:r>
            <a:r>
              <a:rPr lang="de-DE" dirty="0"/>
              <a:t> 2011)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7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and </a:t>
            </a:r>
            <a:r>
              <a:rPr lang="de-DE" dirty="0" err="1"/>
              <a:t>simulations</a:t>
            </a:r>
            <a:r>
              <a:rPr lang="de-DE" dirty="0"/>
              <a:t> in </a:t>
            </a:r>
            <a:r>
              <a:rPr lang="de-DE" dirty="0" err="1"/>
              <a:t>biology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396148"/>
            <a:ext cx="10515600" cy="3379421"/>
          </a:xfrm>
        </p:spPr>
        <p:txBody>
          <a:bodyPr/>
          <a:lstStyle/>
          <a:p>
            <a:r>
              <a:rPr lang="de-DE" dirty="0" err="1"/>
              <a:t>Visualisation</a:t>
            </a:r>
            <a:r>
              <a:rPr lang="de-DE" dirty="0"/>
              <a:t> of </a:t>
            </a:r>
            <a:r>
              <a:rPr lang="de-DE" dirty="0" err="1"/>
              <a:t>hypotheses</a:t>
            </a:r>
            <a:endParaRPr lang="de-DE" dirty="0"/>
          </a:p>
          <a:p>
            <a:r>
              <a:rPr lang="de-DE" dirty="0" err="1"/>
              <a:t>Formalising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(different </a:t>
            </a:r>
            <a:r>
              <a:rPr lang="de-DE" dirty="0" err="1"/>
              <a:t>degrees</a:t>
            </a:r>
            <a:r>
              <a:rPr lang="de-DE" dirty="0"/>
              <a:t> of </a:t>
            </a:r>
            <a:r>
              <a:rPr lang="de-DE" dirty="0" err="1"/>
              <a:t>precisison</a:t>
            </a:r>
            <a:r>
              <a:rPr lang="de-DE" dirty="0"/>
              <a:t>: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formula</a:t>
            </a:r>
            <a:r>
              <a:rPr lang="de-DE" dirty="0"/>
              <a:t>)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hypotheses</a:t>
            </a:r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 of different </a:t>
            </a:r>
            <a:r>
              <a:rPr lang="de-DE" dirty="0" err="1"/>
              <a:t>parameters</a:t>
            </a:r>
            <a:r>
              <a:rPr lang="de-DE" dirty="0"/>
              <a:t> and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1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Question, experimental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suitable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model in the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important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simulations to investigate the </a:t>
            </a:r>
            <a:r>
              <a:rPr lang="en-US" dirty="0" err="1"/>
              <a:t>behaviour</a:t>
            </a:r>
            <a:r>
              <a:rPr lang="en-US" dirty="0"/>
              <a:t> of the model for the important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the results of the simulations with the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predictions of the simulations in the experiment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0045" y="2683575"/>
            <a:ext cx="6315172" cy="13255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What models are there for tissue networks?</a:t>
            </a:r>
            <a:endParaRPr lang="en-GB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66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Tissue network </a:t>
            </a:r>
            <a:r>
              <a:rPr lang="de-DE" dirty="0" err="1"/>
              <a:t>models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Markov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6" name="Grafik 1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2987738-A4D6-1C0F-7620-1A9B9EFBF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40" y="1649254"/>
            <a:ext cx="1885714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Tissue network </a:t>
            </a:r>
            <a:r>
              <a:rPr lang="de-DE" dirty="0" err="1"/>
              <a:t>models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Markov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Agent-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5" name="Grafik 14" descr="Ein Bild, das Kreis, Reihe, Symmetrie enthält.&#10;&#10;Automatisch generierte Beschreibung">
            <a:extLst>
              <a:ext uri="{FF2B5EF4-FFF2-40B4-BE49-F238E27FC236}">
                <a16:creationId xmlns:a16="http://schemas.microsoft.com/office/drawing/2014/main" id="{03CDC10A-951D-175D-0242-11DD27F9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89" y="3068378"/>
            <a:ext cx="1342857" cy="761905"/>
          </a:xfrm>
          <a:prstGeom prst="rect">
            <a:avLst/>
          </a:prstGeom>
        </p:spPr>
      </p:pic>
      <p:pic>
        <p:nvPicPr>
          <p:cNvPr id="16" name="Grafik 1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2987738-A4D6-1C0F-7620-1A9B9EFB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40" y="1649254"/>
            <a:ext cx="1885714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Tissue network </a:t>
            </a:r>
            <a:r>
              <a:rPr lang="de-DE" dirty="0" err="1"/>
              <a:t>models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Markov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Agent-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Vertex </a:t>
            </a:r>
            <a:r>
              <a:rPr lang="de-DE" dirty="0" err="1"/>
              <a:t>model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15" name="Grafik 14" descr="Ein Bild, das Kreis, Reihe, Symmetrie enthält.&#10;&#10;Automatisch generierte Beschreibung">
            <a:extLst>
              <a:ext uri="{FF2B5EF4-FFF2-40B4-BE49-F238E27FC236}">
                <a16:creationId xmlns:a16="http://schemas.microsoft.com/office/drawing/2014/main" id="{03CDC10A-951D-175D-0242-11DD27F9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89" y="3068378"/>
            <a:ext cx="1342857" cy="761905"/>
          </a:xfrm>
          <a:prstGeom prst="rect">
            <a:avLst/>
          </a:prstGeom>
        </p:spPr>
      </p:pic>
      <p:pic>
        <p:nvPicPr>
          <p:cNvPr id="16" name="Grafik 1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2987738-A4D6-1C0F-7620-1A9B9EFB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40" y="1649254"/>
            <a:ext cx="1885714" cy="923810"/>
          </a:xfrm>
          <a:prstGeom prst="rect">
            <a:avLst/>
          </a:prstGeom>
        </p:spPr>
      </p:pic>
      <p:pic>
        <p:nvPicPr>
          <p:cNvPr id="5" name="Grafik 4" descr="Ein Bild, das Symmetrie, Kreis, Hexagon enthält.&#10;&#10;Automatisch generierte Beschreibung">
            <a:extLst>
              <a:ext uri="{FF2B5EF4-FFF2-40B4-BE49-F238E27FC236}">
                <a16:creationId xmlns:a16="http://schemas.microsoft.com/office/drawing/2014/main" id="{9A54C7BC-1A4A-7FC9-0AF5-2E49D09C2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73" y="3602175"/>
            <a:ext cx="140000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A1A7819-A6B9-4543-B9AA-FFE5C0DD2F1B}" vid="{824975AC-2C60-49E3-889F-EBC2442CC8C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UniWürzburg_angepasst</Template>
  <TotalTime>0</TotalTime>
  <Words>276</Words>
  <Application>Microsoft Office PowerPoint</Application>
  <PresentationFormat>Breitbild</PresentationFormat>
  <Paragraphs>68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Dreaming Outloud Pro</vt:lpstr>
      <vt:lpstr>Office</vt:lpstr>
      <vt:lpstr>Tissue network modelling</vt:lpstr>
      <vt:lpstr>Model ≠ Simulation</vt:lpstr>
      <vt:lpstr>PowerPoint-Präsentation</vt:lpstr>
      <vt:lpstr>Tasks for models and simulations in biology</vt:lpstr>
      <vt:lpstr>Approach for simulations</vt:lpstr>
      <vt:lpstr>PowerPoint-Präsentation</vt:lpstr>
      <vt:lpstr>Tissue network models</vt:lpstr>
      <vt:lpstr>Tissue network models</vt:lpstr>
      <vt:lpstr>Tissue network models</vt:lpstr>
      <vt:lpstr>Tissue network models</vt:lpstr>
    </vt:vector>
  </TitlesOfParts>
  <Company>Universitaet Wuerzburg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Zelluläre Simulationen: Einführung</dc:title>
  <dc:creator>Sabine Fischer</dc:creator>
  <cp:lastModifiedBy>Sabine Fischer</cp:lastModifiedBy>
  <cp:revision>13</cp:revision>
  <dcterms:created xsi:type="dcterms:W3CDTF">2020-05-20T14:43:31Z</dcterms:created>
  <dcterms:modified xsi:type="dcterms:W3CDTF">2023-09-24T19:57:14Z</dcterms:modified>
</cp:coreProperties>
</file>