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5.jpeg" ContentType="image/jpeg"/>
  <Override PartName="/ppt/media/image9.png" ContentType="image/png"/>
  <Override PartName="/ppt/media/image13.jpeg" ContentType="image/jpeg"/>
  <Override PartName="/ppt/media/image23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5.png" ContentType="image/png"/>
  <Override PartName="/ppt/media/image6.jpeg" ContentType="image/jpeg"/>
  <Override PartName="/ppt/media/image12.png" ContentType="image/png"/>
  <Override PartName="/ppt/media/image4.png" ContentType="image/png"/>
  <Override PartName="/ppt/media/image11.jpeg" ContentType="image/jpeg"/>
  <Override PartName="/ppt/media/image2.png" ContentType="image/png"/>
  <Override PartName="/ppt/media/image1.png" ContentType="image/png"/>
  <Override PartName="/ppt/media/image24.jpeg" ContentType="image/jpeg"/>
  <Override PartName="/ppt/media/image3.png" ContentType="image/png"/>
  <Override PartName="/ppt/media/image19.jpeg" ContentType="image/jpeg"/>
  <Override PartName="/ppt/media/image14.jpeg" ContentType="image/jpeg"/>
  <Override PartName="/ppt/media/image20.jpeg" ContentType="image/jpeg"/>
  <Override PartName="/ppt/media/image15.jpeg" ContentType="image/jpeg"/>
  <Override PartName="/ppt/media/image16.jpeg" ContentType="image/jpeg"/>
  <Override PartName="/ppt/media/image21.jpeg" ContentType="image/jpeg"/>
  <Override PartName="/ppt/media/image22.jpeg" ContentType="image/jpeg"/>
  <Override PartName="/ppt/media/image17.jpeg" ContentType="image/jpeg"/>
  <Override PartName="/ppt/media/image18.jpeg" ContentType="image/jpe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8.xml" ContentType="application/vnd.openxmlformats-officedocument.presentationml.slid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VE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subtítulo del patrón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V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22/07/16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83BE77-E53C-4314-B53E-F6B429FB9928}" type="slidenum">
              <a:rPr lang="es-V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MX" sz="3200" spc="-1">
                <a:latin typeface="Calibri"/>
              </a:rPr>
              <a:t>Pulse para editar el formato de esquema del texto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MX" sz="2400" spc="-1">
                <a:latin typeface="Calibri"/>
              </a:rPr>
              <a:t>Segundo nivel del esquema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MX" sz="2000" spc="-1">
                <a:latin typeface="Calibri"/>
              </a:rPr>
              <a:t>Tercer nivel del esquema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MX" sz="2000" spc="-1">
                <a:latin typeface="Calibri"/>
              </a:rPr>
              <a:t>Cuarto nivel del esquema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MX" sz="2000" spc="-1">
                <a:latin typeface="Calibri"/>
              </a:rPr>
              <a:t>Quinto nivel del esquema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MX" sz="2000" spc="-1">
                <a:latin typeface="Calibri"/>
              </a:rPr>
              <a:t>Sexto nivel del esquema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MX" sz="2000" spc="-1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esquemaHaga clic para modificar el estilo de texto del patrón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V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22/07/16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3CDB6B-7360-454B-8D36-BA0BFB2F9220}" type="slidenum">
              <a:rPr lang="es-V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COMO REALIZAR UN PROYECTO ROVER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s-VE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eurofurence light"/>
              </a:rPr>
              <a:t>SIN MORIR EN EL INTENTO</a:t>
            </a:r>
            <a:endParaRPr/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395640" y="4437000"/>
            <a:ext cx="2009520" cy="20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CARACTERISTICAS DE UN PROYECTO ROVER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  <a:p>
            <a:endParaRPr/>
          </a:p>
          <a:p>
            <a:endParaRPr/>
          </a:p>
          <a:p>
            <a:pPr marL="457200" algn="ctr"/>
            <a:r>
              <a:rPr b="1" i="1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Está basado en las necesidades e intereses de los jóvenes.</a:t>
            </a:r>
            <a:endParaRPr/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155520" y="4509000"/>
            <a:ext cx="1753920" cy="197856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1805040" y="6237360"/>
            <a:ext cx="150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¡HE DICHO!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¿Cuáles son los propósitos de un proyecto ROVER?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Objetivos educacionales</a:t>
            </a: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
</a:t>
            </a:r>
            <a:r>
              <a:rPr lang="es-MX" sz="3200" spc="-1">
                <a:latin typeface="eurofurence"/>
              </a:rPr>
              <a:t> </a:t>
            </a:r>
            <a:endParaRPr/>
          </a:p>
          <a:p>
            <a:r>
              <a:rPr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¿Qué van a aprender, obtener o entender los jóvenes como resultado?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6876360" y="4581000"/>
            <a:ext cx="1567440" cy="17679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3438720" y="6381360"/>
            <a:ext cx="590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Se volverán maestros Pokemón nivel 44 como yo!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¿Cuáles son los propósitos de un proyecto ROVER?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Objetivos de proyecto</a:t>
            </a:r>
            <a:endParaRPr/>
          </a:p>
          <a:p>
            <a:pPr lvl="3" marL="1200240" indent="-342720">
              <a:lnSpc>
                <a:spcPct val="100000"/>
              </a:lnSpc>
              <a:buFont typeface="Arial"/>
              <a:buChar char="–"/>
            </a:pPr>
            <a:r>
              <a:rPr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¿Por qué estamos haciendo este proyecto en particular?. </a:t>
            </a:r>
            <a:endParaRPr/>
          </a:p>
        </p:txBody>
      </p:sp>
      <p:pic>
        <p:nvPicPr>
          <p:cNvPr id="137" name="Picture 2" descr=""/>
          <p:cNvPicPr/>
          <p:nvPr/>
        </p:nvPicPr>
        <p:blipFill>
          <a:blip r:embed="rId1"/>
          <a:srcRect l="3496" t="3248" r="4500" b="3273"/>
          <a:stretch/>
        </p:blipFill>
        <p:spPr>
          <a:xfrm>
            <a:off x="3060000" y="2853000"/>
            <a:ext cx="2736360" cy="276840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2307960" y="5621400"/>
            <a:ext cx="4462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PORQUEMEGUSTA: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¿Cuán largo y complejo debe ser un proyecto ROVER?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539640" y="1556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Depende….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El nivel de maduración de los jóvenes con el que estamos trabajando.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La experiencia que ellos, y el Scouter, tienen para trabajar juntos de esta forma.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La cantidad de tiempo y energía que quieren o que están dispuestos a aplicar a este proyecto.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-6480" y="5418360"/>
            <a:ext cx="2101680" cy="145836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892160" y="6237360"/>
            <a:ext cx="4073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Si claro…. Depende de todo eso…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62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Las Siete Fases de un Proyecto ROVER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99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Font typeface="Arial"/>
              <a:buChar char="•"/>
            </a:pP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¿QUÉ PROYECTO?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 algn="ctr">
              <a:lnSpc>
                <a:spcPct val="80000"/>
              </a:lnSpc>
            </a:pP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
</a:t>
            </a: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
</a:t>
            </a: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Lluvia de ideas, sueños, ideas, reflexiones. Compartirlo con los demás y llegar a un acuerdo general.</a:t>
            </a:r>
            <a:endParaRPr/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2339640" y="2277000"/>
            <a:ext cx="4421880" cy="280656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467640" y="2740320"/>
            <a:ext cx="165600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s-VE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Las Siete Fases de un Proyecto ROVER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INTEGRAR OPORTUNIDADES DE APRENDIZAJE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NIVEL DE DIFICULTAD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HACER UN BOCETO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COMO APLICAR METODO SCOUT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DINÁMICAS Y ACTIVIDADES</a:t>
            </a:r>
            <a:endParaRPr/>
          </a:p>
        </p:txBody>
      </p:sp>
      <p:pic>
        <p:nvPicPr>
          <p:cNvPr id="150" name="Picture 2" descr=""/>
          <p:cNvPicPr/>
          <p:nvPr/>
        </p:nvPicPr>
        <p:blipFill>
          <a:blip r:embed="rId1"/>
          <a:srcRect l="12702" t="24443" r="10455" b="0"/>
          <a:stretch/>
        </p:blipFill>
        <p:spPr>
          <a:xfrm>
            <a:off x="6169680" y="3984840"/>
            <a:ext cx="2617560" cy="260820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6149160" y="3645000"/>
            <a:ext cx="2659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¿¿TODO ESO??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251640" y="4941000"/>
            <a:ext cx="165600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s-VE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Las Siete Fases de un Proyecto ROVER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Planeación</a:t>
            </a:r>
            <a:endParaRPr/>
          </a:p>
          <a:p>
            <a:pPr lvl="2" marL="1143000" indent="-228240">
              <a:lnSpc>
                <a:spcPct val="90000"/>
              </a:lnSpc>
              <a:buFont typeface="Arial"/>
              <a:buChar char="•"/>
            </a:pPr>
            <a:r>
              <a:rPr b="1" lang="es-MX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TRABAJAR CON LOS JEFES DE EQUIPO</a:t>
            </a:r>
            <a:endParaRPr/>
          </a:p>
          <a:p>
            <a:pPr lvl="3" marL="1549440" indent="-347400">
              <a:lnSpc>
                <a:spcPct val="90000"/>
              </a:lnSpc>
              <a:buFont typeface="Arial"/>
              <a:buChar char="–"/>
            </a:pPr>
            <a:r>
              <a:rPr lang="es-M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Compartir el proyecto enriquecido con Parlamento Rover y Consejo de Grupo.</a:t>
            </a:r>
            <a:endParaRPr/>
          </a:p>
          <a:p>
            <a:pPr lvl="2" marL="1143000" indent="-228240">
              <a:lnSpc>
                <a:spcPct val="90000"/>
              </a:lnSpc>
              <a:buFont typeface="Arial"/>
              <a:buChar char="•"/>
            </a:pPr>
            <a:r>
              <a:rPr b="1" lang="es-MX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CRONOGRAMA DE ACTIVIDADES</a:t>
            </a:r>
            <a:endParaRPr/>
          </a:p>
          <a:p>
            <a:pPr lvl="3" marL="1549440" indent="-347400">
              <a:lnSpc>
                <a:spcPct val="90000"/>
              </a:lnSpc>
              <a:buFont typeface="Arial"/>
              <a:buChar char="–"/>
            </a:pPr>
            <a:r>
              <a:rPr lang="es-M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Enumerando todo lo que debe hacerse y cuándo.</a:t>
            </a:r>
            <a:endParaRPr/>
          </a:p>
          <a:p>
            <a:pPr lvl="2" marL="1143000" indent="-228240">
              <a:lnSpc>
                <a:spcPct val="90000"/>
              </a:lnSpc>
              <a:buFont typeface="Arial"/>
              <a:buChar char="•"/>
            </a:pPr>
            <a:r>
              <a:rPr b="1" lang="es-MX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PRESUPUESTOS</a:t>
            </a:r>
            <a:endParaRPr/>
          </a:p>
          <a:p>
            <a:pPr lvl="3" marL="1549440" indent="-347400">
              <a:lnSpc>
                <a:spcPct val="90000"/>
              </a:lnSpc>
              <a:buFont typeface="Arial"/>
              <a:buChar char="–"/>
            </a:pPr>
            <a:r>
              <a:rPr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Estableciendo un presupuesto preliminar.</a:t>
            </a:r>
            <a:endParaRPr/>
          </a:p>
          <a:p>
            <a:pPr lvl="2" marL="1143000" indent="-228240">
              <a:lnSpc>
                <a:spcPct val="90000"/>
              </a:lnSpc>
              <a:buFont typeface="Arial"/>
              <a:buChar char="•"/>
            </a:pPr>
            <a:r>
              <a:rPr b="1" lang="es-MX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CREAR ORGANIGRAMA</a:t>
            </a:r>
            <a:endParaRPr/>
          </a:p>
          <a:p>
            <a:pPr lvl="3" marL="1549440" indent="-347400">
              <a:lnSpc>
                <a:spcPct val="90000"/>
              </a:lnSpc>
              <a:buFont typeface="Arial"/>
              <a:buChar char="–"/>
            </a:pPr>
            <a:r>
              <a:rPr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Elaborando las diferentes áreas de responsabilidad.</a:t>
            </a:r>
            <a:endParaRPr/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683640" y="4557600"/>
            <a:ext cx="2269800" cy="230004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7020360" y="2994840"/>
            <a:ext cx="165600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s-VE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2338200" y="5707800"/>
            <a:ext cx="6152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V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¡¡NO QUIERAS HACER TODO TU SOLO!!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Las Siete Fases de un Proyecto ROVER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PREPARARSE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Aprender el trabajo a realizar.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Combinar los objetivos educativos con los grupos de trabajo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Presentar a toda la unidad el proyecto enriquecido.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Tareas específicas para el equipo de dirigentes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6192360" y="1124640"/>
            <a:ext cx="165600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s-VE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/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5663880" y="4581360"/>
            <a:ext cx="2184480" cy="1889640"/>
          </a:xfrm>
          <a:prstGeom prst="rect">
            <a:avLst/>
          </a:prstGeom>
          <a:ln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2207520" y="5085360"/>
            <a:ext cx="3666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ESTO ES FACIL DE REALIZAR…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Las Siete Fases de un Proyecto ROVER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LLEVAR A CABO EL PROYECTO</a:t>
            </a:r>
            <a:endParaRPr/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5663880" y="4581360"/>
            <a:ext cx="2184480" cy="1889640"/>
          </a:xfrm>
          <a:prstGeom prst="rect">
            <a:avLst/>
          </a:prstGeom>
          <a:ln>
            <a:noFill/>
          </a:ln>
        </p:spPr>
      </p:pic>
      <p:pic>
        <p:nvPicPr>
          <p:cNvPr id="166" name="Picture 2" descr=""/>
          <p:cNvPicPr/>
          <p:nvPr/>
        </p:nvPicPr>
        <p:blipFill>
          <a:blip r:embed="rId2"/>
          <a:srcRect l="0" t="0" r="51046" b="0"/>
          <a:stretch/>
        </p:blipFill>
        <p:spPr>
          <a:xfrm>
            <a:off x="5436000" y="3645000"/>
            <a:ext cx="3216600" cy="308592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251640" y="4920480"/>
            <a:ext cx="165600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s-VE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2105280" y="3861000"/>
            <a:ext cx="308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Si…. TODO EL PROYECTO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Las Siete Fases de un Proyecto ROVER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EVALUACIÓN Y RECONOCIMIENTO DEL PROGRESO</a:t>
            </a:r>
            <a:endParaRPr/>
          </a:p>
          <a:p>
            <a:pPr lvl="1" marL="343080" indent="-342720">
              <a:lnSpc>
                <a:spcPct val="100000"/>
              </a:lnSpc>
              <a:buFont typeface="Arial"/>
              <a:buChar char="•"/>
            </a:pPr>
            <a:r>
              <a:rPr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Revisar, como una unidad, qué estuvo bien y qué no tan bien, los puntos sobresalientes y los no tanto.</a:t>
            </a:r>
            <a:endParaRPr/>
          </a:p>
          <a:p>
            <a:pPr lvl="1" marL="343080" indent="-342720">
              <a:lnSpc>
                <a:spcPct val="100000"/>
              </a:lnSpc>
              <a:buFont typeface="Arial"/>
              <a:buChar char="•"/>
            </a:pPr>
            <a:r>
              <a:rPr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Reconocer formalmente el progreso hecho por cada uno de los jóvenes.</a:t>
            </a:r>
            <a:endParaRPr/>
          </a:p>
        </p:txBody>
      </p:sp>
      <p:sp>
        <p:nvSpPr>
          <p:cNvPr id="171" name="CustomShape 3"/>
          <p:cNvSpPr/>
          <p:nvPr/>
        </p:nvSpPr>
        <p:spPr>
          <a:xfrm>
            <a:off x="7236360" y="4221000"/>
            <a:ext cx="165600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s-VE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Picture 14" descr=""/>
          <p:cNvPicPr/>
          <p:nvPr/>
        </p:nvPicPr>
        <p:blipFill>
          <a:blip r:embed="rId1"/>
          <a:stretch/>
        </p:blipFill>
        <p:spPr>
          <a:xfrm>
            <a:off x="3355920" y="4077000"/>
            <a:ext cx="274284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¿Qué es un proyecto?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Algo que uno quiere lograr para un tiempo determinado.</a:t>
            </a:r>
            <a:endParaRPr/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2699640" y="3234960"/>
            <a:ext cx="3815640" cy="362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Las Siete Fases de un Proyecto ROVER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Organizar los festejos</a:t>
            </a:r>
            <a:endParaRPr/>
          </a:p>
          <a:p>
            <a:pPr lvl="3" marL="1200240" indent="-342720">
              <a:lnSpc>
                <a:spcPct val="100000"/>
              </a:lnSpc>
              <a:buFont typeface="Arial"/>
              <a:buChar char="–"/>
            </a:pPr>
            <a:r>
              <a:rPr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Organizar un festejo (Ej. Una noche con los padres) con una muestra de fotos o audiovisual, o alguna otra forma de describir y festejar el proyecto.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10" descr=""/>
          <p:cNvPicPr/>
          <p:nvPr/>
        </p:nvPicPr>
        <p:blipFill>
          <a:blip r:embed="rId1"/>
          <a:stretch/>
        </p:blipFill>
        <p:spPr>
          <a:xfrm>
            <a:off x="2051640" y="3357000"/>
            <a:ext cx="4538520" cy="302544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0" y="2925000"/>
            <a:ext cx="165600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s-VE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¿Qué es un proyecto?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Planificar actividades para lograr un objetivo.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2411640" y="2997000"/>
            <a:ext cx="3847680" cy="35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¿Qué es un proyecto?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Consiste en reunir varias ideas para llevarlas a cabo.</a:t>
            </a:r>
            <a:endParaRPr/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4381560" y="3867120"/>
            <a:ext cx="4762080" cy="29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¿Qué es un proyecto?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2231280" y="2492280"/>
            <a:ext cx="3024000" cy="6472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33cc33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SUEÑO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2231280" y="3139920"/>
            <a:ext cx="3024000" cy="64728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BUENA INTENCIÓN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2231280" y="3787920"/>
            <a:ext cx="3024000" cy="647280"/>
          </a:xfrm>
          <a:prstGeom prst="rect">
            <a:avLst/>
          </a:prstGeom>
          <a:gradFill>
            <a:gsLst>
              <a:gs pos="0">
                <a:srgbClr val="33cc33"/>
              </a:gs>
              <a:gs pos="100000">
                <a:srgbClr val="0000ff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</a:t>
            </a:r>
            <a:endParaRPr/>
          </a:p>
        </p:txBody>
      </p:sp>
      <p:sp>
        <p:nvSpPr>
          <p:cNvPr id="96" name="CustomShape 6"/>
          <p:cNvSpPr/>
          <p:nvPr/>
        </p:nvSpPr>
        <p:spPr>
          <a:xfrm>
            <a:off x="2231280" y="4363920"/>
            <a:ext cx="3024000" cy="647280"/>
          </a:xfrm>
          <a:prstGeom prst="rect">
            <a:avLst/>
          </a:prstGeom>
          <a:solidFill>
            <a:srgbClr val="0000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ESTRATEGIA</a:t>
            </a:r>
            <a:endParaRPr/>
          </a:p>
        </p:txBody>
      </p:sp>
      <p:sp>
        <p:nvSpPr>
          <p:cNvPr id="97" name="CustomShape 7"/>
          <p:cNvSpPr/>
          <p:nvPr/>
        </p:nvSpPr>
        <p:spPr>
          <a:xfrm>
            <a:off x="2231280" y="4940280"/>
            <a:ext cx="3024000" cy="64728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cc0000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</a:t>
            </a:r>
            <a:endParaRPr/>
          </a:p>
        </p:txBody>
      </p:sp>
      <p:sp>
        <p:nvSpPr>
          <p:cNvPr id="98" name="CustomShape 8"/>
          <p:cNvSpPr/>
          <p:nvPr/>
        </p:nvSpPr>
        <p:spPr>
          <a:xfrm rot="10800000">
            <a:off x="7992360" y="4435560"/>
            <a:ext cx="2447640" cy="1368000"/>
          </a:xfrm>
          <a:prstGeom prst="homePlate">
            <a:avLst>
              <a:gd name="adj" fmla="val 44722"/>
            </a:avLst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V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FRONTERA DE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V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REALIDAD </a:t>
            </a:r>
            <a:endParaRPr/>
          </a:p>
        </p:txBody>
      </p:sp>
      <p:sp>
        <p:nvSpPr>
          <p:cNvPr id="99" name="Line 9"/>
          <p:cNvSpPr/>
          <p:nvPr/>
        </p:nvSpPr>
        <p:spPr>
          <a:xfrm>
            <a:off x="1006920" y="3787560"/>
            <a:ext cx="4824720" cy="0"/>
          </a:xfrm>
          <a:prstGeom prst="line">
            <a:avLst/>
          </a:prstGeom>
          <a:ln cap="rnd" w="76320">
            <a:solidFill>
              <a:schemeClr val="tx1"/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"/>
          <p:cNvSpPr/>
          <p:nvPr/>
        </p:nvSpPr>
        <p:spPr>
          <a:xfrm>
            <a:off x="1223280" y="2276640"/>
            <a:ext cx="790200" cy="3384360"/>
          </a:xfrm>
          <a:prstGeom prst="downArrow">
            <a:avLst>
              <a:gd name="adj1" fmla="val 50000"/>
              <a:gd name="adj2" fmla="val 107028"/>
            </a:avLst>
          </a:prstGeom>
          <a:gradFill>
            <a:gsLst>
              <a:gs pos="0">
                <a:schemeClr val="accent1">
                  <a:alpha val="8000"/>
                </a:schemeClr>
              </a:gs>
              <a:gs pos="100000">
                <a:schemeClr val="accent1">
                  <a:gamma val="-1"/>
                  <a:shade val="46275"/>
                  <a:invGamma val="-1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6244560" y="4581000"/>
            <a:ext cx="1828800" cy="166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CARACTERISTICAS DE UN PROYECTO ROVER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Una empresa colectiva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3780000" y="2925000"/>
            <a:ext cx="5261760" cy="368676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7164360" y="4869000"/>
            <a:ext cx="719640" cy="71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CARACTERISTICAS DE UN PROYECTO ROVER</a:t>
            </a:r>
            <a:endParaRPr/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-396720" y="1484640"/>
            <a:ext cx="6000480" cy="45000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7164360" y="4869000"/>
            <a:ext cx="719640" cy="71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5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 algn="r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Que tiene un objetivo </a:t>
            </a: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
</a:t>
            </a: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claramente definido</a:t>
            </a:r>
            <a:endParaRPr/>
          </a:p>
          <a:p>
            <a:pPr>
              <a:lnSpc>
                <a:spcPct val="100000"/>
              </a:lnSpc>
            </a:pP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
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CARACTERISTICAS DE UN PROYECTO ROVER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Picture 10" descr=""/>
          <p:cNvPicPr/>
          <p:nvPr/>
        </p:nvPicPr>
        <p:blipFill>
          <a:blip r:embed="rId1"/>
          <a:stretch/>
        </p:blipFill>
        <p:spPr>
          <a:xfrm>
            <a:off x="2594160" y="2565000"/>
            <a:ext cx="5433840" cy="420588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6239160" y="3149640"/>
            <a:ext cx="1645200" cy="1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6087600" y="3141000"/>
            <a:ext cx="20221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Cuidado, tenemos</a:t>
            </a:r>
            <a:endParaRPr/>
          </a:p>
          <a:p>
            <a:pPr>
              <a:lnSpc>
                <a:spcPct val="100000"/>
              </a:lnSpc>
            </a:pPr>
            <a:r>
              <a:rPr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Un Scout aquí…</a:t>
            </a:r>
            <a:endParaRPr/>
          </a:p>
        </p:txBody>
      </p:sp>
      <p:sp>
        <p:nvSpPr>
          <p:cNvPr id="120" name="TextShape 6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
</a:t>
            </a: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Está basado en el uso </a:t>
            </a: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
</a:t>
            </a: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del método Scout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CARACTERISTICAS DE UN PROYECTO ROVER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4978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Incorpora una variedad de oportunidades de aprendizaje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Toma en cuenta diferentes intereses, talentos, capacidades y necesidades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i="1" lang="es-MX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Que todos los jóvenes en un equipo o una unidad se comprometen a alcanzar con esfuerzo personal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Picture 8" descr=""/>
          <p:cNvPicPr/>
          <p:nvPr/>
        </p:nvPicPr>
        <p:blipFill>
          <a:blip r:embed="rId1"/>
          <a:stretch/>
        </p:blipFill>
        <p:spPr>
          <a:xfrm>
            <a:off x="5724000" y="1845000"/>
            <a:ext cx="2857320" cy="285732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5947200" y="4454280"/>
            <a:ext cx="2886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NUNCA ME APRENDERÉ</a:t>
            </a:r>
            <a:endParaRPr/>
          </a:p>
          <a:p>
            <a:pPr algn="ctr">
              <a:lnSpc>
                <a:spcPct val="100000"/>
              </a:lnSpc>
            </a:pPr>
            <a:r>
              <a:rPr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furence"/>
              </a:rPr>
              <a:t>TODO ESO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5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8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Application>LibreOffice/5.0.3.2$Linux_x86 LibreOffice_project/00m0$Build-2</Application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2012-12-11T15:11:42Z</dcterms:created>
  <dc:creator>Ramírez Castillo Isaac</dc:creator>
  <dc:language>es-VE</dc:language>
  <cp:lastModifiedBy>Ramírez Castillo Isaac</cp:lastModifiedBy>
  <dcterms:modified xsi:type="dcterms:W3CDTF">2012-12-20T20:21:47Z</dcterms:modified>
  <cp:revision>25</cp:revision>
  <dc:title>COMO REALILZAR UN PROYECTO ROVER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