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324" r:id="rId3"/>
    <p:sldId id="336" r:id="rId4"/>
    <p:sldId id="352" r:id="rId5"/>
    <p:sldId id="353" r:id="rId6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7" autoAdjust="0"/>
    <p:restoredTop sz="99110" autoAdjust="0"/>
  </p:normalViewPr>
  <p:slideViewPr>
    <p:cSldViewPr>
      <p:cViewPr varScale="1">
        <p:scale>
          <a:sx n="66" d="100"/>
          <a:sy n="66" d="100"/>
        </p:scale>
        <p:origin x="1217" y="19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9397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SimSu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200" smtClean="0">
                <a:ea typeface="ＭＳ Ｐゴシック" charset="0"/>
                <a:cs typeface="SimSun" charset="0"/>
              </a:defRPr>
            </a:lvl1pPr>
          </a:lstStyle>
          <a:p>
            <a:pPr>
              <a:defRPr/>
            </a:pPr>
            <a:fld id="{A12DC58B-E532-40F6-B929-CB4A95FD9B4E}" type="datetimeFigureOut">
              <a:rPr lang="de-DE"/>
              <a:pPr>
                <a:defRPr/>
              </a:pPr>
              <a:t>18.12.2017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SimSu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200" smtClean="0">
                <a:ea typeface="ＭＳ Ｐゴシック" charset="0"/>
                <a:cs typeface="SimSun" charset="0"/>
              </a:defRPr>
            </a:lvl1pPr>
          </a:lstStyle>
          <a:p>
            <a:pPr>
              <a:defRPr/>
            </a:pPr>
            <a:fld id="{F87CBA25-7764-421A-B239-6E396E8B7B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4117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>
              <a:ea typeface="ＭＳ Ｐゴシック" charset="0"/>
              <a:cs typeface="SimSun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>
              <a:ea typeface="ＭＳ Ｐゴシック" charset="0"/>
              <a:cs typeface="SimSun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096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6025" cy="411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6862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fld id="{8A58FF58-700C-4268-B88F-B29BC7307F4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988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5434E2-2183-4D41-AFB3-A0A088385BD0}" type="slidenum">
              <a:rPr lang="de-CH" smtClean="0">
                <a:latin typeface="Times New Roman" pitchFamily="18" charset="0"/>
                <a:ea typeface="ＭＳ Ｐゴシック" pitchFamily="34" charset="-128"/>
              </a:rPr>
              <a:pPr/>
              <a:t>1</a:t>
            </a:fld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403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wrap="none" anchor="ctr"/>
          <a:lstStyle/>
          <a:p>
            <a:endParaRPr lang="de-DE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7781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482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5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38AC4-3B1E-47F6-9817-FE5713DDBF9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4A135-D80D-4322-98C1-332A0DAB8B4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7813" y="1604963"/>
            <a:ext cx="2055812" cy="4522787"/>
          </a:xfrm>
        </p:spPr>
        <p:txBody>
          <a:bodyPr vert="eaVert"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8213" cy="4522787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E226D-4AAE-4090-B6E5-7DFD96E59CA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654175"/>
            <a:ext cx="6618288" cy="1139825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A0DE6-8AED-477A-9B31-5DFFC15AC9C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DE"/>
              <a:t>Di, 08.12.2015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de-CH"/>
              <a:t>Proseminar: Soziale Dilemmata und die Entstehung von Kooperation</a:t>
            </a:r>
            <a:r>
              <a:rPr lang="de-DE"/>
              <a:t> 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B32D5-F252-4B5A-9BA7-B33633F7A0E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E8EB3-F21B-486B-98DF-D2E7E3E7BC3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7012" cy="4522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22DD4-9F10-47BD-8183-68085E024620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73362-7540-45FE-A767-12E4DDC95727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0833B-CCFC-4B34-B059-E9D2FB7BC82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80E50-0C1A-4101-96E5-3463F67B785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70EA0-F60B-4863-B6DD-D14EF8A859B7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Do, 03.12.2015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81426-F717-4046-B0CB-3EF220E5DC0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3CCE6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1EBF5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9CBDDE"/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654175"/>
            <a:ext cx="661828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539750" y="6548438"/>
            <a:ext cx="2886075" cy="249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r>
              <a:rPr lang="de-DE"/>
              <a:t>Di, 08.12.2015</a:t>
            </a:r>
            <a:endParaRPr lang="de-CH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07950" y="179388"/>
            <a:ext cx="4460875" cy="249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0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00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r>
              <a:rPr lang="de-CH"/>
              <a:t>Proseminar: Sozioökologische Systeme  Gemeinschaftsweideland in der Schweiz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43950" y="6548438"/>
            <a:ext cx="357188" cy="212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0">
              <a:buClrTx/>
              <a:buSzPct val="45000"/>
              <a:buFontTx/>
              <a:buNone/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cida Sans Unicode" charset="0"/>
              </a:defRPr>
            </a:lvl1pPr>
          </a:lstStyle>
          <a:p>
            <a:pPr>
              <a:defRPr/>
            </a:pPr>
            <a:fld id="{45793A2B-DC1B-4208-8021-7E4504C8B08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  <p:pic>
        <p:nvPicPr>
          <p:cNvPr id="1033" name="Picture 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37475" y="107950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6425" cy="452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 b="1">
          <a:solidFill>
            <a:srgbClr val="333333"/>
          </a:solidFill>
          <a:latin typeface="Arial" charset="0"/>
          <a:ea typeface="ＭＳ Ｐゴシック" charset="0"/>
          <a:cs typeface="SimSun" charset="0"/>
        </a:defRPr>
      </a:lvl9pPr>
    </p:titleStyle>
    <p:bodyStyle>
      <a:lvl1pPr marL="342900" indent="-342900" algn="l" defTabSz="449263" rtl="0" eaLnBrk="0" fontAlgn="base" hangingPunct="0">
        <a:lnSpc>
          <a:spcPct val="95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333333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333333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333333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5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333333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395288" y="1616075"/>
            <a:ext cx="6696075" cy="863600"/>
          </a:xfrm>
        </p:spPr>
        <p:txBody>
          <a:bodyPr/>
          <a:lstStyle/>
          <a:p>
            <a:pPr eaLnBrk="1" hangingPunct="1"/>
            <a:r>
              <a:rPr lang="de-DE" sz="2800" dirty="0">
                <a:solidFill>
                  <a:schemeClr val="tx1"/>
                </a:solidFill>
              </a:rPr>
              <a:t>Cantor-Russel-Project </a:t>
            </a:r>
          </a:p>
        </p:txBody>
      </p:sp>
      <p:sp>
        <p:nvSpPr>
          <p:cNvPr id="43010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DD3FD8-6936-43D5-90E9-2817AFB4A488}" type="slidenum">
              <a:rPr lang="de-CH" smtClean="0">
                <a:latin typeface="Arial" charset="0"/>
                <a:ea typeface="ＭＳ Ｐゴシック" pitchFamily="34" charset="-128"/>
                <a:cs typeface="Arial" charset="0"/>
              </a:rPr>
              <a:pPr/>
              <a:t>1</a:t>
            </a:fld>
            <a:endParaRPr lang="de-CH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3011" name="Textfeld 9"/>
          <p:cNvSpPr txBox="1">
            <a:spLocks noChangeArrowheads="1"/>
          </p:cNvSpPr>
          <p:nvPr/>
        </p:nvSpPr>
        <p:spPr bwMode="auto">
          <a:xfrm>
            <a:off x="7480300" y="2413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>
              <a:ea typeface="ＭＳ Ｐゴシック" pitchFamily="34" charset="-128"/>
            </a:endParaRPr>
          </a:p>
        </p:txBody>
      </p:sp>
      <p:sp>
        <p:nvSpPr>
          <p:cNvPr id="43012" name="Textfeld 2"/>
          <p:cNvSpPr txBox="1">
            <a:spLocks noChangeArrowheads="1"/>
          </p:cNvSpPr>
          <p:nvPr/>
        </p:nvSpPr>
        <p:spPr bwMode="auto">
          <a:xfrm>
            <a:off x="314325" y="2863850"/>
            <a:ext cx="19843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 sz="280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>
              <a:ea typeface="ＭＳ Ｐゴシック" pitchFamily="34" charset="-128"/>
            </a:endParaRPr>
          </a:p>
        </p:txBody>
      </p:sp>
      <p:sp>
        <p:nvSpPr>
          <p:cNvPr id="43013" name="Datumsplatzhalter 1"/>
          <p:cNvSpPr>
            <a:spLocks noGrp="1"/>
          </p:cNvSpPr>
          <p:nvPr>
            <p:ph type="dt" sz="quarter" idx="10"/>
          </p:nvPr>
        </p:nvSpPr>
        <p:spPr>
          <a:xfrm>
            <a:off x="533797" y="6548438"/>
            <a:ext cx="2886075" cy="249237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dirty="0">
                <a:latin typeface="Arial" charset="0"/>
                <a:ea typeface="ＭＳ Ｐゴシック" pitchFamily="34" charset="-128"/>
                <a:cs typeface="Arial" charset="0"/>
              </a:rPr>
              <a:t>Mi, 20.12.2017</a:t>
            </a:r>
            <a:endParaRPr lang="de-CH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3014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Introduction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to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Software Engineering</a:t>
            </a:r>
          </a:p>
        </p:txBody>
      </p:sp>
      <p:sp>
        <p:nvSpPr>
          <p:cNvPr id="43015" name="Textfeld 6"/>
          <p:cNvSpPr txBox="1">
            <a:spLocks noChangeArrowheads="1"/>
          </p:cNvSpPr>
          <p:nvPr/>
        </p:nvSpPr>
        <p:spPr bwMode="auto">
          <a:xfrm>
            <a:off x="323850" y="2060575"/>
            <a:ext cx="6264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CH" sz="1800" dirty="0">
                <a:solidFill>
                  <a:schemeClr val="tx1"/>
                </a:solidFill>
                <a:ea typeface="ＭＳ Ｐゴシック" pitchFamily="34" charset="-128"/>
              </a:rPr>
              <a:t>Angela Keller, Damaris Meier, Jasmin Sert, Julien Del Don, Corina Masanti </a:t>
            </a:r>
          </a:p>
        </p:txBody>
      </p:sp>
      <p:sp>
        <p:nvSpPr>
          <p:cNvPr id="43016" name="Textfeld 1"/>
          <p:cNvSpPr txBox="1">
            <a:spLocks noChangeArrowheads="1"/>
          </p:cNvSpPr>
          <p:nvPr/>
        </p:nvSpPr>
        <p:spPr bwMode="auto">
          <a:xfrm>
            <a:off x="179388" y="5661025"/>
            <a:ext cx="71294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baseline="30000" dirty="0" err="1">
                <a:ea typeface="ＭＳ Ｐゴシック" pitchFamily="34" charset="-128"/>
              </a:rPr>
              <a:t>Lecture</a:t>
            </a:r>
            <a:r>
              <a:rPr lang="de-DE" baseline="30000" dirty="0">
                <a:ea typeface="ＭＳ Ｐゴシック" pitchFamily="34" charset="-128"/>
              </a:rPr>
              <a:t> </a:t>
            </a:r>
            <a:r>
              <a:rPr lang="en-US" i="1" baseline="30000" dirty="0">
                <a:ea typeface="ＭＳ Ｐゴシック" pitchFamily="34" charset="-128"/>
              </a:rPr>
              <a:t>ESE: Introduction to Software Engineering</a:t>
            </a:r>
            <a:endParaRPr lang="de-DE" i="1" baseline="30000" dirty="0">
              <a:ea typeface="ＭＳ Ｐゴシック" pitchFamily="34" charset="-128"/>
            </a:endParaRP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baseline="30000" dirty="0">
                <a:ea typeface="ＭＳ Ｐゴシック" pitchFamily="34" charset="-128"/>
              </a:rPr>
              <a:t>HS 2017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baseline="30000" dirty="0">
                <a:ea typeface="ＭＳ Ｐゴシック" pitchFamily="34" charset="-128"/>
              </a:rPr>
              <a:t>Prof. Dr. Oscar </a:t>
            </a:r>
            <a:r>
              <a:rPr lang="de-DE" baseline="30000" dirty="0" err="1">
                <a:ea typeface="ＭＳ Ｐゴシック" pitchFamily="34" charset="-128"/>
              </a:rPr>
              <a:t>Nierstrasz</a:t>
            </a:r>
            <a:endParaRPr lang="de-DE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>
          <a:xfrm>
            <a:off x="323850" y="633413"/>
            <a:ext cx="6618288" cy="1139825"/>
          </a:xfrm>
        </p:spPr>
        <p:txBody>
          <a:bodyPr/>
          <a:lstStyle/>
          <a:p>
            <a:pPr eaLnBrk="1" hangingPunct="1"/>
            <a:r>
              <a:rPr lang="de-DE" dirty="0"/>
              <a:t>Goals</a:t>
            </a:r>
          </a:p>
        </p:txBody>
      </p:sp>
      <p:sp>
        <p:nvSpPr>
          <p:cNvPr id="47106" name="Datumsplatzhalt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Mi, 20.12.2017</a:t>
            </a:r>
          </a:p>
        </p:txBody>
      </p:sp>
      <p:sp>
        <p:nvSpPr>
          <p:cNvPr id="47107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Introduction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to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Software Engineering</a:t>
            </a:r>
          </a:p>
        </p:txBody>
      </p:sp>
      <p:sp>
        <p:nvSpPr>
          <p:cNvPr id="4710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597A3C-3962-40AE-8648-9F1EFE6C569E}" type="slidenum">
              <a:rPr lang="de-CH" smtClean="0">
                <a:latin typeface="Times New Roman" pitchFamily="18" charset="0"/>
                <a:ea typeface="ＭＳ Ｐゴシック" pitchFamily="34" charset="-128"/>
              </a:rPr>
              <a:pPr/>
              <a:t>2</a:t>
            </a:fld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9" name="Textfeld 5"/>
          <p:cNvSpPr txBox="1">
            <a:spLocks noChangeArrowheads="1"/>
          </p:cNvSpPr>
          <p:nvPr/>
        </p:nvSpPr>
        <p:spPr bwMode="auto">
          <a:xfrm>
            <a:off x="250825" y="1844675"/>
            <a:ext cx="6842125" cy="469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Focus on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simplicity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and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usage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Easy to use for the employees</a:t>
            </a: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Driver-view on mobile</a:t>
            </a:r>
          </a:p>
          <a:p>
            <a:pPr marL="457200" lvl="1" indent="0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endParaRPr lang="en-US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Linear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Process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Everything is done </a:t>
            </a:r>
            <a:b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</a:br>
            <a: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step-by-step </a:t>
            </a:r>
            <a:b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</a:br>
            <a:r>
              <a:rPr lang="en-US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(example New Tour)</a:t>
            </a:r>
          </a:p>
          <a:p>
            <a:pPr marL="457200" lvl="1" indent="0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defRPr/>
            </a:pPr>
            <a:endParaRPr lang="en-US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dirty="0">
                <a:solidFill>
                  <a:srgbClr val="000000"/>
                </a:solidFill>
                <a:ea typeface="ＭＳ Ｐゴシック" pitchFamily="34" charset="-128"/>
              </a:rPr>
              <a:t>Keeping </a:t>
            </a:r>
            <a:r>
              <a:rPr lang="de-DE" sz="2200" dirty="0" err="1">
                <a:solidFill>
                  <a:srgbClr val="000000"/>
                </a:solidFill>
                <a:ea typeface="ＭＳ Ｐゴシック" pitchFamily="34" charset="-128"/>
              </a:rPr>
              <a:t>our</a:t>
            </a:r>
            <a:br>
              <a:rPr lang="de-DE" sz="2200" dirty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de-DE" sz="2200" dirty="0" err="1">
                <a:solidFill>
                  <a:srgbClr val="000000"/>
                </a:solidFill>
                <a:ea typeface="ＭＳ Ｐゴシック" pitchFamily="34" charset="-128"/>
              </a:rPr>
              <a:t>customer</a:t>
            </a:r>
            <a:r>
              <a:rPr lang="de-DE" sz="2200" dirty="0">
                <a:solidFill>
                  <a:srgbClr val="000000"/>
                </a:solidFill>
                <a:ea typeface="ＭＳ Ｐゴシック" pitchFamily="34" charset="-128"/>
              </a:rPr>
              <a:t> happy </a:t>
            </a:r>
            <a:r>
              <a:rPr lang="de-DE" sz="2200" dirty="0">
                <a:solidFill>
                  <a:srgbClr val="000000"/>
                </a:solidFill>
                <a:ea typeface="ＭＳ Ｐゴシック" pitchFamily="34" charset="-128"/>
                <a:sym typeface="Wingdings" panose="05000000000000000000" pitchFamily="2" charset="2"/>
              </a:rPr>
              <a:t></a:t>
            </a:r>
            <a:endParaRPr lang="de-DE" sz="22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</a:p>
        </p:txBody>
      </p:sp>
      <p:pic>
        <p:nvPicPr>
          <p:cNvPr id="7" name="Bild 16">
            <a:extLst>
              <a:ext uri="{FF2B5EF4-FFF2-40B4-BE49-F238E27FC236}">
                <a16:creationId xmlns:a16="http://schemas.microsoft.com/office/drawing/2014/main" id="{407AA10D-F23F-47EE-8102-A52D6A726F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404446"/>
            <a:ext cx="5274945" cy="2787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>
          <a:xfrm>
            <a:off x="323850" y="633413"/>
            <a:ext cx="6618288" cy="1139825"/>
          </a:xfrm>
        </p:spPr>
        <p:txBody>
          <a:bodyPr/>
          <a:lstStyle/>
          <a:p>
            <a:pPr eaLnBrk="1" hangingPunct="1"/>
            <a:r>
              <a:rPr lang="de-DE" dirty="0" err="1"/>
              <a:t>Procedure</a:t>
            </a:r>
            <a:endParaRPr lang="de-DE" dirty="0"/>
          </a:p>
        </p:txBody>
      </p:sp>
      <p:sp>
        <p:nvSpPr>
          <p:cNvPr id="47106" name="Datumsplatzhalt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Mi, 20.12.2017</a:t>
            </a:r>
          </a:p>
        </p:txBody>
      </p:sp>
      <p:sp>
        <p:nvSpPr>
          <p:cNvPr id="47107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Introduction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to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Software Engineering</a:t>
            </a:r>
          </a:p>
        </p:txBody>
      </p:sp>
      <p:sp>
        <p:nvSpPr>
          <p:cNvPr id="4710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597A3C-3962-40AE-8648-9F1EFE6C569E}" type="slidenum">
              <a:rPr lang="de-CH" smtClean="0">
                <a:latin typeface="Times New Roman" pitchFamily="18" charset="0"/>
                <a:ea typeface="ＭＳ Ｐゴシック" pitchFamily="34" charset="-128"/>
              </a:rPr>
              <a:pPr/>
              <a:t>3</a:t>
            </a:fld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9" name="Textfeld 5"/>
          <p:cNvSpPr txBox="1">
            <a:spLocks noChangeArrowheads="1"/>
          </p:cNvSpPr>
          <p:nvPr/>
        </p:nvSpPr>
        <p:spPr bwMode="auto">
          <a:xfrm>
            <a:off x="250825" y="1844675"/>
            <a:ext cx="6842125" cy="431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Functionalities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Sketches</a:t>
            </a: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Kick Off (Code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hard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)</a:t>
            </a: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Writing Tests</a:t>
            </a: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en-US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0249398-A4C3-4E57-A9D4-8928350EEBC6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95" t="5332" r="53121" b="48081"/>
          <a:stretch/>
        </p:blipFill>
        <p:spPr bwMode="auto">
          <a:xfrm>
            <a:off x="3779912" y="1844675"/>
            <a:ext cx="2952328" cy="417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22881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>
          <a:xfrm>
            <a:off x="323850" y="633413"/>
            <a:ext cx="6618288" cy="1139825"/>
          </a:xfrm>
        </p:spPr>
        <p:txBody>
          <a:bodyPr/>
          <a:lstStyle/>
          <a:p>
            <a:pPr eaLnBrk="1" hangingPunct="1"/>
            <a:r>
              <a:rPr lang="de-DE" dirty="0"/>
              <a:t>Problems</a:t>
            </a:r>
          </a:p>
        </p:txBody>
      </p:sp>
      <p:sp>
        <p:nvSpPr>
          <p:cNvPr id="47106" name="Datumsplatzhalt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dirty="0">
                <a:latin typeface="Arial" charset="0"/>
                <a:ea typeface="ＭＳ Ｐゴシック" pitchFamily="34" charset="-128"/>
                <a:cs typeface="Arial" charset="0"/>
              </a:rPr>
              <a:t>Mi, 20.12.2017</a:t>
            </a:r>
            <a:endParaRPr lang="de-CH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Introduction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to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Software Engineering</a:t>
            </a:r>
          </a:p>
        </p:txBody>
      </p:sp>
      <p:sp>
        <p:nvSpPr>
          <p:cNvPr id="4710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597A3C-3962-40AE-8648-9F1EFE6C569E}" type="slidenum">
              <a:rPr lang="de-CH" smtClean="0">
                <a:latin typeface="Times New Roman" pitchFamily="18" charset="0"/>
                <a:ea typeface="ＭＳ Ｐゴシック" pitchFamily="34" charset="-128"/>
              </a:rPr>
              <a:pPr/>
              <a:t>4</a:t>
            </a:fld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9" name="Textfeld 5"/>
          <p:cNvSpPr txBox="1">
            <a:spLocks noChangeArrowheads="1"/>
          </p:cNvSpPr>
          <p:nvPr/>
        </p:nvSpPr>
        <p:spPr bwMode="auto">
          <a:xfrm>
            <a:off x="250825" y="1844675"/>
            <a:ext cx="6842125" cy="564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No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experience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: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Thrown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into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cold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  <a:sym typeface="Wingdings" panose="05000000000000000000" pitchFamily="2" charset="2"/>
              </a:rPr>
              <a:t>water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Difficulties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at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the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beginning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Getting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started</a:t>
            </a:r>
            <a:endParaRPr lang="de-CH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Planing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the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structure</a:t>
            </a:r>
            <a:endParaRPr lang="de-CH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Scheduling</a:t>
            </a:r>
          </a:p>
          <a:p>
            <a:pPr lvl="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Assign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task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What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are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the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important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tasks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?</a:t>
            </a: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Who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can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 do </a:t>
            </a:r>
            <a:r>
              <a:rPr lang="de-CH" sz="20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it</a:t>
            </a:r>
            <a:r>
              <a:rPr lang="de-CH" sz="2000" kern="0" dirty="0">
                <a:solidFill>
                  <a:srgbClr val="333333"/>
                </a:solidFill>
                <a:latin typeface="Arial"/>
                <a:ea typeface="ＭＳ Ｐゴシック"/>
              </a:rPr>
              <a:t>?</a:t>
            </a:r>
            <a:endParaRPr lang="de-DE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CH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Spring Magic</a:t>
            </a:r>
          </a:p>
          <a:p>
            <a:pPr lvl="1" eaLnBrk="0" hangingPunct="0">
              <a:lnSpc>
                <a:spcPct val="9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CH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</a:p>
        </p:txBody>
      </p:sp>
      <p:pic>
        <p:nvPicPr>
          <p:cNvPr id="3074" name="Picture 2" descr="Bildergebnis für wtf">
            <a:extLst>
              <a:ext uri="{FF2B5EF4-FFF2-40B4-BE49-F238E27FC236}">
                <a16:creationId xmlns:a16="http://schemas.microsoft.com/office/drawing/2014/main" id="{1B63331E-F8D0-4EE2-88AD-58FCFE7EB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15" y="2492896"/>
            <a:ext cx="4229075" cy="3109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06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>
          <a:xfrm>
            <a:off x="323850" y="633413"/>
            <a:ext cx="6618288" cy="1139825"/>
          </a:xfrm>
        </p:spPr>
        <p:txBody>
          <a:bodyPr/>
          <a:lstStyle/>
          <a:p>
            <a:pPr eaLnBrk="1" hangingPunct="1"/>
            <a:r>
              <a:rPr lang="de-DE" dirty="0"/>
              <a:t>Highlights</a:t>
            </a:r>
          </a:p>
        </p:txBody>
      </p:sp>
      <p:sp>
        <p:nvSpPr>
          <p:cNvPr id="47106" name="Datumsplatzhalt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DE" dirty="0">
                <a:latin typeface="Arial" charset="0"/>
                <a:ea typeface="ＭＳ Ｐゴシック" pitchFamily="34" charset="-128"/>
                <a:cs typeface="Arial" charset="0"/>
              </a:rPr>
              <a:t>Mi, 20.12.2017</a:t>
            </a:r>
            <a:endParaRPr lang="de-CH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Fußzeilenplatzhalter 3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Introduction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de-CH" dirty="0" err="1">
                <a:latin typeface="Arial" charset="0"/>
                <a:ea typeface="ＭＳ Ｐゴシック" pitchFamily="34" charset="-128"/>
                <a:cs typeface="Arial" charset="0"/>
              </a:rPr>
              <a:t>to</a:t>
            </a:r>
            <a:r>
              <a:rPr lang="de-CH" dirty="0">
                <a:latin typeface="Arial" charset="0"/>
                <a:ea typeface="ＭＳ Ｐゴシック" pitchFamily="34" charset="-128"/>
                <a:cs typeface="Arial" charset="0"/>
              </a:rPr>
              <a:t> Software Engineering</a:t>
            </a:r>
          </a:p>
        </p:txBody>
      </p:sp>
      <p:sp>
        <p:nvSpPr>
          <p:cNvPr id="47108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597A3C-3962-40AE-8648-9F1EFE6C569E}" type="slidenum">
              <a:rPr lang="de-CH" smtClean="0">
                <a:latin typeface="Times New Roman" pitchFamily="18" charset="0"/>
                <a:ea typeface="ＭＳ Ｐゴシック" pitchFamily="34" charset="-128"/>
              </a:rPr>
              <a:pPr/>
              <a:t>5</a:t>
            </a:fld>
            <a:endParaRPr lang="de-CH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9" name="Textfeld 5"/>
          <p:cNvSpPr txBox="1">
            <a:spLocks noChangeArrowheads="1"/>
          </p:cNvSpPr>
          <p:nvPr/>
        </p:nvSpPr>
        <p:spPr bwMode="auto">
          <a:xfrm>
            <a:off x="250825" y="1844675"/>
            <a:ext cx="6842125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Eye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opening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moments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(after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some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long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hours</a:t>
            </a: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)</a:t>
            </a: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Learning </a:t>
            </a:r>
            <a:r>
              <a:rPr lang="de-DE" sz="2200" kern="0" dirty="0" err="1">
                <a:solidFill>
                  <a:srgbClr val="333333"/>
                </a:solidFill>
                <a:latin typeface="Arial"/>
                <a:ea typeface="ＭＳ Ｐゴシック"/>
              </a:rPr>
              <a:t>outcome</a:t>
            </a: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defRPr/>
            </a:pPr>
            <a:endParaRPr lang="de-DE" sz="22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marL="342900" lvl="0" indent="-342900" eaLnBrk="0" hangingPunct="0">
              <a:lnSpc>
                <a:spcPct val="95000"/>
              </a:lnSpc>
              <a:spcBef>
                <a:spcPts val="550"/>
              </a:spcBef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lang="de-DE" sz="2200" kern="0" dirty="0">
                <a:solidFill>
                  <a:srgbClr val="333333"/>
                </a:solidFill>
                <a:latin typeface="Arial"/>
                <a:ea typeface="ＭＳ Ｐゴシック"/>
              </a:rPr>
              <a:t>Teamwork</a:t>
            </a:r>
            <a:endParaRPr lang="de-CH" sz="2000" kern="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de-DE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de-DE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</a:p>
        </p:txBody>
      </p:sp>
      <p:pic>
        <p:nvPicPr>
          <p:cNvPr id="4098" name="Picture 2" descr="Bildergebnis für granny pc meme">
            <a:extLst>
              <a:ext uri="{FF2B5EF4-FFF2-40B4-BE49-F238E27FC236}">
                <a16:creationId xmlns:a16="http://schemas.microsoft.com/office/drawing/2014/main" id="{F4BBF69C-FD3B-4715-A294-71DAFB36B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94" y="3573016"/>
            <a:ext cx="5233979" cy="2616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54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ＭＳ Ｐゴシック"/>
        <a:cs typeface="SimSun"/>
      </a:majorFont>
      <a:minorFont>
        <a:latin typeface="Arial"/>
        <a:ea typeface="ＭＳ Ｐゴシック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SimSu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SimSun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Bildschirmpräsentation (4:3)</PresentationFormat>
  <Paragraphs>68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MS PGothic</vt:lpstr>
      <vt:lpstr>SimSun</vt:lpstr>
      <vt:lpstr>Arial</vt:lpstr>
      <vt:lpstr>Lucida Sans Unicode</vt:lpstr>
      <vt:lpstr>Times New Roman</vt:lpstr>
      <vt:lpstr>Wingdings</vt:lpstr>
      <vt:lpstr>Office-Design</vt:lpstr>
      <vt:lpstr>Cantor-Russel-Project </vt:lpstr>
      <vt:lpstr>Goals</vt:lpstr>
      <vt:lpstr>Procedure</vt:lpstr>
      <vt:lpstr>Problems</vt:lpstr>
      <vt:lpstr>Highlights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christine saxer</dc:creator>
  <cp:lastModifiedBy>Corina Masanti</cp:lastModifiedBy>
  <cp:revision>452</cp:revision>
  <cp:lastPrinted>2004-10-28T11:59:21Z</cp:lastPrinted>
  <dcterms:created xsi:type="dcterms:W3CDTF">2010-10-22T07:57:31Z</dcterms:created>
  <dcterms:modified xsi:type="dcterms:W3CDTF">2017-12-18T13:16:45Z</dcterms:modified>
</cp:coreProperties>
</file>