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324" r:id="rId3"/>
    <p:sldId id="336" r:id="rId4"/>
    <p:sldId id="352" r:id="rId5"/>
    <p:sldId id="353" r:id="rId6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SimSun" pitchFamily="2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SimSun" pitchFamily="2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SimSun" pitchFamily="2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SimSun" pitchFamily="2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7" autoAdjust="0"/>
    <p:restoredTop sz="99110" autoAdjust="0"/>
  </p:normalViewPr>
  <p:slideViewPr>
    <p:cSldViewPr>
      <p:cViewPr varScale="1">
        <p:scale>
          <a:sx n="66" d="100"/>
          <a:sy n="66" d="100"/>
        </p:scale>
        <p:origin x="1217" y="2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9397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SimSu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Clr>
                <a:srgbClr val="000000"/>
              </a:buClr>
              <a:buSzPct val="100000"/>
              <a:buFont typeface="Times New Roman" charset="0"/>
              <a:buNone/>
              <a:defRPr sz="1200" smtClean="0">
                <a:ea typeface="ＭＳ Ｐゴシック" charset="0"/>
                <a:cs typeface="SimSun" charset="0"/>
              </a:defRPr>
            </a:lvl1pPr>
          </a:lstStyle>
          <a:p>
            <a:pPr>
              <a:defRPr/>
            </a:pPr>
            <a:fld id="{A12DC58B-E532-40F6-B929-CB4A95FD9B4E}" type="datetimeFigureOut">
              <a:rPr lang="de-DE"/>
              <a:pPr>
                <a:defRPr/>
              </a:pPr>
              <a:t>18.12.2017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SimSu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buClr>
                <a:srgbClr val="000000"/>
              </a:buClr>
              <a:buSzPct val="100000"/>
              <a:buFont typeface="Times New Roman" charset="0"/>
              <a:buNone/>
              <a:defRPr sz="1200" smtClean="0">
                <a:ea typeface="ＭＳ Ｐゴシック" charset="0"/>
                <a:cs typeface="SimSun" charset="0"/>
              </a:defRPr>
            </a:lvl1pPr>
          </a:lstStyle>
          <a:p>
            <a:pPr>
              <a:defRPr/>
            </a:pPr>
            <a:fld id="{F87CBA25-7764-421A-B239-6E396E8B7B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4117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>
              <a:ea typeface="ＭＳ Ｐゴシック" charset="0"/>
              <a:cs typeface="SimSun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>
              <a:ea typeface="ＭＳ Ｐゴシック" charset="0"/>
              <a:cs typeface="SimSun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0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0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0966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6025" cy="4111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68625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0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0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</a:lstStyle>
          <a:p>
            <a:pPr>
              <a:defRPr/>
            </a:pPr>
            <a:fld id="{8A58FF58-700C-4268-B88F-B29BC7307F49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9884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35434E2-2183-4D41-AFB3-A0A088385BD0}" type="slidenum">
              <a:rPr lang="de-CH" smtClean="0">
                <a:latin typeface="Times New Roman" pitchFamily="18" charset="0"/>
                <a:ea typeface="ＭＳ Ｐゴシック" pitchFamily="34" charset="-128"/>
              </a:rPr>
              <a:pPr/>
              <a:t>1</a:t>
            </a:fld>
            <a:endParaRPr lang="de-CH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403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 wrap="none" anchor="ctr"/>
          <a:lstStyle/>
          <a:p>
            <a:endParaRPr lang="de-DE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CH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CH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7781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CH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9482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CH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55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CH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38AC4-3B1E-47F6-9817-FE5713DDBF9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4A135-D80D-4322-98C1-332A0DAB8B4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1604963"/>
            <a:ext cx="2055812" cy="4522787"/>
          </a:xfrm>
        </p:spPr>
        <p:txBody>
          <a:bodyPr vert="eaVert"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8213" cy="4522787"/>
          </a:xfrm>
        </p:spPr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E226D-4AAE-4090-B6E5-7DFD96E59CA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654175"/>
            <a:ext cx="6618288" cy="1139825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A0DE6-8AED-477A-9B31-5DFFC15AC9C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/>
              <a:t>Di, 08.12.2015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CH"/>
              <a:t>Proseminar: Soziale Dilemmata und die Entstehung von Kooperation</a:t>
            </a:r>
            <a:r>
              <a:rPr lang="de-DE"/>
              <a:t> 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B32D5-F252-4B5A-9BA7-B33633F7A0E9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E8EB3-F21B-486B-98DF-D2E7E3E7BC3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7012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22DD4-9F10-47BD-8183-68085E024620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73362-7540-45FE-A767-12E4DDC95727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0833B-CCFC-4B34-B059-E9D2FB7BC82F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80E50-0C1A-4101-96E5-3463F67B785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70EA0-F60B-4863-B6DD-D14EF8A859B7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81426-F717-4046-B0CB-3EF220E5DC0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7305675" y="1438275"/>
            <a:ext cx="1835150" cy="5073650"/>
          </a:xfrm>
          <a:prstGeom prst="rect">
            <a:avLst/>
          </a:prstGeom>
          <a:solidFill>
            <a:srgbClr val="B3CCE6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1EBF5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438275"/>
            <a:ext cx="7305675" cy="5073650"/>
          </a:xfrm>
          <a:prstGeom prst="rect">
            <a:avLst/>
          </a:prstGeom>
          <a:solidFill>
            <a:srgbClr val="9CBDDE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654175"/>
            <a:ext cx="6618288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Format des Titeltextes zu bearbeiten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539750" y="6548438"/>
            <a:ext cx="2886075" cy="249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0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</a:lstStyle>
          <a:p>
            <a:pPr>
              <a:defRPr/>
            </a:pPr>
            <a:r>
              <a:rPr lang="de-DE"/>
              <a:t>Di, 08.12.2015</a:t>
            </a:r>
            <a:endParaRPr lang="de-CH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07950" y="179388"/>
            <a:ext cx="4460875" cy="249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0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00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8743950" y="6548438"/>
            <a:ext cx="357188" cy="212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0">
              <a:buClrTx/>
              <a:buSzPct val="45000"/>
              <a:buFontTx/>
              <a:buNone/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</a:lstStyle>
          <a:p>
            <a:pPr>
              <a:defRPr/>
            </a:pPr>
            <a:fld id="{45793A2B-DC1B-4208-8021-7E4504C8B085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  <p:pic>
        <p:nvPicPr>
          <p:cNvPr id="1033" name="Picture 8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37475" y="107950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6425" cy="452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Gliederungstextes zu bearbeiten</a:t>
            </a:r>
          </a:p>
          <a:p>
            <a:pPr lvl="1"/>
            <a:r>
              <a:rPr lang="en-GB"/>
              <a:t>Zweite Gliederungsebene</a:t>
            </a:r>
          </a:p>
          <a:p>
            <a:pPr lvl="2"/>
            <a:r>
              <a:rPr lang="en-GB"/>
              <a:t>Dritte Gliederungsebene</a:t>
            </a:r>
          </a:p>
          <a:p>
            <a:pPr lvl="3"/>
            <a:r>
              <a:rPr lang="en-GB"/>
              <a:t>Vierte Gliederungsebene</a:t>
            </a:r>
          </a:p>
          <a:p>
            <a:pPr lvl="4"/>
            <a:r>
              <a:rPr lang="en-GB"/>
              <a:t>Fünfte Gliederungsebene</a:t>
            </a:r>
          </a:p>
          <a:p>
            <a:pPr lvl="4"/>
            <a:r>
              <a:rPr lang="en-GB"/>
              <a:t>Sechste Gliederungsebene</a:t>
            </a:r>
          </a:p>
          <a:p>
            <a:pPr lvl="4"/>
            <a:r>
              <a:rPr lang="en-GB"/>
              <a:t>Siebente Gliederungsebene</a:t>
            </a:r>
          </a:p>
          <a:p>
            <a:pPr lvl="4"/>
            <a:r>
              <a:rPr lang="en-GB"/>
              <a:t>Achte Gliederungsebene</a:t>
            </a:r>
          </a:p>
          <a:p>
            <a:pPr lvl="4"/>
            <a:r>
              <a:rPr lang="en-GB"/>
              <a:t>Neunte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hf hdr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3333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333333"/>
          </a:solidFill>
          <a:latin typeface="Arial" charset="0"/>
          <a:ea typeface="ＭＳ Ｐゴシック" charset="0"/>
          <a:cs typeface="SimSun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333333"/>
          </a:solidFill>
          <a:latin typeface="Arial" charset="0"/>
          <a:ea typeface="ＭＳ Ｐゴシック" charset="0"/>
          <a:cs typeface="SimSun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333333"/>
          </a:solidFill>
          <a:latin typeface="Arial" charset="0"/>
          <a:ea typeface="ＭＳ Ｐゴシック" charset="0"/>
          <a:cs typeface="SimSun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333333"/>
          </a:solidFill>
          <a:latin typeface="Arial" charset="0"/>
          <a:ea typeface="ＭＳ Ｐゴシック" charset="0"/>
          <a:cs typeface="SimSun" charset="0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333333"/>
          </a:solidFill>
          <a:latin typeface="Arial" charset="0"/>
          <a:ea typeface="ＭＳ Ｐゴシック" charset="0"/>
          <a:cs typeface="SimSun" charset="0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333333"/>
          </a:solidFill>
          <a:latin typeface="Arial" charset="0"/>
          <a:ea typeface="ＭＳ Ｐゴシック" charset="0"/>
          <a:cs typeface="SimSun" charset="0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333333"/>
          </a:solidFill>
          <a:latin typeface="Arial" charset="0"/>
          <a:ea typeface="ＭＳ Ｐゴシック" charset="0"/>
          <a:cs typeface="SimSun" charset="0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333333"/>
          </a:solidFill>
          <a:latin typeface="Arial" charset="0"/>
          <a:ea typeface="ＭＳ Ｐゴシック" charset="0"/>
          <a:cs typeface="SimSun" charset="0"/>
        </a:defRPr>
      </a:lvl9pPr>
    </p:titleStyle>
    <p:bodyStyle>
      <a:lvl1pPr marL="342900" indent="-342900" algn="l" defTabSz="449263" rtl="0" eaLnBrk="0" fontAlgn="base" hangingPunct="0">
        <a:lnSpc>
          <a:spcPct val="95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333333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333333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333333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333333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1616075"/>
            <a:ext cx="6696075" cy="863600"/>
          </a:xfrm>
        </p:spPr>
        <p:txBody>
          <a:bodyPr/>
          <a:lstStyle/>
          <a:p>
            <a:pPr eaLnBrk="1" hangingPunct="1"/>
            <a:r>
              <a:rPr lang="de-DE" sz="2800" dirty="0">
                <a:solidFill>
                  <a:schemeClr val="tx1"/>
                </a:solidFill>
              </a:rPr>
              <a:t>Cantor-Russel-Project </a:t>
            </a:r>
          </a:p>
        </p:txBody>
      </p:sp>
      <p:sp>
        <p:nvSpPr>
          <p:cNvPr id="43010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8DD3FD8-6936-43D5-90E9-2817AFB4A488}" type="slidenum">
              <a:rPr lang="de-CH" smtClean="0">
                <a:latin typeface="Arial" charset="0"/>
                <a:ea typeface="ＭＳ Ｐゴシック" pitchFamily="34" charset="-128"/>
                <a:cs typeface="Arial" charset="0"/>
              </a:rPr>
              <a:pPr/>
              <a:t>1</a:t>
            </a:fld>
            <a:endParaRPr lang="de-CH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3011" name="Textfeld 9"/>
          <p:cNvSpPr txBox="1">
            <a:spLocks noChangeArrowheads="1"/>
          </p:cNvSpPr>
          <p:nvPr/>
        </p:nvSpPr>
        <p:spPr bwMode="auto">
          <a:xfrm>
            <a:off x="7480300" y="2413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>
              <a:ea typeface="ＭＳ Ｐゴシック" pitchFamily="34" charset="-128"/>
            </a:endParaRPr>
          </a:p>
        </p:txBody>
      </p:sp>
      <p:sp>
        <p:nvSpPr>
          <p:cNvPr id="43012" name="Textfeld 2"/>
          <p:cNvSpPr txBox="1">
            <a:spLocks noChangeArrowheads="1"/>
          </p:cNvSpPr>
          <p:nvPr/>
        </p:nvSpPr>
        <p:spPr bwMode="auto">
          <a:xfrm>
            <a:off x="314325" y="2863850"/>
            <a:ext cx="19843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 sz="2800">
              <a:solidFill>
                <a:schemeClr val="tx1"/>
              </a:solidFill>
              <a:ea typeface="ＭＳ Ｐゴシック" pitchFamily="34" charset="-128"/>
            </a:endParaRP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>
              <a:ea typeface="ＭＳ Ｐゴシック" pitchFamily="34" charset="-128"/>
            </a:endParaRPr>
          </a:p>
        </p:txBody>
      </p:sp>
      <p:sp>
        <p:nvSpPr>
          <p:cNvPr id="43013" name="Datumsplatzhalter 1"/>
          <p:cNvSpPr>
            <a:spLocks noGrp="1"/>
          </p:cNvSpPr>
          <p:nvPr>
            <p:ph type="dt" sz="quarter" idx="10"/>
          </p:nvPr>
        </p:nvSpPr>
        <p:spPr>
          <a:xfrm>
            <a:off x="533797" y="6548438"/>
            <a:ext cx="2886075" cy="24923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dirty="0">
                <a:latin typeface="Arial" charset="0"/>
                <a:ea typeface="ＭＳ Ｐゴシック" pitchFamily="34" charset="-128"/>
                <a:cs typeface="Arial" charset="0"/>
              </a:rPr>
              <a:t>Mi, 20.12.2017</a:t>
            </a:r>
            <a:endParaRPr lang="de-CH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30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Introduction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to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Software Engineering</a:t>
            </a:r>
          </a:p>
        </p:txBody>
      </p:sp>
      <p:sp>
        <p:nvSpPr>
          <p:cNvPr id="43015" name="Textfeld 6"/>
          <p:cNvSpPr txBox="1">
            <a:spLocks noChangeArrowheads="1"/>
          </p:cNvSpPr>
          <p:nvPr/>
        </p:nvSpPr>
        <p:spPr bwMode="auto">
          <a:xfrm>
            <a:off x="323850" y="2060575"/>
            <a:ext cx="62642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CH" sz="1800" dirty="0">
                <a:solidFill>
                  <a:schemeClr val="tx1"/>
                </a:solidFill>
                <a:ea typeface="ＭＳ Ｐゴシック" pitchFamily="34" charset="-128"/>
              </a:rPr>
              <a:t>Angela Keller, Damaris Meier, Jasmin Sert, Julien Del Don, Corina Masanti </a:t>
            </a:r>
          </a:p>
        </p:txBody>
      </p:sp>
      <p:sp>
        <p:nvSpPr>
          <p:cNvPr id="43016" name="Textfeld 1"/>
          <p:cNvSpPr txBox="1">
            <a:spLocks noChangeArrowheads="1"/>
          </p:cNvSpPr>
          <p:nvPr/>
        </p:nvSpPr>
        <p:spPr bwMode="auto">
          <a:xfrm>
            <a:off x="179388" y="5661025"/>
            <a:ext cx="71294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baseline="30000" dirty="0" err="1">
                <a:ea typeface="ＭＳ Ｐゴシック" pitchFamily="34" charset="-128"/>
              </a:rPr>
              <a:t>Lecture</a:t>
            </a:r>
            <a:r>
              <a:rPr lang="de-DE" baseline="30000" dirty="0">
                <a:ea typeface="ＭＳ Ｐゴシック" pitchFamily="34" charset="-128"/>
              </a:rPr>
              <a:t> </a:t>
            </a:r>
            <a:r>
              <a:rPr lang="en-US" i="1" baseline="30000" dirty="0">
                <a:ea typeface="ＭＳ Ｐゴシック" pitchFamily="34" charset="-128"/>
              </a:rPr>
              <a:t>ESE: Introduction to Software Engineering</a:t>
            </a:r>
            <a:endParaRPr lang="de-DE" i="1" baseline="30000" dirty="0">
              <a:ea typeface="ＭＳ Ｐゴシック" pitchFamily="34" charset="-128"/>
            </a:endParaRP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baseline="30000" dirty="0">
                <a:ea typeface="ＭＳ Ｐゴシック" pitchFamily="34" charset="-128"/>
              </a:rPr>
              <a:t>HS 2017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baseline="30000" dirty="0">
                <a:ea typeface="ＭＳ Ｐゴシック" pitchFamily="34" charset="-128"/>
              </a:rPr>
              <a:t>Prof. Dr. Oscar </a:t>
            </a:r>
            <a:r>
              <a:rPr lang="de-DE" baseline="30000" dirty="0" err="1">
                <a:ea typeface="ＭＳ Ｐゴシック" pitchFamily="34" charset="-128"/>
              </a:rPr>
              <a:t>Nierstrasz</a:t>
            </a:r>
            <a:endParaRPr lang="de-DE" dirty="0">
              <a:ea typeface="ＭＳ Ｐゴシック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>
          <a:xfrm>
            <a:off x="323850" y="633413"/>
            <a:ext cx="6618288" cy="1139825"/>
          </a:xfrm>
        </p:spPr>
        <p:txBody>
          <a:bodyPr/>
          <a:lstStyle/>
          <a:p>
            <a:pPr eaLnBrk="1" hangingPunct="1"/>
            <a:r>
              <a:rPr lang="de-DE" dirty="0"/>
              <a:t>Goals</a:t>
            </a:r>
          </a:p>
        </p:txBody>
      </p:sp>
      <p:sp>
        <p:nvSpPr>
          <p:cNvPr id="47106" name="Datumsplatzhalt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Mi, 20.12.2017</a:t>
            </a:r>
          </a:p>
        </p:txBody>
      </p:sp>
      <p:sp>
        <p:nvSpPr>
          <p:cNvPr id="47107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Introduction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to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Software Engineering</a:t>
            </a:r>
          </a:p>
        </p:txBody>
      </p:sp>
      <p:sp>
        <p:nvSpPr>
          <p:cNvPr id="47108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6597A3C-3962-40AE-8648-9F1EFE6C569E}" type="slidenum">
              <a:rPr lang="de-CH" smtClean="0">
                <a:latin typeface="Times New Roman" pitchFamily="18" charset="0"/>
                <a:ea typeface="ＭＳ Ｐゴシック" pitchFamily="34" charset="-128"/>
              </a:rPr>
              <a:pPr/>
              <a:t>2</a:t>
            </a:fld>
            <a:endParaRPr lang="de-CH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7109" name="Textfeld 5"/>
          <p:cNvSpPr txBox="1">
            <a:spLocks noChangeArrowheads="1"/>
          </p:cNvSpPr>
          <p:nvPr/>
        </p:nvSpPr>
        <p:spPr bwMode="auto">
          <a:xfrm>
            <a:off x="250825" y="1844675"/>
            <a:ext cx="6842125" cy="4697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Focus on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simplicity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 and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usage</a:t>
            </a: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lvl="1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Easy to use for the employees</a:t>
            </a:r>
          </a:p>
          <a:p>
            <a:pPr lvl="1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Driver-view on mobile</a:t>
            </a:r>
          </a:p>
          <a:p>
            <a:pPr marL="457200" lvl="1" indent="0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endParaRPr lang="en-US" sz="20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Linear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Process</a:t>
            </a: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lvl="1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Everything is done </a:t>
            </a:r>
            <a:br>
              <a:rPr lang="en-US" sz="2000" kern="0" dirty="0">
                <a:solidFill>
                  <a:srgbClr val="333333"/>
                </a:solidFill>
                <a:latin typeface="Arial"/>
                <a:ea typeface="ＭＳ Ｐゴシック"/>
              </a:rPr>
            </a:br>
            <a:r>
              <a:rPr lang="en-US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step-by-step </a:t>
            </a:r>
            <a:br>
              <a:rPr lang="en-US" sz="2000" kern="0" dirty="0">
                <a:solidFill>
                  <a:srgbClr val="333333"/>
                </a:solidFill>
                <a:latin typeface="Arial"/>
                <a:ea typeface="ＭＳ Ｐゴシック"/>
              </a:rPr>
            </a:br>
            <a:r>
              <a:rPr lang="en-US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(example New Tour)</a:t>
            </a:r>
          </a:p>
          <a:p>
            <a:pPr marL="457200" lvl="1" indent="0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endParaRPr lang="en-US" sz="20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dirty="0">
                <a:solidFill>
                  <a:srgbClr val="000000"/>
                </a:solidFill>
                <a:ea typeface="ＭＳ Ｐゴシック" pitchFamily="34" charset="-128"/>
              </a:rPr>
              <a:t>Keeping </a:t>
            </a:r>
            <a:r>
              <a:rPr lang="de-DE" sz="2200" dirty="0" err="1">
                <a:solidFill>
                  <a:srgbClr val="000000"/>
                </a:solidFill>
                <a:ea typeface="ＭＳ Ｐゴシック" pitchFamily="34" charset="-128"/>
              </a:rPr>
              <a:t>our</a:t>
            </a:r>
            <a:br>
              <a:rPr lang="de-DE" sz="2200" dirty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de-DE" sz="2200" dirty="0" err="1">
                <a:solidFill>
                  <a:srgbClr val="000000"/>
                </a:solidFill>
                <a:ea typeface="ＭＳ Ｐゴシック" pitchFamily="34" charset="-128"/>
              </a:rPr>
              <a:t>customer</a:t>
            </a:r>
            <a:r>
              <a:rPr lang="de-DE" sz="2200" dirty="0">
                <a:solidFill>
                  <a:srgbClr val="000000"/>
                </a:solidFill>
                <a:ea typeface="ＭＳ Ｐゴシック" pitchFamily="34" charset="-128"/>
              </a:rPr>
              <a:t> happy </a:t>
            </a:r>
            <a:r>
              <a:rPr lang="de-DE" sz="2200" dirty="0">
                <a:solidFill>
                  <a:srgbClr val="000000"/>
                </a:solidFill>
                <a:ea typeface="ＭＳ Ｐゴシック" pitchFamily="34" charset="-128"/>
                <a:sym typeface="Wingdings" panose="05000000000000000000" pitchFamily="2" charset="2"/>
              </a:rPr>
              <a:t></a:t>
            </a:r>
            <a:endParaRPr lang="de-DE" sz="2200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 i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</a:p>
        </p:txBody>
      </p:sp>
      <p:pic>
        <p:nvPicPr>
          <p:cNvPr id="7" name="Bild 16">
            <a:extLst>
              <a:ext uri="{FF2B5EF4-FFF2-40B4-BE49-F238E27FC236}">
                <a16:creationId xmlns:a16="http://schemas.microsoft.com/office/drawing/2014/main" id="{407AA10D-F23F-47EE-8102-A52D6A726FD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404446"/>
            <a:ext cx="5274945" cy="2787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>
          <a:xfrm>
            <a:off x="323850" y="633413"/>
            <a:ext cx="6618288" cy="1139825"/>
          </a:xfrm>
        </p:spPr>
        <p:txBody>
          <a:bodyPr/>
          <a:lstStyle/>
          <a:p>
            <a:pPr eaLnBrk="1" hangingPunct="1"/>
            <a:r>
              <a:rPr lang="de-DE" dirty="0" err="1"/>
              <a:t>Procedure</a:t>
            </a:r>
            <a:endParaRPr lang="de-DE" dirty="0"/>
          </a:p>
        </p:txBody>
      </p:sp>
      <p:sp>
        <p:nvSpPr>
          <p:cNvPr id="47106" name="Datumsplatzhalt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Mi, 20.12.2017</a:t>
            </a:r>
          </a:p>
        </p:txBody>
      </p:sp>
      <p:sp>
        <p:nvSpPr>
          <p:cNvPr id="47107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Introduction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to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Software Engineering</a:t>
            </a:r>
          </a:p>
        </p:txBody>
      </p:sp>
      <p:sp>
        <p:nvSpPr>
          <p:cNvPr id="47108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6597A3C-3962-40AE-8648-9F1EFE6C569E}" type="slidenum">
              <a:rPr lang="de-CH" smtClean="0">
                <a:latin typeface="Times New Roman" pitchFamily="18" charset="0"/>
                <a:ea typeface="ＭＳ Ｐゴシック" pitchFamily="34" charset="-128"/>
              </a:rPr>
              <a:pPr/>
              <a:t>3</a:t>
            </a:fld>
            <a:endParaRPr lang="de-CH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7109" name="Textfeld 5"/>
          <p:cNvSpPr txBox="1">
            <a:spLocks noChangeArrowheads="1"/>
          </p:cNvSpPr>
          <p:nvPr/>
        </p:nvSpPr>
        <p:spPr bwMode="auto">
          <a:xfrm>
            <a:off x="250825" y="1844675"/>
            <a:ext cx="6842125" cy="431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Functionalities</a:t>
            </a: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Sketches</a:t>
            </a: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Kick Off (Code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hard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)</a:t>
            </a: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Writing Tests</a:t>
            </a: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en-US" sz="20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 i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0249398-A4C3-4E57-A9D4-8928350EEBC6}"/>
              </a:ext>
            </a:extLst>
          </p:cNvPr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95" t="5332" r="53121" b="48081"/>
          <a:stretch/>
        </p:blipFill>
        <p:spPr bwMode="auto">
          <a:xfrm>
            <a:off x="3779912" y="1844675"/>
            <a:ext cx="2952328" cy="4176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lc="http://schemas.openxmlformats.org/drawingml/2006/lockedCanvas" xmlns:a14="http://schemas.microsoft.com/office/drawing/2010/main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</p:spTree>
    <p:extLst>
      <p:ext uri="{BB962C8B-B14F-4D97-AF65-F5344CB8AC3E}">
        <p14:creationId xmlns:p14="http://schemas.microsoft.com/office/powerpoint/2010/main" val="22881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>
          <a:xfrm>
            <a:off x="323850" y="633413"/>
            <a:ext cx="6618288" cy="1139825"/>
          </a:xfrm>
        </p:spPr>
        <p:txBody>
          <a:bodyPr/>
          <a:lstStyle/>
          <a:p>
            <a:pPr eaLnBrk="1" hangingPunct="1"/>
            <a:r>
              <a:rPr lang="de-DE" dirty="0"/>
              <a:t>Problems</a:t>
            </a:r>
          </a:p>
        </p:txBody>
      </p:sp>
      <p:sp>
        <p:nvSpPr>
          <p:cNvPr id="47106" name="Datumsplatzhalt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dirty="0">
                <a:latin typeface="Arial" charset="0"/>
                <a:ea typeface="ＭＳ Ｐゴシック" pitchFamily="34" charset="-128"/>
                <a:cs typeface="Arial" charset="0"/>
              </a:rPr>
              <a:t>Mi, 20.12.2017</a:t>
            </a:r>
            <a:endParaRPr lang="de-CH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7107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Introduction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to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Software Engineering</a:t>
            </a:r>
          </a:p>
        </p:txBody>
      </p:sp>
      <p:sp>
        <p:nvSpPr>
          <p:cNvPr id="47108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6597A3C-3962-40AE-8648-9F1EFE6C569E}" type="slidenum">
              <a:rPr lang="de-CH" smtClean="0">
                <a:latin typeface="Times New Roman" pitchFamily="18" charset="0"/>
                <a:ea typeface="ＭＳ Ｐゴシック" pitchFamily="34" charset="-128"/>
              </a:rPr>
              <a:pPr/>
              <a:t>4</a:t>
            </a:fld>
            <a:endParaRPr lang="de-CH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7109" name="Textfeld 5"/>
          <p:cNvSpPr txBox="1">
            <a:spLocks noChangeArrowheads="1"/>
          </p:cNvSpPr>
          <p:nvPr/>
        </p:nvSpPr>
        <p:spPr bwMode="auto">
          <a:xfrm>
            <a:off x="250825" y="1844675"/>
            <a:ext cx="6842125" cy="5641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No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experience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: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  <a:sym typeface="Wingdings" panose="05000000000000000000" pitchFamily="2" charset="2"/>
              </a:rPr>
              <a:t>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  <a:sym typeface="Wingdings" panose="05000000000000000000" pitchFamily="2" charset="2"/>
              </a:rPr>
              <a:t>Thrown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  <a:sym typeface="Wingdings" panose="05000000000000000000" pitchFamily="2" charset="2"/>
              </a:rPr>
              <a:t>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  <a:sym typeface="Wingdings" panose="05000000000000000000" pitchFamily="2" charset="2"/>
              </a:rPr>
              <a:t>into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  <a:sym typeface="Wingdings" panose="05000000000000000000" pitchFamily="2" charset="2"/>
              </a:rPr>
              <a:t>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  <a:sym typeface="Wingdings" panose="05000000000000000000" pitchFamily="2" charset="2"/>
              </a:rPr>
              <a:t>cold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  <a:sym typeface="Wingdings" panose="05000000000000000000" pitchFamily="2" charset="2"/>
              </a:rPr>
              <a:t>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  <a:sym typeface="Wingdings" panose="05000000000000000000" pitchFamily="2" charset="2"/>
              </a:rPr>
              <a:t>water</a:t>
            </a: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Difficulties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 at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the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beginning</a:t>
            </a: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lvl="1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Getting</a:t>
            </a: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started</a:t>
            </a:r>
            <a:endParaRPr lang="de-CH" sz="20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lvl="1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Planing</a:t>
            </a: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the</a:t>
            </a: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structure</a:t>
            </a:r>
            <a:endParaRPr lang="de-CH" sz="20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lvl="1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Scheduling</a:t>
            </a:r>
          </a:p>
          <a:p>
            <a:pPr lvl="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defRPr/>
            </a:pP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Assign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tasks</a:t>
            </a: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lvl="1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What</a:t>
            </a: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are</a:t>
            </a: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the</a:t>
            </a: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important</a:t>
            </a: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tasks</a:t>
            </a: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?</a:t>
            </a:r>
          </a:p>
          <a:p>
            <a:pPr lvl="1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Who </a:t>
            </a: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can</a:t>
            </a: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 do </a:t>
            </a: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it</a:t>
            </a: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?</a:t>
            </a:r>
            <a:endParaRPr lang="de-DE" i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lvl="1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de-CH" sz="20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Spring Magic</a:t>
            </a:r>
          </a:p>
          <a:p>
            <a:pPr lvl="1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de-CH" sz="20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 i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</a:p>
        </p:txBody>
      </p:sp>
      <p:pic>
        <p:nvPicPr>
          <p:cNvPr id="3074" name="Picture 2" descr="Bildergebnis für wtf">
            <a:extLst>
              <a:ext uri="{FF2B5EF4-FFF2-40B4-BE49-F238E27FC236}">
                <a16:creationId xmlns:a16="http://schemas.microsoft.com/office/drawing/2014/main" id="{1B63331E-F8D0-4EE2-88AD-58FCFE7EB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615" y="2492896"/>
            <a:ext cx="4229075" cy="3109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06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>
          <a:xfrm>
            <a:off x="323850" y="633413"/>
            <a:ext cx="6618288" cy="1139825"/>
          </a:xfrm>
        </p:spPr>
        <p:txBody>
          <a:bodyPr/>
          <a:lstStyle/>
          <a:p>
            <a:pPr eaLnBrk="1" hangingPunct="1"/>
            <a:r>
              <a:rPr lang="de-DE" dirty="0"/>
              <a:t>Highlights</a:t>
            </a:r>
          </a:p>
        </p:txBody>
      </p:sp>
      <p:sp>
        <p:nvSpPr>
          <p:cNvPr id="47106" name="Datumsplatzhalt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dirty="0">
                <a:latin typeface="Arial" charset="0"/>
                <a:ea typeface="ＭＳ Ｐゴシック" pitchFamily="34" charset="-128"/>
                <a:cs typeface="Arial" charset="0"/>
              </a:rPr>
              <a:t>Mi, 20.12.2017</a:t>
            </a:r>
            <a:endParaRPr lang="de-CH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7107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Introduction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to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Software Engineering</a:t>
            </a:r>
          </a:p>
        </p:txBody>
      </p:sp>
      <p:sp>
        <p:nvSpPr>
          <p:cNvPr id="47108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6597A3C-3962-40AE-8648-9F1EFE6C569E}" type="slidenum">
              <a:rPr lang="de-CH" smtClean="0">
                <a:latin typeface="Times New Roman" pitchFamily="18" charset="0"/>
                <a:ea typeface="ＭＳ Ｐゴシック" pitchFamily="34" charset="-128"/>
              </a:rPr>
              <a:pPr/>
              <a:t>5</a:t>
            </a:fld>
            <a:endParaRPr lang="de-CH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7109" name="Textfeld 5"/>
          <p:cNvSpPr txBox="1">
            <a:spLocks noChangeArrowheads="1"/>
          </p:cNvSpPr>
          <p:nvPr/>
        </p:nvSpPr>
        <p:spPr bwMode="auto">
          <a:xfrm>
            <a:off x="250825" y="1844675"/>
            <a:ext cx="6842125" cy="354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Eye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opening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moments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 (after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some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long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hours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)</a:t>
            </a: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Learning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outcome</a:t>
            </a: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Working end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product</a:t>
            </a: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lvl="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defRPr/>
            </a:pP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Teamwork</a:t>
            </a:r>
            <a:endParaRPr lang="de-CH" sz="20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 i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</a:p>
        </p:txBody>
      </p:sp>
      <p:pic>
        <p:nvPicPr>
          <p:cNvPr id="4098" name="Picture 2" descr="Bildergebnis für granny pc meme">
            <a:extLst>
              <a:ext uri="{FF2B5EF4-FFF2-40B4-BE49-F238E27FC236}">
                <a16:creationId xmlns:a16="http://schemas.microsoft.com/office/drawing/2014/main" id="{F4BBF69C-FD3B-4715-A294-71DAFB36B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94" y="3573016"/>
            <a:ext cx="5233979" cy="2616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54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Design">
      <a:majorFont>
        <a:latin typeface="Arial"/>
        <a:ea typeface="ＭＳ Ｐゴシック"/>
        <a:cs typeface="SimSun"/>
      </a:majorFont>
      <a:minorFont>
        <a:latin typeface="Arial"/>
        <a:ea typeface="ＭＳ Ｐゴシック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SimSu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SimSun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Bildschirmpräsentation (4:3)</PresentationFormat>
  <Paragraphs>70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ＭＳ Ｐゴシック</vt:lpstr>
      <vt:lpstr>SimSun</vt:lpstr>
      <vt:lpstr>Arial</vt:lpstr>
      <vt:lpstr>Lucida Sans Unicode</vt:lpstr>
      <vt:lpstr>Times New Roman</vt:lpstr>
      <vt:lpstr>Wingdings</vt:lpstr>
      <vt:lpstr>Office-Design</vt:lpstr>
      <vt:lpstr>Cantor-Russel-Project </vt:lpstr>
      <vt:lpstr>Goals</vt:lpstr>
      <vt:lpstr>Procedure</vt:lpstr>
      <vt:lpstr>Problems</vt:lpstr>
      <vt:lpstr>Highlights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 TITEL DER PRÄSENTATION</dc:title>
  <dc:creator>christine saxer</dc:creator>
  <cp:lastModifiedBy>Corina Masanti</cp:lastModifiedBy>
  <cp:revision>454</cp:revision>
  <cp:lastPrinted>2004-10-28T11:59:21Z</cp:lastPrinted>
  <dcterms:created xsi:type="dcterms:W3CDTF">2010-10-22T07:57:31Z</dcterms:created>
  <dcterms:modified xsi:type="dcterms:W3CDTF">2017-12-18T13:34:27Z</dcterms:modified>
</cp:coreProperties>
</file>