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256" r:id="rId2"/>
    <p:sldId id="324" r:id="rId3"/>
    <p:sldId id="336" r:id="rId4"/>
    <p:sldId id="352" r:id="rId5"/>
    <p:sldId id="353" r:id="rId6"/>
    <p:sldId id="354" r:id="rId7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SimSun" pitchFamily="2" charset="-122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SimSun" pitchFamily="2" charset="-122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SimSun" pitchFamily="2" charset="-122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SimSun" pitchFamily="2" charset="-122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SimSun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SimSun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SimSun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37" autoAdjust="0"/>
    <p:restoredTop sz="99110" autoAdjust="0"/>
  </p:normalViewPr>
  <p:slideViewPr>
    <p:cSldViewPr>
      <p:cViewPr varScale="1">
        <p:scale>
          <a:sx n="66" d="100"/>
          <a:sy n="66" d="100"/>
        </p:scale>
        <p:origin x="1217" y="2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9397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ＭＳ Ｐゴシック" charset="0"/>
                <a:cs typeface="SimSun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buClr>
                <a:srgbClr val="000000"/>
              </a:buClr>
              <a:buSzPct val="100000"/>
              <a:buFont typeface="Times New Roman" charset="0"/>
              <a:buNone/>
              <a:defRPr sz="1200" smtClean="0">
                <a:ea typeface="ＭＳ Ｐゴシック" charset="0"/>
                <a:cs typeface="SimSun" charset="0"/>
              </a:defRPr>
            </a:lvl1pPr>
          </a:lstStyle>
          <a:p>
            <a:pPr>
              <a:defRPr/>
            </a:pPr>
            <a:fld id="{A12DC58B-E532-40F6-B929-CB4A95FD9B4E}" type="datetimeFigureOut">
              <a:rPr lang="de-DE"/>
              <a:pPr>
                <a:defRPr/>
              </a:pPr>
              <a:t>20.12.2017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ＭＳ Ｐゴシック" charset="0"/>
                <a:cs typeface="SimSun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buClr>
                <a:srgbClr val="000000"/>
              </a:buClr>
              <a:buSzPct val="100000"/>
              <a:buFont typeface="Times New Roman" charset="0"/>
              <a:buNone/>
              <a:defRPr sz="1200" smtClean="0">
                <a:ea typeface="ＭＳ Ｐゴシック" charset="0"/>
                <a:cs typeface="SimSun" charset="0"/>
              </a:defRPr>
            </a:lvl1pPr>
          </a:lstStyle>
          <a:p>
            <a:pPr>
              <a:defRPr/>
            </a:pPr>
            <a:fld id="{F87CBA25-7764-421A-B239-6E396E8B7BE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4117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de-DE">
              <a:ea typeface="ＭＳ Ｐゴシック" charset="0"/>
              <a:cs typeface="SimSun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de-DE">
              <a:ea typeface="ＭＳ Ｐゴシック" charset="0"/>
              <a:cs typeface="SimSun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68625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0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6200" y="0"/>
            <a:ext cx="2968625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0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0966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5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6025" cy="41116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68625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0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0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</a:lstStyle>
          <a:p>
            <a:pPr>
              <a:defRPr/>
            </a:pPr>
            <a:fld id="{8A58FF58-700C-4268-B88F-B29BC7307F49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9884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35434E2-2183-4D41-AFB3-A0A088385BD0}" type="slidenum">
              <a:rPr lang="de-CH" smtClean="0">
                <a:latin typeface="Times New Roman" pitchFamily="18" charset="0"/>
                <a:ea typeface="ＭＳ Ｐゴシック" pitchFamily="34" charset="-128"/>
              </a:rPr>
              <a:pPr/>
              <a:t>1</a:t>
            </a:fld>
            <a:endParaRPr lang="de-CH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4403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03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</p:spPr>
        <p:txBody>
          <a:bodyPr wrap="none" anchor="ctr"/>
          <a:lstStyle/>
          <a:p>
            <a:endParaRPr lang="de-DE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CH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CH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7781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CH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9482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CH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550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CH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8342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CH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/>
              <a:t>Do, 03.12.2015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CH"/>
              <a:t>Proseminar: Sozioökologische Systeme  Gemeinschaftsweideland in der Schweiz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38AC4-3B1E-47F6-9817-FE5713DDBF94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/>
              <a:t>Do, 03.12.2015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CH"/>
              <a:t>Proseminar: Sozioökologische Systeme  Gemeinschaftsweideland in der Schweiz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4A135-D80D-4322-98C1-332A0DAB8B4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1604963"/>
            <a:ext cx="2055812" cy="4522787"/>
          </a:xfrm>
        </p:spPr>
        <p:txBody>
          <a:bodyPr vert="eaVert"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8213" cy="4522787"/>
          </a:xfrm>
        </p:spPr>
        <p:txBody>
          <a:bodyPr vert="eaVert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/>
              <a:t>Do, 03.12.2015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CH"/>
              <a:t>Proseminar: Sozioökologische Systeme  Gemeinschaftsweideland in der Schweiz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E226D-4AAE-4090-B6E5-7DFD96E59CA2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654175"/>
            <a:ext cx="6618288" cy="1139825"/>
          </a:xfrm>
        </p:spPr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/>
              <a:t>Do, 03.12.2015</a:t>
            </a:r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CH"/>
              <a:t>Proseminar: Sozioökologische Systeme  Gemeinschaftsweideland in der Schweiz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6A0DE6-8AED-477A-9B31-5DFFC15AC9C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de-DE"/>
              <a:t>Di, 08.12.2015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de-CH"/>
              <a:t>Proseminar: Soziale Dilemmata und die Entstehung von Kooperation</a:t>
            </a:r>
            <a:r>
              <a:rPr lang="de-DE"/>
              <a:t> 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B32D5-F252-4B5A-9BA7-B33633F7A0E9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/>
              <a:t>Do, 03.12.2015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CH"/>
              <a:t>Proseminar: Sozioökologische Systeme  Gemeinschaftsweideland in der Schweiz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E8EB3-F21B-486B-98DF-D2E7E3E7BC3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2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7012" cy="4522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/>
              <a:t>Do, 03.12.2015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CH"/>
              <a:t>Proseminar: Sozioökologische Systeme  Gemeinschaftsweideland in der Schweiz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22DD4-9F10-47BD-8183-68085E024620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/>
              <a:t>Do, 03.12.2015</a:t>
            </a:r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CH"/>
              <a:t>Proseminar: Sozioökologische Systeme  Gemeinschaftsweideland in der Schweiz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73362-7540-45FE-A767-12E4DDC95727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/>
              <a:t>Do, 03.12.2015</a:t>
            </a:r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CH"/>
              <a:t>Proseminar: Sozioökologische Systeme  Gemeinschaftsweideland in der Schweiz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0833B-CCFC-4B34-B059-E9D2FB7BC82F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/>
              <a:t>Do, 03.12.2015</a:t>
            </a:r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CH"/>
              <a:t>Proseminar: Sozioökologische Systeme  Gemeinschaftsweideland in der Schweiz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80E50-0C1A-4101-96E5-3463F67B785E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/>
              <a:t>Do, 03.12.2015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CH"/>
              <a:t>Proseminar: Sozioökologische Systeme  Gemeinschaftsweideland in der Schweiz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70EA0-F60B-4863-B6DD-D14EF8A859B7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/>
              <a:t>Do, 03.12.2015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CH"/>
              <a:t>Proseminar: Sozioökologische Systeme  Gemeinschaftsweideland in der Schweiz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81426-F717-4046-B0CB-3EF220E5DC0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7305675" y="1438275"/>
            <a:ext cx="1835150" cy="5073650"/>
          </a:xfrm>
          <a:prstGeom prst="rect">
            <a:avLst/>
          </a:prstGeom>
          <a:solidFill>
            <a:srgbClr val="B3CCE6"/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107950"/>
            <a:ext cx="7305675" cy="6640513"/>
          </a:xfrm>
          <a:prstGeom prst="rect">
            <a:avLst/>
          </a:prstGeom>
          <a:solidFill>
            <a:srgbClr val="E1EBF5"/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1438275"/>
            <a:ext cx="7305675" cy="5073650"/>
          </a:xfrm>
          <a:prstGeom prst="rect">
            <a:avLst/>
          </a:prstGeom>
          <a:solidFill>
            <a:srgbClr val="9CBDDE"/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654175"/>
            <a:ext cx="6618288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Format des Titeltextes zu bearbeiten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539750" y="6548438"/>
            <a:ext cx="2886075" cy="249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0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</a:lstStyle>
          <a:p>
            <a:pPr>
              <a:defRPr/>
            </a:pPr>
            <a:r>
              <a:rPr lang="de-DE"/>
              <a:t>Di, 08.12.2015</a:t>
            </a:r>
            <a:endParaRPr lang="de-CH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07950" y="179388"/>
            <a:ext cx="4460875" cy="249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0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00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</a:lstStyle>
          <a:p>
            <a:pPr>
              <a:defRPr/>
            </a:pPr>
            <a:r>
              <a:rPr lang="de-CH"/>
              <a:t>Proseminar: Sozioökologische Systeme  Gemeinschaftsweideland in der Schweiz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8743950" y="6548438"/>
            <a:ext cx="357188" cy="2127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0">
              <a:buClrTx/>
              <a:buSzPct val="45000"/>
              <a:buFontTx/>
              <a:buNone/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</a:lstStyle>
          <a:p>
            <a:pPr>
              <a:defRPr/>
            </a:pPr>
            <a:fld id="{45793A2B-DC1B-4208-8021-7E4504C8B085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  <p:pic>
        <p:nvPicPr>
          <p:cNvPr id="1033" name="Picture 8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737475" y="107950"/>
            <a:ext cx="13065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6425" cy="452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Gliederungstextes zu bearbeiten</a:t>
            </a:r>
          </a:p>
          <a:p>
            <a:pPr lvl="1"/>
            <a:r>
              <a:rPr lang="en-GB"/>
              <a:t>Zweite Gliederungsebene</a:t>
            </a:r>
          </a:p>
          <a:p>
            <a:pPr lvl="2"/>
            <a:r>
              <a:rPr lang="en-GB"/>
              <a:t>Dritte Gliederungsebene</a:t>
            </a:r>
          </a:p>
          <a:p>
            <a:pPr lvl="3"/>
            <a:r>
              <a:rPr lang="en-GB"/>
              <a:t>Vierte Gliederungsebene</a:t>
            </a:r>
          </a:p>
          <a:p>
            <a:pPr lvl="4"/>
            <a:r>
              <a:rPr lang="en-GB"/>
              <a:t>Fünfte Gliederungsebene</a:t>
            </a:r>
          </a:p>
          <a:p>
            <a:pPr lvl="4"/>
            <a:r>
              <a:rPr lang="en-GB"/>
              <a:t>Sechste Gliederungsebene</a:t>
            </a:r>
          </a:p>
          <a:p>
            <a:pPr lvl="4"/>
            <a:r>
              <a:rPr lang="en-GB"/>
              <a:t>Siebente Gliederungsebene</a:t>
            </a:r>
          </a:p>
          <a:p>
            <a:pPr lvl="4"/>
            <a:r>
              <a:rPr lang="en-GB"/>
              <a:t>Achte Gliederungsebene</a:t>
            </a:r>
          </a:p>
          <a:p>
            <a:pPr lvl="4"/>
            <a:r>
              <a:rPr lang="en-GB"/>
              <a:t>Neunte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hf hdr="0"/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 b="1">
          <a:solidFill>
            <a:srgbClr val="33333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 b="1">
          <a:solidFill>
            <a:srgbClr val="333333"/>
          </a:solidFill>
          <a:latin typeface="Arial" charset="0"/>
          <a:ea typeface="ＭＳ Ｐゴシック" charset="0"/>
          <a:cs typeface="SimSun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 b="1">
          <a:solidFill>
            <a:srgbClr val="333333"/>
          </a:solidFill>
          <a:latin typeface="Arial" charset="0"/>
          <a:ea typeface="ＭＳ Ｐゴシック" charset="0"/>
          <a:cs typeface="SimSun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 b="1">
          <a:solidFill>
            <a:srgbClr val="333333"/>
          </a:solidFill>
          <a:latin typeface="Arial" charset="0"/>
          <a:ea typeface="ＭＳ Ｐゴシック" charset="0"/>
          <a:cs typeface="SimSun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 b="1">
          <a:solidFill>
            <a:srgbClr val="333333"/>
          </a:solidFill>
          <a:latin typeface="Arial" charset="0"/>
          <a:ea typeface="ＭＳ Ｐゴシック" charset="0"/>
          <a:cs typeface="SimSun" charset="0"/>
        </a:defRPr>
      </a:lvl5pPr>
      <a:lvl6pPr marL="25146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333333"/>
          </a:solidFill>
          <a:latin typeface="Arial" charset="0"/>
          <a:ea typeface="ＭＳ Ｐゴシック" charset="0"/>
          <a:cs typeface="SimSun" charset="0"/>
        </a:defRPr>
      </a:lvl6pPr>
      <a:lvl7pPr marL="29718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333333"/>
          </a:solidFill>
          <a:latin typeface="Arial" charset="0"/>
          <a:ea typeface="ＭＳ Ｐゴシック" charset="0"/>
          <a:cs typeface="SimSun" charset="0"/>
        </a:defRPr>
      </a:lvl7pPr>
      <a:lvl8pPr marL="34290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333333"/>
          </a:solidFill>
          <a:latin typeface="Arial" charset="0"/>
          <a:ea typeface="ＭＳ Ｐゴシック" charset="0"/>
          <a:cs typeface="SimSun" charset="0"/>
        </a:defRPr>
      </a:lvl8pPr>
      <a:lvl9pPr marL="38862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333333"/>
          </a:solidFill>
          <a:latin typeface="Arial" charset="0"/>
          <a:ea typeface="ＭＳ Ｐゴシック" charset="0"/>
          <a:cs typeface="SimSun" charset="0"/>
        </a:defRPr>
      </a:lvl9pPr>
    </p:titleStyle>
    <p:bodyStyle>
      <a:lvl1pPr marL="342900" indent="-342900" algn="l" defTabSz="449263" rtl="0" eaLnBrk="0" fontAlgn="base" hangingPunct="0">
        <a:lnSpc>
          <a:spcPct val="95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5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5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5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95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333333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95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333333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95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333333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95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333333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395288" y="1616075"/>
            <a:ext cx="6696075" cy="863600"/>
          </a:xfrm>
        </p:spPr>
        <p:txBody>
          <a:bodyPr/>
          <a:lstStyle/>
          <a:p>
            <a:pPr eaLnBrk="1" hangingPunct="1"/>
            <a:r>
              <a:rPr lang="de-DE" sz="2800" dirty="0">
                <a:solidFill>
                  <a:schemeClr val="tx1"/>
                </a:solidFill>
              </a:rPr>
              <a:t>Cantor-Russel-Project </a:t>
            </a:r>
          </a:p>
        </p:txBody>
      </p:sp>
      <p:sp>
        <p:nvSpPr>
          <p:cNvPr id="43010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8DD3FD8-6936-43D5-90E9-2817AFB4A488}" type="slidenum">
              <a:rPr lang="de-CH" smtClean="0">
                <a:latin typeface="Arial" charset="0"/>
                <a:ea typeface="ＭＳ Ｐゴシック" pitchFamily="34" charset="-128"/>
                <a:cs typeface="Arial" charset="0"/>
              </a:rPr>
              <a:pPr/>
              <a:t>1</a:t>
            </a:fld>
            <a:endParaRPr lang="de-CH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3011" name="Textfeld 9"/>
          <p:cNvSpPr txBox="1">
            <a:spLocks noChangeArrowheads="1"/>
          </p:cNvSpPr>
          <p:nvPr/>
        </p:nvSpPr>
        <p:spPr bwMode="auto">
          <a:xfrm>
            <a:off x="7480300" y="2413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de-DE">
              <a:ea typeface="ＭＳ Ｐゴシック" pitchFamily="34" charset="-128"/>
            </a:endParaRPr>
          </a:p>
        </p:txBody>
      </p:sp>
      <p:sp>
        <p:nvSpPr>
          <p:cNvPr id="43012" name="Textfeld 2"/>
          <p:cNvSpPr txBox="1">
            <a:spLocks noChangeArrowheads="1"/>
          </p:cNvSpPr>
          <p:nvPr/>
        </p:nvSpPr>
        <p:spPr bwMode="auto">
          <a:xfrm>
            <a:off x="314325" y="2863850"/>
            <a:ext cx="198438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de-DE" sz="2800">
              <a:solidFill>
                <a:schemeClr val="tx1"/>
              </a:solidFill>
              <a:ea typeface="ＭＳ Ｐゴシック" pitchFamily="34" charset="-128"/>
            </a:endParaRP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de-DE">
              <a:ea typeface="ＭＳ Ｐゴシック" pitchFamily="34" charset="-128"/>
            </a:endParaRPr>
          </a:p>
        </p:txBody>
      </p:sp>
      <p:sp>
        <p:nvSpPr>
          <p:cNvPr id="43013" name="Datumsplatzhalter 1"/>
          <p:cNvSpPr>
            <a:spLocks noGrp="1"/>
          </p:cNvSpPr>
          <p:nvPr>
            <p:ph type="dt" sz="quarter" idx="10"/>
          </p:nvPr>
        </p:nvSpPr>
        <p:spPr>
          <a:xfrm>
            <a:off x="533797" y="6548438"/>
            <a:ext cx="2886075" cy="249237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de-DE" dirty="0">
                <a:latin typeface="Arial" charset="0"/>
                <a:ea typeface="ＭＳ Ｐゴシック" pitchFamily="34" charset="-128"/>
                <a:cs typeface="Arial" charset="0"/>
              </a:rPr>
              <a:t>Mi, 20.12.2017</a:t>
            </a:r>
            <a:endParaRPr lang="de-CH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301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de-CH" dirty="0" err="1">
                <a:latin typeface="Arial" charset="0"/>
                <a:ea typeface="ＭＳ Ｐゴシック" pitchFamily="34" charset="-128"/>
                <a:cs typeface="Arial" charset="0"/>
              </a:rPr>
              <a:t>Introduction</a:t>
            </a:r>
            <a:r>
              <a:rPr lang="de-CH" dirty="0">
                <a:latin typeface="Arial" charset="0"/>
                <a:ea typeface="ＭＳ Ｐゴシック" pitchFamily="34" charset="-128"/>
                <a:cs typeface="Arial" charset="0"/>
              </a:rPr>
              <a:t> </a:t>
            </a:r>
            <a:r>
              <a:rPr lang="de-CH" dirty="0" err="1">
                <a:latin typeface="Arial" charset="0"/>
                <a:ea typeface="ＭＳ Ｐゴシック" pitchFamily="34" charset="-128"/>
                <a:cs typeface="Arial" charset="0"/>
              </a:rPr>
              <a:t>to</a:t>
            </a:r>
            <a:r>
              <a:rPr lang="de-CH" dirty="0">
                <a:latin typeface="Arial" charset="0"/>
                <a:ea typeface="ＭＳ Ｐゴシック" pitchFamily="34" charset="-128"/>
                <a:cs typeface="Arial" charset="0"/>
              </a:rPr>
              <a:t> Software Engineering</a:t>
            </a:r>
          </a:p>
        </p:txBody>
      </p:sp>
      <p:sp>
        <p:nvSpPr>
          <p:cNvPr id="43015" name="Textfeld 6"/>
          <p:cNvSpPr txBox="1">
            <a:spLocks noChangeArrowheads="1"/>
          </p:cNvSpPr>
          <p:nvPr/>
        </p:nvSpPr>
        <p:spPr bwMode="auto">
          <a:xfrm>
            <a:off x="323850" y="2060575"/>
            <a:ext cx="62642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de-CH" sz="1800" dirty="0">
                <a:solidFill>
                  <a:schemeClr val="tx1"/>
                </a:solidFill>
                <a:ea typeface="ＭＳ Ｐゴシック" pitchFamily="34" charset="-128"/>
              </a:rPr>
              <a:t>Angela Keller, Damaris Meier, Jasmin Sert, Julien Del Don, Corina Masanti </a:t>
            </a:r>
          </a:p>
        </p:txBody>
      </p:sp>
      <p:sp>
        <p:nvSpPr>
          <p:cNvPr id="43016" name="Textfeld 1"/>
          <p:cNvSpPr txBox="1">
            <a:spLocks noChangeArrowheads="1"/>
          </p:cNvSpPr>
          <p:nvPr/>
        </p:nvSpPr>
        <p:spPr bwMode="auto">
          <a:xfrm>
            <a:off x="179388" y="5661025"/>
            <a:ext cx="712946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de-DE" baseline="30000" dirty="0" err="1">
                <a:ea typeface="ＭＳ Ｐゴシック" pitchFamily="34" charset="-128"/>
              </a:rPr>
              <a:t>Lecture</a:t>
            </a:r>
            <a:r>
              <a:rPr lang="de-DE" baseline="30000" dirty="0">
                <a:ea typeface="ＭＳ Ｐゴシック" pitchFamily="34" charset="-128"/>
              </a:rPr>
              <a:t> </a:t>
            </a:r>
            <a:r>
              <a:rPr lang="en-US" i="1" baseline="30000" dirty="0">
                <a:ea typeface="ＭＳ Ｐゴシック" pitchFamily="34" charset="-128"/>
              </a:rPr>
              <a:t>ESE: Introduction to Software Engineering</a:t>
            </a:r>
            <a:endParaRPr lang="de-DE" i="1" baseline="30000" dirty="0">
              <a:ea typeface="ＭＳ Ｐゴシック" pitchFamily="34" charset="-128"/>
            </a:endParaRP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de-DE" baseline="30000" dirty="0">
                <a:ea typeface="ＭＳ Ｐゴシック" pitchFamily="34" charset="-128"/>
              </a:rPr>
              <a:t>HS 2017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de-DE" baseline="30000" dirty="0">
                <a:ea typeface="ＭＳ Ｐゴシック" pitchFamily="34" charset="-128"/>
              </a:rPr>
              <a:t>Prof. Dr. Oscar </a:t>
            </a:r>
            <a:r>
              <a:rPr lang="de-DE" baseline="30000" dirty="0" err="1">
                <a:ea typeface="ＭＳ Ｐゴシック" pitchFamily="34" charset="-128"/>
              </a:rPr>
              <a:t>Nierstrasz</a:t>
            </a:r>
            <a:endParaRPr lang="de-DE" dirty="0">
              <a:ea typeface="ＭＳ Ｐゴシック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el 1"/>
          <p:cNvSpPr>
            <a:spLocks noGrp="1"/>
          </p:cNvSpPr>
          <p:nvPr>
            <p:ph type="title"/>
          </p:nvPr>
        </p:nvSpPr>
        <p:spPr>
          <a:xfrm>
            <a:off x="323850" y="633413"/>
            <a:ext cx="6618288" cy="1139825"/>
          </a:xfrm>
        </p:spPr>
        <p:txBody>
          <a:bodyPr/>
          <a:lstStyle/>
          <a:p>
            <a:pPr eaLnBrk="1" hangingPunct="1"/>
            <a:r>
              <a:rPr lang="de-DE" dirty="0"/>
              <a:t>Goals</a:t>
            </a:r>
          </a:p>
        </p:txBody>
      </p:sp>
      <p:sp>
        <p:nvSpPr>
          <p:cNvPr id="47106" name="Datumsplatzhalt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de-CH" dirty="0">
                <a:latin typeface="Arial" charset="0"/>
                <a:ea typeface="ＭＳ Ｐゴシック" pitchFamily="34" charset="-128"/>
                <a:cs typeface="Arial" charset="0"/>
              </a:rPr>
              <a:t>Mi, 20.12.2017</a:t>
            </a:r>
          </a:p>
        </p:txBody>
      </p:sp>
      <p:sp>
        <p:nvSpPr>
          <p:cNvPr id="47107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de-CH" dirty="0" err="1">
                <a:latin typeface="Arial" charset="0"/>
                <a:ea typeface="ＭＳ Ｐゴシック" pitchFamily="34" charset="-128"/>
                <a:cs typeface="Arial" charset="0"/>
              </a:rPr>
              <a:t>Introduction</a:t>
            </a:r>
            <a:r>
              <a:rPr lang="de-CH" dirty="0">
                <a:latin typeface="Arial" charset="0"/>
                <a:ea typeface="ＭＳ Ｐゴシック" pitchFamily="34" charset="-128"/>
                <a:cs typeface="Arial" charset="0"/>
              </a:rPr>
              <a:t> </a:t>
            </a:r>
            <a:r>
              <a:rPr lang="de-CH" dirty="0" err="1">
                <a:latin typeface="Arial" charset="0"/>
                <a:ea typeface="ＭＳ Ｐゴシック" pitchFamily="34" charset="-128"/>
                <a:cs typeface="Arial" charset="0"/>
              </a:rPr>
              <a:t>to</a:t>
            </a:r>
            <a:r>
              <a:rPr lang="de-CH" dirty="0">
                <a:latin typeface="Arial" charset="0"/>
                <a:ea typeface="ＭＳ Ｐゴシック" pitchFamily="34" charset="-128"/>
                <a:cs typeface="Arial" charset="0"/>
              </a:rPr>
              <a:t> Software Engineering</a:t>
            </a:r>
          </a:p>
        </p:txBody>
      </p:sp>
      <p:sp>
        <p:nvSpPr>
          <p:cNvPr id="47108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6597A3C-3962-40AE-8648-9F1EFE6C569E}" type="slidenum">
              <a:rPr lang="de-CH" smtClean="0">
                <a:latin typeface="Times New Roman" pitchFamily="18" charset="0"/>
                <a:ea typeface="ＭＳ Ｐゴシック" pitchFamily="34" charset="-128"/>
              </a:rPr>
              <a:pPr/>
              <a:t>2</a:t>
            </a:fld>
            <a:endParaRPr lang="de-CH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47109" name="Textfeld 5"/>
          <p:cNvSpPr txBox="1">
            <a:spLocks noChangeArrowheads="1"/>
          </p:cNvSpPr>
          <p:nvPr/>
        </p:nvSpPr>
        <p:spPr bwMode="auto">
          <a:xfrm>
            <a:off x="250825" y="1844675"/>
            <a:ext cx="6842125" cy="4697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</a:rPr>
              <a:t>Focus on </a:t>
            </a: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simplicity</a:t>
            </a: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</a:rPr>
              <a:t> and </a:t>
            </a: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usage</a:t>
            </a:r>
            <a:endParaRPr lang="de-DE" sz="22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lvl="1" eaLnBrk="0" hangingPunct="0">
              <a:lnSpc>
                <a:spcPct val="9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en-US" sz="2000" kern="0" dirty="0">
                <a:solidFill>
                  <a:srgbClr val="333333"/>
                </a:solidFill>
                <a:latin typeface="Arial"/>
                <a:ea typeface="ＭＳ Ｐゴシック"/>
              </a:rPr>
              <a:t>Easy to use for the employees</a:t>
            </a:r>
          </a:p>
          <a:p>
            <a:pPr lvl="1" eaLnBrk="0" hangingPunct="0">
              <a:lnSpc>
                <a:spcPct val="9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en-US" sz="2000" kern="0" dirty="0">
                <a:solidFill>
                  <a:srgbClr val="333333"/>
                </a:solidFill>
                <a:latin typeface="Arial"/>
                <a:ea typeface="ＭＳ Ｐゴシック"/>
              </a:rPr>
              <a:t>Driver-view on mobile</a:t>
            </a:r>
          </a:p>
          <a:p>
            <a:pPr marL="457200" lvl="1" indent="0" eaLnBrk="0" hangingPunct="0">
              <a:lnSpc>
                <a:spcPct val="95000"/>
              </a:lnSpc>
              <a:spcBef>
                <a:spcPts val="500"/>
              </a:spcBef>
              <a:buClr>
                <a:srgbClr val="000000"/>
              </a:buClr>
              <a:buSzPct val="100000"/>
              <a:defRPr/>
            </a:pPr>
            <a:endParaRPr lang="en-US" sz="20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marL="342900" indent="-34290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</a:rPr>
              <a:t>Linear </a:t>
            </a: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Process</a:t>
            </a:r>
            <a:endParaRPr lang="de-DE" sz="22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lvl="1" eaLnBrk="0" hangingPunct="0">
              <a:lnSpc>
                <a:spcPct val="9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en-US" sz="2000" kern="0" dirty="0">
                <a:solidFill>
                  <a:srgbClr val="333333"/>
                </a:solidFill>
                <a:latin typeface="Arial"/>
                <a:ea typeface="ＭＳ Ｐゴシック"/>
              </a:rPr>
              <a:t>Everything is done </a:t>
            </a:r>
            <a:br>
              <a:rPr lang="en-US" sz="2000" kern="0" dirty="0">
                <a:solidFill>
                  <a:srgbClr val="333333"/>
                </a:solidFill>
                <a:latin typeface="Arial"/>
                <a:ea typeface="ＭＳ Ｐゴシック"/>
              </a:rPr>
            </a:br>
            <a:r>
              <a:rPr lang="en-US" sz="2000" kern="0" dirty="0">
                <a:solidFill>
                  <a:srgbClr val="333333"/>
                </a:solidFill>
                <a:latin typeface="Arial"/>
                <a:ea typeface="ＭＳ Ｐゴシック"/>
              </a:rPr>
              <a:t>step-by-step </a:t>
            </a:r>
            <a:br>
              <a:rPr lang="en-US" sz="2000" kern="0" dirty="0">
                <a:solidFill>
                  <a:srgbClr val="333333"/>
                </a:solidFill>
                <a:latin typeface="Arial"/>
                <a:ea typeface="ＭＳ Ｐゴシック"/>
              </a:rPr>
            </a:br>
            <a:r>
              <a:rPr lang="en-US" sz="2000" kern="0" dirty="0">
                <a:solidFill>
                  <a:srgbClr val="333333"/>
                </a:solidFill>
                <a:latin typeface="Arial"/>
                <a:ea typeface="ＭＳ Ｐゴシック"/>
              </a:rPr>
              <a:t>(example New Tour)</a:t>
            </a:r>
          </a:p>
          <a:p>
            <a:pPr marL="457200" lvl="1" indent="0" eaLnBrk="0" hangingPunct="0">
              <a:lnSpc>
                <a:spcPct val="95000"/>
              </a:lnSpc>
              <a:spcBef>
                <a:spcPts val="500"/>
              </a:spcBef>
              <a:buClr>
                <a:srgbClr val="000000"/>
              </a:buClr>
              <a:buSzPct val="100000"/>
              <a:defRPr/>
            </a:pPr>
            <a:endParaRPr lang="en-US" sz="20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marL="342900" lvl="0" indent="-34290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de-DE" sz="2200" dirty="0">
                <a:solidFill>
                  <a:srgbClr val="000000"/>
                </a:solidFill>
                <a:ea typeface="ＭＳ Ｐゴシック" pitchFamily="34" charset="-128"/>
              </a:rPr>
              <a:t>Keeping </a:t>
            </a:r>
            <a:r>
              <a:rPr lang="de-DE" sz="2200" dirty="0" err="1">
                <a:solidFill>
                  <a:srgbClr val="000000"/>
                </a:solidFill>
                <a:ea typeface="ＭＳ Ｐゴシック" pitchFamily="34" charset="-128"/>
              </a:rPr>
              <a:t>our</a:t>
            </a:r>
            <a:br>
              <a:rPr lang="de-DE" sz="2200" dirty="0">
                <a:solidFill>
                  <a:srgbClr val="000000"/>
                </a:solidFill>
                <a:ea typeface="ＭＳ Ｐゴシック" pitchFamily="34" charset="-128"/>
              </a:rPr>
            </a:br>
            <a:r>
              <a:rPr lang="de-DE" sz="2200" dirty="0" err="1">
                <a:solidFill>
                  <a:srgbClr val="000000"/>
                </a:solidFill>
                <a:ea typeface="ＭＳ Ｐゴシック" pitchFamily="34" charset="-128"/>
              </a:rPr>
              <a:t>customer</a:t>
            </a:r>
            <a:r>
              <a:rPr lang="de-DE" sz="2200" dirty="0">
                <a:solidFill>
                  <a:srgbClr val="000000"/>
                </a:solidFill>
                <a:ea typeface="ＭＳ Ｐゴシック" pitchFamily="34" charset="-128"/>
              </a:rPr>
              <a:t> happy </a:t>
            </a:r>
            <a:r>
              <a:rPr lang="de-DE" sz="2200" dirty="0">
                <a:solidFill>
                  <a:srgbClr val="000000"/>
                </a:solidFill>
                <a:ea typeface="ＭＳ Ｐゴシック" pitchFamily="34" charset="-128"/>
                <a:sym typeface="Wingdings" panose="05000000000000000000" pitchFamily="2" charset="2"/>
              </a:rPr>
              <a:t></a:t>
            </a:r>
            <a:endParaRPr lang="de-DE" sz="2200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de-DE" i="1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de-DE" dirty="0">
                <a:solidFill>
                  <a:srgbClr val="000000"/>
                </a:solidFill>
                <a:ea typeface="ＭＳ Ｐゴシック" pitchFamily="34" charset="-128"/>
              </a:rPr>
              <a:t> </a:t>
            </a:r>
          </a:p>
        </p:txBody>
      </p:sp>
      <p:pic>
        <p:nvPicPr>
          <p:cNvPr id="7" name="Bild 16">
            <a:extLst>
              <a:ext uri="{FF2B5EF4-FFF2-40B4-BE49-F238E27FC236}">
                <a16:creationId xmlns:a16="http://schemas.microsoft.com/office/drawing/2014/main" id="{407AA10D-F23F-47EE-8102-A52D6A726FD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404446"/>
            <a:ext cx="5274945" cy="2787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el 1"/>
          <p:cNvSpPr>
            <a:spLocks noGrp="1"/>
          </p:cNvSpPr>
          <p:nvPr>
            <p:ph type="title"/>
          </p:nvPr>
        </p:nvSpPr>
        <p:spPr>
          <a:xfrm>
            <a:off x="323850" y="633413"/>
            <a:ext cx="6618288" cy="1139825"/>
          </a:xfrm>
        </p:spPr>
        <p:txBody>
          <a:bodyPr/>
          <a:lstStyle/>
          <a:p>
            <a:pPr eaLnBrk="1" hangingPunct="1"/>
            <a:r>
              <a:rPr lang="de-DE" dirty="0" err="1"/>
              <a:t>Procedure</a:t>
            </a:r>
            <a:endParaRPr lang="de-DE" dirty="0"/>
          </a:p>
        </p:txBody>
      </p:sp>
      <p:sp>
        <p:nvSpPr>
          <p:cNvPr id="47106" name="Datumsplatzhalt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de-CH" dirty="0">
                <a:latin typeface="Arial" charset="0"/>
                <a:ea typeface="ＭＳ Ｐゴシック" pitchFamily="34" charset="-128"/>
                <a:cs typeface="Arial" charset="0"/>
              </a:rPr>
              <a:t>Mi, 20.12.2017</a:t>
            </a:r>
          </a:p>
        </p:txBody>
      </p:sp>
      <p:sp>
        <p:nvSpPr>
          <p:cNvPr id="47107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de-CH" dirty="0" err="1">
                <a:latin typeface="Arial" charset="0"/>
                <a:ea typeface="ＭＳ Ｐゴシック" pitchFamily="34" charset="-128"/>
                <a:cs typeface="Arial" charset="0"/>
              </a:rPr>
              <a:t>Introduction</a:t>
            </a:r>
            <a:r>
              <a:rPr lang="de-CH" dirty="0">
                <a:latin typeface="Arial" charset="0"/>
                <a:ea typeface="ＭＳ Ｐゴシック" pitchFamily="34" charset="-128"/>
                <a:cs typeface="Arial" charset="0"/>
              </a:rPr>
              <a:t> </a:t>
            </a:r>
            <a:r>
              <a:rPr lang="de-CH" dirty="0" err="1">
                <a:latin typeface="Arial" charset="0"/>
                <a:ea typeface="ＭＳ Ｐゴシック" pitchFamily="34" charset="-128"/>
                <a:cs typeface="Arial" charset="0"/>
              </a:rPr>
              <a:t>to</a:t>
            </a:r>
            <a:r>
              <a:rPr lang="de-CH" dirty="0">
                <a:latin typeface="Arial" charset="0"/>
                <a:ea typeface="ＭＳ Ｐゴシック" pitchFamily="34" charset="-128"/>
                <a:cs typeface="Arial" charset="0"/>
              </a:rPr>
              <a:t> Software Engineering</a:t>
            </a:r>
          </a:p>
        </p:txBody>
      </p:sp>
      <p:sp>
        <p:nvSpPr>
          <p:cNvPr id="47108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6597A3C-3962-40AE-8648-9F1EFE6C569E}" type="slidenum">
              <a:rPr lang="de-CH" smtClean="0">
                <a:latin typeface="Times New Roman" pitchFamily="18" charset="0"/>
                <a:ea typeface="ＭＳ Ｐゴシック" pitchFamily="34" charset="-128"/>
              </a:rPr>
              <a:pPr/>
              <a:t>3</a:t>
            </a:fld>
            <a:endParaRPr lang="de-CH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47109" name="Textfeld 5"/>
          <p:cNvSpPr txBox="1">
            <a:spLocks noChangeArrowheads="1"/>
          </p:cNvSpPr>
          <p:nvPr/>
        </p:nvSpPr>
        <p:spPr bwMode="auto">
          <a:xfrm>
            <a:off x="250825" y="1844675"/>
            <a:ext cx="6842125" cy="431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0" indent="-34290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Functionalities</a:t>
            </a:r>
            <a:endParaRPr lang="de-DE" sz="22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marL="342900" lvl="0" indent="-34290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 lang="de-DE" sz="22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marL="342900" lvl="0" indent="-34290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</a:rPr>
              <a:t>Sketches</a:t>
            </a:r>
          </a:p>
          <a:p>
            <a:pPr marL="342900" lvl="0" indent="-34290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 lang="de-DE" sz="22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marL="342900" lvl="0" indent="-34290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</a:rPr>
              <a:t>Kick Off</a:t>
            </a:r>
          </a:p>
          <a:p>
            <a:pPr marL="342900" lvl="0" indent="-34290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 lang="de-DE" sz="22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marL="342900" lvl="0" indent="-34290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</a:rPr>
              <a:t>Writing Tests</a:t>
            </a:r>
          </a:p>
          <a:p>
            <a:pPr marL="342900" lvl="0" indent="-34290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 lang="de-DE" sz="22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marL="342900" lvl="0" indent="-34290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 lang="en-US" sz="20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de-DE" i="1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de-DE" dirty="0">
                <a:solidFill>
                  <a:srgbClr val="000000"/>
                </a:solidFill>
                <a:ea typeface="ＭＳ Ｐゴシック" pitchFamily="34" charset="-128"/>
              </a:rPr>
              <a:t>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0249398-A4C3-4E57-A9D4-8928350EEBC6}"/>
              </a:ext>
            </a:extLst>
          </p:cNvPr>
          <p:cNvPicPr/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95" t="5332" r="53121" b="48081"/>
          <a:stretch/>
        </p:blipFill>
        <p:spPr bwMode="auto">
          <a:xfrm>
            <a:off x="3779912" y="1844675"/>
            <a:ext cx="2952328" cy="4176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a14="http://schemas.microsoft.com/office/drawing/2010/main" xmlns:lc="http://schemas.openxmlformats.org/drawingml/2006/lockedCanvas"/>
            </a:ext>
          </a:extLst>
        </p:spPr>
      </p:pic>
    </p:spTree>
    <p:extLst>
      <p:ext uri="{BB962C8B-B14F-4D97-AF65-F5344CB8AC3E}">
        <p14:creationId xmlns:p14="http://schemas.microsoft.com/office/powerpoint/2010/main" val="228814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el 1"/>
          <p:cNvSpPr>
            <a:spLocks noGrp="1"/>
          </p:cNvSpPr>
          <p:nvPr>
            <p:ph type="title"/>
          </p:nvPr>
        </p:nvSpPr>
        <p:spPr>
          <a:xfrm>
            <a:off x="323850" y="633413"/>
            <a:ext cx="6618288" cy="1139825"/>
          </a:xfrm>
        </p:spPr>
        <p:txBody>
          <a:bodyPr/>
          <a:lstStyle/>
          <a:p>
            <a:pPr eaLnBrk="1" hangingPunct="1"/>
            <a:r>
              <a:rPr lang="de-DE" dirty="0"/>
              <a:t>Problems</a:t>
            </a:r>
          </a:p>
        </p:txBody>
      </p:sp>
      <p:sp>
        <p:nvSpPr>
          <p:cNvPr id="47106" name="Datumsplatzhalt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de-DE" dirty="0">
                <a:latin typeface="Arial" charset="0"/>
                <a:ea typeface="ＭＳ Ｐゴシック" pitchFamily="34" charset="-128"/>
                <a:cs typeface="Arial" charset="0"/>
              </a:rPr>
              <a:t>Mi, 20.12.2017</a:t>
            </a:r>
            <a:endParaRPr lang="de-CH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7107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de-CH" dirty="0" err="1">
                <a:latin typeface="Arial" charset="0"/>
                <a:ea typeface="ＭＳ Ｐゴシック" pitchFamily="34" charset="-128"/>
                <a:cs typeface="Arial" charset="0"/>
              </a:rPr>
              <a:t>Introduction</a:t>
            </a:r>
            <a:r>
              <a:rPr lang="de-CH" dirty="0">
                <a:latin typeface="Arial" charset="0"/>
                <a:ea typeface="ＭＳ Ｐゴシック" pitchFamily="34" charset="-128"/>
                <a:cs typeface="Arial" charset="0"/>
              </a:rPr>
              <a:t> </a:t>
            </a:r>
            <a:r>
              <a:rPr lang="de-CH" dirty="0" err="1">
                <a:latin typeface="Arial" charset="0"/>
                <a:ea typeface="ＭＳ Ｐゴシック" pitchFamily="34" charset="-128"/>
                <a:cs typeface="Arial" charset="0"/>
              </a:rPr>
              <a:t>to</a:t>
            </a:r>
            <a:r>
              <a:rPr lang="de-CH" dirty="0">
                <a:latin typeface="Arial" charset="0"/>
                <a:ea typeface="ＭＳ Ｐゴシック" pitchFamily="34" charset="-128"/>
                <a:cs typeface="Arial" charset="0"/>
              </a:rPr>
              <a:t> Software Engineering</a:t>
            </a:r>
          </a:p>
        </p:txBody>
      </p:sp>
      <p:sp>
        <p:nvSpPr>
          <p:cNvPr id="47108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6597A3C-3962-40AE-8648-9F1EFE6C569E}" type="slidenum">
              <a:rPr lang="de-CH" smtClean="0">
                <a:latin typeface="Times New Roman" pitchFamily="18" charset="0"/>
                <a:ea typeface="ＭＳ Ｐゴシック" pitchFamily="34" charset="-128"/>
              </a:rPr>
              <a:pPr/>
              <a:t>4</a:t>
            </a:fld>
            <a:endParaRPr lang="de-CH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47109" name="Textfeld 5"/>
          <p:cNvSpPr txBox="1">
            <a:spLocks noChangeArrowheads="1"/>
          </p:cNvSpPr>
          <p:nvPr/>
        </p:nvSpPr>
        <p:spPr bwMode="auto">
          <a:xfrm>
            <a:off x="250825" y="1844675"/>
            <a:ext cx="6842125" cy="5641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0" indent="-34290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No</a:t>
            </a: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experience</a:t>
            </a: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</a:rPr>
              <a:t>:</a:t>
            </a: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  <a:sym typeface="Wingdings" panose="05000000000000000000" pitchFamily="2" charset="2"/>
              </a:rPr>
              <a:t> </a:t>
            </a: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  <a:sym typeface="Wingdings" panose="05000000000000000000" pitchFamily="2" charset="2"/>
              </a:rPr>
              <a:t>Thrown</a:t>
            </a: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  <a:sym typeface="Wingdings" panose="05000000000000000000" pitchFamily="2" charset="2"/>
              </a:rPr>
              <a:t> </a:t>
            </a: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  <a:sym typeface="Wingdings" panose="05000000000000000000" pitchFamily="2" charset="2"/>
              </a:rPr>
              <a:t>into</a:t>
            </a: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  <a:sym typeface="Wingdings" panose="05000000000000000000" pitchFamily="2" charset="2"/>
              </a:rPr>
              <a:t> </a:t>
            </a: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  <a:sym typeface="Wingdings" panose="05000000000000000000" pitchFamily="2" charset="2"/>
              </a:rPr>
              <a:t>cold</a:t>
            </a: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  <a:sym typeface="Wingdings" panose="05000000000000000000" pitchFamily="2" charset="2"/>
              </a:rPr>
              <a:t> </a:t>
            </a: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  <a:sym typeface="Wingdings" panose="05000000000000000000" pitchFamily="2" charset="2"/>
              </a:rPr>
              <a:t>water</a:t>
            </a:r>
            <a:endParaRPr lang="de-DE" sz="22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marL="342900" lvl="0" indent="-34290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 lang="de-DE" sz="22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marL="342900" lvl="0" indent="-34290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Difficulties</a:t>
            </a: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</a:rPr>
              <a:t> at </a:t>
            </a: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the</a:t>
            </a: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beginning</a:t>
            </a:r>
            <a:endParaRPr lang="de-DE" sz="22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lvl="1" eaLnBrk="0" hangingPunct="0">
              <a:lnSpc>
                <a:spcPct val="9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de-CH" sz="20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Getting</a:t>
            </a:r>
            <a:r>
              <a:rPr lang="de-CH" sz="2000" kern="0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de-CH" sz="20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started</a:t>
            </a:r>
            <a:endParaRPr lang="de-CH" sz="20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lvl="1" eaLnBrk="0" hangingPunct="0">
              <a:lnSpc>
                <a:spcPct val="9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de-CH" sz="20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Planing</a:t>
            </a:r>
            <a:r>
              <a:rPr lang="de-CH" sz="2000" kern="0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de-CH" sz="20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the</a:t>
            </a:r>
            <a:r>
              <a:rPr lang="de-CH" sz="2000" kern="0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de-CH" sz="20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structure</a:t>
            </a:r>
            <a:endParaRPr lang="de-CH" sz="20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lvl="1" eaLnBrk="0" hangingPunct="0">
              <a:lnSpc>
                <a:spcPct val="9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de-CH" sz="2000" kern="0" dirty="0">
                <a:solidFill>
                  <a:srgbClr val="333333"/>
                </a:solidFill>
                <a:latin typeface="Arial"/>
                <a:ea typeface="ＭＳ Ｐゴシック"/>
              </a:rPr>
              <a:t>Scheduling</a:t>
            </a:r>
          </a:p>
          <a:p>
            <a:pPr lvl="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defRPr/>
            </a:pPr>
            <a:endParaRPr lang="de-DE" sz="22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marL="342900" lvl="0" indent="-34290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Assign</a:t>
            </a: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tasks</a:t>
            </a:r>
            <a:endParaRPr lang="de-DE" sz="22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lvl="1" eaLnBrk="0" hangingPunct="0">
              <a:lnSpc>
                <a:spcPct val="9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de-CH" sz="20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What</a:t>
            </a:r>
            <a:r>
              <a:rPr lang="de-CH" sz="2000" kern="0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de-CH" sz="20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are</a:t>
            </a:r>
            <a:r>
              <a:rPr lang="de-CH" sz="2000" kern="0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de-CH" sz="20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the</a:t>
            </a:r>
            <a:r>
              <a:rPr lang="de-CH" sz="2000" kern="0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de-CH" sz="20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important</a:t>
            </a:r>
            <a:r>
              <a:rPr lang="de-CH" sz="2000" kern="0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de-CH" sz="20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tasks</a:t>
            </a:r>
            <a:r>
              <a:rPr lang="de-CH" sz="2000" kern="0" dirty="0">
                <a:solidFill>
                  <a:srgbClr val="333333"/>
                </a:solidFill>
                <a:latin typeface="Arial"/>
                <a:ea typeface="ＭＳ Ｐゴシック"/>
              </a:rPr>
              <a:t>?</a:t>
            </a:r>
          </a:p>
          <a:p>
            <a:pPr lvl="1" eaLnBrk="0" hangingPunct="0">
              <a:lnSpc>
                <a:spcPct val="9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de-CH" sz="2000" kern="0" dirty="0">
                <a:solidFill>
                  <a:srgbClr val="333333"/>
                </a:solidFill>
                <a:latin typeface="Arial"/>
                <a:ea typeface="ＭＳ Ｐゴシック"/>
              </a:rPr>
              <a:t>Who </a:t>
            </a:r>
            <a:r>
              <a:rPr lang="de-CH" sz="20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can</a:t>
            </a:r>
            <a:r>
              <a:rPr lang="de-CH" sz="2000" kern="0" dirty="0">
                <a:solidFill>
                  <a:srgbClr val="333333"/>
                </a:solidFill>
                <a:latin typeface="Arial"/>
                <a:ea typeface="ＭＳ Ｐゴシック"/>
              </a:rPr>
              <a:t> do </a:t>
            </a:r>
            <a:r>
              <a:rPr lang="de-CH" sz="20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it</a:t>
            </a:r>
            <a:r>
              <a:rPr lang="de-CH" sz="2000" kern="0" dirty="0">
                <a:solidFill>
                  <a:srgbClr val="333333"/>
                </a:solidFill>
                <a:latin typeface="Arial"/>
                <a:ea typeface="ＭＳ Ｐゴシック"/>
              </a:rPr>
              <a:t>?</a:t>
            </a:r>
            <a:endParaRPr lang="de-DE" i="1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lvl="1" eaLnBrk="0" hangingPunct="0">
              <a:lnSpc>
                <a:spcPct val="9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 lang="de-CH" sz="20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marL="342900" lvl="0" indent="-34290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</a:rPr>
              <a:t>Spring Magic</a:t>
            </a:r>
          </a:p>
          <a:p>
            <a:pPr lvl="1" eaLnBrk="0" hangingPunct="0">
              <a:lnSpc>
                <a:spcPct val="9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 lang="de-CH" sz="20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de-DE" i="1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de-DE" dirty="0">
                <a:solidFill>
                  <a:srgbClr val="000000"/>
                </a:solidFill>
                <a:ea typeface="ＭＳ Ｐゴシック" pitchFamily="34" charset="-128"/>
              </a:rPr>
              <a:t> </a:t>
            </a:r>
          </a:p>
        </p:txBody>
      </p:sp>
      <p:pic>
        <p:nvPicPr>
          <p:cNvPr id="3074" name="Picture 2" descr="Bildergebnis für wtf">
            <a:extLst>
              <a:ext uri="{FF2B5EF4-FFF2-40B4-BE49-F238E27FC236}">
                <a16:creationId xmlns:a16="http://schemas.microsoft.com/office/drawing/2014/main" id="{1B63331E-F8D0-4EE2-88AD-58FCFE7EB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615" y="2492896"/>
            <a:ext cx="4229075" cy="31096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062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el 1"/>
          <p:cNvSpPr>
            <a:spLocks noGrp="1"/>
          </p:cNvSpPr>
          <p:nvPr>
            <p:ph type="title"/>
          </p:nvPr>
        </p:nvSpPr>
        <p:spPr>
          <a:xfrm>
            <a:off x="323850" y="633413"/>
            <a:ext cx="6618288" cy="1139825"/>
          </a:xfrm>
        </p:spPr>
        <p:txBody>
          <a:bodyPr/>
          <a:lstStyle/>
          <a:p>
            <a:pPr eaLnBrk="1" hangingPunct="1"/>
            <a:r>
              <a:rPr lang="de-DE" dirty="0"/>
              <a:t>Highlights</a:t>
            </a:r>
          </a:p>
        </p:txBody>
      </p:sp>
      <p:sp>
        <p:nvSpPr>
          <p:cNvPr id="47106" name="Datumsplatzhalt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de-DE" dirty="0">
                <a:latin typeface="Arial" charset="0"/>
                <a:ea typeface="ＭＳ Ｐゴシック" pitchFamily="34" charset="-128"/>
                <a:cs typeface="Arial" charset="0"/>
              </a:rPr>
              <a:t>Mi, 20.12.2017</a:t>
            </a:r>
            <a:endParaRPr lang="de-CH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7107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de-CH" dirty="0" err="1">
                <a:latin typeface="Arial" charset="0"/>
                <a:ea typeface="ＭＳ Ｐゴシック" pitchFamily="34" charset="-128"/>
                <a:cs typeface="Arial" charset="0"/>
              </a:rPr>
              <a:t>Introduction</a:t>
            </a:r>
            <a:r>
              <a:rPr lang="de-CH" dirty="0">
                <a:latin typeface="Arial" charset="0"/>
                <a:ea typeface="ＭＳ Ｐゴシック" pitchFamily="34" charset="-128"/>
                <a:cs typeface="Arial" charset="0"/>
              </a:rPr>
              <a:t> </a:t>
            </a:r>
            <a:r>
              <a:rPr lang="de-CH" dirty="0" err="1">
                <a:latin typeface="Arial" charset="0"/>
                <a:ea typeface="ＭＳ Ｐゴシック" pitchFamily="34" charset="-128"/>
                <a:cs typeface="Arial" charset="0"/>
              </a:rPr>
              <a:t>to</a:t>
            </a:r>
            <a:r>
              <a:rPr lang="de-CH" dirty="0">
                <a:latin typeface="Arial" charset="0"/>
                <a:ea typeface="ＭＳ Ｐゴシック" pitchFamily="34" charset="-128"/>
                <a:cs typeface="Arial" charset="0"/>
              </a:rPr>
              <a:t> Software Engineering</a:t>
            </a:r>
          </a:p>
        </p:txBody>
      </p:sp>
      <p:sp>
        <p:nvSpPr>
          <p:cNvPr id="47108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6597A3C-3962-40AE-8648-9F1EFE6C569E}" type="slidenum">
              <a:rPr lang="de-CH" smtClean="0">
                <a:latin typeface="Times New Roman" pitchFamily="18" charset="0"/>
                <a:ea typeface="ＭＳ Ｐゴシック" pitchFamily="34" charset="-128"/>
              </a:rPr>
              <a:pPr/>
              <a:t>5</a:t>
            </a:fld>
            <a:endParaRPr lang="de-CH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47109" name="Textfeld 5"/>
          <p:cNvSpPr txBox="1">
            <a:spLocks noChangeArrowheads="1"/>
          </p:cNvSpPr>
          <p:nvPr/>
        </p:nvSpPr>
        <p:spPr bwMode="auto">
          <a:xfrm>
            <a:off x="250825" y="1844675"/>
            <a:ext cx="6842125" cy="354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0" indent="-34290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</a:rPr>
              <a:t>Eye </a:t>
            </a: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opening</a:t>
            </a: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moments</a:t>
            </a: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</a:rPr>
              <a:t> (after </a:t>
            </a: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some</a:t>
            </a: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long</a:t>
            </a: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hours</a:t>
            </a: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</a:rPr>
              <a:t>)</a:t>
            </a:r>
          </a:p>
          <a:p>
            <a:pPr marL="342900" lvl="0" indent="-34290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 lang="de-DE" sz="22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marL="342900" lvl="0" indent="-34290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</a:rPr>
              <a:t>Learning </a:t>
            </a: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outcome</a:t>
            </a:r>
            <a:endParaRPr lang="de-DE" sz="22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marL="342900" lvl="0" indent="-34290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 lang="de-DE" sz="22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marL="342900" lvl="0" indent="-34290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</a:rPr>
              <a:t>Working end </a:t>
            </a: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product</a:t>
            </a:r>
            <a:endParaRPr lang="de-DE" sz="22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lvl="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defRPr/>
            </a:pPr>
            <a:endParaRPr lang="de-DE" sz="22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marL="342900" lvl="0" indent="-34290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</a:rPr>
              <a:t>Teamwork</a:t>
            </a:r>
            <a:endParaRPr lang="de-CH" sz="20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de-DE" i="1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de-DE" dirty="0">
                <a:solidFill>
                  <a:srgbClr val="000000"/>
                </a:solidFill>
                <a:ea typeface="ＭＳ Ｐゴシック" pitchFamily="34" charset="-128"/>
              </a:rPr>
              <a:t> </a:t>
            </a:r>
          </a:p>
        </p:txBody>
      </p:sp>
      <p:pic>
        <p:nvPicPr>
          <p:cNvPr id="4098" name="Picture 2" descr="Bildergebnis für granny pc meme">
            <a:extLst>
              <a:ext uri="{FF2B5EF4-FFF2-40B4-BE49-F238E27FC236}">
                <a16:creationId xmlns:a16="http://schemas.microsoft.com/office/drawing/2014/main" id="{F4BBF69C-FD3B-4715-A294-71DAFB36B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994" y="3573016"/>
            <a:ext cx="5233979" cy="2616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543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el 1"/>
          <p:cNvSpPr>
            <a:spLocks noGrp="1"/>
          </p:cNvSpPr>
          <p:nvPr>
            <p:ph type="title"/>
          </p:nvPr>
        </p:nvSpPr>
        <p:spPr>
          <a:xfrm>
            <a:off x="323850" y="633413"/>
            <a:ext cx="6618288" cy="1139825"/>
          </a:xfrm>
        </p:spPr>
        <p:txBody>
          <a:bodyPr/>
          <a:lstStyle/>
          <a:p>
            <a:pPr eaLnBrk="1" hangingPunct="1"/>
            <a:r>
              <a:rPr lang="de-DE" dirty="0"/>
              <a:t>Demo</a:t>
            </a:r>
          </a:p>
        </p:txBody>
      </p:sp>
      <p:sp>
        <p:nvSpPr>
          <p:cNvPr id="47106" name="Datumsplatzhalt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de-DE" dirty="0">
                <a:latin typeface="Arial" charset="0"/>
                <a:ea typeface="ＭＳ Ｐゴシック" pitchFamily="34" charset="-128"/>
                <a:cs typeface="Arial" charset="0"/>
              </a:rPr>
              <a:t>Mi, 20.12.2017</a:t>
            </a:r>
            <a:endParaRPr lang="de-CH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7107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de-CH" dirty="0" err="1">
                <a:latin typeface="Arial" charset="0"/>
                <a:ea typeface="ＭＳ Ｐゴシック" pitchFamily="34" charset="-128"/>
                <a:cs typeface="Arial" charset="0"/>
              </a:rPr>
              <a:t>Introduction</a:t>
            </a:r>
            <a:r>
              <a:rPr lang="de-CH" dirty="0">
                <a:latin typeface="Arial" charset="0"/>
                <a:ea typeface="ＭＳ Ｐゴシック" pitchFamily="34" charset="-128"/>
                <a:cs typeface="Arial" charset="0"/>
              </a:rPr>
              <a:t> </a:t>
            </a:r>
            <a:r>
              <a:rPr lang="de-CH" dirty="0" err="1">
                <a:latin typeface="Arial" charset="0"/>
                <a:ea typeface="ＭＳ Ｐゴシック" pitchFamily="34" charset="-128"/>
                <a:cs typeface="Arial" charset="0"/>
              </a:rPr>
              <a:t>to</a:t>
            </a:r>
            <a:r>
              <a:rPr lang="de-CH" dirty="0">
                <a:latin typeface="Arial" charset="0"/>
                <a:ea typeface="ＭＳ Ｐゴシック" pitchFamily="34" charset="-128"/>
                <a:cs typeface="Arial" charset="0"/>
              </a:rPr>
              <a:t> Software Engineering</a:t>
            </a:r>
          </a:p>
        </p:txBody>
      </p:sp>
      <p:sp>
        <p:nvSpPr>
          <p:cNvPr id="47108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6597A3C-3962-40AE-8648-9F1EFE6C569E}" type="slidenum">
              <a:rPr lang="de-CH" smtClean="0">
                <a:latin typeface="Times New Roman" pitchFamily="18" charset="0"/>
                <a:ea typeface="ＭＳ Ｐゴシック" pitchFamily="34" charset="-128"/>
              </a:rPr>
              <a:pPr/>
              <a:t>6</a:t>
            </a:fld>
            <a:endParaRPr lang="de-CH">
              <a:latin typeface="Times New Roman" pitchFamily="18" charset="0"/>
              <a:ea typeface="ＭＳ Ｐゴシック" pitchFamily="34" charset="-128"/>
            </a:endParaRPr>
          </a:p>
        </p:txBody>
      </p:sp>
      <p:pic>
        <p:nvPicPr>
          <p:cNvPr id="8" name="Bild 9">
            <a:hlinkClick r:id="rId3"/>
            <a:extLst>
              <a:ext uri="{FF2B5EF4-FFF2-40B4-BE49-F238E27FC236}">
                <a16:creationId xmlns:a16="http://schemas.microsoft.com/office/drawing/2014/main" id="{92F1F2B8-E683-4CD6-988A-142D953E836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844824"/>
            <a:ext cx="5766956" cy="4279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6871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-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Design">
      <a:majorFont>
        <a:latin typeface="Arial"/>
        <a:ea typeface="ＭＳ Ｐゴシック"/>
        <a:cs typeface="SimSun"/>
      </a:majorFont>
      <a:minorFont>
        <a:latin typeface="Arial"/>
        <a:ea typeface="ＭＳ Ｐゴシック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SimSu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SimSun" charset="0"/>
          </a:defRPr>
        </a:defPPr>
      </a:lstStyle>
    </a:lnDef>
  </a:objectDefaults>
  <a:extraClrSchemeLst>
    <a:extraClrScheme>
      <a:clrScheme name="Office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Bildschirmpräsentation (4:3)</PresentationFormat>
  <Paragraphs>74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ＭＳ Ｐゴシック</vt:lpstr>
      <vt:lpstr>SimSun</vt:lpstr>
      <vt:lpstr>Arial</vt:lpstr>
      <vt:lpstr>Lucida Sans Unicode</vt:lpstr>
      <vt:lpstr>Times New Roman</vt:lpstr>
      <vt:lpstr>Wingdings</vt:lpstr>
      <vt:lpstr>Office-Design</vt:lpstr>
      <vt:lpstr>Cantor-Russel-Project </vt:lpstr>
      <vt:lpstr>Goals</vt:lpstr>
      <vt:lpstr>Procedure</vt:lpstr>
      <vt:lpstr>Problems</vt:lpstr>
      <vt:lpstr>Highlights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VERANSTALTUNG TITEL DER PRÄSENTATION</dc:title>
  <dc:creator>christine saxer</dc:creator>
  <cp:lastModifiedBy>Corina Masanti</cp:lastModifiedBy>
  <cp:revision>457</cp:revision>
  <cp:lastPrinted>2004-10-28T11:59:21Z</cp:lastPrinted>
  <dcterms:created xsi:type="dcterms:W3CDTF">2010-10-22T07:57:31Z</dcterms:created>
  <dcterms:modified xsi:type="dcterms:W3CDTF">2017-12-20T15:26:36Z</dcterms:modified>
</cp:coreProperties>
</file>