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4495800"/>
            <a:ext cx="4876800" cy="1219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5753100"/>
            <a:ext cx="6400800" cy="6477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457200" y="2057400"/>
            <a:ext cx="4038600" cy="426720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2057400"/>
            <a:ext cx="4040188" cy="4873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4"/>
          <p:cNvSpPr/>
          <p:nvPr>
            <p:ph type="body" sz="quarter" idx="13"/>
          </p:nvPr>
        </p:nvSpPr>
        <p:spPr>
          <a:xfrm>
            <a:off x="4645025" y="2057400"/>
            <a:ext cx="4041775" cy="48736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51356" y="304800"/>
            <a:ext cx="4876803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81000" y="2057400"/>
            <a:ext cx="8458200" cy="426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03823" y="6617019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74718" marR="0" indent="-27431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31918" marR="0" indent="-27431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612648">
              <a:defRPr sz="3300">
                <a:effectLst>
                  <a:outerShdw sx="100000" sy="100000" kx="0" ky="0" algn="b" rotWithShape="0" blurRad="25400" dist="25527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aniTrans</a:t>
            </a:r>
            <a:r>
              <a:rPr sz="2100"/>
              <a:t> </a:t>
            </a:r>
            <a:br>
              <a:rPr sz="2100"/>
            </a:br>
            <a:br>
              <a:rPr sz="2100"/>
            </a:b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0" y="5654413"/>
            <a:ext cx="6400800" cy="746388"/>
          </a:xfrm>
          <a:prstGeom prst="rect">
            <a:avLst/>
          </a:prstGeom>
        </p:spPr>
        <p:txBody>
          <a:bodyPr/>
          <a:lstStyle/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Ratheeban Rajakumar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Yves Chapuis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Roland Tschendel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Roman Alonzo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Michael Monteiro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	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381000" y="2057399"/>
            <a:ext cx="8458200" cy="42672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Customer: Animal Transport company</a:t>
            </a:r>
          </a:p>
          <a:p>
            <a:pPr>
              <a:lnSpc>
                <a:spcPct val="250000"/>
              </a:lnSpc>
            </a:pPr>
            <a:r>
              <a:t>Create transportation routes</a:t>
            </a:r>
          </a:p>
          <a:p>
            <a:pPr>
              <a:lnSpc>
                <a:spcPct val="250000"/>
              </a:lnSpc>
            </a:pPr>
            <a:r>
              <a:t>Changes status of orders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381000" y="2057399"/>
            <a:ext cx="8458200" cy="42672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Slack</a:t>
            </a:r>
          </a:p>
          <a:p>
            <a:pPr>
              <a:lnSpc>
                <a:spcPct val="150000"/>
              </a:lnSpc>
            </a:pPr>
            <a:r>
              <a:t>Trello</a:t>
            </a:r>
          </a:p>
          <a:p>
            <a:pPr>
              <a:lnSpc>
                <a:spcPct val="150000"/>
              </a:lnSpc>
            </a:pPr>
            <a:r>
              <a:t>STS/Intellij</a:t>
            </a:r>
          </a:p>
          <a:p>
            <a:pPr>
              <a:lnSpc>
                <a:spcPct val="150000"/>
              </a:lnSpc>
            </a:pPr>
            <a:r>
              <a:t>Zoom</a:t>
            </a:r>
          </a:p>
          <a:p>
            <a:pPr>
              <a:lnSpc>
                <a:spcPct val="150000"/>
              </a:lnSpc>
            </a:pPr>
            <a:r>
              <a:t>Github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79514" y="304800"/>
            <a:ext cx="9064485" cy="1143000"/>
          </a:xfrm>
          <a:prstGeom prst="rect">
            <a:avLst/>
          </a:prstGeom>
        </p:spPr>
        <p:txBody>
          <a:bodyPr/>
          <a:lstStyle>
            <a:lvl1pPr algn="l">
              <a:defRPr sz="3100"/>
            </a:lvl1pPr>
          </a:lstStyle>
          <a:p>
            <a:pPr/>
            <a:r>
              <a:t>Implementation- and Learning Effort</a:t>
            </a:r>
          </a:p>
        </p:txBody>
      </p:sp>
      <p:sp>
        <p:nvSpPr>
          <p:cNvPr id="122" name="Textfeld 1"/>
          <p:cNvSpPr txBox="1"/>
          <p:nvPr/>
        </p:nvSpPr>
        <p:spPr>
          <a:xfrm>
            <a:off x="2676938" y="5899202"/>
            <a:ext cx="4002158" cy="3835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5"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   0 = bad                          10 = good</a:t>
            </a:r>
          </a:p>
        </p:txBody>
      </p:sp>
      <p:pic>
        <p:nvPicPr>
          <p:cNvPr id="123" name="Screen Shot 2017-12-20 at 15.13.05.png" descr="Screen Shot 2017-12-20 at 15.1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8274" y="2420073"/>
            <a:ext cx="3873501" cy="2603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7-12-20 at 15.12.56.png" descr="Screen Shot 2017-12-20 at 15.12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225" y="2408278"/>
            <a:ext cx="3873501" cy="262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70554" y="304800"/>
            <a:ext cx="8994866" cy="114300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Impact for Project Success and User friendliness</a:t>
            </a:r>
          </a:p>
        </p:txBody>
      </p:sp>
      <p:pic>
        <p:nvPicPr>
          <p:cNvPr id="127" name="Screen Shot 2017-12-20 at 15.13.19.png" descr="Screen Shot 2017-12-20 at 15.13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0459" y="2410567"/>
            <a:ext cx="3855946" cy="276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17-12-20 at 15.13.13.png" descr="Screen Shot 2017-12-20 at 15.13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595" y="2408888"/>
            <a:ext cx="3873808" cy="276700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feld 1"/>
          <p:cNvSpPr txBox="1"/>
          <p:nvPr/>
        </p:nvSpPr>
        <p:spPr>
          <a:xfrm>
            <a:off x="2676938" y="5899202"/>
            <a:ext cx="4002158" cy="3835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5"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   0 = bad                          10 = good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Live show</a:t>
            </a:r>
          </a:p>
        </p:txBody>
      </p:sp>
      <p:sp>
        <p:nvSpPr>
          <p:cNvPr id="132" name="Inhaltsplatzhalter 2"/>
          <p:cNvSpPr txBox="1"/>
          <p:nvPr>
            <p:ph type="body" idx="1"/>
          </p:nvPr>
        </p:nvSpPr>
        <p:spPr>
          <a:xfrm>
            <a:off x="381000" y="2057399"/>
            <a:ext cx="8458200" cy="42672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Positive</a:t>
            </a:r>
          </a:p>
        </p:txBody>
      </p:sp>
      <p:sp>
        <p:nvSpPr>
          <p:cNvPr id="135" name="Inhaltsplatzhalter 2"/>
          <p:cNvSpPr txBox="1"/>
          <p:nvPr>
            <p:ph type="body" idx="1"/>
          </p:nvPr>
        </p:nvSpPr>
        <p:spPr>
          <a:xfrm>
            <a:off x="381000" y="2057399"/>
            <a:ext cx="8458200" cy="42672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Trello: good tool to manage tasks</a:t>
            </a:r>
          </a:p>
          <a:p>
            <a:pPr>
              <a:lnSpc>
                <a:spcPct val="200000"/>
              </a:lnSpc>
            </a:pPr>
            <a:r>
              <a:t>Slack: good communication tool to separate private/work</a:t>
            </a:r>
          </a:p>
          <a:p>
            <a:pPr>
              <a:lnSpc>
                <a:spcPct val="200000"/>
              </a:lnSpc>
            </a:pPr>
            <a:r>
              <a:t>Zoom: good for screen-sharing and meetings</a:t>
            </a:r>
          </a:p>
          <a:p>
            <a:pPr>
              <a:lnSpc>
                <a:spcPct val="200000"/>
              </a:lnSpc>
            </a:pPr>
            <a:r>
              <a:t>24/7 IT-Support by TA Mathias Fuchs</a:t>
            </a:r>
          </a:p>
          <a:p>
            <a:pPr>
              <a:lnSpc>
                <a:spcPct val="200000"/>
              </a:lnSpc>
            </a:pPr>
            <a:r>
              <a:t>Change requests were manageable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Negative</a:t>
            </a:r>
          </a:p>
        </p:txBody>
      </p:sp>
      <p:sp>
        <p:nvSpPr>
          <p:cNvPr id="138" name="Inhaltsplatzhalter 2"/>
          <p:cNvSpPr txBox="1"/>
          <p:nvPr>
            <p:ph type="body" idx="1"/>
          </p:nvPr>
        </p:nvSpPr>
        <p:spPr>
          <a:xfrm>
            <a:off x="381000" y="2057399"/>
            <a:ext cx="8458200" cy="42672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Beginning: IDE was not working for everyone</a:t>
            </a:r>
          </a:p>
          <a:p>
            <a:pPr>
              <a:lnSpc>
                <a:spcPct val="200000"/>
              </a:lnSpc>
            </a:pPr>
            <a:r>
              <a:t>Git branching knowledge was missing</a:t>
            </a:r>
          </a:p>
          <a:p>
            <a:pPr>
              <a:lnSpc>
                <a:spcPct val="200000"/>
              </a:lnSpc>
            </a:pPr>
            <a:r>
              <a:t>Automatic testing was difficult</a:t>
            </a:r>
          </a:p>
          <a:p>
            <a:pPr>
              <a:lnSpc>
                <a:spcPct val="200000"/>
              </a:lnSpc>
            </a:pPr>
            <a:r>
              <a:t>Planning guides from lectures were not usable to full potential</a:t>
            </a:r>
          </a:p>
          <a:p>
            <a:pPr>
              <a:lnSpc>
                <a:spcPct val="200000"/>
              </a:lnSpc>
            </a:pPr>
            <a:r>
              <a:t>Mobile responsiveness too 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41" name="Inhaltsplatzhalter 2"/>
          <p:cNvSpPr txBox="1"/>
          <p:nvPr>
            <p:ph type="body" idx="1"/>
          </p:nvPr>
        </p:nvSpPr>
        <p:spPr>
          <a:xfrm>
            <a:off x="381000" y="2057399"/>
            <a:ext cx="8458200" cy="42672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Teamwork was good</a:t>
            </a:r>
          </a:p>
          <a:p>
            <a:pPr>
              <a:lnSpc>
                <a:spcPct val="250000"/>
              </a:lnSpc>
            </a:pPr>
            <a:r>
              <a:t>Practical knowledge combined with theory</a:t>
            </a:r>
          </a:p>
          <a:p>
            <a:pPr>
              <a:lnSpc>
                <a:spcPct val="250000"/>
              </a:lnSpc>
            </a:pPr>
            <a:r>
              <a:t>It was difficult to find meeting times with the whole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