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es Chapuis" initials="Y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lan\Desktop\Evalution%20Grafik%20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lan\Desktop\Evalution%20Grafik%20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lan\Desktop\Evalution%20Grafik%20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lan\Desktop\Evalution%20Grafik%20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Tabelle1!$B$6</c:f>
              <c:strCache>
                <c:ptCount val="1"/>
                <c:pt idx="0">
                  <c:v>Implementation Effort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Tabelle1!$C$5:$H$5</c:f>
              <c:strCache>
                <c:ptCount val="6"/>
                <c:pt idx="0">
                  <c:v>Trello</c:v>
                </c:pt>
                <c:pt idx="1">
                  <c:v>Slack</c:v>
                </c:pt>
                <c:pt idx="2">
                  <c:v>Zoom</c:v>
                </c:pt>
                <c:pt idx="3">
                  <c:v>Spring</c:v>
                </c:pt>
                <c:pt idx="4">
                  <c:v>Intellij</c:v>
                </c:pt>
                <c:pt idx="5">
                  <c:v>Git</c:v>
                </c:pt>
              </c:strCache>
              <c:extLst xmlns:c15="http://schemas.microsoft.com/office/drawing/2012/chart"/>
            </c:strRef>
          </c:cat>
          <c:val>
            <c:numRef>
              <c:f>Tabelle1!$C$6:$H$6</c:f>
              <c:numCache>
                <c:formatCode>General</c:formatCode>
                <c:ptCount val="6"/>
                <c:pt idx="0">
                  <c:v>8</c:v>
                </c:pt>
                <c:pt idx="1">
                  <c:v>6.5</c:v>
                </c:pt>
                <c:pt idx="2">
                  <c:v>9.5</c:v>
                </c:pt>
                <c:pt idx="3">
                  <c:v>8.5</c:v>
                </c:pt>
                <c:pt idx="4">
                  <c:v>6.5</c:v>
                </c:pt>
                <c:pt idx="5">
                  <c:v>7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0464-425D-99FF-D3F61D7A4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607584"/>
        <c:axId val="701605616"/>
        <c:extLst>
          <c:ext xmlns:c15="http://schemas.microsoft.com/office/drawing/2012/chart" uri="{02D57815-91ED-43cb-92C2-25804820EDAC}">
            <c15:filteredRad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Tabelle1!$B$7</c15:sqref>
                        </c15:formulaRef>
                      </c:ext>
                    </c:extLst>
                    <c:strCache>
                      <c:ptCount val="1"/>
                      <c:pt idx="0">
                        <c:v>User friendly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Tabelle1!$C$7:$H$7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9.5</c:v>
                      </c:pt>
                      <c:pt idx="1">
                        <c:v>9.5</c:v>
                      </c:pt>
                      <c:pt idx="2">
                        <c:v>8.5</c:v>
                      </c:pt>
                      <c:pt idx="3">
                        <c:v>3.5</c:v>
                      </c:pt>
                      <c:pt idx="4">
                        <c:v>8</c:v>
                      </c:pt>
                      <c:pt idx="5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464-425D-99FF-D3F61D7A4A26}"/>
                  </c:ext>
                </c:extLst>
              </c15:ser>
            </c15:filteredRadarSeries>
          </c:ext>
        </c:extLst>
      </c:radarChart>
      <c:catAx>
        <c:axId val="70160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5616"/>
        <c:crosses val="autoZero"/>
        <c:auto val="1"/>
        <c:lblAlgn val="ctr"/>
        <c:lblOffset val="100"/>
        <c:noMultiLvlLbl val="0"/>
      </c:catAx>
      <c:valAx>
        <c:axId val="70160561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2"/>
          <c:order val="2"/>
          <c:tx>
            <c:strRef>
              <c:f>Tabelle1!$B$8</c:f>
              <c:strCache>
                <c:ptCount val="1"/>
                <c:pt idx="0">
                  <c:v>Learning Effort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Tabelle1!$C$5:$H$5</c:f>
              <c:strCache>
                <c:ptCount val="6"/>
                <c:pt idx="0">
                  <c:v>Trello</c:v>
                </c:pt>
                <c:pt idx="1">
                  <c:v>Slack</c:v>
                </c:pt>
                <c:pt idx="2">
                  <c:v>Zoom</c:v>
                </c:pt>
                <c:pt idx="3">
                  <c:v>Spring</c:v>
                </c:pt>
                <c:pt idx="4">
                  <c:v>Intellij</c:v>
                </c:pt>
                <c:pt idx="5">
                  <c:v>Git</c:v>
                </c:pt>
              </c:strCache>
            </c:strRef>
          </c:cat>
          <c:val>
            <c:numRef>
              <c:f>Tabelle1!$C$8:$H$8</c:f>
              <c:numCache>
                <c:formatCode>General</c:formatCode>
                <c:ptCount val="6"/>
                <c:pt idx="0">
                  <c:v>8.5</c:v>
                </c:pt>
                <c:pt idx="1">
                  <c:v>9.5</c:v>
                </c:pt>
                <c:pt idx="2">
                  <c:v>6.5</c:v>
                </c:pt>
                <c:pt idx="3">
                  <c:v>4</c:v>
                </c:pt>
                <c:pt idx="4">
                  <c:v>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9-4D8C-89FF-6E4FDEC0F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607584"/>
        <c:axId val="701605616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Tabelle1!$B$6</c15:sqref>
                        </c15:formulaRef>
                      </c:ext>
                    </c:extLst>
                    <c:strCache>
                      <c:ptCount val="1"/>
                      <c:pt idx="0">
                        <c:v>Implementation Effort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Tabelle1!$C$6:$H$6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</c:v>
                      </c:pt>
                      <c:pt idx="1">
                        <c:v>6.5</c:v>
                      </c:pt>
                      <c:pt idx="2">
                        <c:v>9.5</c:v>
                      </c:pt>
                      <c:pt idx="3">
                        <c:v>8.5</c:v>
                      </c:pt>
                      <c:pt idx="4">
                        <c:v>6.5</c:v>
                      </c:pt>
                      <c:pt idx="5">
                        <c:v>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5B9-4D8C-89FF-6E4FDEC0F0BB}"/>
                  </c:ext>
                </c:extLst>
              </c15:ser>
            </c15:filteredRadarSeries>
            <c15:filteredRad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Tabelle1!$B$7</c15:sqref>
                        </c15:formulaRef>
                      </c:ext>
                    </c:extLst>
                    <c:strCache>
                      <c:ptCount val="1"/>
                      <c:pt idx="0">
                        <c:v>User friendly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Tabelle1!$C$7:$H$7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9.5</c:v>
                      </c:pt>
                      <c:pt idx="1">
                        <c:v>9.5</c:v>
                      </c:pt>
                      <c:pt idx="2">
                        <c:v>8.5</c:v>
                      </c:pt>
                      <c:pt idx="3">
                        <c:v>3.5</c:v>
                      </c:pt>
                      <c:pt idx="4">
                        <c:v>8</c:v>
                      </c:pt>
                      <c:pt idx="5">
                        <c:v>4.5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5B9-4D8C-89FF-6E4FDEC0F0BB}"/>
                  </c:ext>
                </c:extLst>
              </c15:ser>
            </c15:filteredRadarSeries>
            <c15:filteredRad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Tabelle1!$B$9</c15:sqref>
                        </c15:formulaRef>
                      </c:ext>
                    </c:extLst>
                    <c:strCache>
                      <c:ptCount val="1"/>
                      <c:pt idx="0">
                        <c:v>Impact for Project Success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Tabelle1!$C$9:$H$9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7.5</c:v>
                      </c:pt>
                      <c:pt idx="3">
                        <c:v>8.5</c:v>
                      </c:pt>
                      <c:pt idx="4">
                        <c:v>4.5</c:v>
                      </c:pt>
                      <c:pt idx="5">
                        <c:v>7.5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5B9-4D8C-89FF-6E4FDEC0F0BB}"/>
                  </c:ext>
                </c:extLst>
              </c15:ser>
            </c15:filteredRadarSeries>
          </c:ext>
        </c:extLst>
      </c:radarChart>
      <c:catAx>
        <c:axId val="70160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5616"/>
        <c:crosses val="autoZero"/>
        <c:auto val="1"/>
        <c:lblAlgn val="ctr"/>
        <c:lblOffset val="100"/>
        <c:noMultiLvlLbl val="0"/>
      </c:catAx>
      <c:valAx>
        <c:axId val="70160561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User friendly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1"/>
          <c:order val="1"/>
          <c:tx>
            <c:strRef>
              <c:f>Tabelle1!$B$7</c:f>
              <c:strCache>
                <c:ptCount val="1"/>
                <c:pt idx="0">
                  <c:v>User friendly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Tabelle1!$C$5:$H$5</c:f>
              <c:strCache>
                <c:ptCount val="6"/>
                <c:pt idx="0">
                  <c:v>Trello</c:v>
                </c:pt>
                <c:pt idx="1">
                  <c:v>Slack</c:v>
                </c:pt>
                <c:pt idx="2">
                  <c:v>Zoom</c:v>
                </c:pt>
                <c:pt idx="3">
                  <c:v>Spring</c:v>
                </c:pt>
                <c:pt idx="4">
                  <c:v>Intellij</c:v>
                </c:pt>
                <c:pt idx="5">
                  <c:v>Git</c:v>
                </c:pt>
              </c:strCache>
            </c:strRef>
          </c:cat>
          <c:val>
            <c:numRef>
              <c:f>Tabelle1!$C$7:$H$7</c:f>
              <c:numCache>
                <c:formatCode>General</c:formatCode>
                <c:ptCount val="6"/>
                <c:pt idx="0">
                  <c:v>9.5</c:v>
                </c:pt>
                <c:pt idx="1">
                  <c:v>9.5</c:v>
                </c:pt>
                <c:pt idx="2">
                  <c:v>8.5</c:v>
                </c:pt>
                <c:pt idx="3">
                  <c:v>3.5</c:v>
                </c:pt>
                <c:pt idx="4">
                  <c:v>8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B-4D8F-96D9-6D1A7A636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607584"/>
        <c:axId val="701605616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Tabelle1!$B$6</c15:sqref>
                        </c15:formulaRef>
                      </c:ext>
                    </c:extLst>
                    <c:strCache>
                      <c:ptCount val="1"/>
                      <c:pt idx="0">
                        <c:v>Implementation Effort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Tabelle1!$C$6:$H$6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</c:v>
                      </c:pt>
                      <c:pt idx="1">
                        <c:v>6.5</c:v>
                      </c:pt>
                      <c:pt idx="2">
                        <c:v>9.5</c:v>
                      </c:pt>
                      <c:pt idx="3">
                        <c:v>8.5</c:v>
                      </c:pt>
                      <c:pt idx="4">
                        <c:v>6.5</c:v>
                      </c:pt>
                      <c:pt idx="5">
                        <c:v>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2FB-4D8F-96D9-6D1A7A6364D6}"/>
                  </c:ext>
                </c:extLst>
              </c15:ser>
            </c15:filteredRadarSeries>
          </c:ext>
        </c:extLst>
      </c:radarChart>
      <c:catAx>
        <c:axId val="70160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5616"/>
        <c:crosses val="autoZero"/>
        <c:auto val="1"/>
        <c:lblAlgn val="ctr"/>
        <c:lblOffset val="100"/>
        <c:noMultiLvlLbl val="0"/>
      </c:catAx>
      <c:valAx>
        <c:axId val="70160561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3"/>
          <c:order val="3"/>
          <c:tx>
            <c:strRef>
              <c:f>Tabelle1!$B$9</c:f>
              <c:strCache>
                <c:ptCount val="1"/>
                <c:pt idx="0">
                  <c:v>Impact for Project Success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Tabelle1!$C$5:$H$5</c:f>
              <c:strCache>
                <c:ptCount val="6"/>
                <c:pt idx="0">
                  <c:v>Trello</c:v>
                </c:pt>
                <c:pt idx="1">
                  <c:v>Slack</c:v>
                </c:pt>
                <c:pt idx="2">
                  <c:v>Zoom</c:v>
                </c:pt>
                <c:pt idx="3">
                  <c:v>Spring</c:v>
                </c:pt>
                <c:pt idx="4">
                  <c:v>Intellij</c:v>
                </c:pt>
                <c:pt idx="5">
                  <c:v>Git</c:v>
                </c:pt>
              </c:strCache>
            </c:strRef>
          </c:cat>
          <c:val>
            <c:numRef>
              <c:f>Tabelle1!$C$9:$H$9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7.5</c:v>
                </c:pt>
                <c:pt idx="3">
                  <c:v>8.5</c:v>
                </c:pt>
                <c:pt idx="4">
                  <c:v>4.5</c:v>
                </c:pt>
                <c:pt idx="5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8-46A2-A445-6F2C28078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607584"/>
        <c:axId val="701605616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Tabelle1!$B$6</c15:sqref>
                        </c15:formulaRef>
                      </c:ext>
                    </c:extLst>
                    <c:strCache>
                      <c:ptCount val="1"/>
                      <c:pt idx="0">
                        <c:v>Implementation Effort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Tabelle1!$C$6:$H$6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</c:v>
                      </c:pt>
                      <c:pt idx="1">
                        <c:v>6.5</c:v>
                      </c:pt>
                      <c:pt idx="2">
                        <c:v>9.5</c:v>
                      </c:pt>
                      <c:pt idx="3">
                        <c:v>8.5</c:v>
                      </c:pt>
                      <c:pt idx="4">
                        <c:v>6.5</c:v>
                      </c:pt>
                      <c:pt idx="5">
                        <c:v>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678-46A2-A445-6F2C280786DE}"/>
                  </c:ext>
                </c:extLst>
              </c15:ser>
            </c15:filteredRadarSeries>
            <c15:filteredRad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Tabelle1!$B$7</c15:sqref>
                        </c15:formulaRef>
                      </c:ext>
                    </c:extLst>
                    <c:strCache>
                      <c:ptCount val="1"/>
                      <c:pt idx="0">
                        <c:v>User friendly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Tabelle1!$C$7:$H$7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9.5</c:v>
                      </c:pt>
                      <c:pt idx="1">
                        <c:v>9.5</c:v>
                      </c:pt>
                      <c:pt idx="2">
                        <c:v>8.5</c:v>
                      </c:pt>
                      <c:pt idx="3">
                        <c:v>3.5</c:v>
                      </c:pt>
                      <c:pt idx="4">
                        <c:v>8</c:v>
                      </c:pt>
                      <c:pt idx="5">
                        <c:v>4.5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678-46A2-A445-6F2C280786DE}"/>
                  </c:ext>
                </c:extLst>
              </c15:ser>
            </c15:filteredRadarSeries>
            <c15:filteredRad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Tabelle1!$B$8</c15:sqref>
                        </c15:formulaRef>
                      </c:ext>
                    </c:extLst>
                    <c:strCache>
                      <c:ptCount val="1"/>
                      <c:pt idx="0">
                        <c:v>Learning Effort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Tabelle1!$C$5:$H$5</c15:sqref>
                        </c15:formulaRef>
                      </c:ext>
                    </c:extLst>
                    <c:strCache>
                      <c:ptCount val="6"/>
                      <c:pt idx="0">
                        <c:v>Trello</c:v>
                      </c:pt>
                      <c:pt idx="1">
                        <c:v>Slack</c:v>
                      </c:pt>
                      <c:pt idx="2">
                        <c:v>Zoom</c:v>
                      </c:pt>
                      <c:pt idx="3">
                        <c:v>Spring</c:v>
                      </c:pt>
                      <c:pt idx="4">
                        <c:v>Intellij</c:v>
                      </c:pt>
                      <c:pt idx="5">
                        <c:v>Git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Tabelle1!$C$8:$H$8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8.5</c:v>
                      </c:pt>
                      <c:pt idx="1">
                        <c:v>9.5</c:v>
                      </c:pt>
                      <c:pt idx="2">
                        <c:v>6.5</c:v>
                      </c:pt>
                      <c:pt idx="3">
                        <c:v>4</c:v>
                      </c:pt>
                      <c:pt idx="4">
                        <c:v>7</c:v>
                      </c:pt>
                      <c:pt idx="5">
                        <c:v>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678-46A2-A445-6F2C280786DE}"/>
                  </c:ext>
                </c:extLst>
              </c15:ser>
            </c15:filteredRadarSeries>
          </c:ext>
        </c:extLst>
      </c:radarChart>
      <c:catAx>
        <c:axId val="70160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5616"/>
        <c:crosses val="autoZero"/>
        <c:auto val="1"/>
        <c:lblAlgn val="ctr"/>
        <c:lblOffset val="100"/>
        <c:noMultiLvlLbl val="0"/>
      </c:catAx>
      <c:valAx>
        <c:axId val="70160561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0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3T14:56:26.676" idx="1">
    <p:pos x="1920" y="1600"/>
    <p:text>Will need the info on that as well :)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16E8D-1266-4999-8AA6-E20FF8B74C3A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4ADD0E-56E9-4D94-847F-0E8BB03D3F00}">
      <dgm:prSet phldrT="[Text]"/>
      <dgm:spPr/>
      <dgm:t>
        <a:bodyPr/>
        <a:lstStyle/>
        <a:p>
          <a:r>
            <a:rPr lang="de-CH" dirty="0"/>
            <a:t>Communication</a:t>
          </a:r>
        </a:p>
        <a:p>
          <a:r>
            <a:rPr lang="de-CH" dirty="0"/>
            <a:t>Tools</a:t>
          </a:r>
          <a:endParaRPr lang="en-GB" dirty="0"/>
        </a:p>
      </dgm:t>
    </dgm:pt>
    <dgm:pt modelId="{69D6F449-D1B6-4D8E-B850-1577BEF45826}" type="parTrans" cxnId="{D71082B9-A0CD-435D-BEF8-54E31691E4FB}">
      <dgm:prSet/>
      <dgm:spPr/>
      <dgm:t>
        <a:bodyPr/>
        <a:lstStyle/>
        <a:p>
          <a:endParaRPr lang="en-GB"/>
        </a:p>
      </dgm:t>
    </dgm:pt>
    <dgm:pt modelId="{9F0C08F7-DB29-4DCC-AC63-82A21E6B5F0E}" type="sibTrans" cxnId="{D71082B9-A0CD-435D-BEF8-54E31691E4FB}">
      <dgm:prSet/>
      <dgm:spPr/>
      <dgm:t>
        <a:bodyPr/>
        <a:lstStyle/>
        <a:p>
          <a:endParaRPr lang="en-GB"/>
        </a:p>
      </dgm:t>
    </dgm:pt>
    <dgm:pt modelId="{014D1FE0-FF0F-475C-8E9E-C619434B1941}">
      <dgm:prSet phldrT="[Text]"/>
      <dgm:spPr/>
      <dgm:t>
        <a:bodyPr/>
        <a:lstStyle/>
        <a:p>
          <a:r>
            <a:rPr lang="en-GB" dirty="0"/>
            <a:t>Slack</a:t>
          </a:r>
        </a:p>
      </dgm:t>
    </dgm:pt>
    <dgm:pt modelId="{7EC8D0EF-3B50-451A-A647-4CEC26236C53}" type="parTrans" cxnId="{3A67D5D9-AA7C-4426-A6F7-ED519CC4E2D0}">
      <dgm:prSet/>
      <dgm:spPr/>
      <dgm:t>
        <a:bodyPr/>
        <a:lstStyle/>
        <a:p>
          <a:endParaRPr lang="en-GB"/>
        </a:p>
      </dgm:t>
    </dgm:pt>
    <dgm:pt modelId="{5B2C603A-D23B-4427-AC0A-1E0B2FAE312C}" type="sibTrans" cxnId="{3A67D5D9-AA7C-4426-A6F7-ED519CC4E2D0}">
      <dgm:prSet/>
      <dgm:spPr/>
      <dgm:t>
        <a:bodyPr/>
        <a:lstStyle/>
        <a:p>
          <a:endParaRPr lang="en-GB"/>
        </a:p>
      </dgm:t>
    </dgm:pt>
    <dgm:pt modelId="{1FD80FFD-0FC1-4405-824B-DFC6CDDAEE39}">
      <dgm:prSet phldrT="[Text]"/>
      <dgm:spPr/>
      <dgm:t>
        <a:bodyPr/>
        <a:lstStyle/>
        <a:p>
          <a:r>
            <a:rPr lang="de-CH" dirty="0"/>
            <a:t>Development Tools</a:t>
          </a:r>
          <a:endParaRPr lang="en-GB" dirty="0"/>
        </a:p>
      </dgm:t>
    </dgm:pt>
    <dgm:pt modelId="{9EAC5777-513D-4228-BB6D-4A378D0F4FA1}" type="parTrans" cxnId="{D31DEE53-C51F-4B40-9E6B-5B6126BA39C0}">
      <dgm:prSet/>
      <dgm:spPr/>
      <dgm:t>
        <a:bodyPr/>
        <a:lstStyle/>
        <a:p>
          <a:endParaRPr lang="en-GB"/>
        </a:p>
      </dgm:t>
    </dgm:pt>
    <dgm:pt modelId="{D86D4BFC-0904-48D9-AEC3-5329D96F0E33}" type="sibTrans" cxnId="{D31DEE53-C51F-4B40-9E6B-5B6126BA39C0}">
      <dgm:prSet/>
      <dgm:spPr/>
      <dgm:t>
        <a:bodyPr/>
        <a:lstStyle/>
        <a:p>
          <a:endParaRPr lang="en-GB"/>
        </a:p>
      </dgm:t>
    </dgm:pt>
    <dgm:pt modelId="{79E73427-1891-435A-871E-6826F618DD14}">
      <dgm:prSet phldrT="[Text]"/>
      <dgm:spPr/>
      <dgm:t>
        <a:bodyPr/>
        <a:lstStyle/>
        <a:p>
          <a:r>
            <a:rPr lang="en-GB" dirty="0"/>
            <a:t>STS/</a:t>
          </a:r>
          <a:r>
            <a:rPr lang="en-GB" dirty="0" err="1"/>
            <a:t>Intellij</a:t>
          </a:r>
          <a:endParaRPr lang="en-GB" dirty="0"/>
        </a:p>
      </dgm:t>
    </dgm:pt>
    <dgm:pt modelId="{908F9DF9-18EB-4A1D-AF25-F09EA10C866C}" type="parTrans" cxnId="{09167A73-CF8B-42F0-8825-85319493810E}">
      <dgm:prSet/>
      <dgm:spPr/>
      <dgm:t>
        <a:bodyPr/>
        <a:lstStyle/>
        <a:p>
          <a:endParaRPr lang="en-GB"/>
        </a:p>
      </dgm:t>
    </dgm:pt>
    <dgm:pt modelId="{3F8398E7-E6C0-47D5-B8BA-28CCDFDEC6CD}" type="sibTrans" cxnId="{09167A73-CF8B-42F0-8825-85319493810E}">
      <dgm:prSet/>
      <dgm:spPr/>
      <dgm:t>
        <a:bodyPr/>
        <a:lstStyle/>
        <a:p>
          <a:endParaRPr lang="en-GB"/>
        </a:p>
      </dgm:t>
    </dgm:pt>
    <dgm:pt modelId="{47DDBE6C-8028-4C08-A34A-C19C247E6219}">
      <dgm:prSet/>
      <dgm:spPr/>
      <dgm:t>
        <a:bodyPr/>
        <a:lstStyle/>
        <a:p>
          <a:r>
            <a:rPr lang="en-GB"/>
            <a:t>Trello</a:t>
          </a:r>
          <a:endParaRPr lang="en-GB" dirty="0"/>
        </a:p>
      </dgm:t>
    </dgm:pt>
    <dgm:pt modelId="{1AD31200-4F81-4AF0-B6A6-4F85B69292A9}" type="parTrans" cxnId="{E318517C-F411-4256-B2BC-BB88A6E4EBB9}">
      <dgm:prSet/>
      <dgm:spPr/>
      <dgm:t>
        <a:bodyPr/>
        <a:lstStyle/>
        <a:p>
          <a:endParaRPr lang="en-GB"/>
        </a:p>
      </dgm:t>
    </dgm:pt>
    <dgm:pt modelId="{16A33E28-B883-4618-90FF-703D644FDEE6}" type="sibTrans" cxnId="{E318517C-F411-4256-B2BC-BB88A6E4EBB9}">
      <dgm:prSet/>
      <dgm:spPr/>
      <dgm:t>
        <a:bodyPr/>
        <a:lstStyle/>
        <a:p>
          <a:endParaRPr lang="en-GB"/>
        </a:p>
      </dgm:t>
    </dgm:pt>
    <dgm:pt modelId="{22F881BF-41C0-44B8-A4B8-8F7418C1416E}">
      <dgm:prSet/>
      <dgm:spPr/>
      <dgm:t>
        <a:bodyPr/>
        <a:lstStyle/>
        <a:p>
          <a:r>
            <a:rPr lang="de-CH" dirty="0"/>
            <a:t>Z</a:t>
          </a:r>
          <a:r>
            <a:rPr lang="en-GB" dirty="0" err="1"/>
            <a:t>oom</a:t>
          </a:r>
          <a:endParaRPr lang="en-GB" dirty="0"/>
        </a:p>
      </dgm:t>
    </dgm:pt>
    <dgm:pt modelId="{BCF73BD7-992B-4E6A-9008-C79FD2E4D4D1}" type="parTrans" cxnId="{AB98A7B2-D982-4704-B09A-410FFFCB4FD3}">
      <dgm:prSet/>
      <dgm:spPr/>
      <dgm:t>
        <a:bodyPr/>
        <a:lstStyle/>
        <a:p>
          <a:endParaRPr lang="en-GB"/>
        </a:p>
      </dgm:t>
    </dgm:pt>
    <dgm:pt modelId="{07C58E01-0B83-466A-96D6-D01A7EC79DF9}" type="sibTrans" cxnId="{AB98A7B2-D982-4704-B09A-410FFFCB4FD3}">
      <dgm:prSet/>
      <dgm:spPr/>
      <dgm:t>
        <a:bodyPr/>
        <a:lstStyle/>
        <a:p>
          <a:endParaRPr lang="en-GB"/>
        </a:p>
      </dgm:t>
    </dgm:pt>
    <dgm:pt modelId="{0C00DB3A-0EA1-4990-A054-3C52ABF1F8D0}">
      <dgm:prSet/>
      <dgm:spPr/>
      <dgm:t>
        <a:bodyPr/>
        <a:lstStyle/>
        <a:p>
          <a:r>
            <a:rPr lang="de-CH"/>
            <a:t>S</a:t>
          </a:r>
          <a:r>
            <a:rPr lang="en-GB"/>
            <a:t>pring</a:t>
          </a:r>
          <a:endParaRPr lang="en-GB" dirty="0"/>
        </a:p>
      </dgm:t>
    </dgm:pt>
    <dgm:pt modelId="{0B5F221A-14A1-4C91-8038-379EA4D84F99}" type="parTrans" cxnId="{CC8A5B34-4BFC-40BE-950F-07AD9DA5A94A}">
      <dgm:prSet/>
      <dgm:spPr/>
      <dgm:t>
        <a:bodyPr/>
        <a:lstStyle/>
        <a:p>
          <a:endParaRPr lang="en-GB"/>
        </a:p>
      </dgm:t>
    </dgm:pt>
    <dgm:pt modelId="{582D85D9-397F-4AB4-8FAA-757CB08AC128}" type="sibTrans" cxnId="{CC8A5B34-4BFC-40BE-950F-07AD9DA5A94A}">
      <dgm:prSet/>
      <dgm:spPr/>
      <dgm:t>
        <a:bodyPr/>
        <a:lstStyle/>
        <a:p>
          <a:endParaRPr lang="en-GB"/>
        </a:p>
      </dgm:t>
    </dgm:pt>
    <dgm:pt modelId="{CBBECBF9-9DA0-4F29-8095-C4CCC0C4ECDF}">
      <dgm:prSet/>
      <dgm:spPr/>
      <dgm:t>
        <a:bodyPr/>
        <a:lstStyle/>
        <a:p>
          <a:r>
            <a:rPr lang="en-GB" dirty="0" err="1"/>
            <a:t>Github</a:t>
          </a:r>
          <a:endParaRPr lang="en-GB" dirty="0"/>
        </a:p>
      </dgm:t>
    </dgm:pt>
    <dgm:pt modelId="{945BAE02-601E-477E-BAA3-9B81C046878B}" type="parTrans" cxnId="{F84F7D6D-60BD-413B-BA8A-A3A9B9222D21}">
      <dgm:prSet/>
      <dgm:spPr/>
      <dgm:t>
        <a:bodyPr/>
        <a:lstStyle/>
        <a:p>
          <a:endParaRPr lang="en-GB"/>
        </a:p>
      </dgm:t>
    </dgm:pt>
    <dgm:pt modelId="{06D5D4FB-E829-4923-A309-FA16D7F87DE8}" type="sibTrans" cxnId="{F84F7D6D-60BD-413B-BA8A-A3A9B9222D21}">
      <dgm:prSet/>
      <dgm:spPr/>
      <dgm:t>
        <a:bodyPr/>
        <a:lstStyle/>
        <a:p>
          <a:endParaRPr lang="en-GB"/>
        </a:p>
      </dgm:t>
    </dgm:pt>
    <dgm:pt modelId="{59DA4F39-7872-4429-9D5C-80255C5753F1}" type="pres">
      <dgm:prSet presAssocID="{7F416E8D-1266-4999-8AA6-E20FF8B74C3A}" presName="Name0" presStyleCnt="0">
        <dgm:presLayoutVars>
          <dgm:dir/>
          <dgm:animLvl val="lvl"/>
          <dgm:resizeHandles val="exact"/>
        </dgm:presLayoutVars>
      </dgm:prSet>
      <dgm:spPr/>
    </dgm:pt>
    <dgm:pt modelId="{0EC54FEF-EA47-42BE-8592-2A0B20E6DE2D}" type="pres">
      <dgm:prSet presAssocID="{034ADD0E-56E9-4D94-847F-0E8BB03D3F00}" presName="composite" presStyleCnt="0"/>
      <dgm:spPr/>
    </dgm:pt>
    <dgm:pt modelId="{E3EBB8F2-96D4-43CF-B8B4-C237BEF36E7C}" type="pres">
      <dgm:prSet presAssocID="{034ADD0E-56E9-4D94-847F-0E8BB03D3F0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97D7976-292C-4B13-9151-527DAD26B33C}" type="pres">
      <dgm:prSet presAssocID="{034ADD0E-56E9-4D94-847F-0E8BB03D3F00}" presName="desTx" presStyleLbl="alignAccFollowNode1" presStyleIdx="0" presStyleCnt="2" custLinFactNeighborX="-1396" custLinFactNeighborY="-1626">
        <dgm:presLayoutVars>
          <dgm:bulletEnabled val="1"/>
        </dgm:presLayoutVars>
      </dgm:prSet>
      <dgm:spPr/>
    </dgm:pt>
    <dgm:pt modelId="{DC5DCFC3-E071-4424-A0F0-A56B2AD09921}" type="pres">
      <dgm:prSet presAssocID="{9F0C08F7-DB29-4DCC-AC63-82A21E6B5F0E}" presName="space" presStyleCnt="0"/>
      <dgm:spPr/>
    </dgm:pt>
    <dgm:pt modelId="{00EDCEFF-CEA0-4DF1-8696-6310F4756A63}" type="pres">
      <dgm:prSet presAssocID="{1FD80FFD-0FC1-4405-824B-DFC6CDDAEE39}" presName="composite" presStyleCnt="0"/>
      <dgm:spPr/>
    </dgm:pt>
    <dgm:pt modelId="{4920F421-E319-49DC-A19C-352DD2979E93}" type="pres">
      <dgm:prSet presAssocID="{1FD80FFD-0FC1-4405-824B-DFC6CDDAEE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7E1CF13-10A2-492D-BD35-9B9891847CC8}" type="pres">
      <dgm:prSet presAssocID="{1FD80FFD-0FC1-4405-824B-DFC6CDDAEE3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E6B3018-B83A-48AA-B334-AD593C5E474A}" type="presOf" srcId="{0C00DB3A-0EA1-4990-A054-3C52ABF1F8D0}" destId="{67E1CF13-10A2-492D-BD35-9B9891847CC8}" srcOrd="0" destOrd="1" presId="urn:microsoft.com/office/officeart/2005/8/layout/hList1"/>
    <dgm:cxn modelId="{CC8A5B34-4BFC-40BE-950F-07AD9DA5A94A}" srcId="{1FD80FFD-0FC1-4405-824B-DFC6CDDAEE39}" destId="{0C00DB3A-0EA1-4990-A054-3C52ABF1F8D0}" srcOrd="1" destOrd="0" parTransId="{0B5F221A-14A1-4C91-8038-379EA4D84F99}" sibTransId="{582D85D9-397F-4AB4-8FAA-757CB08AC128}"/>
    <dgm:cxn modelId="{E020D834-6C6A-4D85-B2C5-27B9831B8506}" type="presOf" srcId="{22F881BF-41C0-44B8-A4B8-8F7418C1416E}" destId="{997D7976-292C-4B13-9151-527DAD26B33C}" srcOrd="0" destOrd="2" presId="urn:microsoft.com/office/officeart/2005/8/layout/hList1"/>
    <dgm:cxn modelId="{B9B98461-C58C-4CA6-A55F-F185810EADC6}" type="presOf" srcId="{034ADD0E-56E9-4D94-847F-0E8BB03D3F00}" destId="{E3EBB8F2-96D4-43CF-B8B4-C237BEF36E7C}" srcOrd="0" destOrd="0" presId="urn:microsoft.com/office/officeart/2005/8/layout/hList1"/>
    <dgm:cxn modelId="{35B50645-49C0-4032-8EB0-1E393A3C4A55}" type="presOf" srcId="{1FD80FFD-0FC1-4405-824B-DFC6CDDAEE39}" destId="{4920F421-E319-49DC-A19C-352DD2979E93}" srcOrd="0" destOrd="0" presId="urn:microsoft.com/office/officeart/2005/8/layout/hList1"/>
    <dgm:cxn modelId="{F84F7D6D-60BD-413B-BA8A-A3A9B9222D21}" srcId="{1FD80FFD-0FC1-4405-824B-DFC6CDDAEE39}" destId="{CBBECBF9-9DA0-4F29-8095-C4CCC0C4ECDF}" srcOrd="2" destOrd="0" parTransId="{945BAE02-601E-477E-BAA3-9B81C046878B}" sibTransId="{06D5D4FB-E829-4923-A309-FA16D7F87DE8}"/>
    <dgm:cxn modelId="{09167A73-CF8B-42F0-8825-85319493810E}" srcId="{1FD80FFD-0FC1-4405-824B-DFC6CDDAEE39}" destId="{79E73427-1891-435A-871E-6826F618DD14}" srcOrd="0" destOrd="0" parTransId="{908F9DF9-18EB-4A1D-AF25-F09EA10C866C}" sibTransId="{3F8398E7-E6C0-47D5-B8BA-28CCDFDEC6CD}"/>
    <dgm:cxn modelId="{D31DEE53-C51F-4B40-9E6B-5B6126BA39C0}" srcId="{7F416E8D-1266-4999-8AA6-E20FF8B74C3A}" destId="{1FD80FFD-0FC1-4405-824B-DFC6CDDAEE39}" srcOrd="1" destOrd="0" parTransId="{9EAC5777-513D-4228-BB6D-4A378D0F4FA1}" sibTransId="{D86D4BFC-0904-48D9-AEC3-5329D96F0E33}"/>
    <dgm:cxn modelId="{78604D59-95F7-4700-B6AA-1A8E4E574D7C}" type="presOf" srcId="{014D1FE0-FF0F-475C-8E9E-C619434B1941}" destId="{997D7976-292C-4B13-9151-527DAD26B33C}" srcOrd="0" destOrd="0" presId="urn:microsoft.com/office/officeart/2005/8/layout/hList1"/>
    <dgm:cxn modelId="{E318517C-F411-4256-B2BC-BB88A6E4EBB9}" srcId="{034ADD0E-56E9-4D94-847F-0E8BB03D3F00}" destId="{47DDBE6C-8028-4C08-A34A-C19C247E6219}" srcOrd="1" destOrd="0" parTransId="{1AD31200-4F81-4AF0-B6A6-4F85B69292A9}" sibTransId="{16A33E28-B883-4618-90FF-703D644FDEE6}"/>
    <dgm:cxn modelId="{967F007F-05F9-4790-97F1-1EDE72AAE4AF}" type="presOf" srcId="{47DDBE6C-8028-4C08-A34A-C19C247E6219}" destId="{997D7976-292C-4B13-9151-527DAD26B33C}" srcOrd="0" destOrd="1" presId="urn:microsoft.com/office/officeart/2005/8/layout/hList1"/>
    <dgm:cxn modelId="{AB98A7B2-D982-4704-B09A-410FFFCB4FD3}" srcId="{034ADD0E-56E9-4D94-847F-0E8BB03D3F00}" destId="{22F881BF-41C0-44B8-A4B8-8F7418C1416E}" srcOrd="2" destOrd="0" parTransId="{BCF73BD7-992B-4E6A-9008-C79FD2E4D4D1}" sibTransId="{07C58E01-0B83-466A-96D6-D01A7EC79DF9}"/>
    <dgm:cxn modelId="{D71082B9-A0CD-435D-BEF8-54E31691E4FB}" srcId="{7F416E8D-1266-4999-8AA6-E20FF8B74C3A}" destId="{034ADD0E-56E9-4D94-847F-0E8BB03D3F00}" srcOrd="0" destOrd="0" parTransId="{69D6F449-D1B6-4D8E-B850-1577BEF45826}" sibTransId="{9F0C08F7-DB29-4DCC-AC63-82A21E6B5F0E}"/>
    <dgm:cxn modelId="{B469EEC5-D12C-4C2A-B392-D1060EED90FB}" type="presOf" srcId="{7F416E8D-1266-4999-8AA6-E20FF8B74C3A}" destId="{59DA4F39-7872-4429-9D5C-80255C5753F1}" srcOrd="0" destOrd="0" presId="urn:microsoft.com/office/officeart/2005/8/layout/hList1"/>
    <dgm:cxn modelId="{FBE0D8D7-52C7-42EB-9AD7-031C05F78B4D}" type="presOf" srcId="{79E73427-1891-435A-871E-6826F618DD14}" destId="{67E1CF13-10A2-492D-BD35-9B9891847CC8}" srcOrd="0" destOrd="0" presId="urn:microsoft.com/office/officeart/2005/8/layout/hList1"/>
    <dgm:cxn modelId="{3A67D5D9-AA7C-4426-A6F7-ED519CC4E2D0}" srcId="{034ADD0E-56E9-4D94-847F-0E8BB03D3F00}" destId="{014D1FE0-FF0F-475C-8E9E-C619434B1941}" srcOrd="0" destOrd="0" parTransId="{7EC8D0EF-3B50-451A-A647-4CEC26236C53}" sibTransId="{5B2C603A-D23B-4427-AC0A-1E0B2FAE312C}"/>
    <dgm:cxn modelId="{EDA44CE8-D2D9-4421-B7E6-70B359613DBF}" type="presOf" srcId="{CBBECBF9-9DA0-4F29-8095-C4CCC0C4ECDF}" destId="{67E1CF13-10A2-492D-BD35-9B9891847CC8}" srcOrd="0" destOrd="2" presId="urn:microsoft.com/office/officeart/2005/8/layout/hList1"/>
    <dgm:cxn modelId="{E13E9A4A-40C5-4024-B615-EC443CF1E6D3}" type="presParOf" srcId="{59DA4F39-7872-4429-9D5C-80255C5753F1}" destId="{0EC54FEF-EA47-42BE-8592-2A0B20E6DE2D}" srcOrd="0" destOrd="0" presId="urn:microsoft.com/office/officeart/2005/8/layout/hList1"/>
    <dgm:cxn modelId="{14CA7B02-7CB0-451F-8E05-E5CA76482E9E}" type="presParOf" srcId="{0EC54FEF-EA47-42BE-8592-2A0B20E6DE2D}" destId="{E3EBB8F2-96D4-43CF-B8B4-C237BEF36E7C}" srcOrd="0" destOrd="0" presId="urn:microsoft.com/office/officeart/2005/8/layout/hList1"/>
    <dgm:cxn modelId="{3A8E4ADB-EA52-4A7B-9664-E11256054BB9}" type="presParOf" srcId="{0EC54FEF-EA47-42BE-8592-2A0B20E6DE2D}" destId="{997D7976-292C-4B13-9151-527DAD26B33C}" srcOrd="1" destOrd="0" presId="urn:microsoft.com/office/officeart/2005/8/layout/hList1"/>
    <dgm:cxn modelId="{92687072-E8DC-484F-96E1-E8843D711779}" type="presParOf" srcId="{59DA4F39-7872-4429-9D5C-80255C5753F1}" destId="{DC5DCFC3-E071-4424-A0F0-A56B2AD09921}" srcOrd="1" destOrd="0" presId="urn:microsoft.com/office/officeart/2005/8/layout/hList1"/>
    <dgm:cxn modelId="{34CEF7A0-EE9A-48B3-8990-8F0EE8DF4C27}" type="presParOf" srcId="{59DA4F39-7872-4429-9D5C-80255C5753F1}" destId="{00EDCEFF-CEA0-4DF1-8696-6310F4756A63}" srcOrd="2" destOrd="0" presId="urn:microsoft.com/office/officeart/2005/8/layout/hList1"/>
    <dgm:cxn modelId="{498D5BC3-7153-4810-93DF-01F09EA225E2}" type="presParOf" srcId="{00EDCEFF-CEA0-4DF1-8696-6310F4756A63}" destId="{4920F421-E319-49DC-A19C-352DD2979E93}" srcOrd="0" destOrd="0" presId="urn:microsoft.com/office/officeart/2005/8/layout/hList1"/>
    <dgm:cxn modelId="{754718A8-754B-4B6F-8249-023EB5CE6F85}" type="presParOf" srcId="{00EDCEFF-CEA0-4DF1-8696-6310F4756A63}" destId="{67E1CF13-10A2-492D-BD35-9B9891847C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BB8F2-96D4-43CF-B8B4-C237BEF36E7C}">
      <dsp:nvSpPr>
        <dsp:cNvPr id="0" name=""/>
        <dsp:cNvSpPr/>
      </dsp:nvSpPr>
      <dsp:spPr>
        <a:xfrm>
          <a:off x="42" y="445020"/>
          <a:ext cx="4062309" cy="16249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Communication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Tools</a:t>
          </a:r>
          <a:endParaRPr lang="en-GB" sz="3900" kern="1200" dirty="0"/>
        </a:p>
      </dsp:txBody>
      <dsp:txXfrm>
        <a:off x="42" y="445020"/>
        <a:ext cx="4062309" cy="1624923"/>
      </dsp:txXfrm>
    </dsp:sp>
    <dsp:sp modelId="{997D7976-292C-4B13-9151-527DAD26B33C}">
      <dsp:nvSpPr>
        <dsp:cNvPr id="0" name=""/>
        <dsp:cNvSpPr/>
      </dsp:nvSpPr>
      <dsp:spPr>
        <a:xfrm>
          <a:off x="0" y="2031648"/>
          <a:ext cx="4062309" cy="2355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900" kern="1200" dirty="0"/>
            <a:t>Slack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900" kern="1200"/>
            <a:t>Trello</a:t>
          </a:r>
          <a:endParaRPr lang="en-GB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3900" kern="1200" dirty="0"/>
            <a:t>Z</a:t>
          </a:r>
          <a:r>
            <a:rPr lang="en-GB" sz="3900" kern="1200" dirty="0" err="1"/>
            <a:t>oom</a:t>
          </a:r>
          <a:endParaRPr lang="en-GB" sz="3900" kern="1200" dirty="0"/>
        </a:p>
      </dsp:txBody>
      <dsp:txXfrm>
        <a:off x="0" y="2031648"/>
        <a:ext cx="4062309" cy="2355210"/>
      </dsp:txXfrm>
    </dsp:sp>
    <dsp:sp modelId="{4920F421-E319-49DC-A19C-352DD2979E93}">
      <dsp:nvSpPr>
        <dsp:cNvPr id="0" name=""/>
        <dsp:cNvSpPr/>
      </dsp:nvSpPr>
      <dsp:spPr>
        <a:xfrm>
          <a:off x="4631075" y="445020"/>
          <a:ext cx="4062309" cy="16249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Development Tools</a:t>
          </a:r>
          <a:endParaRPr lang="en-GB" sz="3900" kern="1200" dirty="0"/>
        </a:p>
      </dsp:txBody>
      <dsp:txXfrm>
        <a:off x="4631075" y="445020"/>
        <a:ext cx="4062309" cy="1624923"/>
      </dsp:txXfrm>
    </dsp:sp>
    <dsp:sp modelId="{67E1CF13-10A2-492D-BD35-9B9891847CC8}">
      <dsp:nvSpPr>
        <dsp:cNvPr id="0" name=""/>
        <dsp:cNvSpPr/>
      </dsp:nvSpPr>
      <dsp:spPr>
        <a:xfrm>
          <a:off x="4631075" y="2069943"/>
          <a:ext cx="4062309" cy="2355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900" kern="1200" dirty="0"/>
            <a:t>STS/</a:t>
          </a:r>
          <a:r>
            <a:rPr lang="en-GB" sz="3900" kern="1200" dirty="0" err="1"/>
            <a:t>Intellij</a:t>
          </a:r>
          <a:endParaRPr lang="en-GB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3900" kern="1200"/>
            <a:t>S</a:t>
          </a:r>
          <a:r>
            <a:rPr lang="en-GB" sz="3900" kern="1200"/>
            <a:t>pring</a:t>
          </a:r>
          <a:endParaRPr lang="en-GB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900" kern="1200" dirty="0" err="1"/>
            <a:t>Github</a:t>
          </a:r>
          <a:endParaRPr lang="en-GB" sz="3900" kern="1200" dirty="0"/>
        </a:p>
      </dsp:txBody>
      <dsp:txXfrm>
        <a:off x="4631075" y="2069943"/>
        <a:ext cx="4062309" cy="2355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0" y="4495800"/>
            <a:ext cx="4876800" cy="1219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5753100"/>
            <a:ext cx="6400800" cy="6477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26720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057400"/>
            <a:ext cx="4040188" cy="4873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2057400"/>
            <a:ext cx="4041775" cy="487363"/>
          </a:xfrm>
          <a:prstGeom prst="rect">
            <a:avLst/>
          </a:prstGeom>
        </p:spPr>
        <p:txBody>
          <a:bodyPr anchor="b"/>
          <a:lstStyle/>
          <a:p>
            <a:pPr marL="288035" indent="-288035" defTabSz="768095">
              <a:defRPr sz="2688"/>
            </a:pPr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defRPr sz="32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458200" cy="426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3821" y="6617018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FFC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74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319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612648">
              <a:defRPr sz="3300">
                <a:effectLst>
                  <a:outerShdw blurRad="25400" dist="25527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aniTrans</a:t>
            </a:r>
            <a:r>
              <a:rPr sz="2100"/>
              <a:t> </a:t>
            </a:r>
            <a:br>
              <a:rPr sz="2100"/>
            </a:br>
            <a:br>
              <a:rPr sz="2100"/>
            </a:br>
            <a:endParaRPr sz="2100"/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Ratheeban Rajakumar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Yves Chapuis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Roland Tschendel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Roman Alonzo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r>
              <a:t>Project 	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Customer: Animal Transport company</a:t>
            </a:r>
          </a:p>
          <a:p>
            <a:pPr>
              <a:lnSpc>
                <a:spcPct val="250000"/>
              </a:lnSpc>
            </a:pPr>
            <a:r>
              <a:t>Create transportation routes</a:t>
            </a:r>
          </a:p>
          <a:p>
            <a:pPr>
              <a:lnSpc>
                <a:spcPct val="250000"/>
              </a:lnSpc>
            </a:pPr>
            <a:r>
              <a:t>Changes status of orders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The used Communications   and Development Tools </a:t>
            </a:r>
            <a:endParaRPr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0F0AE52-114E-4E48-A3DA-78B238EA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865709"/>
              </p:ext>
            </p:extLst>
          </p:nvPr>
        </p:nvGraphicFramePr>
        <p:xfrm>
          <a:off x="291545" y="1683026"/>
          <a:ext cx="8693427" cy="487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9514" y="304800"/>
            <a:ext cx="9064485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GB" sz="3100" dirty="0"/>
              <a:t>Implementation- and Learning Effort  of Communications   and Development Tools</a:t>
            </a:r>
            <a:endParaRPr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86C757B-8E2A-4293-BCED-15A2F13C9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74101"/>
              </p:ext>
            </p:extLst>
          </p:nvPr>
        </p:nvGraphicFramePr>
        <p:xfrm>
          <a:off x="79514" y="2570922"/>
          <a:ext cx="4306956" cy="291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AD0F599-8013-4C45-9D20-8A9B435E5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199288"/>
              </p:ext>
            </p:extLst>
          </p:nvPr>
        </p:nvGraphicFramePr>
        <p:xfrm>
          <a:off x="4757531" y="2572038"/>
          <a:ext cx="4306956" cy="291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D7DE9B63-0B3F-4FC0-9C54-A2B9EEFB1068}"/>
              </a:ext>
            </a:extLst>
          </p:cNvPr>
          <p:cNvSpPr txBox="1"/>
          <p:nvPr/>
        </p:nvSpPr>
        <p:spPr>
          <a:xfrm>
            <a:off x="2676939" y="5777948"/>
            <a:ext cx="4002157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b="1" dirty="0"/>
              <a:t>   0 = high </a:t>
            </a:r>
            <a:r>
              <a:rPr lang="de-CH" b="1" dirty="0" err="1"/>
              <a:t>effort</a:t>
            </a:r>
            <a:r>
              <a:rPr lang="de-CH" b="1" dirty="0"/>
              <a:t>         10 = </a:t>
            </a:r>
            <a:r>
              <a:rPr lang="de-CH" b="1" dirty="0" err="1"/>
              <a:t>low</a:t>
            </a:r>
            <a:r>
              <a:rPr lang="de-CH" b="1" dirty="0"/>
              <a:t> </a:t>
            </a:r>
            <a:r>
              <a:rPr lang="de-CH" b="1" dirty="0" err="1"/>
              <a:t>effort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56423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0554" y="304800"/>
            <a:ext cx="899486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GB" sz="2800" dirty="0"/>
              <a:t>Impact for Project Success and User </a:t>
            </a:r>
            <a:r>
              <a:rPr lang="en-GB" sz="2800" dirty="0" err="1"/>
              <a:t>friendlymess</a:t>
            </a:r>
            <a:r>
              <a:rPr lang="en-GB" sz="2800" dirty="0"/>
              <a:t>  of Communications   and Development Tools</a:t>
            </a:r>
            <a:endParaRPr sz="2800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DFB6CF3-C2A6-4AD5-AAC8-BECDB7167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292316"/>
              </p:ext>
            </p:extLst>
          </p:nvPr>
        </p:nvGraphicFramePr>
        <p:xfrm>
          <a:off x="4870871" y="2518039"/>
          <a:ext cx="4194549" cy="302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4D103D4A-7460-4B44-A6AC-F3C343857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011114"/>
              </p:ext>
            </p:extLst>
          </p:nvPr>
        </p:nvGraphicFramePr>
        <p:xfrm>
          <a:off x="70554" y="2518038"/>
          <a:ext cx="4203324" cy="302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DA9F734-1202-409F-AD72-D26C16811E2C}"/>
              </a:ext>
            </a:extLst>
          </p:cNvPr>
          <p:cNvSpPr txBox="1"/>
          <p:nvPr/>
        </p:nvSpPr>
        <p:spPr>
          <a:xfrm>
            <a:off x="2676939" y="5936979"/>
            <a:ext cx="4002157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b="1" dirty="0"/>
              <a:t>     0 = </a:t>
            </a:r>
            <a:r>
              <a:rPr lang="de-CH" b="1" dirty="0" err="1"/>
              <a:t>low</a:t>
            </a:r>
            <a:r>
              <a:rPr lang="de-CH" b="1" dirty="0"/>
              <a:t>                            10 = high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80659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r>
              <a:t>Live show</a:t>
            </a:r>
          </a:p>
        </p:txBody>
      </p:sp>
      <p:sp>
        <p:nvSpPr>
          <p:cNvPr id="12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el 1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r>
              <a:t>Positive</a:t>
            </a:r>
          </a:p>
        </p:txBody>
      </p:sp>
      <p:sp>
        <p:nvSpPr>
          <p:cNvPr id="12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Trello: good tool to manage tasks</a:t>
            </a:r>
          </a:p>
          <a:p>
            <a:pPr>
              <a:lnSpc>
                <a:spcPct val="200000"/>
              </a:lnSpc>
            </a:pPr>
            <a:r>
              <a:t>Slack: good communication tool to separate private/work</a:t>
            </a:r>
          </a:p>
          <a:p>
            <a:pPr>
              <a:lnSpc>
                <a:spcPct val="200000"/>
              </a:lnSpc>
            </a:pPr>
            <a:r>
              <a:t>Zoom: good for screen-sharing and meetings</a:t>
            </a:r>
          </a:p>
          <a:p>
            <a:pPr>
              <a:lnSpc>
                <a:spcPct val="200000"/>
              </a:lnSpc>
            </a:pPr>
            <a:r>
              <a:t>24/7 IT-Support by TA Mathias Fuchs</a:t>
            </a:r>
          </a:p>
          <a:p>
            <a:pPr>
              <a:lnSpc>
                <a:spcPct val="200000"/>
              </a:lnSpc>
            </a:pPr>
            <a:r>
              <a:t>Change requests were manageable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el 1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r>
              <a:t>Negative</a:t>
            </a:r>
          </a:p>
        </p:txBody>
      </p:sp>
      <p:sp>
        <p:nvSpPr>
          <p:cNvPr id="12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Beginning: Was not working for everyone</a:t>
            </a:r>
          </a:p>
          <a:p>
            <a:pPr>
              <a:lnSpc>
                <a:spcPct val="200000"/>
              </a:lnSpc>
            </a:pPr>
            <a:r>
              <a:t>Git branching knowledge was missing</a:t>
            </a:r>
          </a:p>
          <a:p>
            <a:pPr>
              <a:lnSpc>
                <a:spcPct val="200000"/>
              </a:lnSpc>
            </a:pPr>
            <a:r>
              <a:t>Automatic testing was difficult</a:t>
            </a:r>
          </a:p>
          <a:p>
            <a:pPr>
              <a:lnSpc>
                <a:spcPct val="200000"/>
              </a:lnSpc>
            </a:pPr>
            <a:r>
              <a:t>Planning guides from lectures not usable to full potential</a:t>
            </a:r>
          </a:p>
          <a:p>
            <a:pPr>
              <a:lnSpc>
                <a:spcPct val="200000"/>
              </a:lnSpc>
            </a:pPr>
            <a:r>
              <a:t>Mobile responsiveness too late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3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Teamwork was good</a:t>
            </a:r>
          </a:p>
          <a:p>
            <a:pPr>
              <a:lnSpc>
                <a:spcPct val="250000"/>
              </a:lnSpc>
            </a:pPr>
            <a:r>
              <a:t>Practical knowledge combined with theory</a:t>
            </a:r>
          </a:p>
          <a:p>
            <a:pPr>
              <a:lnSpc>
                <a:spcPct val="250000"/>
              </a:lnSpc>
            </a:pPr>
            <a:r>
              <a:t>It was difficult to find meeting times with the whole team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Bildschirmpräsentation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aniTrans   </vt:lpstr>
      <vt:lpstr>Project  </vt:lpstr>
      <vt:lpstr>The used Communications   and Development Tools </vt:lpstr>
      <vt:lpstr>Implementation- and Learning Effort  of Communications   and Development Tools</vt:lpstr>
      <vt:lpstr>Impact for Project Success and User friendlymess  of Communications   and Development Tools</vt:lpstr>
      <vt:lpstr>Live show</vt:lpstr>
      <vt:lpstr>Positive</vt:lpstr>
      <vt:lpstr>Negative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aniTrans</dc:title>
  <dc:creator>Roland Tschendel</dc:creator>
  <cp:lastModifiedBy>Roland Tschendel</cp:lastModifiedBy>
  <cp:revision>4</cp:revision>
  <dcterms:modified xsi:type="dcterms:W3CDTF">2017-12-19T08:34:22Z</dcterms:modified>
</cp:coreProperties>
</file>