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s/comment1.xml" ContentType="application/vnd.openxmlformats-officedocument.presentationml.comment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3"/>
    <p:sldId id="261" r:id="rId14"/>
    <p:sldId id="262" r:id="rId15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ves Chapuis" initials="Y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comments" Target="comments/comment1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/Relationships>
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12-13T14:56:26.676" idx="1">
    <p:pos x="1920" y="1600"/>
    <p:text>Will need the info on that as well :)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0" y="4495800"/>
            <a:ext cx="4876800" cy="1219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0" y="5753100"/>
            <a:ext cx="6400800" cy="6477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>
                <a:solidFill>
                  <a:srgbClr val="FFC000"/>
                </a:solidFill>
              </a:defRPr>
            </a:lvl1pPr>
            <a:lvl2pPr marL="0" indent="0">
              <a:buSzTx/>
              <a:buFontTx/>
              <a:buNone/>
              <a:defRPr>
                <a:solidFill>
                  <a:srgbClr val="FFC000"/>
                </a:solidFill>
              </a:defRPr>
            </a:lvl2pPr>
            <a:lvl3pPr marL="0" indent="0">
              <a:buSzTx/>
              <a:buFontTx/>
              <a:buNone/>
              <a:defRPr>
                <a:solidFill>
                  <a:srgbClr val="FFC000"/>
                </a:solidFill>
              </a:defRPr>
            </a:lvl3pPr>
            <a:lvl4pPr marL="0" indent="0">
              <a:buSzTx/>
              <a:buFontTx/>
              <a:buNone/>
              <a:defRPr>
                <a:solidFill>
                  <a:srgbClr val="FFC000"/>
                </a:solidFill>
              </a:defRPr>
            </a:lvl4pPr>
            <a:lvl5pPr marL="0" indent="0">
              <a:buSzTx/>
              <a:buFontTx/>
              <a:buNone/>
              <a:defRPr>
                <a:solidFill>
                  <a:srgbClr val="FFC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>
            <a:lvl1pPr>
              <a:defRPr b="0" sz="4400">
                <a:solidFill>
                  <a:srgbClr val="000000"/>
                </a:solidFill>
              </a:defRPr>
            </a:lvl1pPr>
          </a:lstStyle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>
                <a:solidFill>
                  <a:srgbClr val="000000"/>
                </a:solidFill>
              </a:defRPr>
            </a:lvl1pPr>
          </a:lstStyle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457200" y="2057400"/>
            <a:ext cx="4038600" cy="426720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Body Level One…"/>
          <p:cNvSpPr txBox="1"/>
          <p:nvPr>
            <p:ph type="body" sz="quarter" idx="1"/>
          </p:nvPr>
        </p:nvSpPr>
        <p:spPr>
          <a:xfrm>
            <a:off x="457200" y="2057400"/>
            <a:ext cx="4040188" cy="48736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/>
            </a:lvl1pPr>
            <a:lvl2pPr marL="0" indent="0">
              <a:buSzTx/>
              <a:buFontTx/>
              <a:buNone/>
              <a:defRPr b="1"/>
            </a:lvl2pPr>
            <a:lvl3pPr marL="0" indent="0">
              <a:buSzTx/>
              <a:buFontTx/>
              <a:buNone/>
              <a:defRPr b="1"/>
            </a:lvl3pPr>
            <a:lvl4pPr marL="0" indent="0">
              <a:buSzTx/>
              <a:buFontTx/>
              <a:buNone/>
              <a:defRPr b="1"/>
            </a:lvl4pPr>
            <a:lvl5pPr marL="0" indent="0">
              <a:buSzTx/>
              <a:buFontTx/>
              <a:buNone/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Text Placeholder 4"/>
          <p:cNvSpPr/>
          <p:nvPr>
            <p:ph type="body" sz="quarter" idx="13"/>
          </p:nvPr>
        </p:nvSpPr>
        <p:spPr>
          <a:xfrm>
            <a:off x="4645025" y="2057400"/>
            <a:ext cx="4041775" cy="487363"/>
          </a:xfrm>
          <a:prstGeom prst="rect">
            <a:avLst/>
          </a:prstGeom>
        </p:spPr>
        <p:txBody>
          <a:bodyPr anchor="b"/>
          <a:lstStyle/>
          <a:p>
            <a:pPr marL="288035" indent="-288035" defTabSz="768095">
              <a:defRPr sz="2688"/>
            </a:pPr>
          </a:p>
        </p:txBody>
      </p:sp>
      <p:sp>
        <p:nvSpPr>
          <p:cNvPr id="4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5" cy="1162050"/>
          </a:xfrm>
          <a:prstGeom prst="rect">
            <a:avLst/>
          </a:prstGeom>
        </p:spPr>
        <p:txBody>
          <a:bodyPr anchor="b"/>
          <a:lstStyle>
            <a:lvl1pPr algn="l">
              <a:defRPr sz="2000">
                <a:solidFill>
                  <a:srgbClr val="000000"/>
                </a:solidFill>
              </a:defRPr>
            </a:lvl1pPr>
          </a:lstStyle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13"/>
          </p:nvPr>
        </p:nvSpPr>
        <p:spPr>
          <a:xfrm>
            <a:off x="457198" y="1435100"/>
            <a:ext cx="3008316" cy="46910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700"/>
              </a:spcBef>
              <a:defRPr sz="32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 anchor="b"/>
          <a:lstStyle>
            <a:lvl1pPr algn="l">
              <a:defRPr sz="2000">
                <a:solidFill>
                  <a:srgbClr val="000000"/>
                </a:solidFill>
              </a:defRPr>
            </a:lvl1pPr>
          </a:lstStyle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1792288" y="612775"/>
            <a:ext cx="54864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2151356" y="304800"/>
            <a:ext cx="4876802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81000" y="2057400"/>
            <a:ext cx="8458200" cy="4267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03821" y="6617018"/>
            <a:ext cx="263980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FFC000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FFC000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FFC000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FFC000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FFC000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FFC000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FFC000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FFC000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FFC000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8001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145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717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5603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175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474719" marR="0" indent="-274319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3931919" marR="0" indent="-274319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612648">
              <a:defRPr sz="3300">
                <a:effectLst>
                  <a:outerShdw sx="100000" sy="100000" kx="0" ky="0" algn="b" rotWithShape="0" blurRad="25400" dist="25527" dir="2700000">
                    <a:srgbClr val="000000">
                      <a:alpha val="43137"/>
                    </a:srgbClr>
                  </a:outerShdw>
                </a:effectLst>
              </a:defRPr>
            </a:pPr>
            <a:r>
              <a:t>aniTrans</a:t>
            </a:r>
            <a:r>
              <a:rPr sz="2100"/>
              <a:t> </a:t>
            </a:r>
            <a:br>
              <a:rPr sz="2100"/>
            </a:br>
            <a:br>
              <a:rPr sz="2100"/>
            </a:br>
          </a:p>
        </p:txBody>
      </p:sp>
      <p:sp>
        <p:nvSpPr>
          <p:cNvPr id="113" name="Subtitle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02919">
              <a:lnSpc>
                <a:spcPct val="80000"/>
              </a:lnSpc>
              <a:spcBef>
                <a:spcPts val="0"/>
              </a:spcBef>
              <a:defRPr sz="1100"/>
            </a:pPr>
            <a:r>
              <a:t>Ratheeban Rajakumar</a:t>
            </a:r>
          </a:p>
          <a:p>
            <a:pPr defTabSz="502919">
              <a:lnSpc>
                <a:spcPct val="80000"/>
              </a:lnSpc>
              <a:spcBef>
                <a:spcPts val="0"/>
              </a:spcBef>
              <a:defRPr sz="1100"/>
            </a:pPr>
            <a:r>
              <a:t>Yves Chapuis</a:t>
            </a:r>
          </a:p>
          <a:p>
            <a:pPr defTabSz="502919">
              <a:lnSpc>
                <a:spcPct val="80000"/>
              </a:lnSpc>
              <a:spcBef>
                <a:spcPts val="0"/>
              </a:spcBef>
              <a:defRPr sz="1100"/>
            </a:pPr>
            <a:r>
              <a:t>Roland Tschendel</a:t>
            </a:r>
          </a:p>
          <a:p>
            <a:pPr defTabSz="502919">
              <a:lnSpc>
                <a:spcPct val="80000"/>
              </a:lnSpc>
              <a:spcBef>
                <a:spcPts val="0"/>
              </a:spcBef>
              <a:defRPr sz="1100"/>
            </a:pPr>
            <a:r>
              <a:t>Roman Alonzo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/>
          <p:nvPr>
            <p:ph type="title"/>
          </p:nvPr>
        </p:nvSpPr>
        <p:spPr>
          <a:xfrm>
            <a:off x="2151356" y="304800"/>
            <a:ext cx="4876802" cy="1143000"/>
          </a:xfrm>
          <a:prstGeom prst="rect">
            <a:avLst/>
          </a:prstGeom>
        </p:spPr>
        <p:txBody>
          <a:bodyPr/>
          <a:lstStyle/>
          <a:p>
            <a:pPr/>
            <a:r>
              <a:t>Project 	</a:t>
            </a:r>
          </a:p>
        </p:txBody>
      </p:sp>
      <p:sp>
        <p:nvSpPr>
          <p:cNvPr id="116" name="Content Placeholder 2"/>
          <p:cNvSpPr txBox="1"/>
          <p:nvPr>
            <p:ph type="body" idx="1"/>
          </p:nvPr>
        </p:nvSpPr>
        <p:spPr>
          <a:xfrm>
            <a:off x="381000" y="2057399"/>
            <a:ext cx="8458200" cy="426720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250000"/>
              </a:lnSpc>
            </a:pPr>
            <a:r>
              <a:t>Customer: Animal Transport company</a:t>
            </a:r>
          </a:p>
          <a:p>
            <a:pPr>
              <a:lnSpc>
                <a:spcPct val="250000"/>
              </a:lnSpc>
            </a:pPr>
            <a:r>
              <a:t>Create transportation routes</a:t>
            </a:r>
          </a:p>
          <a:p>
            <a:pPr>
              <a:lnSpc>
                <a:spcPct val="250000"/>
              </a:lnSpc>
            </a:pPr>
            <a:r>
              <a:t>Changes status of orders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 txBox="1"/>
          <p:nvPr>
            <p:ph type="title"/>
          </p:nvPr>
        </p:nvSpPr>
        <p:spPr>
          <a:xfrm>
            <a:off x="2151356" y="304800"/>
            <a:ext cx="4876802" cy="1143000"/>
          </a:xfrm>
          <a:prstGeom prst="rect">
            <a:avLst/>
          </a:prstGeom>
        </p:spPr>
        <p:txBody>
          <a:bodyPr/>
          <a:lstStyle/>
          <a:p>
            <a:pPr/>
            <a:r>
              <a:t>Tools</a:t>
            </a:r>
          </a:p>
        </p:txBody>
      </p:sp>
      <p:sp>
        <p:nvSpPr>
          <p:cNvPr id="119" name="Content Placeholder 2"/>
          <p:cNvSpPr txBox="1"/>
          <p:nvPr>
            <p:ph type="body" idx="1"/>
          </p:nvPr>
        </p:nvSpPr>
        <p:spPr>
          <a:xfrm>
            <a:off x="381000" y="2057399"/>
            <a:ext cx="8458200" cy="426720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t>Slack</a:t>
            </a:r>
          </a:p>
          <a:p>
            <a:pPr>
              <a:lnSpc>
                <a:spcPct val="150000"/>
              </a:lnSpc>
            </a:pPr>
            <a:r>
              <a:t>Trello</a:t>
            </a:r>
          </a:p>
          <a:p>
            <a:pPr>
              <a:lnSpc>
                <a:spcPct val="150000"/>
              </a:lnSpc>
            </a:pPr>
            <a:r>
              <a:t>STS/Intellij</a:t>
            </a:r>
          </a:p>
          <a:p>
            <a:pPr>
              <a:lnSpc>
                <a:spcPct val="150000"/>
              </a:lnSpc>
            </a:pPr>
            <a:r>
              <a:t>Zoom</a:t>
            </a:r>
          </a:p>
          <a:p>
            <a:pPr>
              <a:lnSpc>
                <a:spcPct val="150000"/>
              </a:lnSpc>
            </a:pPr>
            <a:r>
              <a:t>Github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el 1"/>
          <p:cNvSpPr txBox="1"/>
          <p:nvPr>
            <p:ph type="title"/>
          </p:nvPr>
        </p:nvSpPr>
        <p:spPr>
          <a:xfrm>
            <a:off x="2151356" y="304800"/>
            <a:ext cx="4876802" cy="1143000"/>
          </a:xfrm>
          <a:prstGeom prst="rect">
            <a:avLst/>
          </a:prstGeom>
        </p:spPr>
        <p:txBody>
          <a:bodyPr/>
          <a:lstStyle/>
          <a:p>
            <a:pPr/>
            <a:r>
              <a:t>Live show</a:t>
            </a:r>
          </a:p>
        </p:txBody>
      </p:sp>
      <p:sp>
        <p:nvSpPr>
          <p:cNvPr id="122" name="Inhaltsplatzhalter 2"/>
          <p:cNvSpPr txBox="1"/>
          <p:nvPr>
            <p:ph type="body" idx="1"/>
          </p:nvPr>
        </p:nvSpPr>
        <p:spPr>
          <a:xfrm>
            <a:off x="381000" y="2057399"/>
            <a:ext cx="8458200" cy="426720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el 1"/>
          <p:cNvSpPr txBox="1"/>
          <p:nvPr>
            <p:ph type="title"/>
          </p:nvPr>
        </p:nvSpPr>
        <p:spPr>
          <a:xfrm>
            <a:off x="2151356" y="304800"/>
            <a:ext cx="4876802" cy="1143000"/>
          </a:xfrm>
          <a:prstGeom prst="rect">
            <a:avLst/>
          </a:prstGeom>
        </p:spPr>
        <p:txBody>
          <a:bodyPr/>
          <a:lstStyle/>
          <a:p>
            <a:pPr/>
            <a:r>
              <a:t>Positive</a:t>
            </a:r>
          </a:p>
        </p:txBody>
      </p:sp>
      <p:sp>
        <p:nvSpPr>
          <p:cNvPr id="125" name="Inhaltsplatzhalter 2"/>
          <p:cNvSpPr txBox="1"/>
          <p:nvPr>
            <p:ph type="body" idx="1"/>
          </p:nvPr>
        </p:nvSpPr>
        <p:spPr>
          <a:xfrm>
            <a:off x="381000" y="2057399"/>
            <a:ext cx="8458200" cy="426720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t>Trello: good tool to manage tasks</a:t>
            </a:r>
          </a:p>
          <a:p>
            <a:pPr>
              <a:lnSpc>
                <a:spcPct val="200000"/>
              </a:lnSpc>
            </a:pPr>
            <a:r>
              <a:t>Slack: good communication tool to separate private/work</a:t>
            </a:r>
          </a:p>
          <a:p>
            <a:pPr>
              <a:lnSpc>
                <a:spcPct val="200000"/>
              </a:lnSpc>
            </a:pPr>
            <a:r>
              <a:t>Zoom: good for screen-sharing and meetings</a:t>
            </a:r>
          </a:p>
          <a:p>
            <a:pPr>
              <a:lnSpc>
                <a:spcPct val="200000"/>
              </a:lnSpc>
            </a:pPr>
            <a:r>
              <a:t>24/7 IT-Support by TA Mathias Fuchs</a:t>
            </a:r>
          </a:p>
          <a:p>
            <a:pPr>
              <a:lnSpc>
                <a:spcPct val="200000"/>
              </a:lnSpc>
            </a:pPr>
            <a:r>
              <a:t>Change requests were manageable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el 1"/>
          <p:cNvSpPr txBox="1"/>
          <p:nvPr>
            <p:ph type="title"/>
          </p:nvPr>
        </p:nvSpPr>
        <p:spPr>
          <a:xfrm>
            <a:off x="2151356" y="304800"/>
            <a:ext cx="4876802" cy="1143000"/>
          </a:xfrm>
          <a:prstGeom prst="rect">
            <a:avLst/>
          </a:prstGeom>
        </p:spPr>
        <p:txBody>
          <a:bodyPr/>
          <a:lstStyle/>
          <a:p>
            <a:pPr/>
            <a:r>
              <a:t>Negative</a:t>
            </a:r>
          </a:p>
        </p:txBody>
      </p:sp>
      <p:sp>
        <p:nvSpPr>
          <p:cNvPr id="128" name="Inhaltsplatzhalter 2"/>
          <p:cNvSpPr txBox="1"/>
          <p:nvPr>
            <p:ph type="body" idx="1"/>
          </p:nvPr>
        </p:nvSpPr>
        <p:spPr>
          <a:xfrm>
            <a:off x="381000" y="2057399"/>
            <a:ext cx="8458200" cy="426720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t>Beginning: Was not working for everyone</a:t>
            </a:r>
          </a:p>
          <a:p>
            <a:pPr>
              <a:lnSpc>
                <a:spcPct val="200000"/>
              </a:lnSpc>
            </a:pPr>
            <a:r>
              <a:t>Git branching knowledge was missing</a:t>
            </a:r>
          </a:p>
          <a:p>
            <a:pPr>
              <a:lnSpc>
                <a:spcPct val="200000"/>
              </a:lnSpc>
            </a:pPr>
            <a:r>
              <a:t>Automatic testing was difficult</a:t>
            </a:r>
          </a:p>
          <a:p>
            <a:pPr>
              <a:lnSpc>
                <a:spcPct val="200000"/>
              </a:lnSpc>
            </a:pPr>
            <a:r>
              <a:t>Planning guides from lectures not usable to full potential</a:t>
            </a:r>
          </a:p>
          <a:p>
            <a:pPr>
              <a:lnSpc>
                <a:spcPct val="200000"/>
              </a:lnSpc>
            </a:pPr>
            <a:r>
              <a:t>Mobile responsiveness too late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el 1"/>
          <p:cNvSpPr txBox="1"/>
          <p:nvPr>
            <p:ph type="title"/>
          </p:nvPr>
        </p:nvSpPr>
        <p:spPr>
          <a:xfrm>
            <a:off x="2151356" y="304800"/>
            <a:ext cx="4876802" cy="1143000"/>
          </a:xfrm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131" name="Inhaltsplatzhalter 2"/>
          <p:cNvSpPr txBox="1"/>
          <p:nvPr>
            <p:ph type="body" idx="1"/>
          </p:nvPr>
        </p:nvSpPr>
        <p:spPr>
          <a:xfrm>
            <a:off x="381000" y="2057399"/>
            <a:ext cx="8458200" cy="426720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250000"/>
              </a:lnSpc>
            </a:pPr>
            <a:r>
              <a:t>Teamwork was good</a:t>
            </a:r>
          </a:p>
          <a:p>
            <a:pPr>
              <a:lnSpc>
                <a:spcPct val="250000"/>
              </a:lnSpc>
            </a:pPr>
            <a:r>
              <a:t>Practical knowledge combined with theory</a:t>
            </a:r>
          </a:p>
          <a:p>
            <a:pPr>
              <a:lnSpc>
                <a:spcPct val="250000"/>
              </a:lnSpc>
            </a:pPr>
            <a:r>
              <a:t>It was difficult to find meeting times with the whole team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