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g.unibe.ch/staff/Osman" TargetMode="External"/><Relationship Id="rId2" Type="http://schemas.openxmlformats.org/officeDocument/2006/relationships/hyperlink" Target="mailto:silas.berger@students.unibe.ch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azza.com/unibe.ch/fall2016/ese2016" TargetMode="External"/><Relationship Id="rId3" Type="http://schemas.openxmlformats.org/officeDocument/2006/relationships/hyperlink" Target="https://github.com/scg-unibe-ch/ese2017" TargetMode="External"/><Relationship Id="rId7" Type="http://schemas.openxmlformats.org/officeDocument/2006/relationships/hyperlink" Target="https://piazza.com/unibe.ch/fall2017/ese2017" TargetMode="External"/><Relationship Id="rId2" Type="http://schemas.openxmlformats.org/officeDocument/2006/relationships/hyperlink" Target="http://scg.unibe.ch/teaching/es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cg-unibe-ch/ese2016/wiki" TargetMode="External"/><Relationship Id="rId5" Type="http://schemas.openxmlformats.org/officeDocument/2006/relationships/hyperlink" Target="https://github.com/scg-unibe-ch/ese2017/wiki" TargetMode="External"/><Relationship Id="rId4" Type="http://schemas.openxmlformats.org/officeDocument/2006/relationships/hyperlink" Target="https://github.com/scg-unibe-ch/ese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urse Organiz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Course Organization</a:t>
            </a:r>
          </a:p>
        </p:txBody>
      </p:sp>
      <p:sp>
        <p:nvSpPr>
          <p:cNvPr id="120" name="Haidar Osman…"/>
          <p:cNvSpPr txBox="1">
            <a:spLocks noGrp="1"/>
          </p:cNvSpPr>
          <p:nvPr>
            <p:ph type="subTitle" sz="quarter" idx="1"/>
          </p:nvPr>
        </p:nvSpPr>
        <p:spPr>
          <a:xfrm>
            <a:off x="114299" y="8408937"/>
            <a:ext cx="9330325" cy="120560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GB" dirty="0"/>
              <a:t>Silas Berger (adapted from Haidar Osman)</a:t>
            </a:r>
          </a:p>
          <a:p>
            <a:pPr algn="l">
              <a:defRPr sz="2400" b="1" i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CH" u="sng" dirty="0">
                <a:solidFill>
                  <a:srgbClr val="0070C0"/>
                </a:solidFill>
                <a:hlinkClick r:id="rId2"/>
              </a:rPr>
              <a:t>silas.berger@students.unibe.ch</a:t>
            </a:r>
            <a:endParaRPr u="sng" dirty="0">
              <a:solidFill>
                <a:srgbClr val="0070C0"/>
              </a:solidFill>
              <a:hlinkClick r:id="rId3"/>
            </a:endParaRPr>
          </a:p>
        </p:txBody>
      </p:sp>
      <p:pic>
        <p:nvPicPr>
          <p:cNvPr id="12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9454" y="204394"/>
            <a:ext cx="2361007" cy="1810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ESE 2016"/>
          <p:cNvSpPr txBox="1"/>
          <p:nvPr/>
        </p:nvSpPr>
        <p:spPr>
          <a:xfrm>
            <a:off x="10555214" y="8749283"/>
            <a:ext cx="1989486" cy="524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78358">
              <a:defRPr sz="277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ESE 201</a:t>
            </a:r>
            <a:r>
              <a:rPr lang="de-CH" dirty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4FA2B-69AD-448F-9D7B-800193AE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183" y="1164921"/>
            <a:ext cx="11099800" cy="8154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When?</a:t>
            </a:r>
          </a:p>
          <a:p>
            <a:r>
              <a:rPr lang="en-US" dirty="0"/>
              <a:t>Lecture:    Wednesday 14:15 - 16:00</a:t>
            </a:r>
          </a:p>
          <a:p>
            <a:r>
              <a:rPr lang="en-US" dirty="0"/>
              <a:t>Exercise :  Wednesday 16:15 - 17:00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Who?</a:t>
            </a:r>
          </a:p>
          <a:p>
            <a:r>
              <a:rPr lang="en-US" dirty="0"/>
              <a:t>Manuel Leuenberger</a:t>
            </a:r>
          </a:p>
          <a:p>
            <a:r>
              <a:rPr lang="en-US" dirty="0"/>
              <a:t>Mathias Fuchs</a:t>
            </a:r>
          </a:p>
          <a:p>
            <a:r>
              <a:rPr lang="en-US" dirty="0"/>
              <a:t>Silas Berger</a:t>
            </a:r>
          </a:p>
          <a:p>
            <a:endParaRPr lang="de-CH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</a:t>
            </a:r>
          </a:p>
        </p:txBody>
      </p:sp>
      <p:sp>
        <p:nvSpPr>
          <p:cNvPr id="135" name="Project: Website for Real Estate…"/>
          <p:cNvSpPr txBox="1">
            <a:spLocks noGrp="1"/>
          </p:cNvSpPr>
          <p:nvPr>
            <p:ph type="body" sz="half" idx="1"/>
          </p:nvPr>
        </p:nvSpPr>
        <p:spPr>
          <a:xfrm>
            <a:off x="342900" y="2597150"/>
            <a:ext cx="6073180" cy="628650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Project:</a:t>
            </a:r>
            <a:r>
              <a:rPr lang="en-GB" dirty="0"/>
              <a:t> Web-Tool for Transport Management 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Platform:</a:t>
            </a:r>
            <a:r>
              <a:rPr lang="en-GB" dirty="0"/>
              <a:t> J2EE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Frameworks &amp; Tools:</a:t>
            </a:r>
            <a:r>
              <a:rPr lang="en-GB" dirty="0"/>
              <a:t> Spring (MVC, Data, Security), Maven, </a:t>
            </a:r>
            <a:r>
              <a:rPr lang="en-GB" dirty="0" err="1"/>
              <a:t>MySql</a:t>
            </a:r>
            <a:r>
              <a:rPr lang="en-GB" dirty="0"/>
              <a:t>, Git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Customer:</a:t>
            </a:r>
            <a:r>
              <a:rPr lang="en-GB" dirty="0"/>
              <a:t> ESE Assistants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Team size:</a:t>
            </a:r>
            <a:r>
              <a:rPr lang="en-GB" dirty="0"/>
              <a:t> 4/5 members</a:t>
            </a:r>
          </a:p>
        </p:txBody>
      </p:sp>
      <p:pic>
        <p:nvPicPr>
          <p:cNvPr id="136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010" y="4479384"/>
            <a:ext cx="1509780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7252" y="4894888"/>
            <a:ext cx="1827732" cy="105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3904" y="3499178"/>
            <a:ext cx="2193428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492" y="2507289"/>
            <a:ext cx="2097463" cy="1288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21448" y="7254237"/>
            <a:ext cx="2638340" cy="60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30152" y="5890100"/>
            <a:ext cx="2301527" cy="1190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68140" y="8242300"/>
            <a:ext cx="2451938" cy="83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nal Grad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4095">
              <a:spcBef>
                <a:spcPts val="3600"/>
              </a:spcBef>
              <a:buSzTx/>
              <a:buNone/>
              <a:defRPr sz="31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Final Grade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dirty="0"/>
              <a:t>60% Final Exam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dirty="0"/>
              <a:t>40% Project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endParaRPr dirty="0"/>
          </a:p>
          <a:p>
            <a:pPr marL="0" indent="0" defTabSz="514095">
              <a:spcBef>
                <a:spcPts val="3600"/>
              </a:spcBef>
              <a:buSzTx/>
              <a:buNone/>
              <a:defRPr sz="31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Project Evaluation</a:t>
            </a:r>
            <a:endParaRPr lang="de-CH" dirty="0"/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lang="de-CH" dirty="0" err="1"/>
              <a:t>code</a:t>
            </a:r>
            <a:r>
              <a:rPr lang="de-CH" dirty="0"/>
              <a:t>, design, </a:t>
            </a:r>
            <a:r>
              <a:rPr lang="de-CH" dirty="0" err="1"/>
              <a:t>functionality</a:t>
            </a:r>
            <a:r>
              <a:rPr lang="de-CH" dirty="0"/>
              <a:t>, </a:t>
            </a:r>
            <a:r>
              <a:rPr lang="de-CH" dirty="0" err="1"/>
              <a:t>usability</a:t>
            </a:r>
            <a:r>
              <a:rPr lang="de-CH" dirty="0"/>
              <a:t>, </a:t>
            </a:r>
            <a:r>
              <a:rPr lang="de-CH" dirty="0" err="1"/>
              <a:t>documentation</a:t>
            </a:r>
            <a:r>
              <a:rPr lang="de-CH" dirty="0"/>
              <a:t>,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145" name="Gr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Grading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3650" y="3956050"/>
            <a:ext cx="53975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Links</a:t>
            </a:r>
          </a:p>
        </p:txBody>
      </p:sp>
      <p:sp>
        <p:nvSpPr>
          <p:cNvPr id="149" name="Lectures: http://scg.unibe.ch/teaching/ese…"/>
          <p:cNvSpPr txBox="1">
            <a:spLocks noGrp="1"/>
          </p:cNvSpPr>
          <p:nvPr>
            <p:ph type="body" idx="1"/>
          </p:nvPr>
        </p:nvSpPr>
        <p:spPr>
          <a:xfrm>
            <a:off x="139104" y="2603500"/>
            <a:ext cx="12726592" cy="6286500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  <a:defRPr sz="3200"/>
            </a:pPr>
            <a:r>
              <a:rPr dirty="0"/>
              <a:t>Lectures: </a:t>
            </a:r>
            <a:r>
              <a:rPr u="sng" dirty="0">
                <a:solidFill>
                  <a:srgbClr val="0070C0"/>
                </a:solidFill>
                <a:hlinkClick r:id="rId2"/>
              </a:rPr>
              <a:t>http://scg.unibe.ch/teaching/ese</a:t>
            </a:r>
          </a:p>
          <a:p>
            <a:pPr marL="0" lvl="1" indent="228600">
              <a:buSzTx/>
              <a:buNone/>
              <a:defRPr sz="3200"/>
            </a:pPr>
            <a:r>
              <a:rPr dirty="0"/>
              <a:t>Project Material:    </a:t>
            </a:r>
            <a:r>
              <a:rPr u="sng" dirty="0">
                <a:hlinkClick r:id="rId3"/>
              </a:rPr>
              <a:t>https://github.com/scg-unibe-ch/ese201</a:t>
            </a:r>
            <a:r>
              <a:rPr lang="de-CH" u="sng" dirty="0">
                <a:hlinkClick r:id="rId3"/>
              </a:rPr>
              <a:t>7</a:t>
            </a:r>
            <a:endParaRPr u="sng" dirty="0">
              <a:hlinkClick r:id="rId4"/>
            </a:endParaRPr>
          </a:p>
          <a:p>
            <a:pPr marL="0" lvl="1" indent="228600">
              <a:buSzTx/>
              <a:buNone/>
              <a:defRPr sz="3200"/>
            </a:pPr>
            <a:r>
              <a:rPr dirty="0"/>
              <a:t>Project Schedule: </a:t>
            </a:r>
            <a:r>
              <a:rPr u="sng" dirty="0">
                <a:hlinkClick r:id="rId5"/>
              </a:rPr>
              <a:t>https://github.com/scg-unibe-ch/ese201</a:t>
            </a:r>
            <a:r>
              <a:rPr lang="de-CH" u="sng" dirty="0">
                <a:hlinkClick r:id="rId5"/>
              </a:rPr>
              <a:t>7</a:t>
            </a:r>
            <a:r>
              <a:rPr u="sng" dirty="0">
                <a:hlinkClick r:id="rId5"/>
              </a:rPr>
              <a:t>/wiki</a:t>
            </a:r>
            <a:endParaRPr u="sng" dirty="0">
              <a:hlinkClick r:id="rId6"/>
            </a:endParaRPr>
          </a:p>
          <a:p>
            <a:pPr marL="0" lvl="1" indent="228600">
              <a:buSzTx/>
              <a:buNone/>
              <a:defRPr sz="3200"/>
            </a:pPr>
            <a:r>
              <a:rPr dirty="0"/>
              <a:t>Communication: </a:t>
            </a:r>
            <a:r>
              <a:rPr lang="de-CH" u="sng">
                <a:hlinkClick r:id="rId7"/>
              </a:rPr>
              <a:t>https://piazza.com/unibe.ch/fall2017/ese2017</a:t>
            </a:r>
            <a:endParaRPr u="sng" dirty="0">
              <a:hlinkClick r:id="rId8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Benutzerdefiniert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Helvetica</vt:lpstr>
      <vt:lpstr>Helvetica Light</vt:lpstr>
      <vt:lpstr>Helvetica Neue</vt:lpstr>
      <vt:lpstr>White</vt:lpstr>
      <vt:lpstr>Course Organization</vt:lpstr>
      <vt:lpstr>PowerPoint-Präsentation</vt:lpstr>
      <vt:lpstr>Project</vt:lpstr>
      <vt:lpstr>Grading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Organization</dc:title>
  <cp:lastModifiedBy>Silas Berger</cp:lastModifiedBy>
  <cp:revision>7</cp:revision>
  <dcterms:modified xsi:type="dcterms:W3CDTF">2017-09-18T17:38:06Z</dcterms:modified>
</cp:coreProperties>
</file>