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61" autoAdjust="0"/>
  </p:normalViewPr>
  <p:slideViewPr>
    <p:cSldViewPr snapToGrid="0">
      <p:cViewPr varScale="1">
        <p:scale>
          <a:sx n="40" d="100"/>
          <a:sy n="40" d="100"/>
        </p:scale>
        <p:origin x="219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explaining mvc, show problems it tries to solve</a:t>
            </a:r>
          </a:p>
          <a:p>
            <a:r>
              <a:t>before:</a:t>
            </a:r>
          </a:p>
          <a:p>
            <a:r>
              <a:t>start god-non-mvc and flatfindr in eclipse</a:t>
            </a:r>
          </a:p>
          <a:p>
            <a:r>
              <a:t>open God, Application, AdController - no link editor</a:t>
            </a:r>
          </a:p>
          <a:p>
            <a:r>
              <a:t>navigate to flatfindr ad 1 with open dev tools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eine </a:t>
            </a:r>
            <a:r>
              <a:rPr lang="de-DE" dirty="0" err="1"/>
              <a:t>zusammenfassung</a:t>
            </a:r>
            <a:r>
              <a:rPr lang="de-DE" dirty="0"/>
              <a:t>:</a:t>
            </a:r>
          </a:p>
          <a:p>
            <a:r>
              <a:rPr lang="de-DE" dirty="0" err="1"/>
              <a:t>Mvc</a:t>
            </a:r>
            <a:r>
              <a:rPr lang="de-DE" dirty="0"/>
              <a:t> ist ein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 nicht ein </a:t>
            </a:r>
            <a:r>
              <a:rPr lang="de-DE" dirty="0" err="1"/>
              <a:t>blosses</a:t>
            </a:r>
            <a:r>
              <a:rPr lang="de-DE" dirty="0"/>
              <a:t> design </a:t>
            </a:r>
            <a:r>
              <a:rPr lang="de-DE" dirty="0" err="1"/>
              <a:t>pattern</a:t>
            </a:r>
            <a:r>
              <a:rPr lang="de-DE" dirty="0"/>
              <a:t>.</a:t>
            </a:r>
          </a:p>
          <a:p>
            <a:r>
              <a:rPr lang="de-DE" dirty="0"/>
              <a:t>Es funktioniert nach dem </a:t>
            </a:r>
            <a:r>
              <a:rPr lang="de-DE" dirty="0" err="1"/>
              <a:t>prinzip</a:t>
            </a:r>
            <a:r>
              <a:rPr lang="de-DE" dirty="0"/>
              <a:t> </a:t>
            </a:r>
            <a:r>
              <a:rPr lang="de-DE" dirty="0" err="1"/>
              <a:t>divide</a:t>
            </a:r>
            <a:r>
              <a:rPr lang="de-DE" dirty="0"/>
              <a:t> und </a:t>
            </a:r>
            <a:r>
              <a:rPr lang="de-DE" dirty="0" err="1"/>
              <a:t>conquer</a:t>
            </a:r>
            <a:r>
              <a:rPr lang="de-DE" dirty="0"/>
              <a:t> und unterteilt das </a:t>
            </a:r>
            <a:r>
              <a:rPr lang="de-DE" dirty="0" err="1"/>
              <a:t>program</a:t>
            </a:r>
            <a:r>
              <a:rPr lang="de-DE" dirty="0"/>
              <a:t> in 3 teile.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9560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god class</a:t>
            </a:r>
          </a:p>
          <a:p>
            <a:r>
              <a:rPr dirty="0"/>
              <a:t>blue circles are responsibilities</a:t>
            </a:r>
          </a:p>
          <a:p>
            <a:r>
              <a:rPr dirty="0"/>
              <a:t>a single entity with a lot of responsibilities (low cohesion)</a:t>
            </a:r>
          </a:p>
          <a:p>
            <a:r>
              <a:rPr dirty="0"/>
              <a:t>how to maintain?</a:t>
            </a:r>
          </a:p>
          <a:p>
            <a:r>
              <a:rPr dirty="0"/>
              <a:t>what if we want to add </a:t>
            </a:r>
            <a:r>
              <a:rPr dirty="0" err="1"/>
              <a:t>facebook</a:t>
            </a:r>
            <a:r>
              <a:rPr dirty="0"/>
              <a:t>?</a:t>
            </a:r>
          </a:p>
          <a:p>
            <a:r>
              <a:rPr dirty="0"/>
              <a:t>can we do better?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 is about organization of components and their composition</a:t>
            </a:r>
          </a:p>
          <a:p>
            <a:r>
              <a:t>not specifically about classes and instances</a:t>
            </a:r>
          </a:p>
          <a:p>
            <a:r>
              <a:t>grand view on the system</a:t>
            </a:r>
          </a:p>
          <a:p>
            <a:r>
              <a:t>what is architecture good for?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Je einfacher und je klarer die </a:t>
            </a:r>
            <a:r>
              <a:rPr lang="de-DE" dirty="0" err="1"/>
              <a:t>responsibilities</a:t>
            </a:r>
            <a:r>
              <a:rPr lang="de-DE" dirty="0"/>
              <a:t> verteilt sind</a:t>
            </a:r>
          </a:p>
          <a:p>
            <a:r>
              <a:rPr lang="de-DE" dirty="0"/>
              <a:t>Umso einfacher kann man es wieder verwenden/ erweitern.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MVC ist ein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.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sind breiter gefasst als design </a:t>
            </a:r>
            <a:r>
              <a:rPr lang="de-DE" dirty="0" err="1"/>
              <a:t>patterns</a:t>
            </a:r>
            <a:r>
              <a:rPr lang="de-DE" dirty="0"/>
              <a:t>. </a:t>
            </a:r>
            <a:r>
              <a:rPr lang="de-DE" dirty="0" err="1"/>
              <a:t>Z.b.</a:t>
            </a:r>
            <a:r>
              <a:rPr lang="de-DE" dirty="0"/>
              <a:t> das </a:t>
            </a:r>
            <a:r>
              <a:rPr lang="de-DE" dirty="0" err="1"/>
              <a:t>Mvc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hilft die ganze </a:t>
            </a:r>
            <a:r>
              <a:rPr lang="de-DE" dirty="0" err="1"/>
              <a:t>architektur</a:t>
            </a:r>
            <a:r>
              <a:rPr lang="de-DE" dirty="0"/>
              <a:t> zu regeln,</a:t>
            </a:r>
          </a:p>
          <a:p>
            <a:r>
              <a:rPr lang="de-DE" dirty="0"/>
              <a:t>Aber </a:t>
            </a:r>
            <a:r>
              <a:rPr lang="de-DE" dirty="0" err="1"/>
              <a:t>z.b.</a:t>
            </a:r>
            <a:r>
              <a:rPr lang="de-DE" dirty="0"/>
              <a:t> im MVC </a:t>
            </a:r>
            <a:r>
              <a:rPr lang="de-DE" dirty="0" err="1"/>
              <a:t>pattern</a:t>
            </a:r>
            <a:r>
              <a:rPr lang="de-DE" dirty="0"/>
              <a:t> selbst werden design </a:t>
            </a:r>
            <a:r>
              <a:rPr lang="de-DE" dirty="0" err="1"/>
              <a:t>patterns</a:t>
            </a:r>
            <a:r>
              <a:rPr lang="de-DE" dirty="0"/>
              <a:t> verwendet wie das 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etc.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0089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Ihr hattet dieses design </a:t>
            </a:r>
            <a:r>
              <a:rPr lang="de-DE" dirty="0" err="1"/>
              <a:t>pattern</a:t>
            </a:r>
            <a:r>
              <a:rPr lang="de-DE" dirty="0"/>
              <a:t> alle bereits in p2, aber daher eine kurze </a:t>
            </a:r>
            <a:r>
              <a:rPr lang="de-DE" dirty="0" err="1"/>
              <a:t>zusammenfassung</a:t>
            </a:r>
            <a:r>
              <a:rPr lang="de-DE" dirty="0"/>
              <a:t>:</a:t>
            </a:r>
          </a:p>
          <a:p>
            <a:pPr marL="342900" indent="-342900">
              <a:buFontTx/>
              <a:buChar char="-"/>
            </a:pPr>
            <a:r>
              <a:rPr lang="de-DE" dirty="0"/>
              <a:t>View: Die </a:t>
            </a:r>
            <a:r>
              <a:rPr lang="de-DE" dirty="0" err="1"/>
              <a:t>view</a:t>
            </a:r>
            <a:r>
              <a:rPr lang="de-DE" dirty="0"/>
              <a:t> ist die </a:t>
            </a:r>
            <a:r>
              <a:rPr lang="de-DE" dirty="0" err="1"/>
              <a:t>visualisation</a:t>
            </a:r>
            <a:r>
              <a:rPr lang="de-DE" dirty="0"/>
              <a:t> der daten. Sprich beispielsweise der </a:t>
            </a:r>
            <a:r>
              <a:rPr lang="de-DE" dirty="0" err="1"/>
              <a:t>html</a:t>
            </a:r>
            <a:r>
              <a:rPr lang="de-DE" dirty="0"/>
              <a:t> teil bei einer </a:t>
            </a:r>
            <a:r>
              <a:rPr lang="de-DE" dirty="0" err="1"/>
              <a:t>website</a:t>
            </a:r>
            <a:r>
              <a:rPr lang="de-DE" dirty="0"/>
              <a:t>.</a:t>
            </a:r>
          </a:p>
          <a:p>
            <a:pPr marL="342900" indent="-342900">
              <a:buFontTx/>
              <a:buChar char="-"/>
            </a:pPr>
            <a:r>
              <a:rPr lang="de-DE" dirty="0"/>
              <a:t>Model: Das </a:t>
            </a:r>
            <a:r>
              <a:rPr lang="de-DE" dirty="0" err="1"/>
              <a:t>model</a:t>
            </a:r>
            <a:r>
              <a:rPr lang="de-DE" dirty="0"/>
              <a:t> stellt die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dar und deren </a:t>
            </a:r>
            <a:r>
              <a:rPr lang="de-DE" dirty="0" err="1"/>
              <a:t>logik</a:t>
            </a:r>
            <a:r>
              <a:rPr lang="de-DE" dirty="0"/>
              <a:t>, sprich die Objekte welche die Daten des </a:t>
            </a:r>
            <a:r>
              <a:rPr lang="de-DE" dirty="0" err="1"/>
              <a:t>programms</a:t>
            </a:r>
            <a:r>
              <a:rPr lang="de-DE" dirty="0"/>
              <a:t> erhalten und die dazugehörige </a:t>
            </a:r>
            <a:r>
              <a:rPr lang="de-DE" dirty="0" err="1"/>
              <a:t>logik</a:t>
            </a:r>
            <a:r>
              <a:rPr lang="de-DE" dirty="0"/>
              <a:t>.</a:t>
            </a:r>
          </a:p>
          <a:p>
            <a:pPr marL="342900" lvl="2" indent="-342900">
              <a:buFontTx/>
              <a:buChar char="-"/>
            </a:pPr>
            <a:r>
              <a:rPr lang="de-DE" dirty="0"/>
              <a:t>=&gt; Die dazugehörige </a:t>
            </a:r>
            <a:r>
              <a:rPr lang="de-DE" dirty="0" err="1"/>
              <a:t>logik</a:t>
            </a:r>
            <a:r>
              <a:rPr lang="de-DE" dirty="0"/>
              <a:t> wird oft in einen sogenannten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abgewickelt.</a:t>
            </a:r>
          </a:p>
          <a:p>
            <a:pPr marL="342900" indent="-342900">
              <a:buFontTx/>
              <a:buChar char="-"/>
            </a:pPr>
            <a:r>
              <a:rPr lang="de-DE" dirty="0"/>
              <a:t>Controller: der </a:t>
            </a:r>
            <a:r>
              <a:rPr lang="de-DE" dirty="0" err="1"/>
              <a:t>controller</a:t>
            </a:r>
            <a:r>
              <a:rPr lang="de-DE" dirty="0"/>
              <a:t> ist eine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bindeglied</a:t>
            </a:r>
            <a:r>
              <a:rPr lang="de-DE" dirty="0"/>
              <a:t> zwischen </a:t>
            </a:r>
            <a:r>
              <a:rPr lang="de-DE" dirty="0" err="1"/>
              <a:t>model</a:t>
            </a:r>
            <a:r>
              <a:rPr lang="de-DE" dirty="0"/>
              <a:t> und </a:t>
            </a:r>
            <a:r>
              <a:rPr lang="de-DE" dirty="0" err="1"/>
              <a:t>view</a:t>
            </a:r>
            <a:r>
              <a:rPr lang="de-DE" dirty="0"/>
              <a:t>. Der </a:t>
            </a:r>
            <a:r>
              <a:rPr lang="de-DE" dirty="0" err="1"/>
              <a:t>controller</a:t>
            </a:r>
            <a:r>
              <a:rPr lang="de-DE" dirty="0"/>
              <a:t> leitet die daten an das </a:t>
            </a:r>
            <a:r>
              <a:rPr lang="de-DE" dirty="0" err="1"/>
              <a:t>model</a:t>
            </a:r>
            <a:r>
              <a:rPr lang="de-DE" dirty="0"/>
              <a:t> weiter und umgekehrt.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Wichtig ist: Die </a:t>
            </a:r>
            <a:r>
              <a:rPr lang="de-DE" dirty="0" err="1"/>
              <a:t>responsibilities</a:t>
            </a:r>
            <a:r>
              <a:rPr lang="de-DE" dirty="0"/>
              <a:t> sind für jeden teil klar, und eindeutig von einander abgetrennt.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Als </a:t>
            </a:r>
            <a:r>
              <a:rPr lang="de-DE" dirty="0" err="1"/>
              <a:t>framework</a:t>
            </a:r>
            <a:r>
              <a:rPr lang="de-DE" dirty="0"/>
              <a:t> welches MVC gut einsetzt gibt es spring: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Spring MVC ist ein </a:t>
            </a:r>
            <a:r>
              <a:rPr lang="de-DE" dirty="0" err="1"/>
              <a:t>framework</a:t>
            </a:r>
            <a:r>
              <a:rPr lang="de-DE" dirty="0"/>
              <a:t> welches, um es mit den worten von </a:t>
            </a:r>
            <a:r>
              <a:rPr lang="de-DE" dirty="0" err="1"/>
              <a:t>professor</a:t>
            </a:r>
            <a:r>
              <a:rPr lang="de-DE" dirty="0"/>
              <a:t> </a:t>
            </a:r>
            <a:r>
              <a:rPr lang="de-DE" dirty="0" err="1"/>
              <a:t>nierstrasz</a:t>
            </a:r>
            <a:r>
              <a:rPr lang="de-DE" dirty="0"/>
              <a:t> zu sagen, „</a:t>
            </a:r>
            <a:r>
              <a:rPr lang="de-DE" dirty="0" err="1"/>
              <a:t>automagically</a:t>
            </a:r>
            <a:r>
              <a:rPr lang="de-DE" dirty="0"/>
              <a:t>“, viel </a:t>
            </a:r>
            <a:r>
              <a:rPr lang="de-DE" dirty="0" err="1"/>
              <a:t>arbeit</a:t>
            </a:r>
            <a:r>
              <a:rPr lang="de-DE" dirty="0"/>
              <a:t> vom </a:t>
            </a:r>
            <a:r>
              <a:rPr lang="de-DE" dirty="0" err="1"/>
              <a:t>benutzer</a:t>
            </a:r>
            <a:r>
              <a:rPr lang="de-DE" dirty="0"/>
              <a:t> abnimmt</a:t>
            </a:r>
          </a:p>
          <a:p>
            <a:r>
              <a:rPr lang="de-DE" dirty="0"/>
              <a:t>Und ihm die </a:t>
            </a:r>
            <a:r>
              <a:rPr lang="de-DE" dirty="0" err="1"/>
              <a:t>implementierung</a:t>
            </a:r>
            <a:r>
              <a:rPr lang="de-DE" dirty="0"/>
              <a:t> des </a:t>
            </a:r>
            <a:r>
              <a:rPr lang="de-DE" dirty="0" err="1"/>
              <a:t>mvc</a:t>
            </a:r>
            <a:r>
              <a:rPr lang="de-DE" dirty="0"/>
              <a:t> design </a:t>
            </a:r>
            <a:r>
              <a:rPr lang="de-DE" dirty="0" err="1"/>
              <a:t>patterns</a:t>
            </a:r>
            <a:r>
              <a:rPr lang="de-DE" dirty="0"/>
              <a:t> auf eine einfache </a:t>
            </a:r>
            <a:r>
              <a:rPr lang="de-DE" dirty="0" err="1"/>
              <a:t>art</a:t>
            </a:r>
            <a:r>
              <a:rPr lang="de-DE" dirty="0"/>
              <a:t> und weise ermöglicht.</a:t>
            </a:r>
          </a:p>
          <a:p>
            <a:r>
              <a:rPr lang="de-DE" dirty="0"/>
              <a:t>Hierzu hat </a:t>
            </a:r>
            <a:r>
              <a:rPr lang="de-DE" dirty="0" err="1"/>
              <a:t>silas</a:t>
            </a:r>
            <a:r>
              <a:rPr lang="de-DE" dirty="0"/>
              <a:t> ein kleines </a:t>
            </a:r>
            <a:r>
              <a:rPr lang="de-DE" dirty="0" err="1"/>
              <a:t>projekt</a:t>
            </a:r>
            <a:r>
              <a:rPr lang="de-DE" dirty="0"/>
              <a:t> vorbereitet, welches er euch nun zeigen wird.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User geht auf </a:t>
            </a:r>
            <a:r>
              <a:rPr lang="de-DE" dirty="0" err="1"/>
              <a:t>url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Der </a:t>
            </a:r>
            <a:r>
              <a:rPr lang="de-DE" dirty="0" err="1"/>
              <a:t>request</a:t>
            </a:r>
            <a:r>
              <a:rPr lang="de-DE" dirty="0"/>
              <a:t> wird vom </a:t>
            </a:r>
            <a:r>
              <a:rPr lang="de-DE" dirty="0" err="1"/>
              <a:t>controller</a:t>
            </a:r>
            <a:r>
              <a:rPr lang="de-DE" dirty="0"/>
              <a:t> verarbeitet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entsprechenden daten werden aus dem Model geholt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daten werden an die </a:t>
            </a:r>
            <a:r>
              <a:rPr lang="de-DE" dirty="0" err="1"/>
              <a:t>view</a:t>
            </a:r>
            <a:r>
              <a:rPr lang="de-DE" dirty="0"/>
              <a:t> weitergegeben</a:t>
            </a:r>
          </a:p>
          <a:p>
            <a:pPr marL="342900" indent="-342900">
              <a:buFontTx/>
              <a:buChar char="-"/>
            </a:pPr>
            <a:r>
              <a:rPr lang="de-DE" dirty="0"/>
              <a:t>Die </a:t>
            </a:r>
            <a:r>
              <a:rPr lang="de-DE" dirty="0" err="1"/>
              <a:t>view</a:t>
            </a:r>
            <a:r>
              <a:rPr lang="de-DE" dirty="0"/>
              <a:t> wird dem </a:t>
            </a:r>
            <a:r>
              <a:rPr lang="de-DE" dirty="0" err="1"/>
              <a:t>user</a:t>
            </a:r>
            <a:r>
              <a:rPr lang="de-DE" dirty="0"/>
              <a:t> angezeigt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8431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Versucht euch etwas mit folgenden </a:t>
            </a:r>
            <a:r>
              <a:rPr lang="de-DE" dirty="0" err="1"/>
              <a:t>technologien</a:t>
            </a:r>
            <a:r>
              <a:rPr lang="de-DE" dirty="0"/>
              <a:t>/ </a:t>
            </a:r>
            <a:r>
              <a:rPr lang="de-DE" dirty="0" err="1"/>
              <a:t>wörtern</a:t>
            </a:r>
            <a:r>
              <a:rPr lang="de-DE" dirty="0"/>
              <a:t> anzufreunden um spring besser zu verstehen.</a:t>
            </a:r>
          </a:p>
          <a:p>
            <a:r>
              <a:rPr lang="de-DE" dirty="0"/>
              <a:t>Gute freunde von euch sollten: </a:t>
            </a:r>
            <a:r>
              <a:rPr lang="de-DE" dirty="0" err="1"/>
              <a:t>stackoverflow</a:t>
            </a:r>
            <a:r>
              <a:rPr lang="de-DE" dirty="0"/>
              <a:t>, und die </a:t>
            </a:r>
            <a:r>
              <a:rPr lang="de-DE" dirty="0" err="1"/>
              <a:t>javadocs</a:t>
            </a:r>
            <a:r>
              <a:rPr lang="de-DE" dirty="0"/>
              <a:t> sein. Ebenfalls die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auf spring.io ist sehr zu empfehlen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spring-mv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pring.io/guides/gs/serving-web-content/" TargetMode="External"/><Relationship Id="rId4" Type="http://schemas.openxmlformats.org/officeDocument/2006/relationships/hyperlink" Target="http://docs.spring.io/spring/docs/current/javadoc-api/index.html?org/springframework/web/bind/annotation/RequestMapp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VC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</a:t>
            </a:r>
          </a:p>
        </p:txBody>
      </p:sp>
      <p:sp>
        <p:nvSpPr>
          <p:cNvPr id="120" name="Supplementary presentation to exercises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 indent="162305" defTabSz="414781">
              <a:defRPr sz="2272"/>
            </a:pPr>
            <a:r>
              <a:rPr dirty="0"/>
              <a:t>Supplementary presentation to exercises</a:t>
            </a:r>
          </a:p>
          <a:p>
            <a:pPr defTabSz="414781">
              <a:defRPr sz="2272"/>
            </a:pPr>
            <a:r>
              <a:rPr dirty="0"/>
              <a:t>ESE 201</a:t>
            </a:r>
            <a:r>
              <a:rPr lang="de-DE" dirty="0"/>
              <a:t>7</a:t>
            </a:r>
            <a:r>
              <a:rPr dirty="0"/>
              <a:t>, University of Bern</a:t>
            </a:r>
          </a:p>
          <a:p>
            <a:pPr defTabSz="414781">
              <a:defRPr sz="2272"/>
            </a:pP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dirty="0"/>
              <a:t>Manuel </a:t>
            </a:r>
            <a:r>
              <a:rPr dirty="0" err="1"/>
              <a:t>Leuenberger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232" name="model, view, control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rPr dirty="0"/>
              <a:t>odel,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v</a:t>
            </a:r>
            <a:r>
              <a:rPr dirty="0"/>
              <a:t>iew,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dirty="0"/>
              <a:t>ontroller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rPr dirty="0"/>
              <a:t>architectural </a:t>
            </a:r>
            <a:r>
              <a:rPr lang="de-DE" dirty="0" err="1"/>
              <a:t>pattern</a:t>
            </a:r>
            <a:r>
              <a:rPr dirty="0"/>
              <a:t>, not a design pattern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rPr dirty="0"/>
              <a:t>divide &amp; conquer</a:t>
            </a:r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model</a:t>
            </a:r>
            <a:r>
              <a:rPr dirty="0"/>
              <a:t> is business domain: state &amp; </a:t>
            </a:r>
            <a:r>
              <a:rPr dirty="0" err="1"/>
              <a:t>behaviour</a:t>
            </a:r>
            <a:endParaRPr dirty="0"/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view</a:t>
            </a:r>
            <a:r>
              <a:rPr dirty="0"/>
              <a:t> represents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model</a:t>
            </a:r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rPr dirty="0"/>
              <a:t> delegates changes between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model</a:t>
            </a:r>
            <a:r>
              <a:rPr dirty="0"/>
              <a:t> and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view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rPr dirty="0"/>
              <a:t>responsibilities are clearly defined without overlapping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otstrap"/>
          <p:cNvSpPr txBox="1"/>
          <p:nvPr/>
        </p:nvSpPr>
        <p:spPr>
          <a:xfrm>
            <a:off x="5051963" y="665810"/>
            <a:ext cx="2070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bootstrap</a:t>
            </a:r>
          </a:p>
        </p:txBody>
      </p:sp>
      <p:sp>
        <p:nvSpPr>
          <p:cNvPr id="129" name="fetch data"/>
          <p:cNvSpPr txBox="1"/>
          <p:nvPr/>
        </p:nvSpPr>
        <p:spPr>
          <a:xfrm>
            <a:off x="1569111" y="2599909"/>
            <a:ext cx="21730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fetch data</a:t>
            </a:r>
          </a:p>
        </p:txBody>
      </p:sp>
      <p:sp>
        <p:nvSpPr>
          <p:cNvPr id="130" name="graphical interface"/>
          <p:cNvSpPr txBox="1"/>
          <p:nvPr/>
        </p:nvSpPr>
        <p:spPr>
          <a:xfrm>
            <a:off x="8286374" y="2742155"/>
            <a:ext cx="39593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graphical interface</a:t>
            </a:r>
          </a:p>
        </p:txBody>
      </p:sp>
      <p:sp>
        <p:nvSpPr>
          <p:cNvPr id="131" name="business domain"/>
          <p:cNvSpPr txBox="1"/>
          <p:nvPr/>
        </p:nvSpPr>
        <p:spPr>
          <a:xfrm>
            <a:off x="2023152" y="8213738"/>
            <a:ext cx="3594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business domain</a:t>
            </a:r>
          </a:p>
        </p:txBody>
      </p:sp>
      <p:sp>
        <p:nvSpPr>
          <p:cNvPr id="132" name="Circle"/>
          <p:cNvSpPr/>
          <p:nvPr/>
        </p:nvSpPr>
        <p:spPr>
          <a:xfrm>
            <a:off x="5741141" y="1696306"/>
            <a:ext cx="692304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sp>
        <p:nvSpPr>
          <p:cNvPr id="133" name="Circle"/>
          <p:cNvSpPr/>
          <p:nvPr/>
        </p:nvSpPr>
        <p:spPr>
          <a:xfrm>
            <a:off x="9438709" y="3796200"/>
            <a:ext cx="692303" cy="692303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sp>
        <p:nvSpPr>
          <p:cNvPr id="134" name="Circle"/>
          <p:cNvSpPr/>
          <p:nvPr/>
        </p:nvSpPr>
        <p:spPr>
          <a:xfrm>
            <a:off x="4221222" y="7191885"/>
            <a:ext cx="692304" cy="692303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sp>
        <p:nvSpPr>
          <p:cNvPr id="135" name="Circle"/>
          <p:cNvSpPr/>
          <p:nvPr/>
        </p:nvSpPr>
        <p:spPr>
          <a:xfrm>
            <a:off x="8540014" y="7329989"/>
            <a:ext cx="692303" cy="692303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sp>
        <p:nvSpPr>
          <p:cNvPr id="136" name="user interaction"/>
          <p:cNvSpPr txBox="1"/>
          <p:nvPr/>
        </p:nvSpPr>
        <p:spPr>
          <a:xfrm>
            <a:off x="8937670" y="8213738"/>
            <a:ext cx="326532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user interaction</a:t>
            </a:r>
          </a:p>
        </p:txBody>
      </p:sp>
      <p:cxnSp>
        <p:nvCxnSpPr>
          <p:cNvPr id="137" name="Connection Line"/>
          <p:cNvCxnSpPr>
            <a:stCxn id="143" idx="0"/>
            <a:endCxn id="132" idx="0"/>
          </p:cNvCxnSpPr>
          <p:nvPr/>
        </p:nvCxnSpPr>
        <p:spPr>
          <a:xfrm flipH="1" flipV="1">
            <a:off x="6087293" y="2042458"/>
            <a:ext cx="415107" cy="283434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38" name="Connection Line"/>
          <p:cNvCxnSpPr>
            <a:stCxn id="143" idx="0"/>
            <a:endCxn id="133" idx="0"/>
          </p:cNvCxnSpPr>
          <p:nvPr/>
        </p:nvCxnSpPr>
        <p:spPr>
          <a:xfrm flipV="1">
            <a:off x="6502399" y="4142351"/>
            <a:ext cx="3282462" cy="73444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39" name="Circle"/>
          <p:cNvSpPr/>
          <p:nvPr/>
        </p:nvSpPr>
        <p:spPr>
          <a:xfrm>
            <a:off x="2866663" y="3451347"/>
            <a:ext cx="692304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cxnSp>
        <p:nvCxnSpPr>
          <p:cNvPr id="140" name="Connection Line"/>
          <p:cNvCxnSpPr>
            <a:stCxn id="143" idx="0"/>
            <a:endCxn id="139" idx="0"/>
          </p:cNvCxnSpPr>
          <p:nvPr/>
        </p:nvCxnSpPr>
        <p:spPr>
          <a:xfrm flipH="1" flipV="1">
            <a:off x="3212814" y="3797499"/>
            <a:ext cx="3289586" cy="10793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1" name="Connection Line"/>
          <p:cNvCxnSpPr>
            <a:stCxn id="134" idx="0"/>
            <a:endCxn id="143" idx="0"/>
          </p:cNvCxnSpPr>
          <p:nvPr/>
        </p:nvCxnSpPr>
        <p:spPr>
          <a:xfrm flipV="1">
            <a:off x="4567374" y="4876800"/>
            <a:ext cx="1935026" cy="266123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2" name="Connection Line"/>
          <p:cNvCxnSpPr>
            <a:stCxn id="143" idx="0"/>
            <a:endCxn id="135" idx="0"/>
          </p:cNvCxnSpPr>
          <p:nvPr/>
        </p:nvCxnSpPr>
        <p:spPr>
          <a:xfrm>
            <a:off x="6502399" y="4876800"/>
            <a:ext cx="2383767" cy="279934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43" name="God"/>
          <p:cNvSpPr/>
          <p:nvPr/>
        </p:nvSpPr>
        <p:spPr>
          <a:xfrm>
            <a:off x="5383439" y="4241800"/>
            <a:ext cx="2237922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r>
              <a:rPr dirty="0"/>
              <a:t>God</a:t>
            </a:r>
            <a:br>
              <a:rPr lang="de-DE" dirty="0"/>
            </a:br>
            <a:r>
              <a:rPr lang="de-DE" dirty="0"/>
              <a:t>Class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chitectur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Architecture</a:t>
            </a:r>
          </a:p>
          <a:p>
            <a:r>
              <a:rPr dirty="0"/>
              <a:t>to the rescue!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nage complexity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manage complexity</a:t>
            </a:r>
          </a:p>
          <a:p>
            <a:r>
              <a:t>enable reuse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"/>
          <p:cNvSpPr txBox="1"/>
          <p:nvPr/>
        </p:nvSpPr>
        <p:spPr>
          <a:xfrm>
            <a:off x="1972501" y="1700477"/>
            <a:ext cx="1806973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56" name="V"/>
          <p:cNvSpPr txBox="1"/>
          <p:nvPr/>
        </p:nvSpPr>
        <p:spPr>
          <a:xfrm>
            <a:off x="2292978" y="3606800"/>
            <a:ext cx="1469629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V</a:t>
            </a:r>
          </a:p>
        </p:txBody>
      </p:sp>
      <p:sp>
        <p:nvSpPr>
          <p:cNvPr id="157" name="C"/>
          <p:cNvSpPr txBox="1"/>
          <p:nvPr/>
        </p:nvSpPr>
        <p:spPr>
          <a:xfrm>
            <a:off x="2186466" y="5513123"/>
            <a:ext cx="1581747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58" name="odel"/>
          <p:cNvSpPr txBox="1"/>
          <p:nvPr/>
        </p:nvSpPr>
        <p:spPr>
          <a:xfrm>
            <a:off x="3614989" y="1700477"/>
            <a:ext cx="4066541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/>
            </a:lvl1pPr>
          </a:lstStyle>
          <a:p>
            <a:r>
              <a:t>odel</a:t>
            </a:r>
          </a:p>
        </p:txBody>
      </p:sp>
      <p:sp>
        <p:nvSpPr>
          <p:cNvPr id="159" name="iew"/>
          <p:cNvSpPr txBox="1"/>
          <p:nvPr/>
        </p:nvSpPr>
        <p:spPr>
          <a:xfrm>
            <a:off x="3614989" y="3606800"/>
            <a:ext cx="3162301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/>
            </a:lvl1pPr>
          </a:lstStyle>
          <a:p>
            <a:r>
              <a:t>iew</a:t>
            </a:r>
          </a:p>
        </p:txBody>
      </p:sp>
      <p:sp>
        <p:nvSpPr>
          <p:cNvPr id="160" name="ontroller"/>
          <p:cNvSpPr txBox="1"/>
          <p:nvPr/>
        </p:nvSpPr>
        <p:spPr>
          <a:xfrm>
            <a:off x="3614990" y="5513123"/>
            <a:ext cx="7417309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0"/>
            </a:lvl1pPr>
          </a:lstStyle>
          <a:p>
            <a:r>
              <a:t>ontroller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  <p:bldP spid="159" grpId="2" animBg="1" advAuto="0"/>
      <p:bldP spid="160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odel"/>
          <p:cNvSpPr/>
          <p:nvPr/>
        </p:nvSpPr>
        <p:spPr>
          <a:xfrm>
            <a:off x="2406632" y="7268047"/>
            <a:ext cx="223792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r>
              <a:t>Model</a:t>
            </a:r>
          </a:p>
        </p:txBody>
      </p:sp>
      <p:sp>
        <p:nvSpPr>
          <p:cNvPr id="163" name="View"/>
          <p:cNvSpPr/>
          <p:nvPr/>
        </p:nvSpPr>
        <p:spPr>
          <a:xfrm>
            <a:off x="2406632" y="1215551"/>
            <a:ext cx="2237921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r>
              <a:t>View</a:t>
            </a:r>
          </a:p>
        </p:txBody>
      </p:sp>
      <p:sp>
        <p:nvSpPr>
          <p:cNvPr id="164" name="Controller"/>
          <p:cNvSpPr/>
          <p:nvPr/>
        </p:nvSpPr>
        <p:spPr>
          <a:xfrm>
            <a:off x="1945128" y="4241800"/>
            <a:ext cx="3160929" cy="127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/>
            </a:lvl1pPr>
          </a:lstStyle>
          <a:p>
            <a:r>
              <a:rPr dirty="0"/>
              <a:t>Controller</a:t>
            </a:r>
          </a:p>
        </p:txBody>
      </p:sp>
      <p:sp>
        <p:nvSpPr>
          <p:cNvPr id="165" name="representation"/>
          <p:cNvSpPr txBox="1"/>
          <p:nvPr/>
        </p:nvSpPr>
        <p:spPr>
          <a:xfrm>
            <a:off x="7247893" y="1526701"/>
            <a:ext cx="30454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representation</a:t>
            </a:r>
          </a:p>
        </p:txBody>
      </p:sp>
      <p:sp>
        <p:nvSpPr>
          <p:cNvPr id="166" name="Circle"/>
          <p:cNvSpPr/>
          <p:nvPr/>
        </p:nvSpPr>
        <p:spPr>
          <a:xfrm>
            <a:off x="6386904" y="1504400"/>
            <a:ext cx="692303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sp>
        <p:nvSpPr>
          <p:cNvPr id="167" name="business domain"/>
          <p:cNvSpPr txBox="1"/>
          <p:nvPr/>
        </p:nvSpPr>
        <p:spPr>
          <a:xfrm>
            <a:off x="7247893" y="7579197"/>
            <a:ext cx="3594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business domain</a:t>
            </a:r>
          </a:p>
        </p:txBody>
      </p:sp>
      <p:sp>
        <p:nvSpPr>
          <p:cNvPr id="168" name="Circle"/>
          <p:cNvSpPr/>
          <p:nvPr/>
        </p:nvSpPr>
        <p:spPr>
          <a:xfrm>
            <a:off x="6386904" y="7556896"/>
            <a:ext cx="692303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sp>
        <p:nvSpPr>
          <p:cNvPr id="169" name="delegate changes"/>
          <p:cNvSpPr txBox="1"/>
          <p:nvPr/>
        </p:nvSpPr>
        <p:spPr>
          <a:xfrm>
            <a:off x="7247893" y="4552950"/>
            <a:ext cx="38244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delegate changes</a:t>
            </a:r>
          </a:p>
        </p:txBody>
      </p:sp>
      <p:sp>
        <p:nvSpPr>
          <p:cNvPr id="170" name="Circle"/>
          <p:cNvSpPr/>
          <p:nvPr/>
        </p:nvSpPr>
        <p:spPr>
          <a:xfrm>
            <a:off x="6386904" y="4530648"/>
            <a:ext cx="692303" cy="692304"/>
          </a:xfrm>
          <a:prstGeom prst="ellipse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800"/>
            </a:pPr>
            <a:endParaRPr/>
          </a:p>
        </p:txBody>
      </p:sp>
      <p:cxnSp>
        <p:nvCxnSpPr>
          <p:cNvPr id="171" name="Connection Line"/>
          <p:cNvCxnSpPr>
            <a:stCxn id="164" idx="0"/>
            <a:endCxn id="163" idx="0"/>
          </p:cNvCxnSpPr>
          <p:nvPr/>
        </p:nvCxnSpPr>
        <p:spPr>
          <a:xfrm flipV="1">
            <a:off x="3525592" y="1850551"/>
            <a:ext cx="1" cy="302624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172" name="Connection Line"/>
          <p:cNvCxnSpPr>
            <a:stCxn id="162" idx="0"/>
            <a:endCxn id="164" idx="0"/>
          </p:cNvCxnSpPr>
          <p:nvPr/>
        </p:nvCxnSpPr>
        <p:spPr>
          <a:xfrm flipV="1">
            <a:off x="3525592" y="4876800"/>
            <a:ext cx="1" cy="302624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</p:cxnSp>
      <p:cxnSp>
        <p:nvCxnSpPr>
          <p:cNvPr id="173" name="Connection Line"/>
          <p:cNvCxnSpPr>
            <a:stCxn id="163" idx="0"/>
            <a:endCxn id="166" idx="0"/>
          </p:cNvCxnSpPr>
          <p:nvPr/>
        </p:nvCxnSpPr>
        <p:spPr>
          <a:xfrm flipV="1">
            <a:off x="3525592" y="1850551"/>
            <a:ext cx="3207464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4" name="Connection Line"/>
          <p:cNvCxnSpPr>
            <a:stCxn id="162" idx="0"/>
            <a:endCxn id="168" idx="0"/>
          </p:cNvCxnSpPr>
          <p:nvPr/>
        </p:nvCxnSpPr>
        <p:spPr>
          <a:xfrm>
            <a:off x="3525592" y="7903047"/>
            <a:ext cx="3207464" cy="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5" name="Connection Line"/>
          <p:cNvCxnSpPr>
            <a:stCxn id="170" idx="0"/>
            <a:endCxn id="164" idx="0"/>
          </p:cNvCxnSpPr>
          <p:nvPr/>
        </p:nvCxnSpPr>
        <p:spPr>
          <a:xfrm flipH="1">
            <a:off x="3525592" y="4876799"/>
            <a:ext cx="3207464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76" name="Connection Line"/>
          <p:cNvCxnSpPr>
            <a:stCxn id="163" idx="0"/>
            <a:endCxn id="164" idx="0"/>
          </p:cNvCxnSpPr>
          <p:nvPr/>
        </p:nvCxnSpPr>
        <p:spPr>
          <a:xfrm>
            <a:off x="3525592" y="1850551"/>
            <a:ext cx="1" cy="3026249"/>
          </a:xfrm>
          <a:prstGeom prst="straightConnector1">
            <a:avLst/>
          </a:prstGeom>
          <a:ln w="25400">
            <a:solidFill>
              <a:srgbClr val="A6AAA9"/>
            </a:solidFill>
            <a:miter lim="400000"/>
            <a:tailEnd type="arrow"/>
          </a:ln>
        </p:spPr>
      </p:cxnSp>
      <p:cxnSp>
        <p:nvCxnSpPr>
          <p:cNvPr id="177" name="Connection Line"/>
          <p:cNvCxnSpPr>
            <a:stCxn id="162" idx="0"/>
            <a:endCxn id="164" idx="0"/>
          </p:cNvCxnSpPr>
          <p:nvPr/>
        </p:nvCxnSpPr>
        <p:spPr>
          <a:xfrm flipV="1">
            <a:off x="3525592" y="4876800"/>
            <a:ext cx="1" cy="3026248"/>
          </a:xfrm>
          <a:prstGeom prst="straightConnector1">
            <a:avLst/>
          </a:prstGeom>
          <a:ln w="25400">
            <a:solidFill>
              <a:srgbClr val="A6AAA9"/>
            </a:solidFill>
            <a:miter lim="400000"/>
            <a:tailEnd type="arrow"/>
          </a:ln>
        </p:spPr>
      </p:cxnSp>
      <p:grpSp>
        <p:nvGrpSpPr>
          <p:cNvPr id="180" name="Group"/>
          <p:cNvGrpSpPr/>
          <p:nvPr/>
        </p:nvGrpSpPr>
        <p:grpSpPr>
          <a:xfrm rot="18900000">
            <a:off x="2556762" y="5983523"/>
            <a:ext cx="812801" cy="812801"/>
            <a:chOff x="0" y="0"/>
            <a:chExt cx="812800" cy="812800"/>
          </a:xfrm>
        </p:grpSpPr>
        <p:sp>
          <p:nvSpPr>
            <p:cNvPr id="178" name="Line"/>
            <p:cNvSpPr/>
            <p:nvPr/>
          </p:nvSpPr>
          <p:spPr>
            <a:xfrm>
              <a:off x="0" y="406400"/>
              <a:ext cx="812801" cy="0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406400" y="-1"/>
              <a:ext cx="1" cy="81280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83" name="Group"/>
          <p:cNvGrpSpPr/>
          <p:nvPr/>
        </p:nvGrpSpPr>
        <p:grpSpPr>
          <a:xfrm rot="18900000">
            <a:off x="2273246" y="2957276"/>
            <a:ext cx="812801" cy="812801"/>
            <a:chOff x="0" y="0"/>
            <a:chExt cx="812800" cy="812800"/>
          </a:xfrm>
        </p:grpSpPr>
        <p:sp>
          <p:nvSpPr>
            <p:cNvPr id="181" name="Line"/>
            <p:cNvSpPr/>
            <p:nvPr/>
          </p:nvSpPr>
          <p:spPr>
            <a:xfrm>
              <a:off x="0" y="406400"/>
              <a:ext cx="812801" cy="0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406400" y="-1"/>
              <a:ext cx="1" cy="812801"/>
            </a:xfrm>
            <a:prstGeom prst="line">
              <a:avLst/>
            </a:prstGeom>
            <a:noFill/>
            <a:ln w="127000" cap="flat"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86" name="Group"/>
          <p:cNvGrpSpPr/>
          <p:nvPr/>
        </p:nvGrpSpPr>
        <p:grpSpPr>
          <a:xfrm rot="1066373">
            <a:off x="3637215" y="6707741"/>
            <a:ext cx="634534" cy="555371"/>
            <a:chOff x="0" y="0"/>
            <a:chExt cx="634532" cy="555369"/>
          </a:xfrm>
        </p:grpSpPr>
        <p:sp>
          <p:nvSpPr>
            <p:cNvPr id="184" name="Line"/>
            <p:cNvSpPr/>
            <p:nvPr/>
          </p:nvSpPr>
          <p:spPr>
            <a:xfrm flipV="1">
              <a:off x="313890" y="-1"/>
              <a:ext cx="320643" cy="55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-1" y="-1"/>
              <a:ext cx="320644" cy="55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89" name="Group"/>
          <p:cNvGrpSpPr/>
          <p:nvPr/>
        </p:nvGrpSpPr>
        <p:grpSpPr>
          <a:xfrm rot="17655322">
            <a:off x="2791293" y="5504474"/>
            <a:ext cx="585273" cy="631201"/>
            <a:chOff x="0" y="0"/>
            <a:chExt cx="585271" cy="631200"/>
          </a:xfrm>
        </p:grpSpPr>
        <p:sp>
          <p:nvSpPr>
            <p:cNvPr id="187" name="Line"/>
            <p:cNvSpPr/>
            <p:nvPr/>
          </p:nvSpPr>
          <p:spPr>
            <a:xfrm flipH="1" flipV="1">
              <a:off x="-1" y="-1"/>
              <a:ext cx="585273" cy="262117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 flipH="1">
              <a:off x="64946" y="255397"/>
              <a:ext cx="519635" cy="375804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2" name="Group"/>
          <p:cNvGrpSpPr/>
          <p:nvPr/>
        </p:nvGrpSpPr>
        <p:grpSpPr>
          <a:xfrm rot="2224764">
            <a:off x="2577481" y="3568126"/>
            <a:ext cx="637446" cy="580899"/>
            <a:chOff x="0" y="0"/>
            <a:chExt cx="637445" cy="580897"/>
          </a:xfrm>
        </p:grpSpPr>
        <p:sp>
          <p:nvSpPr>
            <p:cNvPr id="190" name="Line"/>
            <p:cNvSpPr/>
            <p:nvPr/>
          </p:nvSpPr>
          <p:spPr>
            <a:xfrm flipH="1" flipV="1">
              <a:off x="255323" y="0"/>
              <a:ext cx="379406" cy="517009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 flipH="1">
              <a:off x="-1" y="510827"/>
              <a:ext cx="637447" cy="70071"/>
            </a:xfrm>
            <a:prstGeom prst="line">
              <a:avLst/>
            </a:prstGeom>
            <a:noFill/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5" name="Group"/>
          <p:cNvGrpSpPr/>
          <p:nvPr/>
        </p:nvGrpSpPr>
        <p:grpSpPr>
          <a:xfrm rot="1456168">
            <a:off x="3911487" y="2595851"/>
            <a:ext cx="636537" cy="590209"/>
            <a:chOff x="0" y="0"/>
            <a:chExt cx="636535" cy="590207"/>
          </a:xfrm>
        </p:grpSpPr>
        <p:sp>
          <p:nvSpPr>
            <p:cNvPr id="193" name="Line"/>
            <p:cNvSpPr/>
            <p:nvPr/>
          </p:nvSpPr>
          <p:spPr>
            <a:xfrm>
              <a:off x="4061" y="0"/>
              <a:ext cx="250803" cy="5902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>
              <a:off x="-1" y="5394"/>
              <a:ext cx="636537" cy="779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77" grpId="3" animBg="1" advAuto="0"/>
      <p:bldP spid="180" grpId="6" animBg="1" advAuto="0"/>
      <p:bldP spid="183" grpId="5" animBg="1" advAuto="0"/>
      <p:bldP spid="189" grpId="4" animBg="1" advAuto="0"/>
      <p:bldP spid="192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pring MVC"/>
          <p:cNvSpPr txBox="1">
            <a:spLocks noGrp="1"/>
          </p:cNvSpPr>
          <p:nvPr>
            <p:ph type="title"/>
          </p:nvPr>
        </p:nvSpPr>
        <p:spPr>
          <a:xfrm>
            <a:off x="1241425" y="2025650"/>
            <a:ext cx="10464800" cy="330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Spring MVC</a:t>
            </a:r>
            <a:br>
              <a:rPr lang="de-DE" dirty="0"/>
            </a:br>
            <a:endParaRPr sz="6000" dirty="0"/>
          </a:p>
        </p:txBody>
      </p:sp>
      <p:sp>
        <p:nvSpPr>
          <p:cNvPr id="3" name="Spring MVC">
            <a:extLst>
              <a:ext uri="{FF2B5EF4-FFF2-40B4-BE49-F238E27FC236}">
                <a16:creationId xmlns:a16="http://schemas.microsoft.com/office/drawing/2014/main" id="{AEDAF319-83BB-40D5-A251-A5E64CEA80B7}"/>
              </a:ext>
            </a:extLst>
          </p:cNvPr>
          <p:cNvSpPr txBox="1">
            <a:spLocks/>
          </p:cNvSpPr>
          <p:nvPr/>
        </p:nvSpPr>
        <p:spPr>
          <a:xfrm>
            <a:off x="1241425" y="50546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GB" sz="6000" dirty="0"/>
              <a:t>„automagically“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est life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DE" dirty="0"/>
              <a:t>Request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summary</a:t>
            </a:r>
            <a:endParaRPr dirty="0"/>
          </a:p>
        </p:txBody>
      </p:sp>
      <p:sp>
        <p:nvSpPr>
          <p:cNvPr id="224" name="user navigates to UR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navigates to URL</a:t>
            </a:r>
          </a:p>
          <a:p>
            <a:r>
              <a:t>request is mapped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t> method</a:t>
            </a:r>
          </a:p>
          <a:p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t> loads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model</a:t>
            </a:r>
            <a:r>
              <a:t> by id</a:t>
            </a:r>
          </a:p>
          <a:p>
            <a:r>
              <a:rPr b="1">
                <a:latin typeface="Helvetica"/>
                <a:ea typeface="Helvetica"/>
                <a:cs typeface="Helvetica"/>
                <a:sym typeface="Helvetica"/>
              </a:rPr>
              <a:t>controller</a:t>
            </a:r>
            <a:r>
              <a:t> pipes model data into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view</a:t>
            </a:r>
          </a:p>
          <a:p>
            <a:r>
              <a:t>user gets rendered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view</a:t>
            </a:r>
            <a:r>
              <a:t> as response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Tip</a:t>
            </a:r>
          </a:p>
        </p:txBody>
      </p:sp>
      <p:sp>
        <p:nvSpPr>
          <p:cNvPr id="227" name="become fluent in the web vocabula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become fluent in the web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vocabulary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understand concepts of used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technologies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HTTP: request &amp; response, headers, body, method, status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URL: host, path, query, hash, URL-encoding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HTML: element, attribute, form-control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CSS: selector, property, position, display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JS: jQuery, JSON, DOM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Documentation</a:t>
            </a:r>
            <a:r>
              <a:rPr lang="de-DE" dirty="0"/>
              <a:t>:</a:t>
            </a:r>
            <a:r>
              <a:rPr dirty="0"/>
              <a:t> </a:t>
            </a:r>
            <a:r>
              <a:rPr u="sng" dirty="0" err="1">
                <a:hlinkClick r:id="rId3"/>
              </a:rPr>
              <a:t>stackoverflow</a:t>
            </a:r>
            <a:r>
              <a:rPr lang="de-DE" u="sng" dirty="0"/>
              <a:t>,</a:t>
            </a:r>
            <a:r>
              <a:rPr dirty="0"/>
              <a:t> </a:t>
            </a:r>
            <a:r>
              <a:rPr u="sng" dirty="0" err="1">
                <a:hlinkClick r:id="rId4"/>
              </a:rPr>
              <a:t>JavaDoc</a:t>
            </a:r>
            <a:r>
              <a:rPr dirty="0"/>
              <a:t>, </a:t>
            </a:r>
            <a:r>
              <a:rPr u="sng" dirty="0">
                <a:hlinkClick r:id="rId5"/>
              </a:rPr>
              <a:t>Guides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Benutzerdefiniert</PresentationFormat>
  <Paragraphs>92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Helvetica</vt:lpstr>
      <vt:lpstr>Helvetica Light</vt:lpstr>
      <vt:lpstr>Helvetica Neue</vt:lpstr>
      <vt:lpstr>White</vt:lpstr>
      <vt:lpstr>MVC</vt:lpstr>
      <vt:lpstr>PowerPoint-Präsentation</vt:lpstr>
      <vt:lpstr>Architecture to the rescue!</vt:lpstr>
      <vt:lpstr>manage complexity enable reuse</vt:lpstr>
      <vt:lpstr>PowerPoint-Präsentation</vt:lpstr>
      <vt:lpstr>PowerPoint-Präsentation</vt:lpstr>
      <vt:lpstr>Spring MVC </vt:lpstr>
      <vt:lpstr>Request lifecycle summary</vt:lpstr>
      <vt:lpstr>Tip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cp:lastModifiedBy>Icewater</cp:lastModifiedBy>
  <cp:revision>37</cp:revision>
  <dcterms:modified xsi:type="dcterms:W3CDTF">2017-09-20T13:03:20Z</dcterms:modified>
</cp:coreProperties>
</file>