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1" r:id="rId5"/>
    <p:sldId id="263" r:id="rId6"/>
    <p:sldId id="264" r:id="rId7"/>
    <p:sldId id="265" r:id="rId8"/>
    <p:sldId id="278" r:id="rId9"/>
    <p:sldId id="262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437" autoAdjust="0"/>
  </p:normalViewPr>
  <p:slideViewPr>
    <p:cSldViewPr snapToGrid="0">
      <p:cViewPr varScale="1">
        <p:scale>
          <a:sx n="46" d="100"/>
          <a:sy n="46" d="100"/>
        </p:scale>
        <p:origin x="195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134392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Man kann auch weitere </a:t>
            </a:r>
            <a:r>
              <a:rPr lang="de-DE" dirty="0" err="1"/>
              <a:t>plugnis</a:t>
            </a:r>
            <a:r>
              <a:rPr lang="de-DE" dirty="0"/>
              <a:t> hinzufügen welche dann in den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prozess</a:t>
            </a:r>
            <a:r>
              <a:rPr lang="de-DE" dirty="0"/>
              <a:t> eingebaut werden können</a:t>
            </a:r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39666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seht ihr </a:t>
            </a:r>
            <a:r>
              <a:rPr lang="de-DE" dirty="0" err="1"/>
              <a:t>z.b.</a:t>
            </a:r>
            <a:r>
              <a:rPr lang="de-DE" dirty="0"/>
              <a:t> ein </a:t>
            </a:r>
            <a:r>
              <a:rPr lang="de-DE" dirty="0" err="1"/>
              <a:t>plugin</a:t>
            </a:r>
            <a:r>
              <a:rPr lang="de-DE" dirty="0"/>
              <a:t> welches während dem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prozess</a:t>
            </a:r>
            <a:r>
              <a:rPr lang="de-DE" dirty="0"/>
              <a:t> von </a:t>
            </a:r>
            <a:r>
              <a:rPr lang="de-DE" dirty="0" err="1"/>
              <a:t>maven</a:t>
            </a:r>
            <a:r>
              <a:rPr lang="de-DE" dirty="0"/>
              <a:t> ausgeführt wird.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14176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Zusammenfassung: </a:t>
            </a:r>
          </a:p>
          <a:p>
            <a:r>
              <a:rPr lang="de-DE" dirty="0"/>
              <a:t>- Wir starten mit dem archetype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8179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Dieser baut uns ein </a:t>
            </a:r>
            <a:r>
              <a:rPr lang="de-DE" dirty="0" err="1"/>
              <a:t>proekt</a:t>
            </a:r>
            <a:r>
              <a:rPr lang="de-DE" dirty="0"/>
              <a:t> mit einer </a:t>
            </a:r>
            <a:r>
              <a:rPr lang="de-DE" dirty="0" err="1"/>
              <a:t>bestimten</a:t>
            </a:r>
            <a:r>
              <a:rPr lang="de-DE" dirty="0"/>
              <a:t> </a:t>
            </a:r>
            <a:r>
              <a:rPr lang="de-DE" dirty="0" err="1"/>
              <a:t>projektstrutktur</a:t>
            </a:r>
            <a:r>
              <a:rPr lang="de-DE" dirty="0"/>
              <a:t> und einem pom.xml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04606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maven</a:t>
            </a:r>
            <a:r>
              <a:rPr lang="de-DE" dirty="0"/>
              <a:t> holt dann die </a:t>
            </a:r>
            <a:r>
              <a:rPr lang="de-DE" dirty="0" err="1"/>
              <a:t>dependencies</a:t>
            </a:r>
            <a:r>
              <a:rPr lang="de-DE" dirty="0"/>
              <a:t> welche im </a:t>
            </a:r>
            <a:r>
              <a:rPr lang="de-DE" dirty="0" err="1"/>
              <a:t>pom</a:t>
            </a:r>
            <a:r>
              <a:rPr lang="de-DE" dirty="0"/>
              <a:t> </a:t>
            </a:r>
            <a:r>
              <a:rPr lang="de-DE" dirty="0" err="1"/>
              <a:t>xml</a:t>
            </a:r>
            <a:r>
              <a:rPr lang="de-DE" dirty="0"/>
              <a:t> spezifiziert sind.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041508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Und das </a:t>
            </a:r>
            <a:r>
              <a:rPr lang="de-DE" dirty="0" err="1"/>
              <a:t>projekt</a:t>
            </a:r>
            <a:r>
              <a:rPr lang="de-DE" dirty="0"/>
              <a:t> wird dann…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075596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Mit </a:t>
            </a:r>
            <a:r>
              <a:rPr lang="de-DE" dirty="0" err="1"/>
              <a:t>hilfe</a:t>
            </a:r>
            <a:r>
              <a:rPr lang="de-DE" dirty="0"/>
              <a:t> von den im pom.xml spezifizierten </a:t>
            </a:r>
            <a:r>
              <a:rPr lang="de-DE" dirty="0" err="1"/>
              <a:t>plugins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882073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Compiled</a:t>
            </a:r>
            <a:r>
              <a:rPr lang="de-DE" dirty="0"/>
              <a:t> und bei bedarf sogar ein </a:t>
            </a:r>
            <a:r>
              <a:rPr lang="de-DE" dirty="0" err="1"/>
              <a:t>executable</a:t>
            </a:r>
            <a:r>
              <a:rPr lang="de-DE" dirty="0"/>
              <a:t> </a:t>
            </a:r>
            <a:r>
              <a:rPr lang="de-DE" dirty="0" err="1"/>
              <a:t>gebuildet</a:t>
            </a:r>
            <a:r>
              <a:rPr lang="de-DE" dirty="0"/>
              <a:t>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367226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89043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7" name="Shape 1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Eine der coolsten und nützlichsten </a:t>
            </a:r>
            <a:r>
              <a:rPr lang="de-DE" dirty="0" err="1"/>
              <a:t>funktionen</a:t>
            </a:r>
            <a:r>
              <a:rPr lang="de-DE" dirty="0"/>
              <a:t> von </a:t>
            </a:r>
            <a:r>
              <a:rPr lang="de-DE" dirty="0" err="1"/>
              <a:t>maven</a:t>
            </a:r>
            <a:r>
              <a:rPr lang="de-DE" dirty="0"/>
              <a:t> ist, dass es ein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 ist.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Normalerweise hat man einen </a:t>
            </a:r>
            <a:r>
              <a:rPr lang="de-DE" dirty="0" err="1"/>
              <a:t>ordner</a:t>
            </a:r>
            <a:r>
              <a:rPr lang="de-DE" dirty="0"/>
              <a:t> wo alle </a:t>
            </a:r>
            <a:r>
              <a:rPr lang="de-DE" dirty="0" err="1"/>
              <a:t>jars</a:t>
            </a:r>
            <a:r>
              <a:rPr lang="de-DE" dirty="0"/>
              <a:t> sind, wie für das </a:t>
            </a:r>
            <a:r>
              <a:rPr lang="de-DE" dirty="0" err="1"/>
              <a:t>projekt</a:t>
            </a:r>
            <a:r>
              <a:rPr lang="de-DE" dirty="0"/>
              <a:t> benötigt werden.  Diese </a:t>
            </a:r>
            <a:r>
              <a:rPr lang="de-DE" dirty="0" err="1"/>
              <a:t>libraries</a:t>
            </a:r>
            <a:r>
              <a:rPr lang="de-DE" dirty="0"/>
              <a:t> müssen in den </a:t>
            </a:r>
            <a:r>
              <a:rPr lang="de-DE" dirty="0" err="1"/>
              <a:t>classpath</a:t>
            </a:r>
            <a:r>
              <a:rPr lang="de-DE" dirty="0"/>
              <a:t> </a:t>
            </a:r>
            <a:r>
              <a:rPr lang="de-DE" dirty="0" err="1"/>
              <a:t>eingebundne</a:t>
            </a:r>
            <a:r>
              <a:rPr lang="de-DE" dirty="0"/>
              <a:t> werden, damit es funktioniert.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de-DE" dirty="0"/>
              <a:t>Mühsam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de-DE" dirty="0"/>
              <a:t>Wenn man eine </a:t>
            </a:r>
            <a:r>
              <a:rPr lang="de-DE" dirty="0" err="1"/>
              <a:t>library</a:t>
            </a:r>
            <a:r>
              <a:rPr lang="de-DE" dirty="0"/>
              <a:t> updaten will, muss man diese manuell neu hinzufügen.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de-DE" dirty="0"/>
              <a:t>Wenn eine </a:t>
            </a:r>
            <a:r>
              <a:rPr lang="de-DE" dirty="0" err="1"/>
              <a:t>library</a:t>
            </a:r>
            <a:r>
              <a:rPr lang="de-DE" dirty="0"/>
              <a:t> selbst auf andere </a:t>
            </a:r>
            <a:r>
              <a:rPr lang="de-DE" dirty="0" err="1"/>
              <a:t>libraries</a:t>
            </a:r>
            <a:r>
              <a:rPr lang="de-DE" dirty="0"/>
              <a:t> </a:t>
            </a:r>
            <a:r>
              <a:rPr lang="de-DE" dirty="0" err="1"/>
              <a:t>dependencys</a:t>
            </a:r>
            <a:r>
              <a:rPr lang="de-DE" dirty="0"/>
              <a:t> hat, muss man diese </a:t>
            </a:r>
            <a:r>
              <a:rPr lang="de-DE" dirty="0" err="1"/>
              <a:t>libraries</a:t>
            </a:r>
            <a:r>
              <a:rPr lang="de-DE" dirty="0"/>
              <a:t> ebenfalls hinzufügen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de-DE" dirty="0"/>
          </a:p>
          <a:p>
            <a:pPr marL="342900" indent="-342900">
              <a:buFontTx/>
              <a:buChar char="-"/>
            </a:pPr>
            <a:r>
              <a:rPr lang="de-DE" dirty="0"/>
              <a:t>Maven holt automatisch die </a:t>
            </a:r>
            <a:r>
              <a:rPr lang="de-DE" dirty="0" err="1"/>
              <a:t>dependencies</a:t>
            </a:r>
            <a:r>
              <a:rPr lang="de-DE" dirty="0"/>
              <a:t> aus gewissen </a:t>
            </a:r>
            <a:r>
              <a:rPr lang="de-DE" dirty="0" err="1"/>
              <a:t>repositories</a:t>
            </a:r>
            <a:r>
              <a:rPr lang="de-DE" dirty="0"/>
              <a:t> im </a:t>
            </a:r>
            <a:r>
              <a:rPr lang="de-DE" dirty="0" err="1"/>
              <a:t>internet</a:t>
            </a:r>
            <a:r>
              <a:rPr lang="de-DE" dirty="0"/>
              <a:t> und fügt sie zum </a:t>
            </a:r>
            <a:r>
              <a:rPr lang="de-DE" dirty="0" err="1"/>
              <a:t>classpath</a:t>
            </a:r>
            <a:r>
              <a:rPr lang="de-DE" dirty="0"/>
              <a:t> hinzu.</a:t>
            </a:r>
          </a:p>
          <a:p>
            <a:pPr marL="342900" indent="-342900">
              <a:buFontTx/>
              <a:buChar char="-"/>
            </a:pPr>
            <a:r>
              <a:rPr dirty="0"/>
              <a:t> This process is transitive. </a:t>
            </a:r>
            <a:r>
              <a:rPr lang="de-DE" dirty="0"/>
              <a:t>Sprich </a:t>
            </a:r>
            <a:r>
              <a:rPr lang="de-DE" dirty="0" err="1"/>
              <a:t>maven</a:t>
            </a:r>
            <a:r>
              <a:rPr lang="de-DE" dirty="0"/>
              <a:t> holt auch die </a:t>
            </a:r>
            <a:r>
              <a:rPr lang="de-DE" dirty="0" err="1"/>
              <a:t>dependencies</a:t>
            </a:r>
            <a:r>
              <a:rPr lang="de-DE" dirty="0"/>
              <a:t> der </a:t>
            </a:r>
            <a:r>
              <a:rPr lang="de-DE" dirty="0" err="1"/>
              <a:t>dependencies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</a:t>
            </a:r>
            <a:r>
              <a:rPr lang="de-DE" dirty="0" err="1"/>
              <a:t>maven</a:t>
            </a:r>
            <a:r>
              <a:rPr lang="de-DE" dirty="0"/>
              <a:t> werden alle </a:t>
            </a:r>
            <a:r>
              <a:rPr lang="de-DE" dirty="0" err="1"/>
              <a:t>infos</a:t>
            </a:r>
            <a:r>
              <a:rPr lang="de-DE" dirty="0"/>
              <a:t> die nötig sind im pom.xml gespeichert. (nächste </a:t>
            </a:r>
            <a:r>
              <a:rPr lang="de-DE" dirty="0" err="1"/>
              <a:t>folie</a:t>
            </a:r>
            <a:r>
              <a:rPr lang="de-DE" dirty="0"/>
              <a:t>)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291541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ihr hier sehen könnt, trägt man hier die </a:t>
            </a:r>
            <a:r>
              <a:rPr lang="de-DE" dirty="0" err="1"/>
              <a:t>projekt</a:t>
            </a:r>
            <a:r>
              <a:rPr lang="de-DE" dirty="0"/>
              <a:t> </a:t>
            </a:r>
            <a:r>
              <a:rPr lang="de-DE" dirty="0" err="1"/>
              <a:t>beschreibung</a:t>
            </a:r>
            <a:r>
              <a:rPr lang="de-DE" dirty="0"/>
              <a:t> ein. U.a. welche </a:t>
            </a:r>
            <a:r>
              <a:rPr lang="de-DE" dirty="0" err="1"/>
              <a:t>version</a:t>
            </a:r>
            <a:r>
              <a:rPr lang="de-DE" dirty="0"/>
              <a:t> man </a:t>
            </a:r>
            <a:r>
              <a:rPr lang="de-DE" dirty="0" err="1"/>
              <a:t>z.z.</a:t>
            </a:r>
            <a:r>
              <a:rPr lang="de-DE" dirty="0"/>
              <a:t> hat und wie das </a:t>
            </a:r>
            <a:r>
              <a:rPr lang="de-DE" dirty="0" err="1"/>
              <a:t>projekt</a:t>
            </a:r>
            <a:r>
              <a:rPr lang="de-DE" dirty="0"/>
              <a:t> </a:t>
            </a:r>
            <a:r>
              <a:rPr lang="de-DE" dirty="0" err="1"/>
              <a:t>heisst</a:t>
            </a:r>
            <a:r>
              <a:rPr lang="de-DE" dirty="0"/>
              <a:t>.</a:t>
            </a:r>
          </a:p>
          <a:p>
            <a:r>
              <a:rPr lang="de-DE" dirty="0"/>
              <a:t>Und wie ihr hier seht um eine </a:t>
            </a:r>
            <a:r>
              <a:rPr lang="de-DE" dirty="0" err="1"/>
              <a:t>dependency</a:t>
            </a:r>
            <a:r>
              <a:rPr lang="de-DE" dirty="0"/>
              <a:t> hinzuzufügen, schreibt man sie einfach bei den </a:t>
            </a:r>
            <a:r>
              <a:rPr lang="de-DE" dirty="0" err="1"/>
              <a:t>dependencies</a:t>
            </a:r>
            <a:r>
              <a:rPr lang="de-DE" dirty="0"/>
              <a:t> hin und die entsprechende </a:t>
            </a:r>
            <a:r>
              <a:rPr lang="de-DE" dirty="0" err="1"/>
              <a:t>version</a:t>
            </a:r>
            <a:r>
              <a:rPr lang="de-DE" dirty="0"/>
              <a:t>. </a:t>
            </a:r>
          </a:p>
          <a:p>
            <a:r>
              <a:rPr lang="de-DE" dirty="0"/>
              <a:t>- Wie man hier sieht ist auch das anpassen der </a:t>
            </a:r>
            <a:r>
              <a:rPr lang="de-DE" dirty="0" err="1"/>
              <a:t>version</a:t>
            </a:r>
            <a:r>
              <a:rPr lang="de-DE" dirty="0"/>
              <a:t> einer </a:t>
            </a:r>
            <a:r>
              <a:rPr lang="de-DE" dirty="0" err="1"/>
              <a:t>dependency</a:t>
            </a:r>
            <a:r>
              <a:rPr lang="de-DE" dirty="0"/>
              <a:t> einfach: um die </a:t>
            </a:r>
            <a:r>
              <a:rPr lang="de-DE" dirty="0" err="1"/>
              <a:t>version</a:t>
            </a:r>
            <a:r>
              <a:rPr lang="de-DE" dirty="0"/>
              <a:t> zu wechseln, ändert man einfach die </a:t>
            </a:r>
            <a:r>
              <a:rPr lang="de-DE" dirty="0" err="1"/>
              <a:t>versionsnummer</a:t>
            </a:r>
            <a:r>
              <a:rPr lang="de-DE" dirty="0"/>
              <a:t>.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4335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- IDEs also can build projects. But first, not all developers use the same IDE. You might use Eclipse, somebody else might use </a:t>
            </a:r>
            <a:r>
              <a:rPr lang="de-DE" dirty="0" err="1"/>
              <a:t>intellij</a:t>
            </a:r>
            <a:r>
              <a:rPr dirty="0"/>
              <a:t>. The idea is to abstract the build process from the</a:t>
            </a:r>
            <a:r>
              <a:rPr lang="de-DE" dirty="0"/>
              <a:t> DIE</a:t>
            </a:r>
          </a:p>
          <a:p>
            <a:endParaRPr lang="de-DE" dirty="0"/>
          </a:p>
          <a:p>
            <a:r>
              <a:rPr lang="de-DE" dirty="0"/>
              <a:t>- Maven verwendet </a:t>
            </a:r>
            <a:r>
              <a:rPr lang="de-DE" dirty="0" err="1"/>
              <a:t>plugins</a:t>
            </a:r>
            <a:r>
              <a:rPr lang="de-DE" dirty="0"/>
              <a:t> welche dann ausgeführt werden um die Arbeit vom </a:t>
            </a:r>
            <a:r>
              <a:rPr lang="de-DE" dirty="0" err="1"/>
              <a:t>user</a:t>
            </a:r>
            <a:r>
              <a:rPr lang="de-DE" dirty="0"/>
              <a:t> abzunehmen. Beispielsweise zum </a:t>
            </a:r>
            <a:r>
              <a:rPr lang="de-DE" dirty="0" err="1"/>
              <a:t>compilen</a:t>
            </a:r>
            <a:r>
              <a:rPr lang="de-DE" dirty="0"/>
              <a:t> eines ganzen </a:t>
            </a:r>
            <a:r>
              <a:rPr lang="de-DE" dirty="0" err="1"/>
              <a:t>projekts</a:t>
            </a:r>
            <a:r>
              <a:rPr lang="de-DE" dirty="0"/>
              <a:t>, zum </a:t>
            </a:r>
            <a:r>
              <a:rPr lang="de-DE" dirty="0" err="1"/>
              <a:t>tests</a:t>
            </a:r>
            <a:r>
              <a:rPr lang="de-DE" dirty="0"/>
              <a:t> laufen lassen, um </a:t>
            </a:r>
            <a:r>
              <a:rPr lang="de-DE" dirty="0" err="1"/>
              <a:t>javadoc</a:t>
            </a:r>
            <a:r>
              <a:rPr lang="de-DE" dirty="0"/>
              <a:t> zu bauen etc.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2125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- Maven erleichtert uns auch die </a:t>
            </a:r>
            <a:r>
              <a:rPr lang="de-DE" dirty="0" err="1"/>
              <a:t>erstellung</a:t>
            </a:r>
            <a:r>
              <a:rPr lang="de-DE" dirty="0"/>
              <a:t> eines neuen </a:t>
            </a:r>
            <a:r>
              <a:rPr lang="de-DE" dirty="0" err="1"/>
              <a:t>projektes</a:t>
            </a:r>
            <a:r>
              <a:rPr lang="de-DE" dirty="0"/>
              <a:t>:</a:t>
            </a:r>
          </a:p>
          <a:p>
            <a:r>
              <a:rPr lang="de-DE" dirty="0"/>
              <a:t>Maven benutzt </a:t>
            </a:r>
            <a:r>
              <a:rPr lang="de-DE" dirty="0" err="1"/>
              <a:t>archetypes</a:t>
            </a:r>
            <a:r>
              <a:rPr lang="de-DE" dirty="0"/>
              <a:t> um ein </a:t>
            </a:r>
            <a:r>
              <a:rPr lang="de-DE" dirty="0" err="1"/>
              <a:t>projekt</a:t>
            </a:r>
            <a:r>
              <a:rPr lang="de-DE" dirty="0"/>
              <a:t> zu erstellen.</a:t>
            </a:r>
          </a:p>
          <a:p>
            <a:r>
              <a:rPr lang="de-DE" dirty="0" err="1"/>
              <a:t>Archetypes</a:t>
            </a:r>
            <a:r>
              <a:rPr lang="de-DE" dirty="0"/>
              <a:t> sind eine </a:t>
            </a:r>
            <a:r>
              <a:rPr lang="de-DE" dirty="0" err="1"/>
              <a:t>art</a:t>
            </a:r>
            <a:r>
              <a:rPr lang="de-DE" dirty="0"/>
              <a:t> </a:t>
            </a:r>
            <a:r>
              <a:rPr lang="de-DE" dirty="0" err="1"/>
              <a:t>projekt</a:t>
            </a:r>
            <a:r>
              <a:rPr lang="de-DE" dirty="0"/>
              <a:t> </a:t>
            </a:r>
            <a:r>
              <a:rPr lang="de-DE" dirty="0" err="1"/>
              <a:t>templates</a:t>
            </a:r>
            <a:endParaRPr lang="de-DE" dirty="0"/>
          </a:p>
          <a:p>
            <a:r>
              <a:rPr lang="de-DE" dirty="0"/>
              <a:t>Im </a:t>
            </a:r>
            <a:r>
              <a:rPr lang="de-DE" dirty="0" err="1"/>
              <a:t>beispiel</a:t>
            </a:r>
            <a:r>
              <a:rPr lang="de-DE" dirty="0"/>
              <a:t> auf der </a:t>
            </a:r>
            <a:r>
              <a:rPr lang="de-DE" dirty="0" err="1"/>
              <a:t>folie</a:t>
            </a:r>
            <a:r>
              <a:rPr lang="de-DE" dirty="0"/>
              <a:t> wird ein </a:t>
            </a:r>
            <a:r>
              <a:rPr lang="de-DE" dirty="0" err="1"/>
              <a:t>projekt</a:t>
            </a:r>
            <a:r>
              <a:rPr lang="de-DE" dirty="0"/>
              <a:t> erstellt namens demo-</a:t>
            </a:r>
            <a:r>
              <a:rPr lang="de-DE" dirty="0" err="1"/>
              <a:t>app</a:t>
            </a:r>
            <a:r>
              <a:rPr lang="de-DE" dirty="0"/>
              <a:t> mit dem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/>
              <a:t>namen</a:t>
            </a:r>
            <a:r>
              <a:rPr lang="de-DE" dirty="0"/>
              <a:t> </a:t>
            </a:r>
            <a:r>
              <a:rPr lang="de-DE" dirty="0" err="1"/>
              <a:t>ch.unibe.scg</a:t>
            </a:r>
            <a:r>
              <a:rPr lang="de-DE" dirty="0"/>
              <a:t> und das </a:t>
            </a:r>
            <a:r>
              <a:rPr lang="de-DE" dirty="0" err="1"/>
              <a:t>template</a:t>
            </a:r>
            <a:r>
              <a:rPr lang="de-DE" dirty="0"/>
              <a:t> das benutzt wird ist </a:t>
            </a:r>
            <a:r>
              <a:rPr lang="de-DE" dirty="0" err="1"/>
              <a:t>maven</a:t>
            </a:r>
            <a:r>
              <a:rPr lang="de-DE" dirty="0"/>
              <a:t>-archetype-</a:t>
            </a:r>
            <a:r>
              <a:rPr lang="de-DE" dirty="0" err="1"/>
              <a:t>quickstart</a:t>
            </a:r>
            <a:r>
              <a:rPr lang="de-DE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de-DE" dirty="0"/>
              <a:t>Maven erleichtert uns nicht nur die </a:t>
            </a:r>
            <a:r>
              <a:rPr lang="de-DE" dirty="0" err="1"/>
              <a:t>erstellung</a:t>
            </a:r>
            <a:r>
              <a:rPr lang="de-DE" dirty="0"/>
              <a:t> eines </a:t>
            </a:r>
            <a:r>
              <a:rPr lang="de-DE" dirty="0" err="1"/>
              <a:t>projektes</a:t>
            </a:r>
            <a:endParaRPr lang="de-DE" dirty="0"/>
          </a:p>
          <a:p>
            <a:pPr marL="342900" indent="-342900">
              <a:buFontTx/>
              <a:buChar char="-"/>
            </a:pPr>
            <a:r>
              <a:rPr lang="de-DE" dirty="0"/>
              <a:t>Wir haben bei </a:t>
            </a:r>
            <a:r>
              <a:rPr lang="de-DE" dirty="0" err="1"/>
              <a:t>maven</a:t>
            </a:r>
            <a:r>
              <a:rPr lang="de-DE" dirty="0"/>
              <a:t>, die </a:t>
            </a:r>
            <a:r>
              <a:rPr lang="de-DE" dirty="0" err="1"/>
              <a:t>möglichkeit</a:t>
            </a:r>
            <a:r>
              <a:rPr lang="de-DE" dirty="0"/>
              <a:t> verschiedene </a:t>
            </a:r>
            <a:r>
              <a:rPr lang="de-DE" dirty="0" err="1"/>
              <a:t>plugins</a:t>
            </a:r>
            <a:r>
              <a:rPr lang="de-DE" dirty="0"/>
              <a:t> auszuführen welche für uns den ganzen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prozess</a:t>
            </a:r>
            <a:r>
              <a:rPr lang="de-DE" dirty="0"/>
              <a:t> eines </a:t>
            </a:r>
            <a:r>
              <a:rPr lang="de-DE" dirty="0" err="1"/>
              <a:t>programms</a:t>
            </a:r>
            <a:r>
              <a:rPr lang="de-DE" dirty="0"/>
              <a:t> automatisieren. </a:t>
            </a:r>
          </a:p>
          <a:p>
            <a:pPr marL="342900" indent="-342900">
              <a:buFontTx/>
              <a:buChar char="-"/>
            </a:pPr>
            <a:r>
              <a:rPr lang="de-DE" dirty="0"/>
              <a:t>Im </a:t>
            </a:r>
            <a:r>
              <a:rPr lang="de-DE" dirty="0" err="1"/>
              <a:t>beispiel</a:t>
            </a:r>
            <a:r>
              <a:rPr lang="de-DE" dirty="0"/>
              <a:t> hier wird im rahmen des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prozesses</a:t>
            </a:r>
            <a:r>
              <a:rPr lang="de-DE" dirty="0"/>
              <a:t> das </a:t>
            </a:r>
            <a:r>
              <a:rPr lang="de-DE" dirty="0" err="1"/>
              <a:t>projekt</a:t>
            </a:r>
            <a:r>
              <a:rPr lang="de-DE" dirty="0"/>
              <a:t> </a:t>
            </a:r>
            <a:r>
              <a:rPr lang="de-DE" dirty="0" err="1"/>
              <a:t>compiled</a:t>
            </a:r>
            <a:r>
              <a:rPr lang="de-DE" dirty="0"/>
              <a:t>, die </a:t>
            </a:r>
            <a:r>
              <a:rPr lang="de-DE" dirty="0" err="1"/>
              <a:t>tests</a:t>
            </a:r>
            <a:r>
              <a:rPr lang="de-DE" dirty="0"/>
              <a:t> ausgeführt und dann ein </a:t>
            </a:r>
            <a:r>
              <a:rPr lang="de-DE" dirty="0" err="1"/>
              <a:t>executable</a:t>
            </a:r>
            <a:r>
              <a:rPr lang="de-DE" dirty="0"/>
              <a:t> </a:t>
            </a:r>
            <a:r>
              <a:rPr lang="de-DE" dirty="0" err="1"/>
              <a:t>jar</a:t>
            </a:r>
            <a:r>
              <a:rPr lang="de-DE" dirty="0"/>
              <a:t>/ war gebaut.</a:t>
            </a:r>
          </a:p>
          <a:p>
            <a:pPr marL="342900" indent="-342900">
              <a:buFontTx/>
              <a:buChar char="-"/>
            </a:pPr>
            <a:r>
              <a:rPr lang="de-DE" dirty="0"/>
              <a:t>Es können beliebig weitere </a:t>
            </a:r>
            <a:r>
              <a:rPr lang="de-DE" dirty="0" err="1"/>
              <a:t>plugins</a:t>
            </a:r>
            <a:r>
              <a:rPr lang="de-DE" dirty="0"/>
              <a:t> in diesen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prozess</a:t>
            </a:r>
            <a:r>
              <a:rPr lang="de-DE" dirty="0"/>
              <a:t> eingeschaltet werden.</a:t>
            </a:r>
          </a:p>
        </p:txBody>
      </p:sp>
    </p:spTree>
    <p:extLst>
      <p:ext uri="{BB962C8B-B14F-4D97-AF65-F5344CB8AC3E}">
        <p14:creationId xmlns:p14="http://schemas.microsoft.com/office/powerpoint/2010/main" val="1863504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cg.unibe.ch/staff/Osma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pache.org/archetype/maven-archetype-plugin/usage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youtube.com/playlist?list=PL92E89440B7BFD0F6" TargetMode="External"/><Relationship Id="rId5" Type="http://schemas.openxmlformats.org/officeDocument/2006/relationships/hyperlink" Target="https://maven.apache.org/guides/introduction/introduction-to-the-lifecycle.html" TargetMode="External"/><Relationship Id="rId4" Type="http://schemas.openxmlformats.org/officeDocument/2006/relationships/hyperlink" Target="http://maven.apache.org/guides/getting-started/maven-in-five-minutes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mmunity.oracle.com/docs/DOC-98292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Haidar Osman…"/>
          <p:cNvSpPr txBox="1">
            <a:spLocks noGrp="1"/>
          </p:cNvSpPr>
          <p:nvPr>
            <p:ph type="subTitle" sz="quarter" idx="1"/>
          </p:nvPr>
        </p:nvSpPr>
        <p:spPr>
          <a:xfrm>
            <a:off x="114300" y="8408937"/>
            <a:ext cx="6356102" cy="1205608"/>
          </a:xfrm>
          <a:prstGeom prst="rect">
            <a:avLst/>
          </a:prstGeom>
        </p:spPr>
        <p:txBody>
          <a:bodyPr/>
          <a:lstStyle/>
          <a:p>
            <a:pPr algn="l">
              <a:defRPr b="1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dirty="0"/>
              <a:t>Haidar Osman</a:t>
            </a:r>
          </a:p>
          <a:p>
            <a:pPr algn="l">
              <a:defRPr sz="2400" b="1" i="1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u="sng" dirty="0">
                <a:hlinkClick r:id="rId3"/>
              </a:rPr>
              <a:t>http://scg.unibe.ch/staff/Osman</a:t>
            </a:r>
          </a:p>
        </p:txBody>
      </p:sp>
      <p:pic>
        <p:nvPicPr>
          <p:cNvPr id="120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69454" y="204394"/>
            <a:ext cx="2361007" cy="181010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ESE 2016"/>
          <p:cNvSpPr txBox="1"/>
          <p:nvPr/>
        </p:nvSpPr>
        <p:spPr>
          <a:xfrm>
            <a:off x="10555214" y="8749283"/>
            <a:ext cx="1989486" cy="524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defTabSz="578358">
              <a:defRPr sz="2772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ESE 201</a:t>
            </a:r>
            <a:r>
              <a:rPr lang="de-DE" dirty="0"/>
              <a:t>7</a:t>
            </a:r>
            <a:endParaRPr dirty="0"/>
          </a:p>
        </p:txBody>
      </p:sp>
      <p:pic>
        <p:nvPicPr>
          <p:cNvPr id="122" name="pasted-image.png" descr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16565" y="3564377"/>
            <a:ext cx="7571670" cy="26248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Maven Phas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Maven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dirty="0"/>
          </a:p>
        </p:txBody>
      </p:sp>
      <p:sp>
        <p:nvSpPr>
          <p:cNvPr id="194" name="mvn  compile    (compiles the project)…"/>
          <p:cNvSpPr txBox="1">
            <a:spLocks noGrp="1"/>
          </p:cNvSpPr>
          <p:nvPr>
            <p:ph type="body" idx="1"/>
          </p:nvPr>
        </p:nvSpPr>
        <p:spPr>
          <a:xfrm>
            <a:off x="160607" y="2912912"/>
            <a:ext cx="9097813" cy="63508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SzTx/>
              <a:buNone/>
            </a:pPr>
            <a:r>
              <a:t>mvn  compile    </a:t>
            </a:r>
            <a:r>
              <a:rPr>
                <a:solidFill>
                  <a:schemeClr val="accent1"/>
                </a:solidFill>
              </a:rPr>
              <a:t>(compiles the project) </a:t>
            </a:r>
          </a:p>
          <a:p>
            <a:pPr marL="0" indent="0">
              <a:buSzTx/>
              <a:buNone/>
            </a:pPr>
            <a:endParaRPr>
              <a:solidFill>
                <a:schemeClr val="accent1"/>
              </a:solidFill>
            </a:endParaRPr>
          </a:p>
          <a:p>
            <a:pPr marL="0" indent="0">
              <a:buSzTx/>
              <a:buNone/>
            </a:pPr>
            <a:r>
              <a:t>mvn  test           </a:t>
            </a:r>
            <a:r>
              <a:rPr>
                <a:solidFill>
                  <a:schemeClr val="accent1"/>
                </a:solidFill>
              </a:rPr>
              <a:t>(runs the test cases) </a:t>
            </a:r>
          </a:p>
          <a:p>
            <a:pPr marL="0" indent="0">
              <a:buSzTx/>
              <a:buNone/>
            </a:pPr>
            <a:endParaRPr>
              <a:solidFill>
                <a:schemeClr val="accent1"/>
              </a:solidFill>
            </a:endParaRPr>
          </a:p>
          <a:p>
            <a:pPr marL="0" indent="0">
              <a:buSzTx/>
              <a:buNone/>
            </a:pPr>
            <a:r>
              <a:t>mvn  package   </a:t>
            </a:r>
            <a:r>
              <a:rPr>
                <a:solidFill>
                  <a:schemeClr val="accent1"/>
                </a:solidFill>
              </a:rPr>
              <a:t>(creates a JAR or WAR file) </a:t>
            </a:r>
          </a:p>
        </p:txBody>
      </p:sp>
      <p:grpSp>
        <p:nvGrpSpPr>
          <p:cNvPr id="211" name="Group"/>
          <p:cNvGrpSpPr/>
          <p:nvPr/>
        </p:nvGrpSpPr>
        <p:grpSpPr>
          <a:xfrm>
            <a:off x="10339447" y="2991815"/>
            <a:ext cx="1930461" cy="6300385"/>
            <a:chOff x="0" y="0"/>
            <a:chExt cx="1930459" cy="6300384"/>
          </a:xfrm>
        </p:grpSpPr>
        <p:grpSp>
          <p:nvGrpSpPr>
            <p:cNvPr id="198" name="Group"/>
            <p:cNvGrpSpPr/>
            <p:nvPr/>
          </p:nvGrpSpPr>
          <p:grpSpPr>
            <a:xfrm>
              <a:off x="0" y="4322719"/>
              <a:ext cx="1930460" cy="1977666"/>
              <a:chOff x="0" y="0"/>
              <a:chExt cx="1930459" cy="1977664"/>
            </a:xfrm>
          </p:grpSpPr>
          <p:sp>
            <p:nvSpPr>
              <p:cNvPr id="195" name="package"/>
              <p:cNvSpPr/>
              <p:nvPr/>
            </p:nvSpPr>
            <p:spPr>
              <a:xfrm>
                <a:off x="0" y="690470"/>
                <a:ext cx="1930460" cy="601034"/>
              </a:xfrm>
              <a:prstGeom prst="rect">
                <a:avLst/>
              </a:prstGeom>
              <a:noFill/>
              <a:ln w="63500" cap="flat">
                <a:solidFill>
                  <a:schemeClr val="accent1">
                    <a:hueOff val="273562"/>
                    <a:satOff val="2937"/>
                    <a:lumOff val="-22233"/>
                  </a:schemeClr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400" b="1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package</a:t>
                </a:r>
              </a:p>
            </p:txBody>
          </p:sp>
          <p:sp>
            <p:nvSpPr>
              <p:cNvPr id="196" name="Line"/>
              <p:cNvSpPr/>
              <p:nvPr/>
            </p:nvSpPr>
            <p:spPr>
              <a:xfrm flipH="1">
                <a:off x="965229" y="1313131"/>
                <a:ext cx="1" cy="664534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97" name="Line"/>
              <p:cNvSpPr/>
              <p:nvPr/>
            </p:nvSpPr>
            <p:spPr>
              <a:xfrm flipH="1">
                <a:off x="965229" y="0"/>
                <a:ext cx="1" cy="664534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grpSp>
          <p:nvGrpSpPr>
            <p:cNvPr id="203" name="Group"/>
            <p:cNvGrpSpPr/>
            <p:nvPr/>
          </p:nvGrpSpPr>
          <p:grpSpPr>
            <a:xfrm>
              <a:off x="0" y="2112200"/>
              <a:ext cx="1930460" cy="1952746"/>
              <a:chOff x="0" y="0"/>
              <a:chExt cx="1930459" cy="1952745"/>
            </a:xfrm>
          </p:grpSpPr>
          <p:grpSp>
            <p:nvGrpSpPr>
              <p:cNvPr id="201" name="Group"/>
              <p:cNvGrpSpPr/>
              <p:nvPr/>
            </p:nvGrpSpPr>
            <p:grpSpPr>
              <a:xfrm>
                <a:off x="0" y="663213"/>
                <a:ext cx="1930460" cy="1289533"/>
                <a:chOff x="0" y="0"/>
                <a:chExt cx="1930459" cy="1289531"/>
              </a:xfrm>
            </p:grpSpPr>
            <p:sp>
              <p:nvSpPr>
                <p:cNvPr id="199" name="test"/>
                <p:cNvSpPr/>
                <p:nvPr/>
              </p:nvSpPr>
              <p:spPr>
                <a:xfrm>
                  <a:off x="0" y="0"/>
                  <a:ext cx="1930460" cy="601034"/>
                </a:xfrm>
                <a:prstGeom prst="rect">
                  <a:avLst/>
                </a:prstGeom>
                <a:noFill/>
                <a:ln w="63500" cap="flat">
                  <a:solidFill>
                    <a:schemeClr val="accent1">
                      <a:hueOff val="273562"/>
                      <a:satOff val="2937"/>
                      <a:lumOff val="-22233"/>
                    </a:schemeClr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2400" b="1"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r>
                    <a:t>test</a:t>
                  </a:r>
                </a:p>
              </p:txBody>
            </p:sp>
            <p:sp>
              <p:nvSpPr>
                <p:cNvPr id="200" name="Line"/>
                <p:cNvSpPr/>
                <p:nvPr/>
              </p:nvSpPr>
              <p:spPr>
                <a:xfrm flipH="1">
                  <a:off x="965229" y="624997"/>
                  <a:ext cx="1" cy="664535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</p:grpSp>
          <p:sp>
            <p:nvSpPr>
              <p:cNvPr id="202" name="Line"/>
              <p:cNvSpPr/>
              <p:nvPr/>
            </p:nvSpPr>
            <p:spPr>
              <a:xfrm flipH="1">
                <a:off x="965229" y="0"/>
                <a:ext cx="1" cy="664534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grpSp>
          <p:nvGrpSpPr>
            <p:cNvPr id="208" name="Group"/>
            <p:cNvGrpSpPr/>
            <p:nvPr/>
          </p:nvGrpSpPr>
          <p:grpSpPr>
            <a:xfrm>
              <a:off x="0" y="-1"/>
              <a:ext cx="1930460" cy="1961779"/>
              <a:chOff x="0" y="0"/>
              <a:chExt cx="1930459" cy="1961777"/>
            </a:xfrm>
          </p:grpSpPr>
          <p:grpSp>
            <p:nvGrpSpPr>
              <p:cNvPr id="206" name="Group"/>
              <p:cNvGrpSpPr/>
              <p:nvPr/>
            </p:nvGrpSpPr>
            <p:grpSpPr>
              <a:xfrm>
                <a:off x="0" y="695310"/>
                <a:ext cx="1930460" cy="1266468"/>
                <a:chOff x="0" y="0"/>
                <a:chExt cx="1930459" cy="1266467"/>
              </a:xfrm>
            </p:grpSpPr>
            <p:sp>
              <p:nvSpPr>
                <p:cNvPr id="204" name="Line"/>
                <p:cNvSpPr/>
                <p:nvPr/>
              </p:nvSpPr>
              <p:spPr>
                <a:xfrm flipH="1">
                  <a:off x="965229" y="601933"/>
                  <a:ext cx="1" cy="664535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  <p:sp>
              <p:nvSpPr>
                <p:cNvPr id="205" name="compile"/>
                <p:cNvSpPr/>
                <p:nvPr/>
              </p:nvSpPr>
              <p:spPr>
                <a:xfrm>
                  <a:off x="0" y="0"/>
                  <a:ext cx="1930460" cy="601034"/>
                </a:xfrm>
                <a:prstGeom prst="rect">
                  <a:avLst/>
                </a:prstGeom>
                <a:noFill/>
                <a:ln w="63500" cap="flat">
                  <a:solidFill>
                    <a:schemeClr val="accent1">
                      <a:hueOff val="273562"/>
                      <a:satOff val="2937"/>
                      <a:lumOff val="-22233"/>
                    </a:schemeClr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2400" b="1"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r>
                    <a:t>compile</a:t>
                  </a:r>
                </a:p>
              </p:txBody>
            </p:sp>
          </p:grpSp>
          <p:sp>
            <p:nvSpPr>
              <p:cNvPr id="207" name="Line"/>
              <p:cNvSpPr/>
              <p:nvPr/>
            </p:nvSpPr>
            <p:spPr>
              <a:xfrm flipH="1">
                <a:off x="965229" y="0"/>
                <a:ext cx="1" cy="664534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209" name="…"/>
            <p:cNvSpPr txBox="1"/>
            <p:nvPr/>
          </p:nvSpPr>
          <p:spPr>
            <a:xfrm>
              <a:off x="679480" y="1561134"/>
              <a:ext cx="571501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…</a:t>
              </a:r>
            </a:p>
          </p:txBody>
        </p:sp>
        <p:sp>
          <p:nvSpPr>
            <p:cNvPr id="210" name="…"/>
            <p:cNvSpPr txBox="1"/>
            <p:nvPr/>
          </p:nvSpPr>
          <p:spPr>
            <a:xfrm>
              <a:off x="679480" y="3758474"/>
              <a:ext cx="571501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…</a:t>
              </a:r>
            </a:p>
          </p:txBody>
        </p: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29574" y="152400"/>
            <a:ext cx="7327901" cy="9448800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Rounded Rectangle"/>
          <p:cNvSpPr/>
          <p:nvPr/>
        </p:nvSpPr>
        <p:spPr>
          <a:xfrm>
            <a:off x="5894297" y="1887807"/>
            <a:ext cx="6496590" cy="1730376"/>
          </a:xfrm>
          <a:prstGeom prst="roundRect">
            <a:avLst>
              <a:gd name="adj" fmla="val 23084"/>
            </a:avLst>
          </a:prstGeom>
          <a:ln w="635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7" name="Rounded Rectangle"/>
          <p:cNvSpPr/>
          <p:nvPr/>
        </p:nvSpPr>
        <p:spPr>
          <a:xfrm>
            <a:off x="5894297" y="4890399"/>
            <a:ext cx="6638087" cy="3532307"/>
          </a:xfrm>
          <a:prstGeom prst="roundRect">
            <a:avLst>
              <a:gd name="adj" fmla="val 11308"/>
            </a:avLst>
          </a:prstGeom>
          <a:ln w="635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8" name="Project…"/>
          <p:cNvSpPr txBox="1"/>
          <p:nvPr/>
        </p:nvSpPr>
        <p:spPr>
          <a:xfrm>
            <a:off x="3421009" y="2156095"/>
            <a:ext cx="2451507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t>Project </a:t>
            </a:r>
          </a:p>
          <a:p>
            <a:pPr>
              <a:def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t>Description</a:t>
            </a:r>
          </a:p>
        </p:txBody>
      </p:sp>
      <p:sp>
        <p:nvSpPr>
          <p:cNvPr id="249" name="Dependencies"/>
          <p:cNvSpPr txBox="1"/>
          <p:nvPr/>
        </p:nvSpPr>
        <p:spPr>
          <a:xfrm>
            <a:off x="2676385" y="6332702"/>
            <a:ext cx="311261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lvl1pPr>
          </a:lstStyle>
          <a:p>
            <a:r>
              <a:t>Dependencies</a:t>
            </a:r>
          </a:p>
        </p:txBody>
      </p:sp>
      <p:sp>
        <p:nvSpPr>
          <p:cNvPr id="250" name="Rounded Rectangle"/>
          <p:cNvSpPr/>
          <p:nvPr/>
        </p:nvSpPr>
        <p:spPr>
          <a:xfrm>
            <a:off x="5894297" y="8548268"/>
            <a:ext cx="6638087" cy="584201"/>
          </a:xfrm>
          <a:prstGeom prst="roundRect">
            <a:avLst>
              <a:gd name="adj" fmla="val 50000"/>
            </a:avLst>
          </a:prstGeom>
          <a:ln w="635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1" name="Plugins"/>
          <p:cNvSpPr txBox="1"/>
          <p:nvPr/>
        </p:nvSpPr>
        <p:spPr>
          <a:xfrm>
            <a:off x="3840261" y="8516518"/>
            <a:ext cx="161300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lvl1pPr>
          </a:lstStyle>
          <a:p>
            <a:r>
              <a:t>Plugins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0650" y="2089150"/>
            <a:ext cx="10223500" cy="5575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Archetype"/>
          <p:cNvGrpSpPr/>
          <p:nvPr/>
        </p:nvGrpSpPr>
        <p:grpSpPr>
          <a:xfrm>
            <a:off x="1189900" y="499613"/>
            <a:ext cx="2256287" cy="1346201"/>
            <a:chOff x="0" y="0"/>
            <a:chExt cx="2256286" cy="1346200"/>
          </a:xfrm>
        </p:grpSpPr>
        <p:sp>
          <p:nvSpPr>
            <p:cNvPr id="256" name="Archetype"/>
            <p:cNvSpPr/>
            <p:nvPr/>
          </p:nvSpPr>
          <p:spPr>
            <a:xfrm>
              <a:off x="38100" y="38100"/>
              <a:ext cx="2180087" cy="127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Archetype</a:t>
              </a:r>
            </a:p>
          </p:txBody>
        </p:sp>
        <p:pic>
          <p:nvPicPr>
            <p:cNvPr id="255" name="Archetype" descr="Archetype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256287" cy="13462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Archetype"/>
          <p:cNvGrpSpPr/>
          <p:nvPr/>
        </p:nvGrpSpPr>
        <p:grpSpPr>
          <a:xfrm>
            <a:off x="1189900" y="499613"/>
            <a:ext cx="2256287" cy="1346201"/>
            <a:chOff x="0" y="0"/>
            <a:chExt cx="2256286" cy="1346200"/>
          </a:xfrm>
        </p:grpSpPr>
        <p:sp>
          <p:nvSpPr>
            <p:cNvPr id="260" name="Archetype"/>
            <p:cNvSpPr/>
            <p:nvPr/>
          </p:nvSpPr>
          <p:spPr>
            <a:xfrm>
              <a:off x="38100" y="38100"/>
              <a:ext cx="2180087" cy="127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Archetype</a:t>
              </a:r>
            </a:p>
          </p:txBody>
        </p:sp>
        <p:pic>
          <p:nvPicPr>
            <p:cNvPr id="259" name="Archetype" descr="Archetype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256287" cy="1346200"/>
            </a:xfrm>
            <a:prstGeom prst="rect">
              <a:avLst/>
            </a:prstGeom>
            <a:effectLst/>
          </p:spPr>
        </p:pic>
      </p:grpSp>
      <p:grpSp>
        <p:nvGrpSpPr>
          <p:cNvPr id="266" name="Group"/>
          <p:cNvGrpSpPr/>
          <p:nvPr/>
        </p:nvGrpSpPr>
        <p:grpSpPr>
          <a:xfrm>
            <a:off x="264058" y="3452602"/>
            <a:ext cx="4161946" cy="2817724"/>
            <a:chOff x="0" y="0"/>
            <a:chExt cx="4161945" cy="2817722"/>
          </a:xfrm>
        </p:grpSpPr>
        <p:sp>
          <p:nvSpPr>
            <p:cNvPr id="262" name="Project"/>
            <p:cNvSpPr/>
            <p:nvPr/>
          </p:nvSpPr>
          <p:spPr>
            <a:xfrm>
              <a:off x="0" y="0"/>
              <a:ext cx="4161946" cy="2817723"/>
            </a:xfrm>
            <a:prstGeom prst="rect">
              <a:avLst/>
            </a:prstGeom>
            <a:solidFill>
              <a:schemeClr val="accent5">
                <a:hueOff val="-176146"/>
                <a:satOff val="3665"/>
                <a:lumOff val="-1398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sz="3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Project</a:t>
              </a:r>
            </a:p>
          </p:txBody>
        </p:sp>
        <p:grpSp>
          <p:nvGrpSpPr>
            <p:cNvPr id="265" name="Group"/>
            <p:cNvGrpSpPr/>
            <p:nvPr/>
          </p:nvGrpSpPr>
          <p:grpSpPr>
            <a:xfrm>
              <a:off x="993715" y="708084"/>
              <a:ext cx="2805383" cy="1804479"/>
              <a:chOff x="0" y="0"/>
              <a:chExt cx="2805382" cy="1804478"/>
            </a:xfrm>
          </p:grpSpPr>
          <p:sp>
            <p:nvSpPr>
              <p:cNvPr id="263" name="POM.xml"/>
              <p:cNvSpPr/>
              <p:nvPr/>
            </p:nvSpPr>
            <p:spPr>
              <a:xfrm>
                <a:off x="0" y="0"/>
                <a:ext cx="2805383" cy="8033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400" b="1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POM.xml</a:t>
                </a:r>
              </a:p>
            </p:txBody>
          </p:sp>
          <p:sp>
            <p:nvSpPr>
              <p:cNvPr id="264" name="Project Structure"/>
              <p:cNvSpPr/>
              <p:nvPr/>
            </p:nvSpPr>
            <p:spPr>
              <a:xfrm>
                <a:off x="0" y="1001143"/>
                <a:ext cx="2805383" cy="80333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400" b="1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Project Structure</a:t>
                </a:r>
              </a:p>
            </p:txBody>
          </p:sp>
        </p:grpSp>
      </p:grpSp>
      <p:sp>
        <p:nvSpPr>
          <p:cNvPr id="267" name="Line"/>
          <p:cNvSpPr/>
          <p:nvPr/>
        </p:nvSpPr>
        <p:spPr>
          <a:xfrm flipH="1">
            <a:off x="2318043" y="1907935"/>
            <a:ext cx="1" cy="1482546"/>
          </a:xfrm>
          <a:prstGeom prst="line">
            <a:avLst/>
          </a:prstGeom>
          <a:ln w="50800">
            <a:solidFill>
              <a:schemeClr val="accent1">
                <a:hueOff val="273562"/>
                <a:satOff val="2937"/>
                <a:lumOff val="-2223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68" name="Create"/>
          <p:cNvSpPr txBox="1"/>
          <p:nvPr/>
        </p:nvSpPr>
        <p:spPr>
          <a:xfrm>
            <a:off x="1159735" y="2382508"/>
            <a:ext cx="11750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Create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Archetype"/>
          <p:cNvGrpSpPr/>
          <p:nvPr/>
        </p:nvGrpSpPr>
        <p:grpSpPr>
          <a:xfrm>
            <a:off x="1189900" y="499613"/>
            <a:ext cx="2256287" cy="1346201"/>
            <a:chOff x="0" y="0"/>
            <a:chExt cx="2256286" cy="1346200"/>
          </a:xfrm>
        </p:grpSpPr>
        <p:sp>
          <p:nvSpPr>
            <p:cNvPr id="271" name="Archetype"/>
            <p:cNvSpPr/>
            <p:nvPr/>
          </p:nvSpPr>
          <p:spPr>
            <a:xfrm>
              <a:off x="38100" y="38100"/>
              <a:ext cx="2180087" cy="127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Archetype</a:t>
              </a:r>
            </a:p>
          </p:txBody>
        </p:sp>
        <p:pic>
          <p:nvPicPr>
            <p:cNvPr id="270" name="Archetype" descr="Archetype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256287" cy="1346200"/>
            </a:xfrm>
            <a:prstGeom prst="rect">
              <a:avLst/>
            </a:prstGeom>
            <a:effectLst/>
          </p:spPr>
        </p:pic>
      </p:grpSp>
      <p:grpSp>
        <p:nvGrpSpPr>
          <p:cNvPr id="277" name="Group"/>
          <p:cNvGrpSpPr/>
          <p:nvPr/>
        </p:nvGrpSpPr>
        <p:grpSpPr>
          <a:xfrm>
            <a:off x="264058" y="3452602"/>
            <a:ext cx="4161946" cy="2817724"/>
            <a:chOff x="0" y="0"/>
            <a:chExt cx="4161945" cy="2817722"/>
          </a:xfrm>
        </p:grpSpPr>
        <p:sp>
          <p:nvSpPr>
            <p:cNvPr id="273" name="Project"/>
            <p:cNvSpPr/>
            <p:nvPr/>
          </p:nvSpPr>
          <p:spPr>
            <a:xfrm>
              <a:off x="0" y="0"/>
              <a:ext cx="4161946" cy="2817723"/>
            </a:xfrm>
            <a:prstGeom prst="rect">
              <a:avLst/>
            </a:prstGeom>
            <a:solidFill>
              <a:schemeClr val="accent5">
                <a:hueOff val="-176146"/>
                <a:satOff val="3665"/>
                <a:lumOff val="-1398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sz="3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Project</a:t>
              </a:r>
            </a:p>
          </p:txBody>
        </p:sp>
        <p:grpSp>
          <p:nvGrpSpPr>
            <p:cNvPr id="276" name="Group"/>
            <p:cNvGrpSpPr/>
            <p:nvPr/>
          </p:nvGrpSpPr>
          <p:grpSpPr>
            <a:xfrm>
              <a:off x="993715" y="708084"/>
              <a:ext cx="2805383" cy="1804479"/>
              <a:chOff x="0" y="0"/>
              <a:chExt cx="2805382" cy="1804478"/>
            </a:xfrm>
          </p:grpSpPr>
          <p:sp>
            <p:nvSpPr>
              <p:cNvPr id="274" name="POM.xml"/>
              <p:cNvSpPr/>
              <p:nvPr/>
            </p:nvSpPr>
            <p:spPr>
              <a:xfrm>
                <a:off x="0" y="0"/>
                <a:ext cx="2805383" cy="8033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400" b="1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POM.xml</a:t>
                </a:r>
              </a:p>
            </p:txBody>
          </p:sp>
          <p:sp>
            <p:nvSpPr>
              <p:cNvPr id="275" name="Project Structure"/>
              <p:cNvSpPr/>
              <p:nvPr/>
            </p:nvSpPr>
            <p:spPr>
              <a:xfrm>
                <a:off x="0" y="1001143"/>
                <a:ext cx="2805383" cy="80333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400" b="1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Project Structure</a:t>
                </a:r>
              </a:p>
            </p:txBody>
          </p:sp>
        </p:grpSp>
      </p:grpSp>
      <p:sp>
        <p:nvSpPr>
          <p:cNvPr id="278" name="Line"/>
          <p:cNvSpPr/>
          <p:nvPr/>
        </p:nvSpPr>
        <p:spPr>
          <a:xfrm flipH="1">
            <a:off x="2318043" y="1907935"/>
            <a:ext cx="1" cy="1482546"/>
          </a:xfrm>
          <a:prstGeom prst="line">
            <a:avLst/>
          </a:prstGeom>
          <a:ln w="50800">
            <a:solidFill>
              <a:schemeClr val="accent1">
                <a:hueOff val="273562"/>
                <a:satOff val="2937"/>
                <a:lumOff val="-2223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79" name="Create"/>
          <p:cNvSpPr txBox="1"/>
          <p:nvPr/>
        </p:nvSpPr>
        <p:spPr>
          <a:xfrm>
            <a:off x="1159735" y="2382508"/>
            <a:ext cx="11750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Create</a:t>
            </a:r>
          </a:p>
        </p:txBody>
      </p:sp>
      <p:sp>
        <p:nvSpPr>
          <p:cNvPr id="280" name="Line"/>
          <p:cNvSpPr/>
          <p:nvPr/>
        </p:nvSpPr>
        <p:spPr>
          <a:xfrm flipV="1">
            <a:off x="4069081" y="1763671"/>
            <a:ext cx="4947377" cy="2369726"/>
          </a:xfrm>
          <a:prstGeom prst="line">
            <a:avLst/>
          </a:prstGeom>
          <a:ln w="50800">
            <a:solidFill>
              <a:schemeClr val="accent1">
                <a:hueOff val="273562"/>
                <a:satOff val="2937"/>
                <a:lumOff val="-22233"/>
              </a:schemeClr>
            </a:solidFill>
            <a:prstDash val="sysDot"/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81" name="Retrieve Dependencies"/>
          <p:cNvSpPr txBox="1"/>
          <p:nvPr/>
        </p:nvSpPr>
        <p:spPr>
          <a:xfrm rot="20072245">
            <a:off x="4259527" y="2382508"/>
            <a:ext cx="394838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Retrieve Dependencies </a:t>
            </a:r>
          </a:p>
        </p:txBody>
      </p:sp>
      <p:grpSp>
        <p:nvGrpSpPr>
          <p:cNvPr id="288" name="Group"/>
          <p:cNvGrpSpPr/>
          <p:nvPr/>
        </p:nvGrpSpPr>
        <p:grpSpPr>
          <a:xfrm>
            <a:off x="8949293" y="379921"/>
            <a:ext cx="1585584" cy="1585584"/>
            <a:chOff x="0" y="0"/>
            <a:chExt cx="1585583" cy="1585583"/>
          </a:xfrm>
        </p:grpSpPr>
        <p:pic>
          <p:nvPicPr>
            <p:cNvPr id="282" name="pasted-image.png" descr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950584" cy="9505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3" name="pasted-image.png" descr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000" y="127000"/>
              <a:ext cx="950584" cy="9505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4" name="pasted-image.png" descr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54000" y="254000"/>
              <a:ext cx="950584" cy="9505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5" name="pasted-image.png" descr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81000" y="381000"/>
              <a:ext cx="950584" cy="9505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6" name="pasted-image.png" descr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08000" y="508000"/>
              <a:ext cx="950584" cy="9505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7" name="pasted-image.png" descr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5000" y="635000"/>
              <a:ext cx="950584" cy="9505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Archetype"/>
          <p:cNvGrpSpPr/>
          <p:nvPr/>
        </p:nvGrpSpPr>
        <p:grpSpPr>
          <a:xfrm>
            <a:off x="1189900" y="499613"/>
            <a:ext cx="2256287" cy="1346201"/>
            <a:chOff x="0" y="0"/>
            <a:chExt cx="2256286" cy="1346200"/>
          </a:xfrm>
        </p:grpSpPr>
        <p:sp>
          <p:nvSpPr>
            <p:cNvPr id="291" name="Archetype"/>
            <p:cNvSpPr/>
            <p:nvPr/>
          </p:nvSpPr>
          <p:spPr>
            <a:xfrm>
              <a:off x="38100" y="38100"/>
              <a:ext cx="2180087" cy="127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Archetype</a:t>
              </a:r>
            </a:p>
          </p:txBody>
        </p:sp>
        <p:pic>
          <p:nvPicPr>
            <p:cNvPr id="290" name="Archetype" descr="Archetype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256287" cy="1346200"/>
            </a:xfrm>
            <a:prstGeom prst="rect">
              <a:avLst/>
            </a:prstGeom>
            <a:effectLst/>
          </p:spPr>
        </p:pic>
      </p:grpSp>
      <p:grpSp>
        <p:nvGrpSpPr>
          <p:cNvPr id="313" name="Group"/>
          <p:cNvGrpSpPr/>
          <p:nvPr/>
        </p:nvGrpSpPr>
        <p:grpSpPr>
          <a:xfrm>
            <a:off x="264058" y="3452602"/>
            <a:ext cx="9905511" cy="2817724"/>
            <a:chOff x="0" y="0"/>
            <a:chExt cx="9905510" cy="2817722"/>
          </a:xfrm>
        </p:grpSpPr>
        <p:grpSp>
          <p:nvGrpSpPr>
            <p:cNvPr id="297" name="Group"/>
            <p:cNvGrpSpPr/>
            <p:nvPr/>
          </p:nvGrpSpPr>
          <p:grpSpPr>
            <a:xfrm>
              <a:off x="0" y="0"/>
              <a:ext cx="4161946" cy="2817723"/>
              <a:chOff x="0" y="0"/>
              <a:chExt cx="4161945" cy="2817722"/>
            </a:xfrm>
          </p:grpSpPr>
          <p:sp>
            <p:nvSpPr>
              <p:cNvPr id="293" name="Project"/>
              <p:cNvSpPr/>
              <p:nvPr/>
            </p:nvSpPr>
            <p:spPr>
              <a:xfrm>
                <a:off x="0" y="0"/>
                <a:ext cx="4161946" cy="2817723"/>
              </a:xfrm>
              <a:prstGeom prst="rect">
                <a:avLst/>
              </a:prstGeom>
              <a:solidFill>
                <a:schemeClr val="accent5">
                  <a:hueOff val="-176146"/>
                  <a:satOff val="3665"/>
                  <a:lumOff val="-13986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algn="l">
                  <a:defRPr sz="3000" b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Project</a:t>
                </a:r>
              </a:p>
            </p:txBody>
          </p:sp>
          <p:grpSp>
            <p:nvGrpSpPr>
              <p:cNvPr id="296" name="Group"/>
              <p:cNvGrpSpPr/>
              <p:nvPr/>
            </p:nvGrpSpPr>
            <p:grpSpPr>
              <a:xfrm>
                <a:off x="993715" y="708084"/>
                <a:ext cx="2805383" cy="1804479"/>
                <a:chOff x="0" y="0"/>
                <a:chExt cx="2805382" cy="1804478"/>
              </a:xfrm>
            </p:grpSpPr>
            <p:sp>
              <p:nvSpPr>
                <p:cNvPr id="294" name="POM.xml"/>
                <p:cNvSpPr/>
                <p:nvPr/>
              </p:nvSpPr>
              <p:spPr>
                <a:xfrm>
                  <a:off x="0" y="0"/>
                  <a:ext cx="2805383" cy="80333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2400" b="1"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r>
                    <a:t>POM.xml</a:t>
                  </a:r>
                </a:p>
              </p:txBody>
            </p:sp>
            <p:sp>
              <p:nvSpPr>
                <p:cNvPr id="295" name="Project Structure"/>
                <p:cNvSpPr/>
                <p:nvPr/>
              </p:nvSpPr>
              <p:spPr>
                <a:xfrm>
                  <a:off x="0" y="1001143"/>
                  <a:ext cx="2805383" cy="803336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2400" b="1"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r>
                    <a:t>Project Structure</a:t>
                  </a:r>
                </a:p>
              </p:txBody>
            </p:sp>
          </p:grpSp>
        </p:grpSp>
        <p:sp>
          <p:nvSpPr>
            <p:cNvPr id="298" name="Build"/>
            <p:cNvSpPr txBox="1"/>
            <p:nvPr/>
          </p:nvSpPr>
          <p:spPr>
            <a:xfrm>
              <a:off x="6383958" y="198868"/>
              <a:ext cx="1257078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2F7DAD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Build</a:t>
              </a:r>
            </a:p>
          </p:txBody>
        </p:sp>
        <p:grpSp>
          <p:nvGrpSpPr>
            <p:cNvPr id="312" name="Group"/>
            <p:cNvGrpSpPr/>
            <p:nvPr/>
          </p:nvGrpSpPr>
          <p:grpSpPr>
            <a:xfrm>
              <a:off x="4119483" y="866014"/>
              <a:ext cx="5786028" cy="1085694"/>
              <a:chOff x="0" y="0"/>
              <a:chExt cx="5786027" cy="1085693"/>
            </a:xfrm>
          </p:grpSpPr>
          <p:sp>
            <p:nvSpPr>
              <p:cNvPr id="299" name="Rectangle"/>
              <p:cNvSpPr/>
              <p:nvPr/>
            </p:nvSpPr>
            <p:spPr>
              <a:xfrm>
                <a:off x="512757" y="0"/>
                <a:ext cx="780141" cy="1085499"/>
              </a:xfrm>
              <a:prstGeom prst="rect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0" name="Triangle"/>
              <p:cNvSpPr/>
              <p:nvPr/>
            </p:nvSpPr>
            <p:spPr>
              <a:xfrm rot="13500000">
                <a:off x="151343" y="173166"/>
                <a:ext cx="753496" cy="7401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762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1" name="Rectangle"/>
              <p:cNvSpPr/>
              <p:nvPr/>
            </p:nvSpPr>
            <p:spPr>
              <a:xfrm>
                <a:off x="1297313" y="0"/>
                <a:ext cx="780141" cy="1085499"/>
              </a:xfrm>
              <a:prstGeom prst="rect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2" name="Triangle"/>
              <p:cNvSpPr/>
              <p:nvPr/>
            </p:nvSpPr>
            <p:spPr>
              <a:xfrm rot="13500000">
                <a:off x="935899" y="173166"/>
                <a:ext cx="753495" cy="7401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blipFill rotWithShape="1">
                <a:blip r:embed="rId4"/>
                <a:srcRect/>
                <a:tile tx="0" ty="0" sx="100000" sy="100000" flip="none" algn="tl"/>
              </a:blipFill>
              <a:ln w="762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3" name="Rectangle"/>
              <p:cNvSpPr/>
              <p:nvPr/>
            </p:nvSpPr>
            <p:spPr>
              <a:xfrm>
                <a:off x="2081869" y="0"/>
                <a:ext cx="780140" cy="1085499"/>
              </a:xfrm>
              <a:prstGeom prst="rect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4" name="Triangle"/>
              <p:cNvSpPr/>
              <p:nvPr/>
            </p:nvSpPr>
            <p:spPr>
              <a:xfrm rot="13500000">
                <a:off x="1720455" y="173166"/>
                <a:ext cx="753495" cy="7401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blipFill rotWithShape="1">
                <a:blip r:embed="rId4"/>
                <a:srcRect/>
                <a:tile tx="0" ty="0" sx="100000" sy="100000" flip="none" algn="tl"/>
              </a:blipFill>
              <a:ln w="762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5" name="Rectangle"/>
              <p:cNvSpPr/>
              <p:nvPr/>
            </p:nvSpPr>
            <p:spPr>
              <a:xfrm>
                <a:off x="2866424" y="0"/>
                <a:ext cx="780141" cy="1085499"/>
              </a:xfrm>
              <a:prstGeom prst="rect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6" name="Triangle"/>
              <p:cNvSpPr/>
              <p:nvPr/>
            </p:nvSpPr>
            <p:spPr>
              <a:xfrm rot="13500000">
                <a:off x="2505010" y="173166"/>
                <a:ext cx="753496" cy="7401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blipFill rotWithShape="1">
                <a:blip r:embed="rId4"/>
                <a:srcRect/>
                <a:tile tx="0" ty="0" sx="100000" sy="100000" flip="none" algn="tl"/>
              </a:blipFill>
              <a:ln w="762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7" name="Triangle"/>
              <p:cNvSpPr/>
              <p:nvPr/>
            </p:nvSpPr>
            <p:spPr>
              <a:xfrm rot="13500000">
                <a:off x="4881189" y="173361"/>
                <a:ext cx="753496" cy="7401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blipFill rotWithShape="1">
                <a:blip r:embed="rId4"/>
                <a:srcRect/>
                <a:tile tx="0" ty="0" sx="100000" sy="100000" flip="none" algn="tl"/>
              </a:blipFill>
              <a:ln w="762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8" name="Rectangle"/>
              <p:cNvSpPr/>
              <p:nvPr/>
            </p:nvSpPr>
            <p:spPr>
              <a:xfrm>
                <a:off x="3673492" y="194"/>
                <a:ext cx="780141" cy="1085500"/>
              </a:xfrm>
              <a:prstGeom prst="rect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9" name="Triangle"/>
              <p:cNvSpPr/>
              <p:nvPr/>
            </p:nvSpPr>
            <p:spPr>
              <a:xfrm rot="13500000">
                <a:off x="3312078" y="173361"/>
                <a:ext cx="753495" cy="7401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blipFill rotWithShape="1">
                <a:blip r:embed="rId4"/>
                <a:srcRect/>
                <a:tile tx="0" ty="0" sx="100000" sy="100000" flip="none" algn="tl"/>
              </a:blipFill>
              <a:ln w="762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0" name="Rectangle"/>
              <p:cNvSpPr/>
              <p:nvPr/>
            </p:nvSpPr>
            <p:spPr>
              <a:xfrm>
                <a:off x="4458048" y="194"/>
                <a:ext cx="780140" cy="1085500"/>
              </a:xfrm>
              <a:prstGeom prst="rect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1" name="Triangle"/>
              <p:cNvSpPr/>
              <p:nvPr/>
            </p:nvSpPr>
            <p:spPr>
              <a:xfrm rot="13500000">
                <a:off x="4096634" y="173361"/>
                <a:ext cx="753495" cy="7401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blipFill rotWithShape="1">
                <a:blip r:embed="rId4"/>
                <a:srcRect/>
                <a:tile tx="0" ty="0" sx="100000" sy="100000" flip="none" algn="tl"/>
              </a:blipFill>
              <a:ln w="762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314" name="Line"/>
          <p:cNvSpPr/>
          <p:nvPr/>
        </p:nvSpPr>
        <p:spPr>
          <a:xfrm flipH="1">
            <a:off x="2318043" y="1907935"/>
            <a:ext cx="1" cy="1482546"/>
          </a:xfrm>
          <a:prstGeom prst="line">
            <a:avLst/>
          </a:prstGeom>
          <a:ln w="50800">
            <a:solidFill>
              <a:schemeClr val="accent1">
                <a:hueOff val="273562"/>
                <a:satOff val="2937"/>
                <a:lumOff val="-2223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15" name="Create"/>
          <p:cNvSpPr txBox="1"/>
          <p:nvPr/>
        </p:nvSpPr>
        <p:spPr>
          <a:xfrm>
            <a:off x="1159735" y="2382508"/>
            <a:ext cx="11750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Create</a:t>
            </a:r>
          </a:p>
        </p:txBody>
      </p:sp>
      <p:sp>
        <p:nvSpPr>
          <p:cNvPr id="316" name="Line"/>
          <p:cNvSpPr/>
          <p:nvPr/>
        </p:nvSpPr>
        <p:spPr>
          <a:xfrm flipV="1">
            <a:off x="4069081" y="1763671"/>
            <a:ext cx="4947377" cy="2369726"/>
          </a:xfrm>
          <a:prstGeom prst="line">
            <a:avLst/>
          </a:prstGeom>
          <a:ln w="50800">
            <a:solidFill>
              <a:schemeClr val="accent1">
                <a:hueOff val="273562"/>
                <a:satOff val="2937"/>
                <a:lumOff val="-22233"/>
              </a:schemeClr>
            </a:solidFill>
            <a:prstDash val="sysDot"/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17" name="Retrieve Dependencies"/>
          <p:cNvSpPr txBox="1"/>
          <p:nvPr/>
        </p:nvSpPr>
        <p:spPr>
          <a:xfrm rot="20072245">
            <a:off x="4259527" y="2382508"/>
            <a:ext cx="394838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Retrieve Dependencies </a:t>
            </a:r>
          </a:p>
        </p:txBody>
      </p:sp>
      <p:grpSp>
        <p:nvGrpSpPr>
          <p:cNvPr id="324" name="Group"/>
          <p:cNvGrpSpPr/>
          <p:nvPr/>
        </p:nvGrpSpPr>
        <p:grpSpPr>
          <a:xfrm>
            <a:off x="8949293" y="379921"/>
            <a:ext cx="1585584" cy="1585584"/>
            <a:chOff x="0" y="0"/>
            <a:chExt cx="1585583" cy="1585583"/>
          </a:xfrm>
        </p:grpSpPr>
        <p:pic>
          <p:nvPicPr>
            <p:cNvPr id="318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950584" cy="9505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9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7000" y="127000"/>
              <a:ext cx="950584" cy="9505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0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54000" y="254000"/>
              <a:ext cx="950584" cy="9505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1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81000" y="381000"/>
              <a:ext cx="950584" cy="9505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2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08000" y="508000"/>
              <a:ext cx="950584" cy="9505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3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35000" y="635000"/>
              <a:ext cx="950584" cy="9505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Archetype"/>
          <p:cNvGrpSpPr/>
          <p:nvPr/>
        </p:nvGrpSpPr>
        <p:grpSpPr>
          <a:xfrm>
            <a:off x="1189900" y="499613"/>
            <a:ext cx="2256287" cy="1346201"/>
            <a:chOff x="0" y="0"/>
            <a:chExt cx="2256286" cy="1346200"/>
          </a:xfrm>
        </p:grpSpPr>
        <p:sp>
          <p:nvSpPr>
            <p:cNvPr id="327" name="Archetype"/>
            <p:cNvSpPr/>
            <p:nvPr/>
          </p:nvSpPr>
          <p:spPr>
            <a:xfrm>
              <a:off x="38100" y="38100"/>
              <a:ext cx="2180087" cy="127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Archetype</a:t>
              </a:r>
            </a:p>
          </p:txBody>
        </p:sp>
        <p:pic>
          <p:nvPicPr>
            <p:cNvPr id="326" name="Archetype" descr="Archetype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256287" cy="1346200"/>
            </a:xfrm>
            <a:prstGeom prst="rect">
              <a:avLst/>
            </a:prstGeom>
            <a:effectLst/>
          </p:spPr>
        </p:pic>
      </p:grpSp>
      <p:grpSp>
        <p:nvGrpSpPr>
          <p:cNvPr id="349" name="Group"/>
          <p:cNvGrpSpPr/>
          <p:nvPr/>
        </p:nvGrpSpPr>
        <p:grpSpPr>
          <a:xfrm>
            <a:off x="264058" y="3452602"/>
            <a:ext cx="9905511" cy="2817724"/>
            <a:chOff x="0" y="0"/>
            <a:chExt cx="9905510" cy="2817722"/>
          </a:xfrm>
        </p:grpSpPr>
        <p:grpSp>
          <p:nvGrpSpPr>
            <p:cNvPr id="333" name="Group"/>
            <p:cNvGrpSpPr/>
            <p:nvPr/>
          </p:nvGrpSpPr>
          <p:grpSpPr>
            <a:xfrm>
              <a:off x="0" y="0"/>
              <a:ext cx="4161946" cy="2817723"/>
              <a:chOff x="0" y="0"/>
              <a:chExt cx="4161945" cy="2817722"/>
            </a:xfrm>
          </p:grpSpPr>
          <p:sp>
            <p:nvSpPr>
              <p:cNvPr id="329" name="Project"/>
              <p:cNvSpPr/>
              <p:nvPr/>
            </p:nvSpPr>
            <p:spPr>
              <a:xfrm>
                <a:off x="0" y="0"/>
                <a:ext cx="4161946" cy="2817723"/>
              </a:xfrm>
              <a:prstGeom prst="rect">
                <a:avLst/>
              </a:prstGeom>
              <a:solidFill>
                <a:schemeClr val="accent5">
                  <a:hueOff val="-176146"/>
                  <a:satOff val="3665"/>
                  <a:lumOff val="-13986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algn="l">
                  <a:defRPr sz="3000" b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Project</a:t>
                </a:r>
              </a:p>
            </p:txBody>
          </p:sp>
          <p:grpSp>
            <p:nvGrpSpPr>
              <p:cNvPr id="332" name="Group"/>
              <p:cNvGrpSpPr/>
              <p:nvPr/>
            </p:nvGrpSpPr>
            <p:grpSpPr>
              <a:xfrm>
                <a:off x="993715" y="708084"/>
                <a:ext cx="2805383" cy="1804479"/>
                <a:chOff x="0" y="0"/>
                <a:chExt cx="2805382" cy="1804478"/>
              </a:xfrm>
            </p:grpSpPr>
            <p:sp>
              <p:nvSpPr>
                <p:cNvPr id="330" name="POM.xml"/>
                <p:cNvSpPr/>
                <p:nvPr/>
              </p:nvSpPr>
              <p:spPr>
                <a:xfrm>
                  <a:off x="0" y="0"/>
                  <a:ext cx="2805383" cy="80333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2400" b="1"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r>
                    <a:t>POM.xml</a:t>
                  </a:r>
                </a:p>
              </p:txBody>
            </p:sp>
            <p:sp>
              <p:nvSpPr>
                <p:cNvPr id="331" name="Project Structure"/>
                <p:cNvSpPr/>
                <p:nvPr/>
              </p:nvSpPr>
              <p:spPr>
                <a:xfrm>
                  <a:off x="0" y="1001143"/>
                  <a:ext cx="2805383" cy="803336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2400" b="1"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r>
                    <a:t>Project Structure</a:t>
                  </a:r>
                </a:p>
              </p:txBody>
            </p:sp>
          </p:grpSp>
        </p:grpSp>
        <p:sp>
          <p:nvSpPr>
            <p:cNvPr id="334" name="Build"/>
            <p:cNvSpPr txBox="1"/>
            <p:nvPr/>
          </p:nvSpPr>
          <p:spPr>
            <a:xfrm>
              <a:off x="6383958" y="198868"/>
              <a:ext cx="1257078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2F7DAD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Build</a:t>
              </a:r>
            </a:p>
          </p:txBody>
        </p:sp>
        <p:grpSp>
          <p:nvGrpSpPr>
            <p:cNvPr id="348" name="Group"/>
            <p:cNvGrpSpPr/>
            <p:nvPr/>
          </p:nvGrpSpPr>
          <p:grpSpPr>
            <a:xfrm>
              <a:off x="4119483" y="866014"/>
              <a:ext cx="5786028" cy="1085694"/>
              <a:chOff x="0" y="0"/>
              <a:chExt cx="5786027" cy="1085693"/>
            </a:xfrm>
          </p:grpSpPr>
          <p:sp>
            <p:nvSpPr>
              <p:cNvPr id="335" name="Rectangle"/>
              <p:cNvSpPr/>
              <p:nvPr/>
            </p:nvSpPr>
            <p:spPr>
              <a:xfrm>
                <a:off x="512757" y="0"/>
                <a:ext cx="780141" cy="1085499"/>
              </a:xfrm>
              <a:prstGeom prst="rect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36" name="Triangle"/>
              <p:cNvSpPr/>
              <p:nvPr/>
            </p:nvSpPr>
            <p:spPr>
              <a:xfrm rot="13500000">
                <a:off x="151343" y="173166"/>
                <a:ext cx="753496" cy="7401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762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37" name="Rectangle"/>
              <p:cNvSpPr/>
              <p:nvPr/>
            </p:nvSpPr>
            <p:spPr>
              <a:xfrm>
                <a:off x="1297313" y="0"/>
                <a:ext cx="780141" cy="1085499"/>
              </a:xfrm>
              <a:prstGeom prst="rect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38" name="Triangle"/>
              <p:cNvSpPr/>
              <p:nvPr/>
            </p:nvSpPr>
            <p:spPr>
              <a:xfrm rot="13500000">
                <a:off x="935899" y="173166"/>
                <a:ext cx="753495" cy="7401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blipFill rotWithShape="1">
                <a:blip r:embed="rId4"/>
                <a:srcRect/>
                <a:tile tx="0" ty="0" sx="100000" sy="100000" flip="none" algn="tl"/>
              </a:blipFill>
              <a:ln w="762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39" name="Rectangle"/>
              <p:cNvSpPr/>
              <p:nvPr/>
            </p:nvSpPr>
            <p:spPr>
              <a:xfrm>
                <a:off x="2081869" y="0"/>
                <a:ext cx="780140" cy="1085499"/>
              </a:xfrm>
              <a:prstGeom prst="rect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40" name="Triangle"/>
              <p:cNvSpPr/>
              <p:nvPr/>
            </p:nvSpPr>
            <p:spPr>
              <a:xfrm rot="13500000">
                <a:off x="1720455" y="173166"/>
                <a:ext cx="753495" cy="7401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blipFill rotWithShape="1">
                <a:blip r:embed="rId4"/>
                <a:srcRect/>
                <a:tile tx="0" ty="0" sx="100000" sy="100000" flip="none" algn="tl"/>
              </a:blipFill>
              <a:ln w="762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41" name="Rectangle"/>
              <p:cNvSpPr/>
              <p:nvPr/>
            </p:nvSpPr>
            <p:spPr>
              <a:xfrm>
                <a:off x="2866424" y="0"/>
                <a:ext cx="780141" cy="1085499"/>
              </a:xfrm>
              <a:prstGeom prst="rect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42" name="Triangle"/>
              <p:cNvSpPr/>
              <p:nvPr/>
            </p:nvSpPr>
            <p:spPr>
              <a:xfrm rot="13500000">
                <a:off x="2505010" y="173166"/>
                <a:ext cx="753496" cy="7401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blipFill rotWithShape="1">
                <a:blip r:embed="rId4"/>
                <a:srcRect/>
                <a:tile tx="0" ty="0" sx="100000" sy="100000" flip="none" algn="tl"/>
              </a:blipFill>
              <a:ln w="762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43" name="Triangle"/>
              <p:cNvSpPr/>
              <p:nvPr/>
            </p:nvSpPr>
            <p:spPr>
              <a:xfrm rot="13500000">
                <a:off x="4881189" y="173361"/>
                <a:ext cx="753496" cy="7401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blipFill rotWithShape="1">
                <a:blip r:embed="rId4"/>
                <a:srcRect/>
                <a:tile tx="0" ty="0" sx="100000" sy="100000" flip="none" algn="tl"/>
              </a:blipFill>
              <a:ln w="762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44" name="Rectangle"/>
              <p:cNvSpPr/>
              <p:nvPr/>
            </p:nvSpPr>
            <p:spPr>
              <a:xfrm>
                <a:off x="3673492" y="194"/>
                <a:ext cx="780141" cy="1085500"/>
              </a:xfrm>
              <a:prstGeom prst="rect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45" name="Triangle"/>
              <p:cNvSpPr/>
              <p:nvPr/>
            </p:nvSpPr>
            <p:spPr>
              <a:xfrm rot="13500000">
                <a:off x="3312078" y="173361"/>
                <a:ext cx="753495" cy="7401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blipFill rotWithShape="1">
                <a:blip r:embed="rId4"/>
                <a:srcRect/>
                <a:tile tx="0" ty="0" sx="100000" sy="100000" flip="none" algn="tl"/>
              </a:blipFill>
              <a:ln w="762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46" name="Rectangle"/>
              <p:cNvSpPr/>
              <p:nvPr/>
            </p:nvSpPr>
            <p:spPr>
              <a:xfrm>
                <a:off x="4458048" y="194"/>
                <a:ext cx="780140" cy="1085500"/>
              </a:xfrm>
              <a:prstGeom prst="rect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47" name="Triangle"/>
              <p:cNvSpPr/>
              <p:nvPr/>
            </p:nvSpPr>
            <p:spPr>
              <a:xfrm rot="13500000">
                <a:off x="4096634" y="173361"/>
                <a:ext cx="753495" cy="7401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blipFill rotWithShape="1">
                <a:blip r:embed="rId4"/>
                <a:srcRect/>
                <a:tile tx="0" ty="0" sx="100000" sy="100000" flip="none" algn="tl"/>
              </a:blipFill>
              <a:ln w="762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350" name="Line"/>
          <p:cNvSpPr/>
          <p:nvPr/>
        </p:nvSpPr>
        <p:spPr>
          <a:xfrm flipH="1">
            <a:off x="4555550" y="5457345"/>
            <a:ext cx="1301097" cy="2307047"/>
          </a:xfrm>
          <a:prstGeom prst="line">
            <a:avLst/>
          </a:prstGeom>
          <a:ln w="50800">
            <a:solidFill>
              <a:srgbClr val="2E7CA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354" name="Group"/>
          <p:cNvGrpSpPr/>
          <p:nvPr/>
        </p:nvGrpSpPr>
        <p:grpSpPr>
          <a:xfrm>
            <a:off x="3635728" y="7877115"/>
            <a:ext cx="1209856" cy="1209856"/>
            <a:chOff x="0" y="0"/>
            <a:chExt cx="1209854" cy="1209854"/>
          </a:xfrm>
        </p:grpSpPr>
        <p:pic>
          <p:nvPicPr>
            <p:cNvPr id="351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955855" cy="9558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2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7000" y="127000"/>
              <a:ext cx="955855" cy="9558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3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54000" y="254000"/>
              <a:ext cx="955855" cy="9558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55" name="Line"/>
          <p:cNvSpPr/>
          <p:nvPr/>
        </p:nvSpPr>
        <p:spPr>
          <a:xfrm flipH="1">
            <a:off x="6287787" y="5345494"/>
            <a:ext cx="534300" cy="2523724"/>
          </a:xfrm>
          <a:prstGeom prst="line">
            <a:avLst/>
          </a:prstGeom>
          <a:ln w="50800">
            <a:solidFill>
              <a:srgbClr val="2E7CA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56" name="Line"/>
          <p:cNvSpPr/>
          <p:nvPr/>
        </p:nvSpPr>
        <p:spPr>
          <a:xfrm>
            <a:off x="8329312" y="5351341"/>
            <a:ext cx="1" cy="2506578"/>
          </a:xfrm>
          <a:prstGeom prst="line">
            <a:avLst/>
          </a:prstGeom>
          <a:ln w="50800">
            <a:solidFill>
              <a:srgbClr val="2E7CA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57" name="Line"/>
          <p:cNvSpPr/>
          <p:nvPr/>
        </p:nvSpPr>
        <p:spPr>
          <a:xfrm>
            <a:off x="9253777" y="5353384"/>
            <a:ext cx="978799" cy="2497280"/>
          </a:xfrm>
          <a:prstGeom prst="line">
            <a:avLst/>
          </a:prstGeom>
          <a:ln w="50800">
            <a:solidFill>
              <a:srgbClr val="2E7CA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361" name="Group"/>
          <p:cNvGrpSpPr/>
          <p:nvPr/>
        </p:nvGrpSpPr>
        <p:grpSpPr>
          <a:xfrm>
            <a:off x="5773881" y="7877115"/>
            <a:ext cx="1209856" cy="1209856"/>
            <a:chOff x="0" y="0"/>
            <a:chExt cx="1209854" cy="1209854"/>
          </a:xfrm>
        </p:grpSpPr>
        <p:pic>
          <p:nvPicPr>
            <p:cNvPr id="358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955855" cy="9558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9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7000" y="127000"/>
              <a:ext cx="955855" cy="9558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0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54000" y="254000"/>
              <a:ext cx="955855" cy="9558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5" name="Group"/>
          <p:cNvGrpSpPr/>
          <p:nvPr/>
        </p:nvGrpSpPr>
        <p:grpSpPr>
          <a:xfrm>
            <a:off x="7912034" y="7877115"/>
            <a:ext cx="1209855" cy="1209856"/>
            <a:chOff x="0" y="0"/>
            <a:chExt cx="1209854" cy="1209854"/>
          </a:xfrm>
        </p:grpSpPr>
        <p:pic>
          <p:nvPicPr>
            <p:cNvPr id="362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955855" cy="9558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3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7000" y="127000"/>
              <a:ext cx="955855" cy="9558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4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54000" y="254000"/>
              <a:ext cx="955855" cy="9558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9" name="Group"/>
          <p:cNvGrpSpPr/>
          <p:nvPr/>
        </p:nvGrpSpPr>
        <p:grpSpPr>
          <a:xfrm>
            <a:off x="10050187" y="7877115"/>
            <a:ext cx="1209856" cy="1209856"/>
            <a:chOff x="0" y="0"/>
            <a:chExt cx="1209854" cy="1209854"/>
          </a:xfrm>
        </p:grpSpPr>
        <p:pic>
          <p:nvPicPr>
            <p:cNvPr id="366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955855" cy="9558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7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7000" y="127000"/>
              <a:ext cx="955855" cy="9558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54000" y="254000"/>
              <a:ext cx="955855" cy="9558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70" name="Plugins"/>
          <p:cNvSpPr txBox="1"/>
          <p:nvPr/>
        </p:nvSpPr>
        <p:spPr>
          <a:xfrm>
            <a:off x="6565185" y="9054003"/>
            <a:ext cx="1765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2F7DA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Plugins</a:t>
            </a:r>
          </a:p>
        </p:txBody>
      </p:sp>
      <p:sp>
        <p:nvSpPr>
          <p:cNvPr id="371" name="Line"/>
          <p:cNvSpPr/>
          <p:nvPr/>
        </p:nvSpPr>
        <p:spPr>
          <a:xfrm flipH="1">
            <a:off x="2318043" y="1907935"/>
            <a:ext cx="1" cy="1482546"/>
          </a:xfrm>
          <a:prstGeom prst="line">
            <a:avLst/>
          </a:prstGeom>
          <a:ln w="50800">
            <a:solidFill>
              <a:schemeClr val="accent1">
                <a:hueOff val="273562"/>
                <a:satOff val="2937"/>
                <a:lumOff val="-2223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72" name="Create"/>
          <p:cNvSpPr txBox="1"/>
          <p:nvPr/>
        </p:nvSpPr>
        <p:spPr>
          <a:xfrm>
            <a:off x="1159735" y="2382508"/>
            <a:ext cx="11750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Create</a:t>
            </a:r>
          </a:p>
        </p:txBody>
      </p:sp>
      <p:sp>
        <p:nvSpPr>
          <p:cNvPr id="373" name="Line"/>
          <p:cNvSpPr/>
          <p:nvPr/>
        </p:nvSpPr>
        <p:spPr>
          <a:xfrm flipV="1">
            <a:off x="4069081" y="1763671"/>
            <a:ext cx="4947377" cy="2369726"/>
          </a:xfrm>
          <a:prstGeom prst="line">
            <a:avLst/>
          </a:prstGeom>
          <a:ln w="50800">
            <a:solidFill>
              <a:schemeClr val="accent1">
                <a:hueOff val="273562"/>
                <a:satOff val="2937"/>
                <a:lumOff val="-22233"/>
              </a:schemeClr>
            </a:solidFill>
            <a:prstDash val="sysDot"/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74" name="Retrieve Dependencies"/>
          <p:cNvSpPr txBox="1"/>
          <p:nvPr/>
        </p:nvSpPr>
        <p:spPr>
          <a:xfrm rot="20072245">
            <a:off x="4259527" y="2382508"/>
            <a:ext cx="394838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Retrieve Dependencies </a:t>
            </a:r>
          </a:p>
        </p:txBody>
      </p:sp>
      <p:grpSp>
        <p:nvGrpSpPr>
          <p:cNvPr id="381" name="Group"/>
          <p:cNvGrpSpPr/>
          <p:nvPr/>
        </p:nvGrpSpPr>
        <p:grpSpPr>
          <a:xfrm>
            <a:off x="8949293" y="379921"/>
            <a:ext cx="1585584" cy="1585584"/>
            <a:chOff x="0" y="0"/>
            <a:chExt cx="1585583" cy="1585583"/>
          </a:xfrm>
        </p:grpSpPr>
        <p:pic>
          <p:nvPicPr>
            <p:cNvPr id="375" name="pasted-image.png" descr="pasted-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950584" cy="9505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6" name="pasted-image.png" descr="pasted-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7000" y="127000"/>
              <a:ext cx="950584" cy="9505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7" name="pasted-image.png" descr="pasted-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54000" y="254000"/>
              <a:ext cx="950584" cy="9505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8" name="pasted-image.png" descr="pasted-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81000" y="381000"/>
              <a:ext cx="950584" cy="9505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9" name="pasted-image.png" descr="pasted-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08000" y="508000"/>
              <a:ext cx="950584" cy="9505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0" name="pasted-image.png" descr="pasted-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635000" y="635000"/>
              <a:ext cx="950584" cy="9505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Archetype"/>
          <p:cNvGrpSpPr/>
          <p:nvPr/>
        </p:nvGrpSpPr>
        <p:grpSpPr>
          <a:xfrm>
            <a:off x="1189900" y="499613"/>
            <a:ext cx="2256287" cy="1346201"/>
            <a:chOff x="0" y="0"/>
            <a:chExt cx="2256286" cy="1346200"/>
          </a:xfrm>
        </p:grpSpPr>
        <p:sp>
          <p:nvSpPr>
            <p:cNvPr id="384" name="Archetype"/>
            <p:cNvSpPr/>
            <p:nvPr/>
          </p:nvSpPr>
          <p:spPr>
            <a:xfrm>
              <a:off x="38100" y="38100"/>
              <a:ext cx="2180087" cy="127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Archetype</a:t>
              </a:r>
            </a:p>
          </p:txBody>
        </p:sp>
        <p:pic>
          <p:nvPicPr>
            <p:cNvPr id="383" name="Archetype" descr="Archetype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256287" cy="1346200"/>
            </a:xfrm>
            <a:prstGeom prst="rect">
              <a:avLst/>
            </a:prstGeom>
            <a:effectLst/>
          </p:spPr>
        </p:pic>
      </p:grpSp>
      <p:grpSp>
        <p:nvGrpSpPr>
          <p:cNvPr id="406" name="Group"/>
          <p:cNvGrpSpPr/>
          <p:nvPr/>
        </p:nvGrpSpPr>
        <p:grpSpPr>
          <a:xfrm>
            <a:off x="264058" y="3452602"/>
            <a:ext cx="9905511" cy="2817724"/>
            <a:chOff x="0" y="0"/>
            <a:chExt cx="9905510" cy="2817722"/>
          </a:xfrm>
        </p:grpSpPr>
        <p:grpSp>
          <p:nvGrpSpPr>
            <p:cNvPr id="390" name="Group"/>
            <p:cNvGrpSpPr/>
            <p:nvPr/>
          </p:nvGrpSpPr>
          <p:grpSpPr>
            <a:xfrm>
              <a:off x="0" y="0"/>
              <a:ext cx="4161946" cy="2817723"/>
              <a:chOff x="0" y="0"/>
              <a:chExt cx="4161945" cy="2817722"/>
            </a:xfrm>
          </p:grpSpPr>
          <p:sp>
            <p:nvSpPr>
              <p:cNvPr id="386" name="Project"/>
              <p:cNvSpPr/>
              <p:nvPr/>
            </p:nvSpPr>
            <p:spPr>
              <a:xfrm>
                <a:off x="0" y="0"/>
                <a:ext cx="4161946" cy="2817723"/>
              </a:xfrm>
              <a:prstGeom prst="rect">
                <a:avLst/>
              </a:prstGeom>
              <a:solidFill>
                <a:schemeClr val="accent5">
                  <a:hueOff val="-176146"/>
                  <a:satOff val="3665"/>
                  <a:lumOff val="-13986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algn="l">
                  <a:defRPr sz="3000" b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Project</a:t>
                </a:r>
              </a:p>
            </p:txBody>
          </p:sp>
          <p:grpSp>
            <p:nvGrpSpPr>
              <p:cNvPr id="389" name="Group"/>
              <p:cNvGrpSpPr/>
              <p:nvPr/>
            </p:nvGrpSpPr>
            <p:grpSpPr>
              <a:xfrm>
                <a:off x="993715" y="708084"/>
                <a:ext cx="2805383" cy="1804479"/>
                <a:chOff x="0" y="0"/>
                <a:chExt cx="2805382" cy="1804478"/>
              </a:xfrm>
            </p:grpSpPr>
            <p:sp>
              <p:nvSpPr>
                <p:cNvPr id="387" name="POM.xml"/>
                <p:cNvSpPr/>
                <p:nvPr/>
              </p:nvSpPr>
              <p:spPr>
                <a:xfrm>
                  <a:off x="0" y="0"/>
                  <a:ext cx="2805383" cy="80333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2400" b="1"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r>
                    <a:t>POM.xml</a:t>
                  </a:r>
                </a:p>
              </p:txBody>
            </p:sp>
            <p:sp>
              <p:nvSpPr>
                <p:cNvPr id="388" name="Project Structure"/>
                <p:cNvSpPr/>
                <p:nvPr/>
              </p:nvSpPr>
              <p:spPr>
                <a:xfrm>
                  <a:off x="0" y="1001143"/>
                  <a:ext cx="2805383" cy="803336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2400" b="1"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r>
                    <a:t>Project Structure</a:t>
                  </a:r>
                </a:p>
              </p:txBody>
            </p:sp>
          </p:grpSp>
        </p:grpSp>
        <p:sp>
          <p:nvSpPr>
            <p:cNvPr id="391" name="Build"/>
            <p:cNvSpPr txBox="1"/>
            <p:nvPr/>
          </p:nvSpPr>
          <p:spPr>
            <a:xfrm>
              <a:off x="6383958" y="198868"/>
              <a:ext cx="1257078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2F7DAD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Build</a:t>
              </a:r>
            </a:p>
          </p:txBody>
        </p:sp>
        <p:grpSp>
          <p:nvGrpSpPr>
            <p:cNvPr id="405" name="Group"/>
            <p:cNvGrpSpPr/>
            <p:nvPr/>
          </p:nvGrpSpPr>
          <p:grpSpPr>
            <a:xfrm>
              <a:off x="4119483" y="866014"/>
              <a:ext cx="5786028" cy="1085694"/>
              <a:chOff x="0" y="0"/>
              <a:chExt cx="5786027" cy="1085693"/>
            </a:xfrm>
          </p:grpSpPr>
          <p:sp>
            <p:nvSpPr>
              <p:cNvPr id="392" name="Rectangle"/>
              <p:cNvSpPr/>
              <p:nvPr/>
            </p:nvSpPr>
            <p:spPr>
              <a:xfrm>
                <a:off x="512757" y="0"/>
                <a:ext cx="780141" cy="1085499"/>
              </a:xfrm>
              <a:prstGeom prst="rect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93" name="Triangle"/>
              <p:cNvSpPr/>
              <p:nvPr/>
            </p:nvSpPr>
            <p:spPr>
              <a:xfrm rot="13500000">
                <a:off x="151343" y="173166"/>
                <a:ext cx="753496" cy="7401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762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94" name="Rectangle"/>
              <p:cNvSpPr/>
              <p:nvPr/>
            </p:nvSpPr>
            <p:spPr>
              <a:xfrm>
                <a:off x="1297313" y="0"/>
                <a:ext cx="780141" cy="1085499"/>
              </a:xfrm>
              <a:prstGeom prst="rect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95" name="Triangle"/>
              <p:cNvSpPr/>
              <p:nvPr/>
            </p:nvSpPr>
            <p:spPr>
              <a:xfrm rot="13500000">
                <a:off x="935899" y="173166"/>
                <a:ext cx="753495" cy="7401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blipFill rotWithShape="1">
                <a:blip r:embed="rId4"/>
                <a:srcRect/>
                <a:tile tx="0" ty="0" sx="100000" sy="100000" flip="none" algn="tl"/>
              </a:blipFill>
              <a:ln w="762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96" name="Rectangle"/>
              <p:cNvSpPr/>
              <p:nvPr/>
            </p:nvSpPr>
            <p:spPr>
              <a:xfrm>
                <a:off x="2081869" y="0"/>
                <a:ext cx="780140" cy="1085499"/>
              </a:xfrm>
              <a:prstGeom prst="rect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97" name="Triangle"/>
              <p:cNvSpPr/>
              <p:nvPr/>
            </p:nvSpPr>
            <p:spPr>
              <a:xfrm rot="13500000">
                <a:off x="1720455" y="173166"/>
                <a:ext cx="753495" cy="7401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blipFill rotWithShape="1">
                <a:blip r:embed="rId4"/>
                <a:srcRect/>
                <a:tile tx="0" ty="0" sx="100000" sy="100000" flip="none" algn="tl"/>
              </a:blipFill>
              <a:ln w="762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98" name="Rectangle"/>
              <p:cNvSpPr/>
              <p:nvPr/>
            </p:nvSpPr>
            <p:spPr>
              <a:xfrm>
                <a:off x="2866424" y="0"/>
                <a:ext cx="780141" cy="1085499"/>
              </a:xfrm>
              <a:prstGeom prst="rect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99" name="Triangle"/>
              <p:cNvSpPr/>
              <p:nvPr/>
            </p:nvSpPr>
            <p:spPr>
              <a:xfrm rot="13500000">
                <a:off x="2505010" y="173166"/>
                <a:ext cx="753496" cy="7401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blipFill rotWithShape="1">
                <a:blip r:embed="rId4"/>
                <a:srcRect/>
                <a:tile tx="0" ty="0" sx="100000" sy="100000" flip="none" algn="tl"/>
              </a:blipFill>
              <a:ln w="762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00" name="Triangle"/>
              <p:cNvSpPr/>
              <p:nvPr/>
            </p:nvSpPr>
            <p:spPr>
              <a:xfrm rot="13500000">
                <a:off x="4881189" y="173361"/>
                <a:ext cx="753496" cy="7401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blipFill rotWithShape="1">
                <a:blip r:embed="rId4"/>
                <a:srcRect/>
                <a:tile tx="0" ty="0" sx="100000" sy="100000" flip="none" algn="tl"/>
              </a:blipFill>
              <a:ln w="762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01" name="Rectangle"/>
              <p:cNvSpPr/>
              <p:nvPr/>
            </p:nvSpPr>
            <p:spPr>
              <a:xfrm>
                <a:off x="3673492" y="194"/>
                <a:ext cx="780141" cy="1085500"/>
              </a:xfrm>
              <a:prstGeom prst="rect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02" name="Triangle"/>
              <p:cNvSpPr/>
              <p:nvPr/>
            </p:nvSpPr>
            <p:spPr>
              <a:xfrm rot="13500000">
                <a:off x="3312078" y="173361"/>
                <a:ext cx="753495" cy="7401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blipFill rotWithShape="1">
                <a:blip r:embed="rId4"/>
                <a:srcRect/>
                <a:tile tx="0" ty="0" sx="100000" sy="100000" flip="none" algn="tl"/>
              </a:blipFill>
              <a:ln w="762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03" name="Rectangle"/>
              <p:cNvSpPr/>
              <p:nvPr/>
            </p:nvSpPr>
            <p:spPr>
              <a:xfrm>
                <a:off x="4458048" y="194"/>
                <a:ext cx="780140" cy="1085500"/>
              </a:xfrm>
              <a:prstGeom prst="rect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04" name="Triangle"/>
              <p:cNvSpPr/>
              <p:nvPr/>
            </p:nvSpPr>
            <p:spPr>
              <a:xfrm rot="13500000">
                <a:off x="4096634" y="173361"/>
                <a:ext cx="753495" cy="7401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blipFill rotWithShape="1">
                <a:blip r:embed="rId4"/>
                <a:srcRect/>
                <a:tile tx="0" ty="0" sx="100000" sy="100000" flip="none" algn="tl"/>
              </a:blipFill>
              <a:ln w="762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407" name="Line"/>
          <p:cNvSpPr/>
          <p:nvPr/>
        </p:nvSpPr>
        <p:spPr>
          <a:xfrm flipH="1">
            <a:off x="4555550" y="5457345"/>
            <a:ext cx="1301097" cy="2307047"/>
          </a:xfrm>
          <a:prstGeom prst="line">
            <a:avLst/>
          </a:prstGeom>
          <a:ln w="50800">
            <a:solidFill>
              <a:srgbClr val="2E7CA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411" name="Group"/>
          <p:cNvGrpSpPr/>
          <p:nvPr/>
        </p:nvGrpSpPr>
        <p:grpSpPr>
          <a:xfrm>
            <a:off x="3635728" y="7877115"/>
            <a:ext cx="1209856" cy="1209856"/>
            <a:chOff x="0" y="0"/>
            <a:chExt cx="1209854" cy="1209854"/>
          </a:xfrm>
        </p:grpSpPr>
        <p:pic>
          <p:nvPicPr>
            <p:cNvPr id="408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955855" cy="9558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9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7000" y="127000"/>
              <a:ext cx="955855" cy="9558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0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54000" y="254000"/>
              <a:ext cx="955855" cy="9558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12" name="Line"/>
          <p:cNvSpPr/>
          <p:nvPr/>
        </p:nvSpPr>
        <p:spPr>
          <a:xfrm flipH="1">
            <a:off x="6287787" y="5345494"/>
            <a:ext cx="534300" cy="2523724"/>
          </a:xfrm>
          <a:prstGeom prst="line">
            <a:avLst/>
          </a:prstGeom>
          <a:ln w="50800">
            <a:solidFill>
              <a:srgbClr val="2E7CA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13" name="Line"/>
          <p:cNvSpPr/>
          <p:nvPr/>
        </p:nvSpPr>
        <p:spPr>
          <a:xfrm>
            <a:off x="8329312" y="5351341"/>
            <a:ext cx="1" cy="2506578"/>
          </a:xfrm>
          <a:prstGeom prst="line">
            <a:avLst/>
          </a:prstGeom>
          <a:ln w="50800">
            <a:solidFill>
              <a:srgbClr val="2E7CA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14" name="Line"/>
          <p:cNvSpPr/>
          <p:nvPr/>
        </p:nvSpPr>
        <p:spPr>
          <a:xfrm>
            <a:off x="9253777" y="5353384"/>
            <a:ext cx="978799" cy="2497280"/>
          </a:xfrm>
          <a:prstGeom prst="line">
            <a:avLst/>
          </a:prstGeom>
          <a:ln w="50800">
            <a:solidFill>
              <a:srgbClr val="2E7CA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418" name="Group"/>
          <p:cNvGrpSpPr/>
          <p:nvPr/>
        </p:nvGrpSpPr>
        <p:grpSpPr>
          <a:xfrm>
            <a:off x="5773881" y="7877115"/>
            <a:ext cx="1209856" cy="1209856"/>
            <a:chOff x="0" y="0"/>
            <a:chExt cx="1209854" cy="1209854"/>
          </a:xfrm>
        </p:grpSpPr>
        <p:pic>
          <p:nvPicPr>
            <p:cNvPr id="415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955855" cy="9558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6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7000" y="127000"/>
              <a:ext cx="955855" cy="9558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7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54000" y="254000"/>
              <a:ext cx="955855" cy="9558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22" name="Group"/>
          <p:cNvGrpSpPr/>
          <p:nvPr/>
        </p:nvGrpSpPr>
        <p:grpSpPr>
          <a:xfrm>
            <a:off x="7912034" y="7877115"/>
            <a:ext cx="1209855" cy="1209856"/>
            <a:chOff x="0" y="0"/>
            <a:chExt cx="1209854" cy="1209854"/>
          </a:xfrm>
        </p:grpSpPr>
        <p:pic>
          <p:nvPicPr>
            <p:cNvPr id="419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955855" cy="9558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0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7000" y="127000"/>
              <a:ext cx="955855" cy="9558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54000" y="254000"/>
              <a:ext cx="955855" cy="9558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26" name="Group"/>
          <p:cNvGrpSpPr/>
          <p:nvPr/>
        </p:nvGrpSpPr>
        <p:grpSpPr>
          <a:xfrm>
            <a:off x="10050187" y="7877115"/>
            <a:ext cx="1209856" cy="1209856"/>
            <a:chOff x="0" y="0"/>
            <a:chExt cx="1209854" cy="1209854"/>
          </a:xfrm>
        </p:grpSpPr>
        <p:pic>
          <p:nvPicPr>
            <p:cNvPr id="423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955855" cy="9558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4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7000" y="127000"/>
              <a:ext cx="955855" cy="9558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5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54000" y="254000"/>
              <a:ext cx="955855" cy="9558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27" name="Plugins"/>
          <p:cNvSpPr txBox="1"/>
          <p:nvPr/>
        </p:nvSpPr>
        <p:spPr>
          <a:xfrm>
            <a:off x="6565185" y="9054003"/>
            <a:ext cx="1765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2F7DA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Plugins</a:t>
            </a:r>
          </a:p>
        </p:txBody>
      </p:sp>
      <p:sp>
        <p:nvSpPr>
          <p:cNvPr id="428" name="Line"/>
          <p:cNvSpPr/>
          <p:nvPr/>
        </p:nvSpPr>
        <p:spPr>
          <a:xfrm flipH="1">
            <a:off x="2318043" y="1907935"/>
            <a:ext cx="1" cy="1482546"/>
          </a:xfrm>
          <a:prstGeom prst="line">
            <a:avLst/>
          </a:prstGeom>
          <a:ln w="50800">
            <a:solidFill>
              <a:schemeClr val="accent1">
                <a:hueOff val="273562"/>
                <a:satOff val="2937"/>
                <a:lumOff val="-2223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29" name="Create"/>
          <p:cNvSpPr txBox="1"/>
          <p:nvPr/>
        </p:nvSpPr>
        <p:spPr>
          <a:xfrm>
            <a:off x="1159735" y="2382508"/>
            <a:ext cx="11750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Create</a:t>
            </a:r>
          </a:p>
        </p:txBody>
      </p:sp>
      <p:sp>
        <p:nvSpPr>
          <p:cNvPr id="430" name="Line"/>
          <p:cNvSpPr/>
          <p:nvPr/>
        </p:nvSpPr>
        <p:spPr>
          <a:xfrm flipV="1">
            <a:off x="4069081" y="1763671"/>
            <a:ext cx="4947377" cy="2369726"/>
          </a:xfrm>
          <a:prstGeom prst="line">
            <a:avLst/>
          </a:prstGeom>
          <a:ln w="50800">
            <a:solidFill>
              <a:schemeClr val="accent1">
                <a:hueOff val="273562"/>
                <a:satOff val="2937"/>
                <a:lumOff val="-22233"/>
              </a:schemeClr>
            </a:solidFill>
            <a:prstDash val="sysDot"/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31" name="Retrieve Dependencies"/>
          <p:cNvSpPr txBox="1"/>
          <p:nvPr/>
        </p:nvSpPr>
        <p:spPr>
          <a:xfrm rot="20072245">
            <a:off x="4259527" y="2382508"/>
            <a:ext cx="394838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Retrieve Dependencies </a:t>
            </a:r>
          </a:p>
        </p:txBody>
      </p:sp>
      <p:grpSp>
        <p:nvGrpSpPr>
          <p:cNvPr id="438" name="Group"/>
          <p:cNvGrpSpPr/>
          <p:nvPr/>
        </p:nvGrpSpPr>
        <p:grpSpPr>
          <a:xfrm>
            <a:off x="8949293" y="379921"/>
            <a:ext cx="1585584" cy="1585584"/>
            <a:chOff x="0" y="0"/>
            <a:chExt cx="1585583" cy="1585583"/>
          </a:xfrm>
        </p:grpSpPr>
        <p:pic>
          <p:nvPicPr>
            <p:cNvPr id="432" name="pasted-image.png" descr="pasted-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950584" cy="9505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3" name="pasted-image.png" descr="pasted-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7000" y="127000"/>
              <a:ext cx="950584" cy="9505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4" name="pasted-image.png" descr="pasted-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54000" y="254000"/>
              <a:ext cx="950584" cy="9505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5" name="pasted-image.png" descr="pasted-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81000" y="381000"/>
              <a:ext cx="950584" cy="9505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6" name="pasted-image.png" descr="pasted-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08000" y="508000"/>
              <a:ext cx="950584" cy="9505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7" name="pasted-image.png" descr="pasted-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635000" y="635000"/>
              <a:ext cx="950584" cy="9505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39" name="pasted-image.png" descr="pasted-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426107" y="3512448"/>
            <a:ext cx="2698032" cy="2698032"/>
          </a:xfrm>
          <a:prstGeom prst="rect">
            <a:avLst/>
          </a:prstGeom>
          <a:ln w="12700">
            <a:miter lim="400000"/>
          </a:ln>
        </p:spPr>
      </p:pic>
      <p:sp>
        <p:nvSpPr>
          <p:cNvPr id="440" name="Artifact"/>
          <p:cNvSpPr txBox="1"/>
          <p:nvPr/>
        </p:nvSpPr>
        <p:spPr>
          <a:xfrm>
            <a:off x="10917760" y="2937565"/>
            <a:ext cx="171472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Artifact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reate a maven project:…"/>
          <p:cNvSpPr txBox="1">
            <a:spLocks noGrp="1"/>
          </p:cNvSpPr>
          <p:nvPr>
            <p:ph type="body" idx="1"/>
          </p:nvPr>
        </p:nvSpPr>
        <p:spPr>
          <a:xfrm>
            <a:off x="109028" y="2719716"/>
            <a:ext cx="12786744" cy="691377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0000"/>
              </a:lnSpc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pPr>
            <a:r>
              <a:t>Create a maven project:</a:t>
            </a:r>
          </a:p>
          <a:p>
            <a:pPr marL="0" indent="0">
              <a:lnSpc>
                <a:spcPct val="10000"/>
              </a:lnSpc>
              <a:buSzTx/>
              <a:buNone/>
              <a:defRPr sz="2800"/>
            </a:pPr>
            <a:r>
              <a:rPr u="sng">
                <a:hlinkClick r:id="rId3"/>
              </a:rPr>
              <a:t>http://maven.apache.org/archetype/maven-archetype-plugin/usage.html</a:t>
            </a:r>
          </a:p>
          <a:p>
            <a:pPr marL="0" indent="0">
              <a:lnSpc>
                <a:spcPct val="10000"/>
              </a:lnSpc>
              <a:buSzTx/>
              <a:buNone/>
              <a:defRPr sz="2800"/>
            </a:pPr>
            <a:endParaRPr u="sng">
              <a:hlinkClick r:id="rId3"/>
            </a:endParaRPr>
          </a:p>
          <a:p>
            <a:pPr marL="0" indent="0">
              <a:lnSpc>
                <a:spcPct val="10000"/>
              </a:lnSpc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pPr>
            <a:r>
              <a:t>Maven in 5 mins:</a:t>
            </a:r>
          </a:p>
          <a:p>
            <a:pPr marL="0" indent="0">
              <a:lnSpc>
                <a:spcPct val="10000"/>
              </a:lnSpc>
              <a:buSzTx/>
              <a:buNone/>
              <a:defRPr sz="2800"/>
            </a:pPr>
            <a:r>
              <a:rPr u="sng">
                <a:hlinkClick r:id="rId4"/>
              </a:rPr>
              <a:t>http://maven.apache.org/guides/getting-started/maven-in-five-minutes.html</a:t>
            </a:r>
          </a:p>
          <a:p>
            <a:pPr marL="0" indent="0">
              <a:lnSpc>
                <a:spcPct val="10000"/>
              </a:lnSpc>
              <a:buSzTx/>
              <a:buNone/>
              <a:defRPr sz="2800"/>
            </a:pPr>
            <a:endParaRPr u="sng">
              <a:hlinkClick r:id="rId4"/>
            </a:endParaRPr>
          </a:p>
          <a:p>
            <a:pPr marL="0" indent="0">
              <a:lnSpc>
                <a:spcPct val="10000"/>
              </a:lnSpc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pPr>
            <a:r>
              <a:t>Understand the build process:</a:t>
            </a:r>
          </a:p>
          <a:p>
            <a:pPr marL="0" indent="0">
              <a:lnSpc>
                <a:spcPct val="10000"/>
              </a:lnSpc>
              <a:buSzTx/>
              <a:buNone/>
              <a:defRPr sz="2800"/>
            </a:pPr>
            <a:r>
              <a:rPr u="sng">
                <a:hlinkClick r:id="rId5"/>
              </a:rPr>
              <a:t>https://maven.apache.org/guides/introduction/introduction-to-the-lifecycle.html</a:t>
            </a:r>
          </a:p>
          <a:p>
            <a:pPr marL="0" indent="0">
              <a:lnSpc>
                <a:spcPct val="10000"/>
              </a:lnSpc>
              <a:buSzTx/>
              <a:buNone/>
              <a:defRPr sz="2800"/>
            </a:pPr>
            <a:endParaRPr u="sng">
              <a:hlinkClick r:id="rId5"/>
            </a:endParaRPr>
          </a:p>
          <a:p>
            <a:pPr marL="0" indent="0">
              <a:lnSpc>
                <a:spcPct val="10000"/>
              </a:lnSpc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pPr>
            <a:r>
              <a:t>A Good Tutorial:</a:t>
            </a:r>
          </a:p>
          <a:p>
            <a:pPr marL="0" indent="0">
              <a:lnSpc>
                <a:spcPct val="10000"/>
              </a:lnSpc>
              <a:buSzTx/>
              <a:buNone/>
              <a:defRPr sz="2800"/>
            </a:pPr>
            <a:r>
              <a:rPr u="sng">
                <a:hlinkClick r:id="rId6"/>
              </a:rPr>
              <a:t>https://www.youtube.com/playlist?list=PL92E89440B7BFD0F6</a:t>
            </a:r>
          </a:p>
        </p:txBody>
      </p:sp>
      <p:sp>
        <p:nvSpPr>
          <p:cNvPr id="443" name="Useful Links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Useful Links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Maven is a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49833">
              <a:defRPr sz="6160"/>
            </a:pPr>
            <a:r>
              <a:t>Maven is a </a:t>
            </a:r>
          </a:p>
          <a:p>
            <a:pPr defTabSz="449833">
              <a:defRPr sz="6160"/>
            </a:pPr>
            <a:r>
              <a:t>Dependency Management Tool</a:t>
            </a:r>
          </a:p>
        </p:txBody>
      </p:sp>
      <p:pic>
        <p:nvPicPr>
          <p:cNvPr id="145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96481" y="2641723"/>
            <a:ext cx="7011838" cy="71437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Maven is a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49833">
              <a:defRPr sz="6160"/>
            </a:pPr>
            <a:r>
              <a:t>Maven is a </a:t>
            </a:r>
          </a:p>
          <a:p>
            <a:pPr defTabSz="449833">
              <a:defRPr sz="6160"/>
            </a:pPr>
            <a:r>
              <a:t>Dependency Management Tool</a:t>
            </a:r>
          </a:p>
        </p:txBody>
      </p:sp>
      <p:pic>
        <p:nvPicPr>
          <p:cNvPr id="150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96481" y="2641723"/>
            <a:ext cx="7011838" cy="7143722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Rounded Rectangle"/>
          <p:cNvSpPr/>
          <p:nvPr/>
        </p:nvSpPr>
        <p:spPr>
          <a:xfrm>
            <a:off x="3592781" y="6729622"/>
            <a:ext cx="2936217" cy="746006"/>
          </a:xfrm>
          <a:prstGeom prst="roundRect">
            <a:avLst>
              <a:gd name="adj" fmla="val 20420"/>
            </a:avLst>
          </a:prstGeom>
          <a:ln w="635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Maven is a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49833">
              <a:defRPr sz="6160"/>
            </a:pPr>
            <a:r>
              <a:t>Maven is a </a:t>
            </a:r>
          </a:p>
          <a:p>
            <a:pPr defTabSz="449833">
              <a:defRPr sz="6160"/>
            </a:pPr>
            <a:r>
              <a:t>Dependency Management Tool</a:t>
            </a:r>
          </a:p>
        </p:txBody>
      </p:sp>
      <p:pic>
        <p:nvPicPr>
          <p:cNvPr id="162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6847" y="2507471"/>
            <a:ext cx="12371106" cy="7222277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https://community.oracle.com/docs/DOC-982921"/>
          <p:cNvSpPr txBox="1"/>
          <p:nvPr/>
        </p:nvSpPr>
        <p:spPr>
          <a:xfrm>
            <a:off x="7894315" y="9302390"/>
            <a:ext cx="509142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 i="1" u="sng">
                <a:latin typeface="Helvetica"/>
                <a:ea typeface="Helvetica"/>
                <a:cs typeface="Helvetica"/>
                <a:sym typeface="Helvetica"/>
                <a:hlinkClick r:id="rId4"/>
              </a:defRPr>
            </a:lvl1pPr>
          </a:lstStyle>
          <a:p>
            <a:pPr>
              <a:defRPr u="none"/>
            </a:pPr>
            <a:r>
              <a:rPr u="sng">
                <a:hlinkClick r:id="rId4"/>
              </a:rPr>
              <a:t>https://community.oracle.com/docs/DOC-982921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roup"/>
          <p:cNvGrpSpPr/>
          <p:nvPr/>
        </p:nvGrpSpPr>
        <p:grpSpPr>
          <a:xfrm>
            <a:off x="-144733" y="2447068"/>
            <a:ext cx="5422352" cy="3595808"/>
            <a:chOff x="0" y="0"/>
            <a:chExt cx="5422350" cy="3595806"/>
          </a:xfrm>
        </p:grpSpPr>
        <p:pic>
          <p:nvPicPr>
            <p:cNvPr id="171" name="pasted-image.png" descr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422351" cy="30626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2" name="pasted-image.png" descr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76448" y="3043899"/>
              <a:ext cx="1876485" cy="5519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58978" y="152400"/>
            <a:ext cx="7327901" cy="94488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8" name="Group"/>
          <p:cNvGrpSpPr/>
          <p:nvPr/>
        </p:nvGrpSpPr>
        <p:grpSpPr>
          <a:xfrm>
            <a:off x="-144733" y="2447068"/>
            <a:ext cx="5422352" cy="3595808"/>
            <a:chOff x="0" y="0"/>
            <a:chExt cx="5422350" cy="3595806"/>
          </a:xfrm>
        </p:grpSpPr>
        <p:pic>
          <p:nvPicPr>
            <p:cNvPr id="176" name="pasted-image.png" descr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422351" cy="30626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7" name="pasted-image.png" descr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76448" y="3043899"/>
              <a:ext cx="1876485" cy="5519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9" name="Rounded Rectangle"/>
          <p:cNvSpPr/>
          <p:nvPr/>
        </p:nvSpPr>
        <p:spPr>
          <a:xfrm>
            <a:off x="614452" y="5487418"/>
            <a:ext cx="2195603" cy="536337"/>
          </a:xfrm>
          <a:prstGeom prst="roundRect">
            <a:avLst>
              <a:gd name="adj" fmla="val 25170"/>
            </a:avLst>
          </a:prstGeom>
          <a:ln w="635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58978" y="152400"/>
            <a:ext cx="7327901" cy="94488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4" name="Group"/>
          <p:cNvGrpSpPr/>
          <p:nvPr/>
        </p:nvGrpSpPr>
        <p:grpSpPr>
          <a:xfrm>
            <a:off x="-144733" y="2447068"/>
            <a:ext cx="5422352" cy="3595808"/>
            <a:chOff x="0" y="0"/>
            <a:chExt cx="5422350" cy="3595806"/>
          </a:xfrm>
        </p:grpSpPr>
        <p:pic>
          <p:nvPicPr>
            <p:cNvPr id="182" name="pasted-image.png" descr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5422351" cy="30626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3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876448" y="3043899"/>
              <a:ext cx="1876485" cy="5519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5" name="Rounded Rectangle"/>
          <p:cNvSpPr/>
          <p:nvPr/>
        </p:nvSpPr>
        <p:spPr>
          <a:xfrm>
            <a:off x="6323701" y="1887807"/>
            <a:ext cx="6496590" cy="1730376"/>
          </a:xfrm>
          <a:prstGeom prst="roundRect">
            <a:avLst>
              <a:gd name="adj" fmla="val 23084"/>
            </a:avLst>
          </a:prstGeom>
          <a:ln w="635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Rounded Rectangle"/>
          <p:cNvSpPr/>
          <p:nvPr/>
        </p:nvSpPr>
        <p:spPr>
          <a:xfrm>
            <a:off x="6323701" y="4890399"/>
            <a:ext cx="6638087" cy="3532307"/>
          </a:xfrm>
          <a:prstGeom prst="roundRect">
            <a:avLst>
              <a:gd name="adj" fmla="val 11308"/>
            </a:avLst>
          </a:prstGeom>
          <a:ln w="635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Project…"/>
          <p:cNvSpPr txBox="1"/>
          <p:nvPr/>
        </p:nvSpPr>
        <p:spPr>
          <a:xfrm>
            <a:off x="3850412" y="2156095"/>
            <a:ext cx="245150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t>Project </a:t>
            </a:r>
          </a:p>
          <a:p>
            <a:pPr>
              <a:def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t>Description</a:t>
            </a:r>
          </a:p>
        </p:txBody>
      </p:sp>
      <p:sp>
        <p:nvSpPr>
          <p:cNvPr id="188" name="Dependencies"/>
          <p:cNvSpPr txBox="1"/>
          <p:nvPr/>
        </p:nvSpPr>
        <p:spPr>
          <a:xfrm>
            <a:off x="3105789" y="6332702"/>
            <a:ext cx="31126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lvl1pPr>
          </a:lstStyle>
          <a:p>
            <a:r>
              <a:t>Dependencies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Maven is a Build Too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Maven is a Build Tool</a:t>
            </a:r>
          </a:p>
        </p:txBody>
      </p:sp>
      <p:grpSp>
        <p:nvGrpSpPr>
          <p:cNvPr id="130" name="Group"/>
          <p:cNvGrpSpPr/>
          <p:nvPr/>
        </p:nvGrpSpPr>
        <p:grpSpPr>
          <a:xfrm>
            <a:off x="5168900" y="3810000"/>
            <a:ext cx="2133600" cy="2133600"/>
            <a:chOff x="0" y="0"/>
            <a:chExt cx="2133600" cy="2133600"/>
          </a:xfrm>
        </p:grpSpPr>
        <p:pic>
          <p:nvPicPr>
            <p:cNvPr id="125" name="pasted-image.png" descr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625600" cy="1625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6" name="pasted-image.png" descr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7000" y="127000"/>
              <a:ext cx="1625600" cy="1625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7" name="pasted-image.png" descr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54000" y="254000"/>
              <a:ext cx="1625600" cy="1625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8" name="pasted-image.png" descr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81000" y="381000"/>
              <a:ext cx="1625600" cy="1625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9" name="pasted-image.png" descr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8000" y="508000"/>
              <a:ext cx="1625600" cy="1625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1" name="Line"/>
          <p:cNvSpPr/>
          <p:nvPr/>
        </p:nvSpPr>
        <p:spPr>
          <a:xfrm flipH="1" flipV="1">
            <a:off x="3567293" y="4016573"/>
            <a:ext cx="1772441" cy="43968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32" name="Compile"/>
          <p:cNvSpPr txBox="1"/>
          <p:nvPr/>
        </p:nvSpPr>
        <p:spPr>
          <a:xfrm>
            <a:off x="1657400" y="3549650"/>
            <a:ext cx="18160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Compile</a:t>
            </a:r>
          </a:p>
        </p:txBody>
      </p:sp>
      <p:sp>
        <p:nvSpPr>
          <p:cNvPr id="133" name="Line"/>
          <p:cNvSpPr/>
          <p:nvPr/>
        </p:nvSpPr>
        <p:spPr>
          <a:xfrm flipH="1">
            <a:off x="3564798" y="4976961"/>
            <a:ext cx="1774937" cy="81582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34" name="Run Tests"/>
          <p:cNvSpPr txBox="1"/>
          <p:nvPr/>
        </p:nvSpPr>
        <p:spPr>
          <a:xfrm>
            <a:off x="1339240" y="5429250"/>
            <a:ext cx="209672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Run Tests</a:t>
            </a:r>
          </a:p>
        </p:txBody>
      </p:sp>
      <p:sp>
        <p:nvSpPr>
          <p:cNvPr id="135" name="Line"/>
          <p:cNvSpPr/>
          <p:nvPr/>
        </p:nvSpPr>
        <p:spPr>
          <a:xfrm flipH="1">
            <a:off x="5490982" y="6043761"/>
            <a:ext cx="572653" cy="13213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36" name="Generate JavaDoc"/>
          <p:cNvSpPr txBox="1"/>
          <p:nvPr/>
        </p:nvSpPr>
        <p:spPr>
          <a:xfrm>
            <a:off x="2758652" y="7460267"/>
            <a:ext cx="395158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Generate JavaDoc</a:t>
            </a:r>
          </a:p>
        </p:txBody>
      </p:sp>
      <p:sp>
        <p:nvSpPr>
          <p:cNvPr id="137" name="Line"/>
          <p:cNvSpPr/>
          <p:nvPr/>
        </p:nvSpPr>
        <p:spPr>
          <a:xfrm>
            <a:off x="7222211" y="5707657"/>
            <a:ext cx="1811394" cy="7220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38" name="Deploy"/>
          <p:cNvSpPr txBox="1"/>
          <p:nvPr/>
        </p:nvSpPr>
        <p:spPr>
          <a:xfrm>
            <a:off x="9124873" y="6267450"/>
            <a:ext cx="15622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Deploy</a:t>
            </a:r>
          </a:p>
        </p:txBody>
      </p:sp>
      <p:sp>
        <p:nvSpPr>
          <p:cNvPr id="139" name="Line"/>
          <p:cNvSpPr/>
          <p:nvPr/>
        </p:nvSpPr>
        <p:spPr>
          <a:xfrm flipV="1">
            <a:off x="7222335" y="3932507"/>
            <a:ext cx="1811205" cy="73251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40" name="…"/>
          <p:cNvSpPr txBox="1"/>
          <p:nvPr/>
        </p:nvSpPr>
        <p:spPr>
          <a:xfrm>
            <a:off x="9150350" y="3549650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1518066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mvn   archetype:generate (Create a new project)…"/>
          <p:cNvSpPr txBox="1">
            <a:spLocks noGrp="1"/>
          </p:cNvSpPr>
          <p:nvPr>
            <p:ph type="body" idx="1"/>
          </p:nvPr>
        </p:nvSpPr>
        <p:spPr>
          <a:xfrm>
            <a:off x="160607" y="2362768"/>
            <a:ext cx="12683587" cy="502806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SzTx/>
              <a:buNone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mvn   </a:t>
            </a:r>
            <a:r>
              <a:t>archetype:generate </a:t>
            </a:r>
            <a:r>
              <a:rPr>
                <a:solidFill>
                  <a:schemeClr val="accent1"/>
                </a:solidFill>
              </a:rPr>
              <a:t>(Create a new project) </a:t>
            </a:r>
          </a:p>
          <a:p>
            <a:pPr marL="0" lvl="4" indent="914400">
              <a:buSzTx/>
              <a:buNone/>
            </a:pPr>
            <a:r>
              <a:t>-DartifactId=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demo-app</a:t>
            </a:r>
            <a:r>
              <a:t> </a:t>
            </a:r>
            <a:r>
              <a:rPr>
                <a:solidFill>
                  <a:schemeClr val="accent1"/>
                </a:solidFill>
              </a:rPr>
              <a:t>(with this name)</a:t>
            </a:r>
          </a:p>
          <a:p>
            <a:pPr marL="0" lvl="4" indent="914400">
              <a:buSzTx/>
              <a:buNone/>
            </a:pPr>
            <a:r>
              <a:t>-DgroupId=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ch.unibe.scg </a:t>
            </a:r>
            <a:r>
              <a:rPr i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rPr>
              <a:t>(with this package prefix)</a:t>
            </a:r>
          </a:p>
          <a:p>
            <a:pPr marL="0" lvl="4" indent="914400">
              <a:buSzTx/>
              <a:buNone/>
            </a:pPr>
            <a:r>
              <a:t>-DarchetypeArtifactId=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maven-archetype-quickstart </a:t>
            </a:r>
            <a:r>
              <a:rPr i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rPr>
              <a:t>(using this  template)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774</Words>
  <Application>Microsoft Office PowerPoint</Application>
  <PresentationFormat>Benutzerdefiniert</PresentationFormat>
  <Paragraphs>118</Paragraphs>
  <Slides>19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Helvetica</vt:lpstr>
      <vt:lpstr>Helvetica Light</vt:lpstr>
      <vt:lpstr>Helvetica Neue</vt:lpstr>
      <vt:lpstr>Symbol</vt:lpstr>
      <vt:lpstr>White</vt:lpstr>
      <vt:lpstr>PowerPoint-Präsentation</vt:lpstr>
      <vt:lpstr>Maven is a  Dependency Management Tool</vt:lpstr>
      <vt:lpstr>Maven is a  Dependency Management Tool</vt:lpstr>
      <vt:lpstr>Maven is a  Dependency Management Tool</vt:lpstr>
      <vt:lpstr>PowerPoint-Präsentation</vt:lpstr>
      <vt:lpstr>PowerPoint-Präsentation</vt:lpstr>
      <vt:lpstr>PowerPoint-Präsentation</vt:lpstr>
      <vt:lpstr>Maven is a Build Tool</vt:lpstr>
      <vt:lpstr>PowerPoint-Präsentation</vt:lpstr>
      <vt:lpstr>Maven Build process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Icewater</cp:lastModifiedBy>
  <cp:revision>34</cp:revision>
  <dcterms:modified xsi:type="dcterms:W3CDTF">2017-09-20T13:22:49Z</dcterms:modified>
</cp:coreProperties>
</file>