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g.unibe.ch/staff/Osman" TargetMode="External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cg.unibe.ch/teaching/ese" TargetMode="External"/><Relationship Id="rId3" Type="http://schemas.openxmlformats.org/officeDocument/2006/relationships/hyperlink" Target="https://github.com/scg-unibe-ch/ese2016" TargetMode="External"/><Relationship Id="rId4" Type="http://schemas.openxmlformats.org/officeDocument/2006/relationships/hyperlink" Target="https://github.com/scg-unibe-ch/ese2016/wiki" TargetMode="External"/><Relationship Id="rId5" Type="http://schemas.openxmlformats.org/officeDocument/2006/relationships/hyperlink" Target="https://piazza.com/unibe.ch/fall2016/ese2016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urse Organiz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Organization</a:t>
            </a:r>
          </a:p>
        </p:txBody>
      </p:sp>
      <p:sp>
        <p:nvSpPr>
          <p:cNvPr id="120" name="Haidar Osman…"/>
          <p:cNvSpPr txBox="1"/>
          <p:nvPr>
            <p:ph type="subTitle" sz="quarter" idx="1"/>
          </p:nvPr>
        </p:nvSpPr>
        <p:spPr>
          <a:xfrm>
            <a:off x="114300" y="8408937"/>
            <a:ext cx="6356102" cy="1205608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Haidar Osman</a:t>
            </a:r>
          </a:p>
          <a:p>
            <a:pPr algn="l">
              <a:defRPr b="1" i="1" sz="24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http://scg.unibe.ch/staff/Osman</a:t>
            </a:r>
          </a:p>
        </p:txBody>
      </p:sp>
      <p:pic>
        <p:nvPicPr>
          <p:cNvPr id="12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9454" y="204394"/>
            <a:ext cx="2361007" cy="18101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ESE 2016"/>
          <p:cNvSpPr txBox="1"/>
          <p:nvPr/>
        </p:nvSpPr>
        <p:spPr>
          <a:xfrm>
            <a:off x="10555214" y="8749283"/>
            <a:ext cx="1989486" cy="524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78358">
              <a:defRPr sz="277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ESE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en?…"/>
          <p:cNvSpPr txBox="1"/>
          <p:nvPr>
            <p:ph type="body" idx="1"/>
          </p:nvPr>
        </p:nvSpPr>
        <p:spPr>
          <a:xfrm>
            <a:off x="952500" y="299888"/>
            <a:ext cx="11099800" cy="53643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When?</a:t>
            </a:r>
          </a:p>
          <a:p>
            <a:pPr lvl="1" marL="0" indent="228600">
              <a:buSzTx/>
              <a:buNone/>
            </a:pPr>
            <a:r>
              <a:t>Lecture:    Wednesday 14:15 - 16:00</a:t>
            </a:r>
          </a:p>
          <a:p>
            <a:pPr lvl="1" marL="0" indent="228600">
              <a:buSzTx/>
              <a:buNone/>
            </a:pPr>
            <a:r>
              <a:t>Exercise :  Wednesday 16:15 - 17:00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Who?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94411" y="5800725"/>
            <a:ext cx="3315159" cy="3286126"/>
            <a:chOff x="0" y="0"/>
            <a:chExt cx="3315157" cy="3286125"/>
          </a:xfrm>
        </p:grpSpPr>
        <p:pic>
          <p:nvPicPr>
            <p:cNvPr id="125" name="HaidarOsman3.png" descr="HaidarOsman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3327" y="0"/>
              <a:ext cx="2568503" cy="266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Haidar Osman"/>
            <p:cNvSpPr txBox="1"/>
            <p:nvPr/>
          </p:nvSpPr>
          <p:spPr>
            <a:xfrm>
              <a:off x="0" y="2638425"/>
              <a:ext cx="331515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algn="l">
                <a:spcBef>
                  <a:spcPts val="4200"/>
                </a:spcBef>
              </a:pPr>
              <a:r>
                <a:t>Haidar Osman</a:t>
              </a:r>
            </a:p>
          </p:txBody>
        </p:sp>
      </p:grpSp>
      <p:grpSp>
        <p:nvGrpSpPr>
          <p:cNvPr id="130" name="Group"/>
          <p:cNvGrpSpPr/>
          <p:nvPr/>
        </p:nvGrpSpPr>
        <p:grpSpPr>
          <a:xfrm>
            <a:off x="4252163" y="5793878"/>
            <a:ext cx="3560674" cy="3299819"/>
            <a:chOff x="0" y="0"/>
            <a:chExt cx="3560673" cy="3299817"/>
          </a:xfrm>
        </p:grpSpPr>
        <p:pic>
          <p:nvPicPr>
            <p:cNvPr id="128" name="pasted-image.jpg" descr="pasted-ima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6837" y="0"/>
              <a:ext cx="2667001" cy="266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Claudio Corrodi"/>
            <p:cNvSpPr txBox="1"/>
            <p:nvPr/>
          </p:nvSpPr>
          <p:spPr>
            <a:xfrm>
              <a:off x="0" y="2652117"/>
              <a:ext cx="356067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algn="l">
                <a:spcBef>
                  <a:spcPts val="4200"/>
                </a:spcBef>
              </a:pPr>
              <a:r>
                <a:t>Claudio Corrodi</a:t>
              </a:r>
            </a:p>
          </p:txBody>
        </p:sp>
      </p:grpSp>
      <p:sp>
        <p:nvSpPr>
          <p:cNvPr id="131" name="Manuel Leuenberger"/>
          <p:cNvSpPr txBox="1"/>
          <p:nvPr/>
        </p:nvSpPr>
        <p:spPr>
          <a:xfrm>
            <a:off x="8197012" y="8426450"/>
            <a:ext cx="46117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4200"/>
              </a:spcBef>
            </a:pPr>
            <a:r>
              <a:t>Manuel Leuenberger</a:t>
            </a:r>
          </a:p>
        </p:txBody>
      </p:sp>
      <p:pic>
        <p:nvPicPr>
          <p:cNvPr id="132" name="Manuel Leuenberger.png" descr="Manuel Leuenberg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546" y="5713958"/>
            <a:ext cx="1922494" cy="2662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</a:t>
            </a:r>
          </a:p>
        </p:txBody>
      </p:sp>
      <p:sp>
        <p:nvSpPr>
          <p:cNvPr id="135" name="Project: Website for Real Estate…"/>
          <p:cNvSpPr txBox="1"/>
          <p:nvPr>
            <p:ph type="body" sz="half" idx="1"/>
          </p:nvPr>
        </p:nvSpPr>
        <p:spPr>
          <a:xfrm>
            <a:off x="342900" y="2597150"/>
            <a:ext cx="6073180" cy="6286500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29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Project:</a:t>
            </a:r>
            <a:r>
              <a:t> Website for Real Estate 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Platform:</a:t>
            </a:r>
            <a:r>
              <a:t> J2EE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Frameworks &amp; Tools:</a:t>
            </a:r>
            <a:r>
              <a:t> Spring (MVC, Data, Security), Maven, MySql, Git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Customer:</a:t>
            </a:r>
            <a:r>
              <a:t> ESE Assistants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Team size:</a:t>
            </a:r>
            <a:r>
              <a:t> 4/5 members</a:t>
            </a:r>
          </a:p>
        </p:txBody>
      </p:sp>
      <p:pic>
        <p:nvPicPr>
          <p:cNvPr id="136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010" y="4479384"/>
            <a:ext cx="1509780" cy="727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7252" y="4894888"/>
            <a:ext cx="1827732" cy="105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43904" y="3499178"/>
            <a:ext cx="2193428" cy="727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5492" y="2507289"/>
            <a:ext cx="2097463" cy="1288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21448" y="7254237"/>
            <a:ext cx="2638340" cy="60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30152" y="5890100"/>
            <a:ext cx="2301527" cy="1190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68140" y="8242300"/>
            <a:ext cx="2451938" cy="833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inal Grad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4095">
              <a:spcBef>
                <a:spcPts val="3600"/>
              </a:spcBef>
              <a:buSzTx/>
              <a:buNone/>
              <a:defRPr b="1"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Final Grade</a:t>
            </a:r>
          </a:p>
          <a:p>
            <a:pPr lvl="1" marL="0" indent="201168" defTabSz="514095">
              <a:spcBef>
                <a:spcPts val="3600"/>
              </a:spcBef>
              <a:buSzTx/>
              <a:buNone/>
              <a:defRPr sz="3168"/>
            </a:pPr>
            <a:r>
              <a:t>60% Final Exam</a:t>
            </a:r>
          </a:p>
          <a:p>
            <a:pPr lvl="1" marL="0" indent="201168" defTabSz="514095">
              <a:spcBef>
                <a:spcPts val="3600"/>
              </a:spcBef>
              <a:buSzTx/>
              <a:buNone/>
              <a:defRPr sz="3168"/>
            </a:pPr>
            <a:r>
              <a:t>40% Project</a:t>
            </a:r>
          </a:p>
          <a:p>
            <a:pPr lvl="1" marL="0" indent="201168" defTabSz="514095">
              <a:spcBef>
                <a:spcPts val="3600"/>
              </a:spcBef>
              <a:buSzTx/>
              <a:buNone/>
              <a:defRPr sz="3168"/>
            </a:pPr>
          </a:p>
          <a:p>
            <a:pPr marL="0" indent="0" defTabSz="514095">
              <a:spcBef>
                <a:spcPts val="3600"/>
              </a:spcBef>
              <a:buSzTx/>
              <a:buNone/>
              <a:defRPr b="1"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Project Evaluation</a:t>
            </a:r>
          </a:p>
          <a:p>
            <a:pPr lvl="1" marL="0" indent="201168" defTabSz="514095">
              <a:spcBef>
                <a:spcPts val="3600"/>
              </a:spcBef>
              <a:buSzTx/>
              <a:buNone/>
              <a:defRPr sz="3168"/>
            </a:pPr>
            <a:r>
              <a:t>code, design, functionality, usability, documentation, presentation</a:t>
            </a:r>
          </a:p>
        </p:txBody>
      </p:sp>
      <p:sp>
        <p:nvSpPr>
          <p:cNvPr id="145" name="Gr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Grading</a:t>
            </a:r>
          </a:p>
        </p:txBody>
      </p:sp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3650" y="3956050"/>
            <a:ext cx="53975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sp>
        <p:nvSpPr>
          <p:cNvPr id="149" name="Lectures: http://scg.unibe.ch/teaching/ese…"/>
          <p:cNvSpPr txBox="1"/>
          <p:nvPr>
            <p:ph type="body" idx="1"/>
          </p:nvPr>
        </p:nvSpPr>
        <p:spPr>
          <a:xfrm>
            <a:off x="139104" y="2603500"/>
            <a:ext cx="12726592" cy="6286500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 sz="3200"/>
            </a:pPr>
            <a:r>
              <a:t>Lectures: </a:t>
            </a:r>
            <a:r>
              <a:rPr u="sng">
                <a:hlinkClick r:id="rId2" invalidUrl="" action="" tgtFrame="" tooltip="" history="1" highlightClick="0" endSnd="0"/>
              </a:rPr>
              <a:t>http://scg.unibe.ch/teaching/ese</a:t>
            </a:r>
          </a:p>
          <a:p>
            <a:pPr lvl="1" marL="0" indent="228600">
              <a:buSzTx/>
              <a:buNone/>
              <a:defRPr sz="3200"/>
            </a:pPr>
            <a:r>
              <a:t>Project Material:    </a:t>
            </a:r>
            <a:r>
              <a:rPr u="sng">
                <a:hlinkClick r:id="rId3" invalidUrl="" action="" tgtFrame="" tooltip="" history="1" highlightClick="0" endSnd="0"/>
              </a:rPr>
              <a:t>https://github.com/scg-unibe-ch/ese2016</a:t>
            </a:r>
          </a:p>
          <a:p>
            <a:pPr lvl="1" marL="0" indent="228600">
              <a:buSzTx/>
              <a:buNone/>
              <a:defRPr sz="3200"/>
            </a:pPr>
            <a:r>
              <a:t>Project Schedule: </a:t>
            </a:r>
            <a:r>
              <a:rPr u="sng">
                <a:hlinkClick r:id="rId4" invalidUrl="" action="" tgtFrame="" tooltip="" history="1" highlightClick="0" endSnd="0"/>
              </a:rPr>
              <a:t>https://github.com/scg-unibe-ch/ese2016/wiki</a:t>
            </a:r>
          </a:p>
          <a:p>
            <a:pPr lvl="1" marL="0" indent="228600">
              <a:buSzTx/>
              <a:buNone/>
              <a:defRPr sz="3200"/>
            </a:pPr>
            <a:r>
              <a:t>Communication: </a:t>
            </a:r>
            <a:r>
              <a:rPr u="sng">
                <a:hlinkClick r:id="rId5" invalidUrl="" action="" tgtFrame="" tooltip="" history="1" highlightClick="0" endSnd="0"/>
              </a:rPr>
              <a:t>https://piazza.com/unibe.ch/fall2016/ese2016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