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 IDEs also can build projects. But first, not all developers use the same IDE. You might use Eclipse, somebody else might use netbeans. The idea is to abstract the build process from the IDE by creating a unified approach to building projects. Second, you want an automated way to achieve the build goals using commands, and not only GUI. This way, the build process can be integrated with other builds or continuous integration scripts.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This is a normal project structure in eclipse. A closer look shows that there is a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a directory called lib. It contains all the libraries we use in our project as Jars. Of course, putting the Jars there is not enough, you have to add them to the class path and then they will be added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a directory called lib. It contains all the libraries we use in our project as Jars. Of course, putting the Jars there is not enough, you have to add them to the class path and then they will be added the referenced libraries and only then, the libraries and frameworks can be used. Now </a:t>
            </a:r>
          </a:p>
          <a:p>
            <a:pPr marL="271638" indent="-271638">
              <a:buSzPct val="75000"/>
              <a:buChar char="-"/>
            </a:pPr>
            <a:r>
              <a:t>what happens if you want to upgrade a specific library to a newer version, you have to ….</a:t>
            </a:r>
          </a:p>
          <a:p>
            <a:pPr marL="271638" indent="-271638">
              <a:buSzPct val="75000"/>
              <a:buChar char="-"/>
            </a:pPr>
            <a:r>
              <a:t>What happens if a specific library itself depends on other jars. Then you have to manually get the Jars and put them in your project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You can specify in Maven what dependencies you want and it will automatically grab them from their sources and add them to your class path. This process is transitive. In other words, maven will grab the dependencies of your dependencies and so on.</a:t>
            </a:r>
          </a:p>
          <a:p>
            <a:pPr/>
            <a:r>
              <a:t>Also upgrading a dependency is no more than increasing the version number of that dependency, as we will see later.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mvn archetype:generate -DartifactId=demo-app -DgroupId=ch.unibe.scg -DarchetypeArtifactId=maven-archetype-quickstart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cg.unibe.ch/staff/Osman" TargetMode="Externa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png"/><Relationship Id="rId4"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maven.apache.org/archetype/maven-archetype-plugin/usage.html" TargetMode="External"/><Relationship Id="rId3" Type="http://schemas.openxmlformats.org/officeDocument/2006/relationships/hyperlink" Target="http://maven.apache.org/guides/getting-started/maven-in-five-minutes.html" TargetMode="External"/><Relationship Id="rId4" Type="http://schemas.openxmlformats.org/officeDocument/2006/relationships/hyperlink" Target="https://maven.apache.org/guides/introduction/introduction-to-the-lifecycle.html" TargetMode="External"/><Relationship Id="rId5" Type="http://schemas.openxmlformats.org/officeDocument/2006/relationships/hyperlink" Target="https://www.youtube.com/playlist?list=PL92E89440B7BFD0F6"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community.oracle.com/docs/DOC-982921"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Haidar Osman…"/>
          <p:cNvSpPr txBox="1"/>
          <p:nvPr>
            <p:ph type="subTitle" sz="quarter" idx="1"/>
          </p:nvPr>
        </p:nvSpPr>
        <p:spPr>
          <a:xfrm>
            <a:off x="114300" y="8408937"/>
            <a:ext cx="6356102" cy="1205608"/>
          </a:xfrm>
          <a:prstGeom prst="rect">
            <a:avLst/>
          </a:prstGeom>
        </p:spPr>
        <p:txBody>
          <a:bodyPr/>
          <a:lstStyle/>
          <a:p>
            <a:pPr algn="l">
              <a:defRPr b="1">
                <a:solidFill>
                  <a:srgbClr val="53585F"/>
                </a:solidFill>
                <a:latin typeface="Helvetica Neue"/>
                <a:ea typeface="Helvetica Neue"/>
                <a:cs typeface="Helvetica Neue"/>
                <a:sym typeface="Helvetica Neue"/>
              </a:defRPr>
            </a:pPr>
            <a:r>
              <a:t>Haidar Osman</a:t>
            </a:r>
          </a:p>
          <a:p>
            <a:pPr algn="l">
              <a:defRPr b="1" i="1" sz="2400">
                <a:solidFill>
                  <a:srgbClr val="53585F"/>
                </a:solidFill>
                <a:latin typeface="Helvetica Neue"/>
                <a:ea typeface="Helvetica Neue"/>
                <a:cs typeface="Helvetica Neue"/>
                <a:sym typeface="Helvetica Neue"/>
              </a:defRPr>
            </a:pPr>
            <a:r>
              <a:rPr u="sng">
                <a:hlinkClick r:id="rId2" invalidUrl="" action="" tgtFrame="" tooltip="" history="1" highlightClick="0" endSnd="0"/>
              </a:rPr>
              <a:t>http://scg.unibe.ch/staff/Osman</a:t>
            </a:r>
          </a:p>
        </p:txBody>
      </p:sp>
      <p:pic>
        <p:nvPicPr>
          <p:cNvPr id="120" name="pasted-image.png" descr="pasted-image.png"/>
          <p:cNvPicPr>
            <a:picLocks noChangeAspect="1"/>
          </p:cNvPicPr>
          <p:nvPr/>
        </p:nvPicPr>
        <p:blipFill>
          <a:blip r:embed="rId3">
            <a:extLst/>
          </a:blip>
          <a:stretch>
            <a:fillRect/>
          </a:stretch>
        </p:blipFill>
        <p:spPr>
          <a:xfrm>
            <a:off x="10369454" y="204394"/>
            <a:ext cx="2361007" cy="1810105"/>
          </a:xfrm>
          <a:prstGeom prst="rect">
            <a:avLst/>
          </a:prstGeom>
          <a:ln w="12700">
            <a:miter lim="400000"/>
          </a:ln>
        </p:spPr>
      </p:pic>
      <p:sp>
        <p:nvSpPr>
          <p:cNvPr id="121" name="ESE 2016"/>
          <p:cNvSpPr txBox="1"/>
          <p:nvPr/>
        </p:nvSpPr>
        <p:spPr>
          <a:xfrm>
            <a:off x="10555214" y="8749283"/>
            <a:ext cx="1989486" cy="5249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78358">
              <a:defRPr sz="2772">
                <a:latin typeface="Helvetica Neue"/>
                <a:ea typeface="Helvetica Neue"/>
                <a:cs typeface="Helvetica Neue"/>
                <a:sym typeface="Helvetica Neue"/>
              </a:defRPr>
            </a:lvl1pPr>
          </a:lstStyle>
          <a:p>
            <a:pPr/>
            <a:r>
              <a:t>ESE 2016</a:t>
            </a:r>
          </a:p>
        </p:txBody>
      </p:sp>
      <p:pic>
        <p:nvPicPr>
          <p:cNvPr id="122" name="pasted-image.png" descr="pasted-image.png"/>
          <p:cNvPicPr>
            <a:picLocks noChangeAspect="1"/>
          </p:cNvPicPr>
          <p:nvPr/>
        </p:nvPicPr>
        <p:blipFill>
          <a:blip r:embed="rId4">
            <a:extLst/>
          </a:blip>
          <a:stretch>
            <a:fillRect/>
          </a:stretch>
        </p:blipFill>
        <p:spPr>
          <a:xfrm>
            <a:off x="2716565" y="3564377"/>
            <a:ext cx="7571670" cy="262484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1" name="pasted-image.png" descr="pasted-image.png"/>
          <p:cNvPicPr>
            <a:picLocks noChangeAspect="1"/>
          </p:cNvPicPr>
          <p:nvPr/>
        </p:nvPicPr>
        <p:blipFill>
          <a:blip r:embed="rId2">
            <a:extLst/>
          </a:blip>
          <a:stretch>
            <a:fillRect/>
          </a:stretch>
        </p:blipFill>
        <p:spPr>
          <a:xfrm>
            <a:off x="6058978" y="152400"/>
            <a:ext cx="7327901" cy="9448800"/>
          </a:xfrm>
          <a:prstGeom prst="rect">
            <a:avLst/>
          </a:prstGeom>
          <a:ln w="12700">
            <a:miter lim="400000"/>
          </a:ln>
        </p:spPr>
      </p:pic>
      <p:grpSp>
        <p:nvGrpSpPr>
          <p:cNvPr id="184" name="Group"/>
          <p:cNvGrpSpPr/>
          <p:nvPr/>
        </p:nvGrpSpPr>
        <p:grpSpPr>
          <a:xfrm>
            <a:off x="-144733" y="2447068"/>
            <a:ext cx="5422352" cy="3595808"/>
            <a:chOff x="0" y="0"/>
            <a:chExt cx="5422350" cy="3595806"/>
          </a:xfrm>
        </p:grpSpPr>
        <p:pic>
          <p:nvPicPr>
            <p:cNvPr id="182" name="pasted-image.png" descr="pasted-image.png"/>
            <p:cNvPicPr>
              <a:picLocks noChangeAspect="1"/>
            </p:cNvPicPr>
            <p:nvPr/>
          </p:nvPicPr>
          <p:blipFill>
            <a:blip r:embed="rId3">
              <a:extLst/>
            </a:blip>
            <a:stretch>
              <a:fillRect/>
            </a:stretch>
          </p:blipFill>
          <p:spPr>
            <a:xfrm>
              <a:off x="0" y="0"/>
              <a:ext cx="5422351" cy="3062625"/>
            </a:xfrm>
            <a:prstGeom prst="rect">
              <a:avLst/>
            </a:prstGeom>
            <a:ln w="12700" cap="flat">
              <a:noFill/>
              <a:miter lim="400000"/>
            </a:ln>
            <a:effectLst/>
          </p:spPr>
        </p:pic>
        <p:pic>
          <p:nvPicPr>
            <p:cNvPr id="183" name="pasted-image.png" descr="pasted-image.png"/>
            <p:cNvPicPr>
              <a:picLocks noChangeAspect="1"/>
            </p:cNvPicPr>
            <p:nvPr/>
          </p:nvPicPr>
          <p:blipFill>
            <a:blip r:embed="rId4">
              <a:extLst/>
            </a:blip>
            <a:stretch>
              <a:fillRect/>
            </a:stretch>
          </p:blipFill>
          <p:spPr>
            <a:xfrm>
              <a:off x="876448" y="3043899"/>
              <a:ext cx="1876485" cy="551908"/>
            </a:xfrm>
            <a:prstGeom prst="rect">
              <a:avLst/>
            </a:prstGeom>
            <a:ln w="12700" cap="flat">
              <a:noFill/>
              <a:miter lim="400000"/>
            </a:ln>
            <a:effectLst/>
          </p:spPr>
        </p:pic>
      </p:grpSp>
      <p:sp>
        <p:nvSpPr>
          <p:cNvPr id="185" name="Rounded Rectangle"/>
          <p:cNvSpPr/>
          <p:nvPr/>
        </p:nvSpPr>
        <p:spPr>
          <a:xfrm>
            <a:off x="6323701" y="1887807"/>
            <a:ext cx="6496590" cy="1730376"/>
          </a:xfrm>
          <a:prstGeom prst="roundRect">
            <a:avLst>
              <a:gd name="adj" fmla="val 23084"/>
            </a:avLst>
          </a:prstGeom>
          <a:ln w="63500">
            <a:solidFill>
              <a:schemeClr val="accent5">
                <a:hueOff val="-444211"/>
                <a:satOff val="-14915"/>
                <a:lumOff val="22857"/>
              </a:schemeClr>
            </a:solidFill>
            <a:miter lim="400000"/>
          </a:ln>
        </p:spPr>
        <p:txBody>
          <a:bodyPr lIns="50800" tIns="50800" rIns="50800" bIns="50800" anchor="ctr"/>
          <a:lstStyle/>
          <a:p>
            <a:pPr>
              <a:defRPr sz="2400">
                <a:solidFill>
                  <a:srgbClr val="FFFFFF"/>
                </a:solidFill>
              </a:defRPr>
            </a:pPr>
          </a:p>
        </p:txBody>
      </p:sp>
      <p:sp>
        <p:nvSpPr>
          <p:cNvPr id="186" name="Rounded Rectangle"/>
          <p:cNvSpPr/>
          <p:nvPr/>
        </p:nvSpPr>
        <p:spPr>
          <a:xfrm>
            <a:off x="6323701" y="4890399"/>
            <a:ext cx="6638087" cy="3532307"/>
          </a:xfrm>
          <a:prstGeom prst="roundRect">
            <a:avLst>
              <a:gd name="adj" fmla="val 11308"/>
            </a:avLst>
          </a:prstGeom>
          <a:ln w="63500">
            <a:solidFill>
              <a:schemeClr val="accent5">
                <a:hueOff val="-444211"/>
                <a:satOff val="-14915"/>
                <a:lumOff val="22857"/>
              </a:schemeClr>
            </a:solidFill>
            <a:miter lim="400000"/>
          </a:ln>
        </p:spPr>
        <p:txBody>
          <a:bodyPr lIns="50800" tIns="50800" rIns="50800" bIns="50800" anchor="ctr"/>
          <a:lstStyle/>
          <a:p>
            <a:pPr>
              <a:defRPr sz="2400">
                <a:solidFill>
                  <a:srgbClr val="FFFFFF"/>
                </a:solidFill>
              </a:defRPr>
            </a:pPr>
          </a:p>
        </p:txBody>
      </p:sp>
      <p:sp>
        <p:nvSpPr>
          <p:cNvPr id="187" name="Project…"/>
          <p:cNvSpPr txBox="1"/>
          <p:nvPr/>
        </p:nvSpPr>
        <p:spPr>
          <a:xfrm>
            <a:off x="3850412" y="2156095"/>
            <a:ext cx="2451508"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hueOff val="-444211"/>
                    <a:satOff val="-14915"/>
                    <a:lumOff val="22857"/>
                  </a:schemeClr>
                </a:solidFill>
              </a:defRPr>
            </a:pPr>
            <a:r>
              <a:t>Project </a:t>
            </a:r>
          </a:p>
          <a:p>
            <a:pPr>
              <a:defRPr>
                <a:solidFill>
                  <a:schemeClr val="accent5">
                    <a:hueOff val="-444211"/>
                    <a:satOff val="-14915"/>
                    <a:lumOff val="22857"/>
                  </a:schemeClr>
                </a:solidFill>
              </a:defRPr>
            </a:pPr>
            <a:r>
              <a:t>Description</a:t>
            </a:r>
          </a:p>
        </p:txBody>
      </p:sp>
      <p:sp>
        <p:nvSpPr>
          <p:cNvPr id="188" name="Dependencies"/>
          <p:cNvSpPr txBox="1"/>
          <p:nvPr/>
        </p:nvSpPr>
        <p:spPr>
          <a:xfrm>
            <a:off x="3105789" y="6332702"/>
            <a:ext cx="31126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444211"/>
                    <a:satOff val="-14915"/>
                    <a:lumOff val="22857"/>
                  </a:schemeClr>
                </a:solidFill>
              </a:defRPr>
            </a:lvl1pPr>
          </a:lstStyle>
          <a:p>
            <a:pPr/>
            <a:r>
              <a:t>Dependencies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Maven Phases"/>
          <p:cNvSpPr txBox="1"/>
          <p:nvPr>
            <p:ph type="title"/>
          </p:nvPr>
        </p:nvSpPr>
        <p:spPr>
          <a:prstGeom prst="rect">
            <a:avLst/>
          </a:prstGeom>
        </p:spPr>
        <p:txBody>
          <a:bodyPr/>
          <a:lstStyle/>
          <a:p>
            <a:pPr/>
            <a:r>
              <a:t>Maven Phases</a:t>
            </a:r>
          </a:p>
        </p:txBody>
      </p:sp>
      <p:sp>
        <p:nvSpPr>
          <p:cNvPr id="191" name="mvn  compile    (compiles the project)…"/>
          <p:cNvSpPr txBox="1"/>
          <p:nvPr>
            <p:ph type="body" idx="1"/>
          </p:nvPr>
        </p:nvSpPr>
        <p:spPr>
          <a:xfrm>
            <a:off x="160607" y="2912912"/>
            <a:ext cx="9097813" cy="6350840"/>
          </a:xfrm>
          <a:prstGeom prst="rect">
            <a:avLst/>
          </a:prstGeom>
        </p:spPr>
        <p:txBody>
          <a:bodyPr>
            <a:noAutofit/>
          </a:bodyPr>
          <a:lstStyle/>
          <a:p>
            <a:pPr marL="0" indent="0">
              <a:buSzTx/>
              <a:buNone/>
            </a:pPr>
            <a:r>
              <a:t>mvn  compile    </a:t>
            </a:r>
            <a:r>
              <a:rPr>
                <a:solidFill>
                  <a:schemeClr val="accent1"/>
                </a:solidFill>
              </a:rPr>
              <a:t>(compiles the project) </a:t>
            </a:r>
            <a:endParaRPr>
              <a:solidFill>
                <a:schemeClr val="accent1"/>
              </a:solidFill>
            </a:endParaRPr>
          </a:p>
          <a:p>
            <a:pPr marL="0" indent="0">
              <a:buSzTx/>
              <a:buNone/>
            </a:pPr>
            <a:endParaRPr>
              <a:solidFill>
                <a:schemeClr val="accent1"/>
              </a:solidFill>
            </a:endParaRPr>
          </a:p>
          <a:p>
            <a:pPr marL="0" indent="0">
              <a:buSzTx/>
              <a:buNone/>
            </a:pPr>
            <a:r>
              <a:t>mvn  test           </a:t>
            </a:r>
            <a:r>
              <a:rPr>
                <a:solidFill>
                  <a:schemeClr val="accent1"/>
                </a:solidFill>
              </a:rPr>
              <a:t>(runs the test cases) </a:t>
            </a:r>
            <a:endParaRPr>
              <a:solidFill>
                <a:schemeClr val="accent1"/>
              </a:solidFill>
            </a:endParaRPr>
          </a:p>
          <a:p>
            <a:pPr marL="0" indent="0">
              <a:buSzTx/>
              <a:buNone/>
            </a:pPr>
            <a:endParaRPr>
              <a:solidFill>
                <a:schemeClr val="accent1"/>
              </a:solidFill>
            </a:endParaRPr>
          </a:p>
          <a:p>
            <a:pPr marL="0" indent="0">
              <a:buSzTx/>
              <a:buNone/>
            </a:pPr>
            <a:r>
              <a:t>mvn  package   </a:t>
            </a:r>
            <a:r>
              <a:rPr>
                <a:solidFill>
                  <a:schemeClr val="accent1"/>
                </a:solidFill>
              </a:rPr>
              <a:t>(creates a JAR or WAR file)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Maven Phases"/>
          <p:cNvSpPr txBox="1"/>
          <p:nvPr>
            <p:ph type="title"/>
          </p:nvPr>
        </p:nvSpPr>
        <p:spPr>
          <a:prstGeom prst="rect">
            <a:avLst/>
          </a:prstGeom>
        </p:spPr>
        <p:txBody>
          <a:bodyPr/>
          <a:lstStyle/>
          <a:p>
            <a:pPr/>
            <a:r>
              <a:t>Maven Phases</a:t>
            </a:r>
          </a:p>
        </p:txBody>
      </p:sp>
      <p:sp>
        <p:nvSpPr>
          <p:cNvPr id="194" name="mvn  compile    (compiles the project)…"/>
          <p:cNvSpPr txBox="1"/>
          <p:nvPr>
            <p:ph type="body" idx="1"/>
          </p:nvPr>
        </p:nvSpPr>
        <p:spPr>
          <a:xfrm>
            <a:off x="160607" y="2912912"/>
            <a:ext cx="9097813" cy="6350840"/>
          </a:xfrm>
          <a:prstGeom prst="rect">
            <a:avLst/>
          </a:prstGeom>
        </p:spPr>
        <p:txBody>
          <a:bodyPr>
            <a:noAutofit/>
          </a:bodyPr>
          <a:lstStyle/>
          <a:p>
            <a:pPr marL="0" indent="0">
              <a:buSzTx/>
              <a:buNone/>
            </a:pPr>
            <a:r>
              <a:t>mvn  compile    </a:t>
            </a:r>
            <a:r>
              <a:rPr>
                <a:solidFill>
                  <a:schemeClr val="accent1"/>
                </a:solidFill>
              </a:rPr>
              <a:t>(compiles the project) </a:t>
            </a:r>
            <a:endParaRPr>
              <a:solidFill>
                <a:schemeClr val="accent1"/>
              </a:solidFill>
            </a:endParaRPr>
          </a:p>
          <a:p>
            <a:pPr marL="0" indent="0">
              <a:buSzTx/>
              <a:buNone/>
            </a:pPr>
            <a:endParaRPr>
              <a:solidFill>
                <a:schemeClr val="accent1"/>
              </a:solidFill>
            </a:endParaRPr>
          </a:p>
          <a:p>
            <a:pPr marL="0" indent="0">
              <a:buSzTx/>
              <a:buNone/>
            </a:pPr>
            <a:r>
              <a:t>mvn  test           </a:t>
            </a:r>
            <a:r>
              <a:rPr>
                <a:solidFill>
                  <a:schemeClr val="accent1"/>
                </a:solidFill>
              </a:rPr>
              <a:t>(runs the test cases) </a:t>
            </a:r>
            <a:endParaRPr>
              <a:solidFill>
                <a:schemeClr val="accent1"/>
              </a:solidFill>
            </a:endParaRPr>
          </a:p>
          <a:p>
            <a:pPr marL="0" indent="0">
              <a:buSzTx/>
              <a:buNone/>
            </a:pPr>
            <a:endParaRPr>
              <a:solidFill>
                <a:schemeClr val="accent1"/>
              </a:solidFill>
            </a:endParaRPr>
          </a:p>
          <a:p>
            <a:pPr marL="0" indent="0">
              <a:buSzTx/>
              <a:buNone/>
            </a:pPr>
            <a:r>
              <a:t>mvn  package   </a:t>
            </a:r>
            <a:r>
              <a:rPr>
                <a:solidFill>
                  <a:schemeClr val="accent1"/>
                </a:solidFill>
              </a:rPr>
              <a:t>(creates a JAR or WAR file) </a:t>
            </a:r>
          </a:p>
        </p:txBody>
      </p:sp>
      <p:grpSp>
        <p:nvGrpSpPr>
          <p:cNvPr id="211" name="Group"/>
          <p:cNvGrpSpPr/>
          <p:nvPr/>
        </p:nvGrpSpPr>
        <p:grpSpPr>
          <a:xfrm>
            <a:off x="10339447" y="2991815"/>
            <a:ext cx="1930461" cy="6300385"/>
            <a:chOff x="0" y="0"/>
            <a:chExt cx="1930459" cy="6300384"/>
          </a:xfrm>
        </p:grpSpPr>
        <p:grpSp>
          <p:nvGrpSpPr>
            <p:cNvPr id="198" name="Group"/>
            <p:cNvGrpSpPr/>
            <p:nvPr/>
          </p:nvGrpSpPr>
          <p:grpSpPr>
            <a:xfrm>
              <a:off x="0" y="4322719"/>
              <a:ext cx="1930460" cy="1977666"/>
              <a:chOff x="0" y="0"/>
              <a:chExt cx="1930459" cy="1977664"/>
            </a:xfrm>
          </p:grpSpPr>
          <p:sp>
            <p:nvSpPr>
              <p:cNvPr id="195" name="package"/>
              <p:cNvSpPr/>
              <p:nvPr/>
            </p:nvSpPr>
            <p:spPr>
              <a:xfrm>
                <a:off x="0" y="690470"/>
                <a:ext cx="1930460" cy="601034"/>
              </a:xfrm>
              <a:prstGeom prst="rect">
                <a:avLst/>
              </a:prstGeom>
              <a:noFill/>
              <a:ln w="63500" cap="flat">
                <a:solidFill>
                  <a:schemeClr val="accent1">
                    <a:hueOff val="273562"/>
                    <a:satOff val="2937"/>
                    <a:lumOff val="-22233"/>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package</a:t>
                </a:r>
              </a:p>
            </p:txBody>
          </p:sp>
          <p:sp>
            <p:nvSpPr>
              <p:cNvPr id="196" name="Line"/>
              <p:cNvSpPr/>
              <p:nvPr/>
            </p:nvSpPr>
            <p:spPr>
              <a:xfrm flipH="1">
                <a:off x="965229" y="1313131"/>
                <a:ext cx="1" cy="664534"/>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197" name="Line"/>
              <p:cNvSpPr/>
              <p:nvPr/>
            </p:nvSpPr>
            <p:spPr>
              <a:xfrm flipH="1">
                <a:off x="965229" y="0"/>
                <a:ext cx="1" cy="664534"/>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203" name="Group"/>
            <p:cNvGrpSpPr/>
            <p:nvPr/>
          </p:nvGrpSpPr>
          <p:grpSpPr>
            <a:xfrm>
              <a:off x="0" y="2112200"/>
              <a:ext cx="1930460" cy="1952746"/>
              <a:chOff x="0" y="0"/>
              <a:chExt cx="1930459" cy="1952745"/>
            </a:xfrm>
          </p:grpSpPr>
          <p:grpSp>
            <p:nvGrpSpPr>
              <p:cNvPr id="201" name="Group"/>
              <p:cNvGrpSpPr/>
              <p:nvPr/>
            </p:nvGrpSpPr>
            <p:grpSpPr>
              <a:xfrm>
                <a:off x="0" y="663213"/>
                <a:ext cx="1930460" cy="1289533"/>
                <a:chOff x="0" y="0"/>
                <a:chExt cx="1930459" cy="1289531"/>
              </a:xfrm>
            </p:grpSpPr>
            <p:sp>
              <p:nvSpPr>
                <p:cNvPr id="199" name="test"/>
                <p:cNvSpPr/>
                <p:nvPr/>
              </p:nvSpPr>
              <p:spPr>
                <a:xfrm>
                  <a:off x="0" y="0"/>
                  <a:ext cx="1930460" cy="601034"/>
                </a:xfrm>
                <a:prstGeom prst="rect">
                  <a:avLst/>
                </a:prstGeom>
                <a:noFill/>
                <a:ln w="63500" cap="flat">
                  <a:solidFill>
                    <a:schemeClr val="accent1">
                      <a:hueOff val="273562"/>
                      <a:satOff val="2937"/>
                      <a:lumOff val="-22233"/>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test</a:t>
                  </a:r>
                </a:p>
              </p:txBody>
            </p:sp>
            <p:sp>
              <p:nvSpPr>
                <p:cNvPr id="200" name="Line"/>
                <p:cNvSpPr/>
                <p:nvPr/>
              </p:nvSpPr>
              <p:spPr>
                <a:xfrm flipH="1">
                  <a:off x="965229" y="624997"/>
                  <a:ext cx="1" cy="664535"/>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202" name="Line"/>
              <p:cNvSpPr/>
              <p:nvPr/>
            </p:nvSpPr>
            <p:spPr>
              <a:xfrm flipH="1">
                <a:off x="965229" y="0"/>
                <a:ext cx="1" cy="664534"/>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208" name="Group"/>
            <p:cNvGrpSpPr/>
            <p:nvPr/>
          </p:nvGrpSpPr>
          <p:grpSpPr>
            <a:xfrm>
              <a:off x="0" y="-1"/>
              <a:ext cx="1930460" cy="1961779"/>
              <a:chOff x="0" y="0"/>
              <a:chExt cx="1930459" cy="1961777"/>
            </a:xfrm>
          </p:grpSpPr>
          <p:grpSp>
            <p:nvGrpSpPr>
              <p:cNvPr id="206" name="Group"/>
              <p:cNvGrpSpPr/>
              <p:nvPr/>
            </p:nvGrpSpPr>
            <p:grpSpPr>
              <a:xfrm>
                <a:off x="0" y="695310"/>
                <a:ext cx="1930460" cy="1266468"/>
                <a:chOff x="0" y="0"/>
                <a:chExt cx="1930459" cy="1266467"/>
              </a:xfrm>
            </p:grpSpPr>
            <p:sp>
              <p:nvSpPr>
                <p:cNvPr id="204" name="Line"/>
                <p:cNvSpPr/>
                <p:nvPr/>
              </p:nvSpPr>
              <p:spPr>
                <a:xfrm flipH="1">
                  <a:off x="965229" y="601933"/>
                  <a:ext cx="1" cy="664535"/>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05" name="compile"/>
                <p:cNvSpPr/>
                <p:nvPr/>
              </p:nvSpPr>
              <p:spPr>
                <a:xfrm>
                  <a:off x="0" y="0"/>
                  <a:ext cx="1930460" cy="601034"/>
                </a:xfrm>
                <a:prstGeom prst="rect">
                  <a:avLst/>
                </a:prstGeom>
                <a:noFill/>
                <a:ln w="63500" cap="flat">
                  <a:solidFill>
                    <a:schemeClr val="accent1">
                      <a:hueOff val="273562"/>
                      <a:satOff val="2937"/>
                      <a:lumOff val="-22233"/>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compile</a:t>
                  </a:r>
                </a:p>
              </p:txBody>
            </p:sp>
          </p:grpSp>
          <p:sp>
            <p:nvSpPr>
              <p:cNvPr id="207" name="Line"/>
              <p:cNvSpPr/>
              <p:nvPr/>
            </p:nvSpPr>
            <p:spPr>
              <a:xfrm flipH="1">
                <a:off x="965229" y="0"/>
                <a:ext cx="1" cy="664534"/>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209" name="…"/>
            <p:cNvSpPr txBox="1"/>
            <p:nvPr/>
          </p:nvSpPr>
          <p:spPr>
            <a:xfrm>
              <a:off x="679480" y="1561134"/>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a:t>
              </a:r>
            </a:p>
          </p:txBody>
        </p:sp>
        <p:sp>
          <p:nvSpPr>
            <p:cNvPr id="210" name="…"/>
            <p:cNvSpPr txBox="1"/>
            <p:nvPr/>
          </p:nvSpPr>
          <p:spPr>
            <a:xfrm>
              <a:off x="679480" y="3758474"/>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Maven Phases"/>
          <p:cNvSpPr txBox="1"/>
          <p:nvPr>
            <p:ph type="title"/>
          </p:nvPr>
        </p:nvSpPr>
        <p:spPr>
          <a:prstGeom prst="rect">
            <a:avLst/>
          </a:prstGeom>
        </p:spPr>
        <p:txBody>
          <a:bodyPr/>
          <a:lstStyle/>
          <a:p>
            <a:pPr/>
            <a:r>
              <a:t>Maven Phases</a:t>
            </a:r>
          </a:p>
        </p:txBody>
      </p:sp>
      <p:sp>
        <p:nvSpPr>
          <p:cNvPr id="214" name="mvn  compile    (compiles the project)…"/>
          <p:cNvSpPr txBox="1"/>
          <p:nvPr>
            <p:ph type="body" idx="1"/>
          </p:nvPr>
        </p:nvSpPr>
        <p:spPr>
          <a:xfrm>
            <a:off x="160607" y="2912912"/>
            <a:ext cx="9097813" cy="6350840"/>
          </a:xfrm>
          <a:prstGeom prst="rect">
            <a:avLst/>
          </a:prstGeom>
        </p:spPr>
        <p:txBody>
          <a:bodyPr>
            <a:noAutofit/>
          </a:bodyPr>
          <a:lstStyle/>
          <a:p>
            <a:pPr marL="0" indent="0">
              <a:buSzTx/>
              <a:buNone/>
            </a:pPr>
            <a:r>
              <a:t>mvn  compile    </a:t>
            </a:r>
            <a:r>
              <a:rPr>
                <a:solidFill>
                  <a:schemeClr val="accent1"/>
                </a:solidFill>
              </a:rPr>
              <a:t>(compiles the project) </a:t>
            </a:r>
            <a:endParaRPr>
              <a:solidFill>
                <a:schemeClr val="accent1"/>
              </a:solidFill>
            </a:endParaRPr>
          </a:p>
          <a:p>
            <a:pPr marL="0" indent="0">
              <a:buSzTx/>
              <a:buNone/>
            </a:pPr>
            <a:endParaRPr>
              <a:solidFill>
                <a:schemeClr val="accent1"/>
              </a:solidFill>
            </a:endParaRPr>
          </a:p>
          <a:p>
            <a:pPr marL="0" indent="0">
              <a:buSzTx/>
              <a:buNone/>
            </a:pPr>
            <a:r>
              <a:t>mvn  test           </a:t>
            </a:r>
            <a:r>
              <a:rPr>
                <a:solidFill>
                  <a:schemeClr val="accent1"/>
                </a:solidFill>
              </a:rPr>
              <a:t>(runs the test cases) </a:t>
            </a:r>
            <a:endParaRPr>
              <a:solidFill>
                <a:schemeClr val="accent1"/>
              </a:solidFill>
            </a:endParaRPr>
          </a:p>
          <a:p>
            <a:pPr marL="0" indent="0">
              <a:buSzTx/>
              <a:buNone/>
            </a:pPr>
            <a:endParaRPr>
              <a:solidFill>
                <a:schemeClr val="accent1"/>
              </a:solidFill>
            </a:endParaRPr>
          </a:p>
          <a:p>
            <a:pPr marL="0" indent="0">
              <a:buSzTx/>
              <a:buNone/>
            </a:pPr>
            <a:r>
              <a:t>mvn  package   </a:t>
            </a:r>
            <a:r>
              <a:rPr>
                <a:solidFill>
                  <a:schemeClr val="accent1"/>
                </a:solidFill>
              </a:rPr>
              <a:t>(creates a JAR or WAR file) </a:t>
            </a:r>
          </a:p>
        </p:txBody>
      </p:sp>
      <p:grpSp>
        <p:nvGrpSpPr>
          <p:cNvPr id="231" name="Group"/>
          <p:cNvGrpSpPr/>
          <p:nvPr/>
        </p:nvGrpSpPr>
        <p:grpSpPr>
          <a:xfrm>
            <a:off x="10339447" y="2991815"/>
            <a:ext cx="1930461" cy="6300385"/>
            <a:chOff x="0" y="0"/>
            <a:chExt cx="1930459" cy="6300384"/>
          </a:xfrm>
        </p:grpSpPr>
        <p:grpSp>
          <p:nvGrpSpPr>
            <p:cNvPr id="218" name="Group"/>
            <p:cNvGrpSpPr/>
            <p:nvPr/>
          </p:nvGrpSpPr>
          <p:grpSpPr>
            <a:xfrm>
              <a:off x="0" y="4322719"/>
              <a:ext cx="1930460" cy="1977666"/>
              <a:chOff x="0" y="0"/>
              <a:chExt cx="1930459" cy="1977664"/>
            </a:xfrm>
          </p:grpSpPr>
          <p:sp>
            <p:nvSpPr>
              <p:cNvPr id="215" name="package"/>
              <p:cNvSpPr/>
              <p:nvPr/>
            </p:nvSpPr>
            <p:spPr>
              <a:xfrm>
                <a:off x="0" y="690470"/>
                <a:ext cx="1930460" cy="601034"/>
              </a:xfrm>
              <a:prstGeom prst="rect">
                <a:avLst/>
              </a:prstGeom>
              <a:noFill/>
              <a:ln w="63500" cap="flat">
                <a:solidFill>
                  <a:schemeClr val="accent1">
                    <a:hueOff val="273562"/>
                    <a:satOff val="2937"/>
                    <a:lumOff val="-22233"/>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package</a:t>
                </a:r>
              </a:p>
            </p:txBody>
          </p:sp>
          <p:sp>
            <p:nvSpPr>
              <p:cNvPr id="216" name="Line"/>
              <p:cNvSpPr/>
              <p:nvPr/>
            </p:nvSpPr>
            <p:spPr>
              <a:xfrm flipH="1">
                <a:off x="965229" y="1313131"/>
                <a:ext cx="1" cy="664534"/>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17" name="Line"/>
              <p:cNvSpPr/>
              <p:nvPr/>
            </p:nvSpPr>
            <p:spPr>
              <a:xfrm flipH="1">
                <a:off x="965229" y="0"/>
                <a:ext cx="1" cy="664534"/>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223" name="Group"/>
            <p:cNvGrpSpPr/>
            <p:nvPr/>
          </p:nvGrpSpPr>
          <p:grpSpPr>
            <a:xfrm>
              <a:off x="0" y="2112200"/>
              <a:ext cx="1930460" cy="1952746"/>
              <a:chOff x="0" y="0"/>
              <a:chExt cx="1930459" cy="1952745"/>
            </a:xfrm>
          </p:grpSpPr>
          <p:grpSp>
            <p:nvGrpSpPr>
              <p:cNvPr id="221" name="Group"/>
              <p:cNvGrpSpPr/>
              <p:nvPr/>
            </p:nvGrpSpPr>
            <p:grpSpPr>
              <a:xfrm>
                <a:off x="0" y="663213"/>
                <a:ext cx="1930460" cy="1289533"/>
                <a:chOff x="0" y="0"/>
                <a:chExt cx="1930459" cy="1289531"/>
              </a:xfrm>
            </p:grpSpPr>
            <p:sp>
              <p:nvSpPr>
                <p:cNvPr id="219" name="test"/>
                <p:cNvSpPr/>
                <p:nvPr/>
              </p:nvSpPr>
              <p:spPr>
                <a:xfrm>
                  <a:off x="0" y="0"/>
                  <a:ext cx="1930460" cy="601034"/>
                </a:xfrm>
                <a:prstGeom prst="rect">
                  <a:avLst/>
                </a:prstGeom>
                <a:noFill/>
                <a:ln w="63500" cap="flat">
                  <a:solidFill>
                    <a:schemeClr val="accent1">
                      <a:hueOff val="273562"/>
                      <a:satOff val="2937"/>
                      <a:lumOff val="-22233"/>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test</a:t>
                  </a:r>
                </a:p>
              </p:txBody>
            </p:sp>
            <p:sp>
              <p:nvSpPr>
                <p:cNvPr id="220" name="Line"/>
                <p:cNvSpPr/>
                <p:nvPr/>
              </p:nvSpPr>
              <p:spPr>
                <a:xfrm flipH="1">
                  <a:off x="965229" y="624997"/>
                  <a:ext cx="1" cy="664535"/>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222" name="Line"/>
              <p:cNvSpPr/>
              <p:nvPr/>
            </p:nvSpPr>
            <p:spPr>
              <a:xfrm flipH="1">
                <a:off x="965229" y="0"/>
                <a:ext cx="1" cy="664534"/>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228" name="Group"/>
            <p:cNvGrpSpPr/>
            <p:nvPr/>
          </p:nvGrpSpPr>
          <p:grpSpPr>
            <a:xfrm>
              <a:off x="0" y="-1"/>
              <a:ext cx="1930460" cy="1961779"/>
              <a:chOff x="0" y="0"/>
              <a:chExt cx="1930459" cy="1961777"/>
            </a:xfrm>
          </p:grpSpPr>
          <p:grpSp>
            <p:nvGrpSpPr>
              <p:cNvPr id="226" name="Group"/>
              <p:cNvGrpSpPr/>
              <p:nvPr/>
            </p:nvGrpSpPr>
            <p:grpSpPr>
              <a:xfrm>
                <a:off x="0" y="695310"/>
                <a:ext cx="1930460" cy="1266468"/>
                <a:chOff x="0" y="0"/>
                <a:chExt cx="1930459" cy="1266467"/>
              </a:xfrm>
            </p:grpSpPr>
            <p:sp>
              <p:nvSpPr>
                <p:cNvPr id="224" name="Line"/>
                <p:cNvSpPr/>
                <p:nvPr/>
              </p:nvSpPr>
              <p:spPr>
                <a:xfrm flipH="1">
                  <a:off x="965229" y="601933"/>
                  <a:ext cx="1" cy="664535"/>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25" name="compile"/>
                <p:cNvSpPr/>
                <p:nvPr/>
              </p:nvSpPr>
              <p:spPr>
                <a:xfrm>
                  <a:off x="0" y="0"/>
                  <a:ext cx="1930460" cy="601034"/>
                </a:xfrm>
                <a:prstGeom prst="rect">
                  <a:avLst/>
                </a:prstGeom>
                <a:noFill/>
                <a:ln w="63500" cap="flat">
                  <a:solidFill>
                    <a:schemeClr val="accent1">
                      <a:hueOff val="273562"/>
                      <a:satOff val="2937"/>
                      <a:lumOff val="-22233"/>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compile</a:t>
                  </a:r>
                </a:p>
              </p:txBody>
            </p:sp>
          </p:grpSp>
          <p:sp>
            <p:nvSpPr>
              <p:cNvPr id="227" name="Line"/>
              <p:cNvSpPr/>
              <p:nvPr/>
            </p:nvSpPr>
            <p:spPr>
              <a:xfrm flipH="1">
                <a:off x="965229" y="0"/>
                <a:ext cx="1" cy="664534"/>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229" name="…"/>
            <p:cNvSpPr txBox="1"/>
            <p:nvPr/>
          </p:nvSpPr>
          <p:spPr>
            <a:xfrm>
              <a:off x="679480" y="1561134"/>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a:t>
              </a:r>
            </a:p>
          </p:txBody>
        </p:sp>
        <p:sp>
          <p:nvSpPr>
            <p:cNvPr id="230" name="…"/>
            <p:cNvSpPr txBox="1"/>
            <p:nvPr/>
          </p:nvSpPr>
          <p:spPr>
            <a:xfrm>
              <a:off x="679480" y="3758474"/>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a:t>
              </a:r>
            </a:p>
          </p:txBody>
        </p:sp>
      </p:grpSp>
      <p:grpSp>
        <p:nvGrpSpPr>
          <p:cNvPr id="235" name="Group"/>
          <p:cNvGrpSpPr/>
          <p:nvPr/>
        </p:nvGrpSpPr>
        <p:grpSpPr>
          <a:xfrm>
            <a:off x="9379309" y="3359988"/>
            <a:ext cx="1209856" cy="1209856"/>
            <a:chOff x="0" y="0"/>
            <a:chExt cx="1209854" cy="1209854"/>
          </a:xfrm>
        </p:grpSpPr>
        <p:pic>
          <p:nvPicPr>
            <p:cNvPr id="232" name="pasted-image.png" descr="pasted-image.png"/>
            <p:cNvPicPr>
              <a:picLocks noChangeAspect="1"/>
            </p:cNvPicPr>
            <p:nvPr/>
          </p:nvPicPr>
          <p:blipFill>
            <a:blip r:embed="rId2">
              <a:extLst/>
            </a:blip>
            <a:stretch>
              <a:fillRect/>
            </a:stretch>
          </p:blipFill>
          <p:spPr>
            <a:xfrm>
              <a:off x="0" y="0"/>
              <a:ext cx="955855" cy="955855"/>
            </a:xfrm>
            <a:prstGeom prst="rect">
              <a:avLst/>
            </a:prstGeom>
            <a:ln w="12700" cap="flat">
              <a:noFill/>
              <a:miter lim="400000"/>
            </a:ln>
            <a:effectLst/>
          </p:spPr>
        </p:pic>
        <p:pic>
          <p:nvPicPr>
            <p:cNvPr id="233" name="pasted-image.png" descr="pasted-image.png"/>
            <p:cNvPicPr>
              <a:picLocks noChangeAspect="1"/>
            </p:cNvPicPr>
            <p:nvPr/>
          </p:nvPicPr>
          <p:blipFill>
            <a:blip r:embed="rId2">
              <a:extLst/>
            </a:blip>
            <a:stretch>
              <a:fillRect/>
            </a:stretch>
          </p:blipFill>
          <p:spPr>
            <a:xfrm>
              <a:off x="127000" y="127000"/>
              <a:ext cx="955855" cy="955855"/>
            </a:xfrm>
            <a:prstGeom prst="rect">
              <a:avLst/>
            </a:prstGeom>
            <a:ln w="12700" cap="flat">
              <a:noFill/>
              <a:miter lim="400000"/>
            </a:ln>
            <a:effectLst/>
          </p:spPr>
        </p:pic>
        <p:pic>
          <p:nvPicPr>
            <p:cNvPr id="234" name="pasted-image.png" descr="pasted-image.png"/>
            <p:cNvPicPr>
              <a:picLocks noChangeAspect="1"/>
            </p:cNvPicPr>
            <p:nvPr/>
          </p:nvPicPr>
          <p:blipFill>
            <a:blip r:embed="rId2">
              <a:extLst/>
            </a:blip>
            <a:stretch>
              <a:fillRect/>
            </a:stretch>
          </p:blipFill>
          <p:spPr>
            <a:xfrm>
              <a:off x="254000" y="254000"/>
              <a:ext cx="955855" cy="955855"/>
            </a:xfrm>
            <a:prstGeom prst="rect">
              <a:avLst/>
            </a:prstGeom>
            <a:ln w="12700" cap="flat">
              <a:noFill/>
              <a:miter lim="400000"/>
            </a:ln>
            <a:effectLst/>
          </p:spPr>
        </p:pic>
      </p:grpSp>
      <p:grpSp>
        <p:nvGrpSpPr>
          <p:cNvPr id="239" name="Group"/>
          <p:cNvGrpSpPr/>
          <p:nvPr/>
        </p:nvGrpSpPr>
        <p:grpSpPr>
          <a:xfrm>
            <a:off x="9501995" y="5483404"/>
            <a:ext cx="1209856" cy="1209856"/>
            <a:chOff x="0" y="0"/>
            <a:chExt cx="1209854" cy="1209854"/>
          </a:xfrm>
        </p:grpSpPr>
        <p:pic>
          <p:nvPicPr>
            <p:cNvPr id="236" name="pasted-image.png" descr="pasted-image.png"/>
            <p:cNvPicPr>
              <a:picLocks noChangeAspect="1"/>
            </p:cNvPicPr>
            <p:nvPr/>
          </p:nvPicPr>
          <p:blipFill>
            <a:blip r:embed="rId2">
              <a:extLst/>
            </a:blip>
            <a:stretch>
              <a:fillRect/>
            </a:stretch>
          </p:blipFill>
          <p:spPr>
            <a:xfrm>
              <a:off x="0" y="0"/>
              <a:ext cx="955855" cy="955855"/>
            </a:xfrm>
            <a:prstGeom prst="rect">
              <a:avLst/>
            </a:prstGeom>
            <a:ln w="12700" cap="flat">
              <a:noFill/>
              <a:miter lim="400000"/>
            </a:ln>
            <a:effectLst/>
          </p:spPr>
        </p:pic>
        <p:pic>
          <p:nvPicPr>
            <p:cNvPr id="237" name="pasted-image.png" descr="pasted-image.png"/>
            <p:cNvPicPr>
              <a:picLocks noChangeAspect="1"/>
            </p:cNvPicPr>
            <p:nvPr/>
          </p:nvPicPr>
          <p:blipFill>
            <a:blip r:embed="rId2">
              <a:extLst/>
            </a:blip>
            <a:stretch>
              <a:fillRect/>
            </a:stretch>
          </p:blipFill>
          <p:spPr>
            <a:xfrm>
              <a:off x="127000" y="127000"/>
              <a:ext cx="955855" cy="955855"/>
            </a:xfrm>
            <a:prstGeom prst="rect">
              <a:avLst/>
            </a:prstGeom>
            <a:ln w="12700" cap="flat">
              <a:noFill/>
              <a:miter lim="400000"/>
            </a:ln>
            <a:effectLst/>
          </p:spPr>
        </p:pic>
        <p:pic>
          <p:nvPicPr>
            <p:cNvPr id="238" name="pasted-image.png" descr="pasted-image.png"/>
            <p:cNvPicPr>
              <a:picLocks noChangeAspect="1"/>
            </p:cNvPicPr>
            <p:nvPr/>
          </p:nvPicPr>
          <p:blipFill>
            <a:blip r:embed="rId2">
              <a:extLst/>
            </a:blip>
            <a:stretch>
              <a:fillRect/>
            </a:stretch>
          </p:blipFill>
          <p:spPr>
            <a:xfrm>
              <a:off x="254000" y="254000"/>
              <a:ext cx="955855" cy="955855"/>
            </a:xfrm>
            <a:prstGeom prst="rect">
              <a:avLst/>
            </a:prstGeom>
            <a:ln w="12700" cap="flat">
              <a:noFill/>
              <a:miter lim="400000"/>
            </a:ln>
            <a:effectLst/>
          </p:spPr>
        </p:pic>
      </p:grpSp>
      <p:grpSp>
        <p:nvGrpSpPr>
          <p:cNvPr id="243" name="Group"/>
          <p:cNvGrpSpPr/>
          <p:nvPr/>
        </p:nvGrpSpPr>
        <p:grpSpPr>
          <a:xfrm>
            <a:off x="9379309" y="7606820"/>
            <a:ext cx="1209856" cy="1209856"/>
            <a:chOff x="0" y="0"/>
            <a:chExt cx="1209854" cy="1209854"/>
          </a:xfrm>
        </p:grpSpPr>
        <p:pic>
          <p:nvPicPr>
            <p:cNvPr id="240" name="pasted-image.png" descr="pasted-image.png"/>
            <p:cNvPicPr>
              <a:picLocks noChangeAspect="1"/>
            </p:cNvPicPr>
            <p:nvPr/>
          </p:nvPicPr>
          <p:blipFill>
            <a:blip r:embed="rId2">
              <a:extLst/>
            </a:blip>
            <a:stretch>
              <a:fillRect/>
            </a:stretch>
          </p:blipFill>
          <p:spPr>
            <a:xfrm>
              <a:off x="0" y="0"/>
              <a:ext cx="955855" cy="955855"/>
            </a:xfrm>
            <a:prstGeom prst="rect">
              <a:avLst/>
            </a:prstGeom>
            <a:ln w="12700" cap="flat">
              <a:noFill/>
              <a:miter lim="400000"/>
            </a:ln>
            <a:effectLst/>
          </p:spPr>
        </p:pic>
        <p:pic>
          <p:nvPicPr>
            <p:cNvPr id="241" name="pasted-image.png" descr="pasted-image.png"/>
            <p:cNvPicPr>
              <a:picLocks noChangeAspect="1"/>
            </p:cNvPicPr>
            <p:nvPr/>
          </p:nvPicPr>
          <p:blipFill>
            <a:blip r:embed="rId2">
              <a:extLst/>
            </a:blip>
            <a:stretch>
              <a:fillRect/>
            </a:stretch>
          </p:blipFill>
          <p:spPr>
            <a:xfrm>
              <a:off x="127000" y="127000"/>
              <a:ext cx="955855" cy="955855"/>
            </a:xfrm>
            <a:prstGeom prst="rect">
              <a:avLst/>
            </a:prstGeom>
            <a:ln w="12700" cap="flat">
              <a:noFill/>
              <a:miter lim="400000"/>
            </a:ln>
            <a:effectLst/>
          </p:spPr>
        </p:pic>
        <p:pic>
          <p:nvPicPr>
            <p:cNvPr id="242" name="pasted-image.png" descr="pasted-image.png"/>
            <p:cNvPicPr>
              <a:picLocks noChangeAspect="1"/>
            </p:cNvPicPr>
            <p:nvPr/>
          </p:nvPicPr>
          <p:blipFill>
            <a:blip r:embed="rId2">
              <a:extLst/>
            </a:blip>
            <a:stretch>
              <a:fillRect/>
            </a:stretch>
          </p:blipFill>
          <p:spPr>
            <a:xfrm>
              <a:off x="254000" y="254000"/>
              <a:ext cx="955855" cy="95585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5" name="pasted-image.png" descr="pasted-image.png"/>
          <p:cNvPicPr>
            <a:picLocks noChangeAspect="1"/>
          </p:cNvPicPr>
          <p:nvPr/>
        </p:nvPicPr>
        <p:blipFill>
          <a:blip r:embed="rId2">
            <a:extLst/>
          </a:blip>
          <a:stretch>
            <a:fillRect/>
          </a:stretch>
        </p:blipFill>
        <p:spPr>
          <a:xfrm>
            <a:off x="5629574" y="152400"/>
            <a:ext cx="7327901" cy="9448800"/>
          </a:xfrm>
          <a:prstGeom prst="rect">
            <a:avLst/>
          </a:prstGeom>
          <a:ln w="12700">
            <a:miter lim="400000"/>
          </a:ln>
        </p:spPr>
      </p:pic>
      <p:sp>
        <p:nvSpPr>
          <p:cNvPr id="246" name="Rounded Rectangle"/>
          <p:cNvSpPr/>
          <p:nvPr/>
        </p:nvSpPr>
        <p:spPr>
          <a:xfrm>
            <a:off x="5894297" y="1887807"/>
            <a:ext cx="6496590" cy="1730376"/>
          </a:xfrm>
          <a:prstGeom prst="roundRect">
            <a:avLst>
              <a:gd name="adj" fmla="val 23084"/>
            </a:avLst>
          </a:prstGeom>
          <a:ln w="63500">
            <a:solidFill>
              <a:schemeClr val="accent5">
                <a:hueOff val="-444211"/>
                <a:satOff val="-14915"/>
                <a:lumOff val="22857"/>
              </a:schemeClr>
            </a:solidFill>
            <a:miter lim="400000"/>
          </a:ln>
        </p:spPr>
        <p:txBody>
          <a:bodyPr lIns="50800" tIns="50800" rIns="50800" bIns="50800" anchor="ctr"/>
          <a:lstStyle/>
          <a:p>
            <a:pPr>
              <a:defRPr sz="2400">
                <a:solidFill>
                  <a:srgbClr val="FFFFFF"/>
                </a:solidFill>
              </a:defRPr>
            </a:pPr>
          </a:p>
        </p:txBody>
      </p:sp>
      <p:sp>
        <p:nvSpPr>
          <p:cNvPr id="247" name="Rounded Rectangle"/>
          <p:cNvSpPr/>
          <p:nvPr/>
        </p:nvSpPr>
        <p:spPr>
          <a:xfrm>
            <a:off x="5894297" y="4890399"/>
            <a:ext cx="6638087" cy="3532307"/>
          </a:xfrm>
          <a:prstGeom prst="roundRect">
            <a:avLst>
              <a:gd name="adj" fmla="val 11308"/>
            </a:avLst>
          </a:prstGeom>
          <a:ln w="63500">
            <a:solidFill>
              <a:schemeClr val="accent5">
                <a:hueOff val="-444211"/>
                <a:satOff val="-14915"/>
                <a:lumOff val="22857"/>
              </a:schemeClr>
            </a:solidFill>
            <a:miter lim="400000"/>
          </a:ln>
        </p:spPr>
        <p:txBody>
          <a:bodyPr lIns="50800" tIns="50800" rIns="50800" bIns="50800" anchor="ctr"/>
          <a:lstStyle/>
          <a:p>
            <a:pPr>
              <a:defRPr sz="2400">
                <a:solidFill>
                  <a:srgbClr val="FFFFFF"/>
                </a:solidFill>
              </a:defRPr>
            </a:pPr>
          </a:p>
        </p:txBody>
      </p:sp>
      <p:sp>
        <p:nvSpPr>
          <p:cNvPr id="248" name="Project…"/>
          <p:cNvSpPr txBox="1"/>
          <p:nvPr/>
        </p:nvSpPr>
        <p:spPr>
          <a:xfrm>
            <a:off x="3421009" y="2156095"/>
            <a:ext cx="2451507"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hueOff val="-444211"/>
                    <a:satOff val="-14915"/>
                    <a:lumOff val="22857"/>
                  </a:schemeClr>
                </a:solidFill>
              </a:defRPr>
            </a:pPr>
            <a:r>
              <a:t>Project </a:t>
            </a:r>
          </a:p>
          <a:p>
            <a:pPr>
              <a:defRPr>
                <a:solidFill>
                  <a:schemeClr val="accent5">
                    <a:hueOff val="-444211"/>
                    <a:satOff val="-14915"/>
                    <a:lumOff val="22857"/>
                  </a:schemeClr>
                </a:solidFill>
              </a:defRPr>
            </a:pPr>
            <a:r>
              <a:t>Description</a:t>
            </a:r>
          </a:p>
        </p:txBody>
      </p:sp>
      <p:sp>
        <p:nvSpPr>
          <p:cNvPr id="249" name="Dependencies"/>
          <p:cNvSpPr txBox="1"/>
          <p:nvPr/>
        </p:nvSpPr>
        <p:spPr>
          <a:xfrm>
            <a:off x="2676385" y="6332702"/>
            <a:ext cx="311261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444211"/>
                    <a:satOff val="-14915"/>
                    <a:lumOff val="22857"/>
                  </a:schemeClr>
                </a:solidFill>
              </a:defRPr>
            </a:lvl1pPr>
          </a:lstStyle>
          <a:p>
            <a:pPr/>
            <a:r>
              <a:t>Dependencies</a:t>
            </a:r>
          </a:p>
        </p:txBody>
      </p:sp>
      <p:sp>
        <p:nvSpPr>
          <p:cNvPr id="250" name="Rounded Rectangle"/>
          <p:cNvSpPr/>
          <p:nvPr/>
        </p:nvSpPr>
        <p:spPr>
          <a:xfrm>
            <a:off x="5894297" y="8548268"/>
            <a:ext cx="6638087" cy="584201"/>
          </a:xfrm>
          <a:prstGeom prst="roundRect">
            <a:avLst>
              <a:gd name="adj" fmla="val 50000"/>
            </a:avLst>
          </a:prstGeom>
          <a:ln w="63500">
            <a:solidFill>
              <a:schemeClr val="accent5">
                <a:hueOff val="-444211"/>
                <a:satOff val="-14915"/>
                <a:lumOff val="22857"/>
              </a:schemeClr>
            </a:solidFill>
            <a:miter lim="400000"/>
          </a:ln>
        </p:spPr>
        <p:txBody>
          <a:bodyPr lIns="50800" tIns="50800" rIns="50800" bIns="50800" anchor="ctr"/>
          <a:lstStyle/>
          <a:p>
            <a:pPr>
              <a:defRPr sz="2400">
                <a:solidFill>
                  <a:srgbClr val="FFFFFF"/>
                </a:solidFill>
              </a:defRPr>
            </a:pPr>
          </a:p>
        </p:txBody>
      </p:sp>
      <p:sp>
        <p:nvSpPr>
          <p:cNvPr id="251" name="Plugins"/>
          <p:cNvSpPr txBox="1"/>
          <p:nvPr/>
        </p:nvSpPr>
        <p:spPr>
          <a:xfrm>
            <a:off x="3840261" y="8516518"/>
            <a:ext cx="161300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444211"/>
                    <a:satOff val="-14915"/>
                    <a:lumOff val="22857"/>
                  </a:schemeClr>
                </a:solidFill>
              </a:defRPr>
            </a:lvl1pPr>
          </a:lstStyle>
          <a:p>
            <a:pPr/>
            <a:r>
              <a:t>Plugins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3" name="pasted-image.png" descr="pasted-image.png"/>
          <p:cNvPicPr>
            <a:picLocks noChangeAspect="1"/>
          </p:cNvPicPr>
          <p:nvPr/>
        </p:nvPicPr>
        <p:blipFill>
          <a:blip r:embed="rId2">
            <a:extLst/>
          </a:blip>
          <a:stretch>
            <a:fillRect/>
          </a:stretch>
        </p:blipFill>
        <p:spPr>
          <a:xfrm>
            <a:off x="1390650" y="2089150"/>
            <a:ext cx="10223500" cy="55753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57" name="Archetype"/>
          <p:cNvGrpSpPr/>
          <p:nvPr/>
        </p:nvGrpSpPr>
        <p:grpSpPr>
          <a:xfrm>
            <a:off x="1189900" y="499613"/>
            <a:ext cx="2256287" cy="1346201"/>
            <a:chOff x="0" y="0"/>
            <a:chExt cx="2256286" cy="1346200"/>
          </a:xfrm>
        </p:grpSpPr>
        <p:sp>
          <p:nvSpPr>
            <p:cNvPr id="256" name="Archetype"/>
            <p:cNvSpPr/>
            <p:nvPr/>
          </p:nvSpPr>
          <p:spPr>
            <a:xfrm>
              <a:off x="38100" y="38100"/>
              <a:ext cx="2180087" cy="12700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000">
                  <a:latin typeface="Helvetica"/>
                  <a:ea typeface="Helvetica"/>
                  <a:cs typeface="Helvetica"/>
                  <a:sym typeface="Helvetica"/>
                </a:defRPr>
              </a:lvl1pPr>
            </a:lstStyle>
            <a:p>
              <a:pPr/>
              <a:r>
                <a:t>Archetype</a:t>
              </a:r>
            </a:p>
          </p:txBody>
        </p:sp>
        <p:pic>
          <p:nvPicPr>
            <p:cNvPr id="255" name="Archetype" descr="Archetype"/>
            <p:cNvPicPr>
              <a:picLocks noChangeAspect="0"/>
            </p:cNvPicPr>
            <p:nvPr/>
          </p:nvPicPr>
          <p:blipFill>
            <a:blip r:embed="rId2">
              <a:extLst/>
            </a:blip>
            <a:stretch>
              <a:fillRect/>
            </a:stretch>
          </p:blipFill>
          <p:spPr>
            <a:xfrm>
              <a:off x="0" y="0"/>
              <a:ext cx="2256287" cy="1346200"/>
            </a:xfrm>
            <a:prstGeom prst="rect">
              <a:avLst/>
            </a:prstGeom>
            <a:effectLst/>
          </p:spPr>
        </p:pic>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61" name="Archetype"/>
          <p:cNvGrpSpPr/>
          <p:nvPr/>
        </p:nvGrpSpPr>
        <p:grpSpPr>
          <a:xfrm>
            <a:off x="1189900" y="499613"/>
            <a:ext cx="2256287" cy="1346201"/>
            <a:chOff x="0" y="0"/>
            <a:chExt cx="2256286" cy="1346200"/>
          </a:xfrm>
        </p:grpSpPr>
        <p:sp>
          <p:nvSpPr>
            <p:cNvPr id="260" name="Archetype"/>
            <p:cNvSpPr/>
            <p:nvPr/>
          </p:nvSpPr>
          <p:spPr>
            <a:xfrm>
              <a:off x="38100" y="38100"/>
              <a:ext cx="2180087" cy="12700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000">
                  <a:latin typeface="Helvetica"/>
                  <a:ea typeface="Helvetica"/>
                  <a:cs typeface="Helvetica"/>
                  <a:sym typeface="Helvetica"/>
                </a:defRPr>
              </a:lvl1pPr>
            </a:lstStyle>
            <a:p>
              <a:pPr/>
              <a:r>
                <a:t>Archetype</a:t>
              </a:r>
            </a:p>
          </p:txBody>
        </p:sp>
        <p:pic>
          <p:nvPicPr>
            <p:cNvPr id="259" name="Archetype" descr="Archetype"/>
            <p:cNvPicPr>
              <a:picLocks noChangeAspect="0"/>
            </p:cNvPicPr>
            <p:nvPr/>
          </p:nvPicPr>
          <p:blipFill>
            <a:blip r:embed="rId2">
              <a:extLst/>
            </a:blip>
            <a:stretch>
              <a:fillRect/>
            </a:stretch>
          </p:blipFill>
          <p:spPr>
            <a:xfrm>
              <a:off x="0" y="0"/>
              <a:ext cx="2256287" cy="1346200"/>
            </a:xfrm>
            <a:prstGeom prst="rect">
              <a:avLst/>
            </a:prstGeom>
            <a:effectLst/>
          </p:spPr>
        </p:pic>
      </p:grpSp>
      <p:grpSp>
        <p:nvGrpSpPr>
          <p:cNvPr id="266" name="Group"/>
          <p:cNvGrpSpPr/>
          <p:nvPr/>
        </p:nvGrpSpPr>
        <p:grpSpPr>
          <a:xfrm>
            <a:off x="264058" y="3452602"/>
            <a:ext cx="4161946" cy="2817724"/>
            <a:chOff x="0" y="0"/>
            <a:chExt cx="4161945" cy="2817722"/>
          </a:xfrm>
        </p:grpSpPr>
        <p:sp>
          <p:nvSpPr>
            <p:cNvPr id="262" name="Project"/>
            <p:cNvSpPr/>
            <p:nvPr/>
          </p:nvSpPr>
          <p:spPr>
            <a:xfrm>
              <a:off x="0" y="0"/>
              <a:ext cx="4161946" cy="2817723"/>
            </a:xfrm>
            <a:prstGeom prst="rect">
              <a:avLst/>
            </a:prstGeom>
            <a:solidFill>
              <a:schemeClr val="accent5">
                <a:hueOff val="-176146"/>
                <a:satOff val="3665"/>
                <a:lumOff val="-1398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l">
                <a:defRPr b="1" sz="3000">
                  <a:solidFill>
                    <a:srgbClr val="FFFFFF"/>
                  </a:solidFill>
                  <a:latin typeface="Helvetica"/>
                  <a:ea typeface="Helvetica"/>
                  <a:cs typeface="Helvetica"/>
                  <a:sym typeface="Helvetica"/>
                </a:defRPr>
              </a:lvl1pPr>
            </a:lstStyle>
            <a:p>
              <a:pPr/>
              <a:r>
                <a:t>Project</a:t>
              </a:r>
            </a:p>
          </p:txBody>
        </p:sp>
        <p:grpSp>
          <p:nvGrpSpPr>
            <p:cNvPr id="265" name="Group"/>
            <p:cNvGrpSpPr/>
            <p:nvPr/>
          </p:nvGrpSpPr>
          <p:grpSpPr>
            <a:xfrm>
              <a:off x="993715" y="708084"/>
              <a:ext cx="2805383" cy="1804479"/>
              <a:chOff x="0" y="0"/>
              <a:chExt cx="2805382" cy="1804478"/>
            </a:xfrm>
          </p:grpSpPr>
          <p:sp>
            <p:nvSpPr>
              <p:cNvPr id="263" name="POM.xml"/>
              <p:cNvSpPr/>
              <p:nvPr/>
            </p:nvSpPr>
            <p:spPr>
              <a:xfrm>
                <a:off x="0" y="0"/>
                <a:ext cx="2805383" cy="803335"/>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POM.xml</a:t>
                </a:r>
              </a:p>
            </p:txBody>
          </p:sp>
          <p:sp>
            <p:nvSpPr>
              <p:cNvPr id="264" name="Project Structure"/>
              <p:cNvSpPr/>
              <p:nvPr/>
            </p:nvSpPr>
            <p:spPr>
              <a:xfrm>
                <a:off x="0" y="1001143"/>
                <a:ext cx="2805383" cy="803336"/>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Project Structure</a:t>
                </a:r>
              </a:p>
            </p:txBody>
          </p:sp>
        </p:grpSp>
      </p:grpSp>
      <p:sp>
        <p:nvSpPr>
          <p:cNvPr id="267" name="Line"/>
          <p:cNvSpPr/>
          <p:nvPr/>
        </p:nvSpPr>
        <p:spPr>
          <a:xfrm flipH="1">
            <a:off x="2318043" y="1907935"/>
            <a:ext cx="1" cy="1482546"/>
          </a:xfrm>
          <a:prstGeom prst="line">
            <a:avLst/>
          </a:prstGeom>
          <a:ln w="50800">
            <a:solidFill>
              <a:schemeClr val="accent1">
                <a:hueOff val="273562"/>
                <a:satOff val="2937"/>
                <a:lumOff val="-22233"/>
              </a:schemeClr>
            </a:solidFill>
            <a:miter lim="400000"/>
            <a:tailEnd type="triangle"/>
          </a:ln>
        </p:spPr>
        <p:txBody>
          <a:bodyPr lIns="50800" tIns="50800" rIns="50800" bIns="50800" anchor="ctr"/>
          <a:lstStyle/>
          <a:p>
            <a:pPr>
              <a:defRPr sz="2400"/>
            </a:pPr>
          </a:p>
        </p:txBody>
      </p:sp>
      <p:sp>
        <p:nvSpPr>
          <p:cNvPr id="268" name="Create"/>
          <p:cNvSpPr txBox="1"/>
          <p:nvPr/>
        </p:nvSpPr>
        <p:spPr>
          <a:xfrm>
            <a:off x="1159735" y="2382508"/>
            <a:ext cx="1175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Create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72" name="Archetype"/>
          <p:cNvGrpSpPr/>
          <p:nvPr/>
        </p:nvGrpSpPr>
        <p:grpSpPr>
          <a:xfrm>
            <a:off x="1189900" y="499613"/>
            <a:ext cx="2256287" cy="1346201"/>
            <a:chOff x="0" y="0"/>
            <a:chExt cx="2256286" cy="1346200"/>
          </a:xfrm>
        </p:grpSpPr>
        <p:sp>
          <p:nvSpPr>
            <p:cNvPr id="271" name="Archetype"/>
            <p:cNvSpPr/>
            <p:nvPr/>
          </p:nvSpPr>
          <p:spPr>
            <a:xfrm>
              <a:off x="38100" y="38100"/>
              <a:ext cx="2180087" cy="12700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000">
                  <a:latin typeface="Helvetica"/>
                  <a:ea typeface="Helvetica"/>
                  <a:cs typeface="Helvetica"/>
                  <a:sym typeface="Helvetica"/>
                </a:defRPr>
              </a:lvl1pPr>
            </a:lstStyle>
            <a:p>
              <a:pPr/>
              <a:r>
                <a:t>Archetype</a:t>
              </a:r>
            </a:p>
          </p:txBody>
        </p:sp>
        <p:pic>
          <p:nvPicPr>
            <p:cNvPr id="270" name="Archetype" descr="Archetype"/>
            <p:cNvPicPr>
              <a:picLocks noChangeAspect="0"/>
            </p:cNvPicPr>
            <p:nvPr/>
          </p:nvPicPr>
          <p:blipFill>
            <a:blip r:embed="rId2">
              <a:extLst/>
            </a:blip>
            <a:stretch>
              <a:fillRect/>
            </a:stretch>
          </p:blipFill>
          <p:spPr>
            <a:xfrm>
              <a:off x="0" y="0"/>
              <a:ext cx="2256287" cy="1346200"/>
            </a:xfrm>
            <a:prstGeom prst="rect">
              <a:avLst/>
            </a:prstGeom>
            <a:effectLst/>
          </p:spPr>
        </p:pic>
      </p:grpSp>
      <p:grpSp>
        <p:nvGrpSpPr>
          <p:cNvPr id="277" name="Group"/>
          <p:cNvGrpSpPr/>
          <p:nvPr/>
        </p:nvGrpSpPr>
        <p:grpSpPr>
          <a:xfrm>
            <a:off x="264058" y="3452602"/>
            <a:ext cx="4161946" cy="2817724"/>
            <a:chOff x="0" y="0"/>
            <a:chExt cx="4161945" cy="2817722"/>
          </a:xfrm>
        </p:grpSpPr>
        <p:sp>
          <p:nvSpPr>
            <p:cNvPr id="273" name="Project"/>
            <p:cNvSpPr/>
            <p:nvPr/>
          </p:nvSpPr>
          <p:spPr>
            <a:xfrm>
              <a:off x="0" y="0"/>
              <a:ext cx="4161946" cy="2817723"/>
            </a:xfrm>
            <a:prstGeom prst="rect">
              <a:avLst/>
            </a:prstGeom>
            <a:solidFill>
              <a:schemeClr val="accent5">
                <a:hueOff val="-176146"/>
                <a:satOff val="3665"/>
                <a:lumOff val="-1398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l">
                <a:defRPr b="1" sz="3000">
                  <a:solidFill>
                    <a:srgbClr val="FFFFFF"/>
                  </a:solidFill>
                  <a:latin typeface="Helvetica"/>
                  <a:ea typeface="Helvetica"/>
                  <a:cs typeface="Helvetica"/>
                  <a:sym typeface="Helvetica"/>
                </a:defRPr>
              </a:lvl1pPr>
            </a:lstStyle>
            <a:p>
              <a:pPr/>
              <a:r>
                <a:t>Project</a:t>
              </a:r>
            </a:p>
          </p:txBody>
        </p:sp>
        <p:grpSp>
          <p:nvGrpSpPr>
            <p:cNvPr id="276" name="Group"/>
            <p:cNvGrpSpPr/>
            <p:nvPr/>
          </p:nvGrpSpPr>
          <p:grpSpPr>
            <a:xfrm>
              <a:off x="993715" y="708084"/>
              <a:ext cx="2805383" cy="1804479"/>
              <a:chOff x="0" y="0"/>
              <a:chExt cx="2805382" cy="1804478"/>
            </a:xfrm>
          </p:grpSpPr>
          <p:sp>
            <p:nvSpPr>
              <p:cNvPr id="274" name="POM.xml"/>
              <p:cNvSpPr/>
              <p:nvPr/>
            </p:nvSpPr>
            <p:spPr>
              <a:xfrm>
                <a:off x="0" y="0"/>
                <a:ext cx="2805383" cy="803335"/>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POM.xml</a:t>
                </a:r>
              </a:p>
            </p:txBody>
          </p:sp>
          <p:sp>
            <p:nvSpPr>
              <p:cNvPr id="275" name="Project Structure"/>
              <p:cNvSpPr/>
              <p:nvPr/>
            </p:nvSpPr>
            <p:spPr>
              <a:xfrm>
                <a:off x="0" y="1001143"/>
                <a:ext cx="2805383" cy="803336"/>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Project Structure</a:t>
                </a:r>
              </a:p>
            </p:txBody>
          </p:sp>
        </p:grpSp>
      </p:grpSp>
      <p:sp>
        <p:nvSpPr>
          <p:cNvPr id="278" name="Line"/>
          <p:cNvSpPr/>
          <p:nvPr/>
        </p:nvSpPr>
        <p:spPr>
          <a:xfrm flipH="1">
            <a:off x="2318043" y="1907935"/>
            <a:ext cx="1" cy="1482546"/>
          </a:xfrm>
          <a:prstGeom prst="line">
            <a:avLst/>
          </a:prstGeom>
          <a:ln w="50800">
            <a:solidFill>
              <a:schemeClr val="accent1">
                <a:hueOff val="273562"/>
                <a:satOff val="2937"/>
                <a:lumOff val="-22233"/>
              </a:schemeClr>
            </a:solidFill>
            <a:miter lim="400000"/>
            <a:tailEnd type="triangle"/>
          </a:ln>
        </p:spPr>
        <p:txBody>
          <a:bodyPr lIns="50800" tIns="50800" rIns="50800" bIns="50800" anchor="ctr"/>
          <a:lstStyle/>
          <a:p>
            <a:pPr>
              <a:defRPr sz="2400"/>
            </a:pPr>
          </a:p>
        </p:txBody>
      </p:sp>
      <p:sp>
        <p:nvSpPr>
          <p:cNvPr id="279" name="Create"/>
          <p:cNvSpPr txBox="1"/>
          <p:nvPr/>
        </p:nvSpPr>
        <p:spPr>
          <a:xfrm>
            <a:off x="1159735" y="2382508"/>
            <a:ext cx="1175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Create</a:t>
            </a:r>
          </a:p>
        </p:txBody>
      </p:sp>
      <p:sp>
        <p:nvSpPr>
          <p:cNvPr id="280" name="Line"/>
          <p:cNvSpPr/>
          <p:nvPr/>
        </p:nvSpPr>
        <p:spPr>
          <a:xfrm flipV="1">
            <a:off x="4069081" y="1763671"/>
            <a:ext cx="4947377" cy="2369726"/>
          </a:xfrm>
          <a:prstGeom prst="line">
            <a:avLst/>
          </a:prstGeom>
          <a:ln w="50800">
            <a:solidFill>
              <a:schemeClr val="accent1">
                <a:hueOff val="273562"/>
                <a:satOff val="2937"/>
                <a:lumOff val="-22233"/>
              </a:schemeClr>
            </a:solidFill>
            <a:prstDash val="sysDot"/>
            <a:miter lim="400000"/>
            <a:tailEnd type="stealth"/>
          </a:ln>
        </p:spPr>
        <p:txBody>
          <a:bodyPr lIns="50800" tIns="50800" rIns="50800" bIns="50800" anchor="ctr"/>
          <a:lstStyle/>
          <a:p>
            <a:pPr>
              <a:defRPr sz="2400"/>
            </a:pPr>
          </a:p>
        </p:txBody>
      </p:sp>
      <p:sp>
        <p:nvSpPr>
          <p:cNvPr id="281" name="Retrieve Dependencies"/>
          <p:cNvSpPr txBox="1"/>
          <p:nvPr/>
        </p:nvSpPr>
        <p:spPr>
          <a:xfrm rot="20072245">
            <a:off x="4259527" y="2382508"/>
            <a:ext cx="394838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Retrieve Dependencies </a:t>
            </a:r>
          </a:p>
        </p:txBody>
      </p:sp>
      <p:grpSp>
        <p:nvGrpSpPr>
          <p:cNvPr id="288" name="Group"/>
          <p:cNvGrpSpPr/>
          <p:nvPr/>
        </p:nvGrpSpPr>
        <p:grpSpPr>
          <a:xfrm>
            <a:off x="8949293" y="379921"/>
            <a:ext cx="1585584" cy="1585584"/>
            <a:chOff x="0" y="0"/>
            <a:chExt cx="1585583" cy="1585583"/>
          </a:xfrm>
        </p:grpSpPr>
        <p:pic>
          <p:nvPicPr>
            <p:cNvPr id="282" name="pasted-image.png" descr="pasted-image.png"/>
            <p:cNvPicPr>
              <a:picLocks noChangeAspect="1"/>
            </p:cNvPicPr>
            <p:nvPr/>
          </p:nvPicPr>
          <p:blipFill>
            <a:blip r:embed="rId3">
              <a:extLst/>
            </a:blip>
            <a:stretch>
              <a:fillRect/>
            </a:stretch>
          </p:blipFill>
          <p:spPr>
            <a:xfrm>
              <a:off x="0" y="0"/>
              <a:ext cx="950584" cy="950584"/>
            </a:xfrm>
            <a:prstGeom prst="rect">
              <a:avLst/>
            </a:prstGeom>
            <a:ln w="12700" cap="flat">
              <a:noFill/>
              <a:miter lim="400000"/>
            </a:ln>
            <a:effectLst/>
          </p:spPr>
        </p:pic>
        <p:pic>
          <p:nvPicPr>
            <p:cNvPr id="283" name="pasted-image.png" descr="pasted-image.png"/>
            <p:cNvPicPr>
              <a:picLocks noChangeAspect="1"/>
            </p:cNvPicPr>
            <p:nvPr/>
          </p:nvPicPr>
          <p:blipFill>
            <a:blip r:embed="rId3">
              <a:extLst/>
            </a:blip>
            <a:stretch>
              <a:fillRect/>
            </a:stretch>
          </p:blipFill>
          <p:spPr>
            <a:xfrm>
              <a:off x="127000" y="127000"/>
              <a:ext cx="950584" cy="950584"/>
            </a:xfrm>
            <a:prstGeom prst="rect">
              <a:avLst/>
            </a:prstGeom>
            <a:ln w="12700" cap="flat">
              <a:noFill/>
              <a:miter lim="400000"/>
            </a:ln>
            <a:effectLst/>
          </p:spPr>
        </p:pic>
        <p:pic>
          <p:nvPicPr>
            <p:cNvPr id="284" name="pasted-image.png" descr="pasted-image.png"/>
            <p:cNvPicPr>
              <a:picLocks noChangeAspect="1"/>
            </p:cNvPicPr>
            <p:nvPr/>
          </p:nvPicPr>
          <p:blipFill>
            <a:blip r:embed="rId3">
              <a:extLst/>
            </a:blip>
            <a:stretch>
              <a:fillRect/>
            </a:stretch>
          </p:blipFill>
          <p:spPr>
            <a:xfrm>
              <a:off x="254000" y="254000"/>
              <a:ext cx="950584" cy="950584"/>
            </a:xfrm>
            <a:prstGeom prst="rect">
              <a:avLst/>
            </a:prstGeom>
            <a:ln w="12700" cap="flat">
              <a:noFill/>
              <a:miter lim="400000"/>
            </a:ln>
            <a:effectLst/>
          </p:spPr>
        </p:pic>
        <p:pic>
          <p:nvPicPr>
            <p:cNvPr id="285" name="pasted-image.png" descr="pasted-image.png"/>
            <p:cNvPicPr>
              <a:picLocks noChangeAspect="1"/>
            </p:cNvPicPr>
            <p:nvPr/>
          </p:nvPicPr>
          <p:blipFill>
            <a:blip r:embed="rId3">
              <a:extLst/>
            </a:blip>
            <a:stretch>
              <a:fillRect/>
            </a:stretch>
          </p:blipFill>
          <p:spPr>
            <a:xfrm>
              <a:off x="381000" y="381000"/>
              <a:ext cx="950584" cy="950584"/>
            </a:xfrm>
            <a:prstGeom prst="rect">
              <a:avLst/>
            </a:prstGeom>
            <a:ln w="12700" cap="flat">
              <a:noFill/>
              <a:miter lim="400000"/>
            </a:ln>
            <a:effectLst/>
          </p:spPr>
        </p:pic>
        <p:pic>
          <p:nvPicPr>
            <p:cNvPr id="286" name="pasted-image.png" descr="pasted-image.png"/>
            <p:cNvPicPr>
              <a:picLocks noChangeAspect="1"/>
            </p:cNvPicPr>
            <p:nvPr/>
          </p:nvPicPr>
          <p:blipFill>
            <a:blip r:embed="rId3">
              <a:extLst/>
            </a:blip>
            <a:stretch>
              <a:fillRect/>
            </a:stretch>
          </p:blipFill>
          <p:spPr>
            <a:xfrm>
              <a:off x="508000" y="508000"/>
              <a:ext cx="950584" cy="950584"/>
            </a:xfrm>
            <a:prstGeom prst="rect">
              <a:avLst/>
            </a:prstGeom>
            <a:ln w="12700" cap="flat">
              <a:noFill/>
              <a:miter lim="400000"/>
            </a:ln>
            <a:effectLst/>
          </p:spPr>
        </p:pic>
        <p:pic>
          <p:nvPicPr>
            <p:cNvPr id="287" name="pasted-image.png" descr="pasted-image.png"/>
            <p:cNvPicPr>
              <a:picLocks noChangeAspect="1"/>
            </p:cNvPicPr>
            <p:nvPr/>
          </p:nvPicPr>
          <p:blipFill>
            <a:blip r:embed="rId3">
              <a:extLst/>
            </a:blip>
            <a:stretch>
              <a:fillRect/>
            </a:stretch>
          </p:blipFill>
          <p:spPr>
            <a:xfrm>
              <a:off x="635000" y="635000"/>
              <a:ext cx="950584" cy="950584"/>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92" name="Archetype"/>
          <p:cNvGrpSpPr/>
          <p:nvPr/>
        </p:nvGrpSpPr>
        <p:grpSpPr>
          <a:xfrm>
            <a:off x="1189900" y="499613"/>
            <a:ext cx="2256287" cy="1346201"/>
            <a:chOff x="0" y="0"/>
            <a:chExt cx="2256286" cy="1346200"/>
          </a:xfrm>
        </p:grpSpPr>
        <p:sp>
          <p:nvSpPr>
            <p:cNvPr id="291" name="Archetype"/>
            <p:cNvSpPr/>
            <p:nvPr/>
          </p:nvSpPr>
          <p:spPr>
            <a:xfrm>
              <a:off x="38100" y="38100"/>
              <a:ext cx="2180087" cy="12700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000">
                  <a:latin typeface="Helvetica"/>
                  <a:ea typeface="Helvetica"/>
                  <a:cs typeface="Helvetica"/>
                  <a:sym typeface="Helvetica"/>
                </a:defRPr>
              </a:lvl1pPr>
            </a:lstStyle>
            <a:p>
              <a:pPr/>
              <a:r>
                <a:t>Archetype</a:t>
              </a:r>
            </a:p>
          </p:txBody>
        </p:sp>
        <p:pic>
          <p:nvPicPr>
            <p:cNvPr id="290" name="Archetype" descr="Archetype"/>
            <p:cNvPicPr>
              <a:picLocks noChangeAspect="0"/>
            </p:cNvPicPr>
            <p:nvPr/>
          </p:nvPicPr>
          <p:blipFill>
            <a:blip r:embed="rId2">
              <a:extLst/>
            </a:blip>
            <a:stretch>
              <a:fillRect/>
            </a:stretch>
          </p:blipFill>
          <p:spPr>
            <a:xfrm>
              <a:off x="0" y="0"/>
              <a:ext cx="2256287" cy="1346200"/>
            </a:xfrm>
            <a:prstGeom prst="rect">
              <a:avLst/>
            </a:prstGeom>
            <a:effectLst/>
          </p:spPr>
        </p:pic>
      </p:grpSp>
      <p:grpSp>
        <p:nvGrpSpPr>
          <p:cNvPr id="313" name="Group"/>
          <p:cNvGrpSpPr/>
          <p:nvPr/>
        </p:nvGrpSpPr>
        <p:grpSpPr>
          <a:xfrm>
            <a:off x="264058" y="3452602"/>
            <a:ext cx="9905511" cy="2817724"/>
            <a:chOff x="0" y="0"/>
            <a:chExt cx="9905510" cy="2817722"/>
          </a:xfrm>
        </p:grpSpPr>
        <p:grpSp>
          <p:nvGrpSpPr>
            <p:cNvPr id="297" name="Group"/>
            <p:cNvGrpSpPr/>
            <p:nvPr/>
          </p:nvGrpSpPr>
          <p:grpSpPr>
            <a:xfrm>
              <a:off x="0" y="0"/>
              <a:ext cx="4161946" cy="2817723"/>
              <a:chOff x="0" y="0"/>
              <a:chExt cx="4161945" cy="2817722"/>
            </a:xfrm>
          </p:grpSpPr>
          <p:sp>
            <p:nvSpPr>
              <p:cNvPr id="293" name="Project"/>
              <p:cNvSpPr/>
              <p:nvPr/>
            </p:nvSpPr>
            <p:spPr>
              <a:xfrm>
                <a:off x="0" y="0"/>
                <a:ext cx="4161946" cy="2817723"/>
              </a:xfrm>
              <a:prstGeom prst="rect">
                <a:avLst/>
              </a:prstGeom>
              <a:solidFill>
                <a:schemeClr val="accent5">
                  <a:hueOff val="-176146"/>
                  <a:satOff val="3665"/>
                  <a:lumOff val="-1398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l">
                  <a:defRPr b="1" sz="3000">
                    <a:solidFill>
                      <a:srgbClr val="FFFFFF"/>
                    </a:solidFill>
                    <a:latin typeface="Helvetica"/>
                    <a:ea typeface="Helvetica"/>
                    <a:cs typeface="Helvetica"/>
                    <a:sym typeface="Helvetica"/>
                  </a:defRPr>
                </a:lvl1pPr>
              </a:lstStyle>
              <a:p>
                <a:pPr/>
                <a:r>
                  <a:t>Project</a:t>
                </a:r>
              </a:p>
            </p:txBody>
          </p:sp>
          <p:grpSp>
            <p:nvGrpSpPr>
              <p:cNvPr id="296" name="Group"/>
              <p:cNvGrpSpPr/>
              <p:nvPr/>
            </p:nvGrpSpPr>
            <p:grpSpPr>
              <a:xfrm>
                <a:off x="993715" y="708084"/>
                <a:ext cx="2805383" cy="1804479"/>
                <a:chOff x="0" y="0"/>
                <a:chExt cx="2805382" cy="1804478"/>
              </a:xfrm>
            </p:grpSpPr>
            <p:sp>
              <p:nvSpPr>
                <p:cNvPr id="294" name="POM.xml"/>
                <p:cNvSpPr/>
                <p:nvPr/>
              </p:nvSpPr>
              <p:spPr>
                <a:xfrm>
                  <a:off x="0" y="0"/>
                  <a:ext cx="2805383" cy="803335"/>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POM.xml</a:t>
                  </a:r>
                </a:p>
              </p:txBody>
            </p:sp>
            <p:sp>
              <p:nvSpPr>
                <p:cNvPr id="295" name="Project Structure"/>
                <p:cNvSpPr/>
                <p:nvPr/>
              </p:nvSpPr>
              <p:spPr>
                <a:xfrm>
                  <a:off x="0" y="1001143"/>
                  <a:ext cx="2805383" cy="803336"/>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Project Structure</a:t>
                  </a:r>
                </a:p>
              </p:txBody>
            </p:sp>
          </p:grpSp>
        </p:grpSp>
        <p:sp>
          <p:nvSpPr>
            <p:cNvPr id="298" name="Build"/>
            <p:cNvSpPr txBox="1"/>
            <p:nvPr/>
          </p:nvSpPr>
          <p:spPr>
            <a:xfrm>
              <a:off x="6383958" y="198868"/>
              <a:ext cx="1257078"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solidFill>
                    <a:srgbClr val="2F7DAD"/>
                  </a:solidFill>
                  <a:latin typeface="Helvetica"/>
                  <a:ea typeface="Helvetica"/>
                  <a:cs typeface="Helvetica"/>
                  <a:sym typeface="Helvetica"/>
                </a:defRPr>
              </a:lvl1pPr>
            </a:lstStyle>
            <a:p>
              <a:pPr/>
              <a:r>
                <a:t>Build</a:t>
              </a:r>
            </a:p>
          </p:txBody>
        </p:sp>
        <p:grpSp>
          <p:nvGrpSpPr>
            <p:cNvPr id="312" name="Group"/>
            <p:cNvGrpSpPr/>
            <p:nvPr/>
          </p:nvGrpSpPr>
          <p:grpSpPr>
            <a:xfrm>
              <a:off x="4119483" y="866014"/>
              <a:ext cx="5786028" cy="1085694"/>
              <a:chOff x="0" y="0"/>
              <a:chExt cx="5786027" cy="1085693"/>
            </a:xfrm>
          </p:grpSpPr>
          <p:sp>
            <p:nvSpPr>
              <p:cNvPr id="299" name="Rectangle"/>
              <p:cNvSpPr/>
              <p:nvPr/>
            </p:nvSpPr>
            <p:spPr>
              <a:xfrm>
                <a:off x="512757" y="0"/>
                <a:ext cx="780141"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00" name="Triangle"/>
              <p:cNvSpPr/>
              <p:nvPr/>
            </p:nvSpPr>
            <p:spPr>
              <a:xfrm rot="13500000">
                <a:off x="151343" y="173166"/>
                <a:ext cx="753496"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01" name="Rectangle"/>
              <p:cNvSpPr/>
              <p:nvPr/>
            </p:nvSpPr>
            <p:spPr>
              <a:xfrm>
                <a:off x="1297313" y="0"/>
                <a:ext cx="780141"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02" name="Triangle"/>
              <p:cNvSpPr/>
              <p:nvPr/>
            </p:nvSpPr>
            <p:spPr>
              <a:xfrm rot="13500000">
                <a:off x="935899" y="173166"/>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03" name="Rectangle"/>
              <p:cNvSpPr/>
              <p:nvPr/>
            </p:nvSpPr>
            <p:spPr>
              <a:xfrm>
                <a:off x="2081869" y="0"/>
                <a:ext cx="780140"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04" name="Triangle"/>
              <p:cNvSpPr/>
              <p:nvPr/>
            </p:nvSpPr>
            <p:spPr>
              <a:xfrm rot="13500000">
                <a:off x="1720455" y="173166"/>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05" name="Rectangle"/>
              <p:cNvSpPr/>
              <p:nvPr/>
            </p:nvSpPr>
            <p:spPr>
              <a:xfrm>
                <a:off x="2866424" y="0"/>
                <a:ext cx="780141"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06" name="Triangle"/>
              <p:cNvSpPr/>
              <p:nvPr/>
            </p:nvSpPr>
            <p:spPr>
              <a:xfrm rot="13500000">
                <a:off x="2505010" y="173166"/>
                <a:ext cx="753496"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07" name="Triangle"/>
              <p:cNvSpPr/>
              <p:nvPr/>
            </p:nvSpPr>
            <p:spPr>
              <a:xfrm rot="13500000">
                <a:off x="4881189" y="173361"/>
                <a:ext cx="753496"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08" name="Rectangle"/>
              <p:cNvSpPr/>
              <p:nvPr/>
            </p:nvSpPr>
            <p:spPr>
              <a:xfrm>
                <a:off x="3673492" y="194"/>
                <a:ext cx="780141" cy="1085500"/>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09" name="Triangle"/>
              <p:cNvSpPr/>
              <p:nvPr/>
            </p:nvSpPr>
            <p:spPr>
              <a:xfrm rot="13500000">
                <a:off x="3312078" y="173361"/>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10" name="Rectangle"/>
              <p:cNvSpPr/>
              <p:nvPr/>
            </p:nvSpPr>
            <p:spPr>
              <a:xfrm>
                <a:off x="4458048" y="194"/>
                <a:ext cx="780140" cy="1085500"/>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11" name="Triangle"/>
              <p:cNvSpPr/>
              <p:nvPr/>
            </p:nvSpPr>
            <p:spPr>
              <a:xfrm rot="13500000">
                <a:off x="4096634" y="173361"/>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grpSp>
      </p:grpSp>
      <p:sp>
        <p:nvSpPr>
          <p:cNvPr id="314" name="Line"/>
          <p:cNvSpPr/>
          <p:nvPr/>
        </p:nvSpPr>
        <p:spPr>
          <a:xfrm flipH="1">
            <a:off x="2318043" y="1907935"/>
            <a:ext cx="1" cy="1482546"/>
          </a:xfrm>
          <a:prstGeom prst="line">
            <a:avLst/>
          </a:prstGeom>
          <a:ln w="50800">
            <a:solidFill>
              <a:schemeClr val="accent1">
                <a:hueOff val="273562"/>
                <a:satOff val="2937"/>
                <a:lumOff val="-22233"/>
              </a:schemeClr>
            </a:solidFill>
            <a:miter lim="400000"/>
            <a:tailEnd type="triangle"/>
          </a:ln>
        </p:spPr>
        <p:txBody>
          <a:bodyPr lIns="50800" tIns="50800" rIns="50800" bIns="50800" anchor="ctr"/>
          <a:lstStyle/>
          <a:p>
            <a:pPr>
              <a:defRPr sz="2400"/>
            </a:pPr>
          </a:p>
        </p:txBody>
      </p:sp>
      <p:sp>
        <p:nvSpPr>
          <p:cNvPr id="315" name="Create"/>
          <p:cNvSpPr txBox="1"/>
          <p:nvPr/>
        </p:nvSpPr>
        <p:spPr>
          <a:xfrm>
            <a:off x="1159735" y="2382508"/>
            <a:ext cx="1175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Create</a:t>
            </a:r>
          </a:p>
        </p:txBody>
      </p:sp>
      <p:sp>
        <p:nvSpPr>
          <p:cNvPr id="316" name="Line"/>
          <p:cNvSpPr/>
          <p:nvPr/>
        </p:nvSpPr>
        <p:spPr>
          <a:xfrm flipV="1">
            <a:off x="4069081" y="1763671"/>
            <a:ext cx="4947377" cy="2369726"/>
          </a:xfrm>
          <a:prstGeom prst="line">
            <a:avLst/>
          </a:prstGeom>
          <a:ln w="50800">
            <a:solidFill>
              <a:schemeClr val="accent1">
                <a:hueOff val="273562"/>
                <a:satOff val="2937"/>
                <a:lumOff val="-22233"/>
              </a:schemeClr>
            </a:solidFill>
            <a:prstDash val="sysDot"/>
            <a:miter lim="400000"/>
            <a:tailEnd type="stealth"/>
          </a:ln>
        </p:spPr>
        <p:txBody>
          <a:bodyPr lIns="50800" tIns="50800" rIns="50800" bIns="50800" anchor="ctr"/>
          <a:lstStyle/>
          <a:p>
            <a:pPr>
              <a:defRPr sz="2400"/>
            </a:pPr>
          </a:p>
        </p:txBody>
      </p:sp>
      <p:sp>
        <p:nvSpPr>
          <p:cNvPr id="317" name="Retrieve Dependencies"/>
          <p:cNvSpPr txBox="1"/>
          <p:nvPr/>
        </p:nvSpPr>
        <p:spPr>
          <a:xfrm rot="20072245">
            <a:off x="4259527" y="2382508"/>
            <a:ext cx="394838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Retrieve Dependencies </a:t>
            </a:r>
          </a:p>
        </p:txBody>
      </p:sp>
      <p:grpSp>
        <p:nvGrpSpPr>
          <p:cNvPr id="324" name="Group"/>
          <p:cNvGrpSpPr/>
          <p:nvPr/>
        </p:nvGrpSpPr>
        <p:grpSpPr>
          <a:xfrm>
            <a:off x="8949293" y="379921"/>
            <a:ext cx="1585584" cy="1585584"/>
            <a:chOff x="0" y="0"/>
            <a:chExt cx="1585583" cy="1585583"/>
          </a:xfrm>
        </p:grpSpPr>
        <p:pic>
          <p:nvPicPr>
            <p:cNvPr id="318" name="pasted-image.png" descr="pasted-image.png"/>
            <p:cNvPicPr>
              <a:picLocks noChangeAspect="1"/>
            </p:cNvPicPr>
            <p:nvPr/>
          </p:nvPicPr>
          <p:blipFill>
            <a:blip r:embed="rId4">
              <a:extLst/>
            </a:blip>
            <a:stretch>
              <a:fillRect/>
            </a:stretch>
          </p:blipFill>
          <p:spPr>
            <a:xfrm>
              <a:off x="0" y="0"/>
              <a:ext cx="950584" cy="950584"/>
            </a:xfrm>
            <a:prstGeom prst="rect">
              <a:avLst/>
            </a:prstGeom>
            <a:ln w="12700" cap="flat">
              <a:noFill/>
              <a:miter lim="400000"/>
            </a:ln>
            <a:effectLst/>
          </p:spPr>
        </p:pic>
        <p:pic>
          <p:nvPicPr>
            <p:cNvPr id="319" name="pasted-image.png" descr="pasted-image.png"/>
            <p:cNvPicPr>
              <a:picLocks noChangeAspect="1"/>
            </p:cNvPicPr>
            <p:nvPr/>
          </p:nvPicPr>
          <p:blipFill>
            <a:blip r:embed="rId4">
              <a:extLst/>
            </a:blip>
            <a:stretch>
              <a:fillRect/>
            </a:stretch>
          </p:blipFill>
          <p:spPr>
            <a:xfrm>
              <a:off x="127000" y="127000"/>
              <a:ext cx="950584" cy="950584"/>
            </a:xfrm>
            <a:prstGeom prst="rect">
              <a:avLst/>
            </a:prstGeom>
            <a:ln w="12700" cap="flat">
              <a:noFill/>
              <a:miter lim="400000"/>
            </a:ln>
            <a:effectLst/>
          </p:spPr>
        </p:pic>
        <p:pic>
          <p:nvPicPr>
            <p:cNvPr id="320" name="pasted-image.png" descr="pasted-image.png"/>
            <p:cNvPicPr>
              <a:picLocks noChangeAspect="1"/>
            </p:cNvPicPr>
            <p:nvPr/>
          </p:nvPicPr>
          <p:blipFill>
            <a:blip r:embed="rId4">
              <a:extLst/>
            </a:blip>
            <a:stretch>
              <a:fillRect/>
            </a:stretch>
          </p:blipFill>
          <p:spPr>
            <a:xfrm>
              <a:off x="254000" y="254000"/>
              <a:ext cx="950584" cy="950584"/>
            </a:xfrm>
            <a:prstGeom prst="rect">
              <a:avLst/>
            </a:prstGeom>
            <a:ln w="12700" cap="flat">
              <a:noFill/>
              <a:miter lim="400000"/>
            </a:ln>
            <a:effectLst/>
          </p:spPr>
        </p:pic>
        <p:pic>
          <p:nvPicPr>
            <p:cNvPr id="321" name="pasted-image.png" descr="pasted-image.png"/>
            <p:cNvPicPr>
              <a:picLocks noChangeAspect="1"/>
            </p:cNvPicPr>
            <p:nvPr/>
          </p:nvPicPr>
          <p:blipFill>
            <a:blip r:embed="rId4">
              <a:extLst/>
            </a:blip>
            <a:stretch>
              <a:fillRect/>
            </a:stretch>
          </p:blipFill>
          <p:spPr>
            <a:xfrm>
              <a:off x="381000" y="381000"/>
              <a:ext cx="950584" cy="950584"/>
            </a:xfrm>
            <a:prstGeom prst="rect">
              <a:avLst/>
            </a:prstGeom>
            <a:ln w="12700" cap="flat">
              <a:noFill/>
              <a:miter lim="400000"/>
            </a:ln>
            <a:effectLst/>
          </p:spPr>
        </p:pic>
        <p:pic>
          <p:nvPicPr>
            <p:cNvPr id="322" name="pasted-image.png" descr="pasted-image.png"/>
            <p:cNvPicPr>
              <a:picLocks noChangeAspect="1"/>
            </p:cNvPicPr>
            <p:nvPr/>
          </p:nvPicPr>
          <p:blipFill>
            <a:blip r:embed="rId4">
              <a:extLst/>
            </a:blip>
            <a:stretch>
              <a:fillRect/>
            </a:stretch>
          </p:blipFill>
          <p:spPr>
            <a:xfrm>
              <a:off x="508000" y="508000"/>
              <a:ext cx="950584" cy="950584"/>
            </a:xfrm>
            <a:prstGeom prst="rect">
              <a:avLst/>
            </a:prstGeom>
            <a:ln w="12700" cap="flat">
              <a:noFill/>
              <a:miter lim="400000"/>
            </a:ln>
            <a:effectLst/>
          </p:spPr>
        </p:pic>
        <p:pic>
          <p:nvPicPr>
            <p:cNvPr id="323" name="pasted-image.png" descr="pasted-image.png"/>
            <p:cNvPicPr>
              <a:picLocks noChangeAspect="1"/>
            </p:cNvPicPr>
            <p:nvPr/>
          </p:nvPicPr>
          <p:blipFill>
            <a:blip r:embed="rId4">
              <a:extLst/>
            </a:blip>
            <a:stretch>
              <a:fillRect/>
            </a:stretch>
          </p:blipFill>
          <p:spPr>
            <a:xfrm>
              <a:off x="635000" y="635000"/>
              <a:ext cx="950584" cy="950584"/>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Maven is a Build Tool"/>
          <p:cNvSpPr txBox="1"/>
          <p:nvPr>
            <p:ph type="title"/>
          </p:nvPr>
        </p:nvSpPr>
        <p:spPr>
          <a:prstGeom prst="rect">
            <a:avLst/>
          </a:prstGeom>
        </p:spPr>
        <p:txBody>
          <a:bodyPr/>
          <a:lstStyle/>
          <a:p>
            <a:pPr/>
            <a:r>
              <a:t>Maven is a Build Tool</a:t>
            </a:r>
          </a:p>
        </p:txBody>
      </p:sp>
      <p:grpSp>
        <p:nvGrpSpPr>
          <p:cNvPr id="130" name="Group"/>
          <p:cNvGrpSpPr/>
          <p:nvPr/>
        </p:nvGrpSpPr>
        <p:grpSpPr>
          <a:xfrm>
            <a:off x="5168900" y="3810000"/>
            <a:ext cx="2133600" cy="2133600"/>
            <a:chOff x="0" y="0"/>
            <a:chExt cx="2133600" cy="2133600"/>
          </a:xfrm>
        </p:grpSpPr>
        <p:pic>
          <p:nvPicPr>
            <p:cNvPr id="125" name="pasted-image.png" descr="pasted-image.png"/>
            <p:cNvPicPr>
              <a:picLocks noChangeAspect="1"/>
            </p:cNvPicPr>
            <p:nvPr/>
          </p:nvPicPr>
          <p:blipFill>
            <a:blip r:embed="rId3">
              <a:extLst/>
            </a:blip>
            <a:stretch>
              <a:fillRect/>
            </a:stretch>
          </p:blipFill>
          <p:spPr>
            <a:xfrm>
              <a:off x="0" y="0"/>
              <a:ext cx="1625600" cy="1625600"/>
            </a:xfrm>
            <a:prstGeom prst="rect">
              <a:avLst/>
            </a:prstGeom>
            <a:ln w="12700" cap="flat">
              <a:noFill/>
              <a:miter lim="400000"/>
            </a:ln>
            <a:effectLst/>
          </p:spPr>
        </p:pic>
        <p:pic>
          <p:nvPicPr>
            <p:cNvPr id="126" name="pasted-image.png" descr="pasted-image.png"/>
            <p:cNvPicPr>
              <a:picLocks noChangeAspect="1"/>
            </p:cNvPicPr>
            <p:nvPr/>
          </p:nvPicPr>
          <p:blipFill>
            <a:blip r:embed="rId3">
              <a:extLst/>
            </a:blip>
            <a:stretch>
              <a:fillRect/>
            </a:stretch>
          </p:blipFill>
          <p:spPr>
            <a:xfrm>
              <a:off x="127000" y="127000"/>
              <a:ext cx="1625600" cy="1625600"/>
            </a:xfrm>
            <a:prstGeom prst="rect">
              <a:avLst/>
            </a:prstGeom>
            <a:ln w="12700" cap="flat">
              <a:noFill/>
              <a:miter lim="400000"/>
            </a:ln>
            <a:effectLst/>
          </p:spPr>
        </p:pic>
        <p:pic>
          <p:nvPicPr>
            <p:cNvPr id="127" name="pasted-image.png" descr="pasted-image.png"/>
            <p:cNvPicPr>
              <a:picLocks noChangeAspect="1"/>
            </p:cNvPicPr>
            <p:nvPr/>
          </p:nvPicPr>
          <p:blipFill>
            <a:blip r:embed="rId3">
              <a:extLst/>
            </a:blip>
            <a:stretch>
              <a:fillRect/>
            </a:stretch>
          </p:blipFill>
          <p:spPr>
            <a:xfrm>
              <a:off x="254000" y="254000"/>
              <a:ext cx="1625600" cy="1625600"/>
            </a:xfrm>
            <a:prstGeom prst="rect">
              <a:avLst/>
            </a:prstGeom>
            <a:ln w="12700" cap="flat">
              <a:noFill/>
              <a:miter lim="400000"/>
            </a:ln>
            <a:effectLst/>
          </p:spPr>
        </p:pic>
        <p:pic>
          <p:nvPicPr>
            <p:cNvPr id="128" name="pasted-image.png" descr="pasted-image.png"/>
            <p:cNvPicPr>
              <a:picLocks noChangeAspect="1"/>
            </p:cNvPicPr>
            <p:nvPr/>
          </p:nvPicPr>
          <p:blipFill>
            <a:blip r:embed="rId3">
              <a:extLst/>
            </a:blip>
            <a:stretch>
              <a:fillRect/>
            </a:stretch>
          </p:blipFill>
          <p:spPr>
            <a:xfrm>
              <a:off x="381000" y="381000"/>
              <a:ext cx="1625600" cy="1625600"/>
            </a:xfrm>
            <a:prstGeom prst="rect">
              <a:avLst/>
            </a:prstGeom>
            <a:ln w="12700" cap="flat">
              <a:noFill/>
              <a:miter lim="400000"/>
            </a:ln>
            <a:effectLst/>
          </p:spPr>
        </p:pic>
        <p:pic>
          <p:nvPicPr>
            <p:cNvPr id="129" name="pasted-image.png" descr="pasted-image.png"/>
            <p:cNvPicPr>
              <a:picLocks noChangeAspect="1"/>
            </p:cNvPicPr>
            <p:nvPr/>
          </p:nvPicPr>
          <p:blipFill>
            <a:blip r:embed="rId3">
              <a:extLst/>
            </a:blip>
            <a:stretch>
              <a:fillRect/>
            </a:stretch>
          </p:blipFill>
          <p:spPr>
            <a:xfrm>
              <a:off x="508000" y="508000"/>
              <a:ext cx="1625600" cy="1625600"/>
            </a:xfrm>
            <a:prstGeom prst="rect">
              <a:avLst/>
            </a:prstGeom>
            <a:ln w="12700" cap="flat">
              <a:noFill/>
              <a:miter lim="400000"/>
            </a:ln>
            <a:effectLst/>
          </p:spPr>
        </p:pic>
      </p:grpSp>
      <p:sp>
        <p:nvSpPr>
          <p:cNvPr id="131" name="Line"/>
          <p:cNvSpPr/>
          <p:nvPr/>
        </p:nvSpPr>
        <p:spPr>
          <a:xfrm flipH="1" flipV="1">
            <a:off x="3567293" y="4016573"/>
            <a:ext cx="1772441" cy="439689"/>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32" name="Compile"/>
          <p:cNvSpPr txBox="1"/>
          <p:nvPr/>
        </p:nvSpPr>
        <p:spPr>
          <a:xfrm>
            <a:off x="1657400" y="3549650"/>
            <a:ext cx="181600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Compile</a:t>
            </a:r>
          </a:p>
        </p:txBody>
      </p:sp>
      <p:sp>
        <p:nvSpPr>
          <p:cNvPr id="133" name="Line"/>
          <p:cNvSpPr/>
          <p:nvPr/>
        </p:nvSpPr>
        <p:spPr>
          <a:xfrm flipH="1">
            <a:off x="3564798" y="4976961"/>
            <a:ext cx="1774937" cy="815827"/>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34" name="Run Tests"/>
          <p:cNvSpPr txBox="1"/>
          <p:nvPr/>
        </p:nvSpPr>
        <p:spPr>
          <a:xfrm>
            <a:off x="1339240" y="5429250"/>
            <a:ext cx="20967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Run Tests</a:t>
            </a:r>
          </a:p>
        </p:txBody>
      </p:sp>
      <p:sp>
        <p:nvSpPr>
          <p:cNvPr id="135" name="Line"/>
          <p:cNvSpPr/>
          <p:nvPr/>
        </p:nvSpPr>
        <p:spPr>
          <a:xfrm flipH="1">
            <a:off x="5490982" y="6043761"/>
            <a:ext cx="572653" cy="1321396"/>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36" name="Generate JavaDoc"/>
          <p:cNvSpPr txBox="1"/>
          <p:nvPr/>
        </p:nvSpPr>
        <p:spPr>
          <a:xfrm>
            <a:off x="2758652" y="7460267"/>
            <a:ext cx="395158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Generate JavaDoc</a:t>
            </a:r>
          </a:p>
        </p:txBody>
      </p:sp>
      <p:sp>
        <p:nvSpPr>
          <p:cNvPr id="137" name="Line"/>
          <p:cNvSpPr/>
          <p:nvPr/>
        </p:nvSpPr>
        <p:spPr>
          <a:xfrm>
            <a:off x="7222211" y="5707657"/>
            <a:ext cx="1811394" cy="722066"/>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38" name="Deploy"/>
          <p:cNvSpPr txBox="1"/>
          <p:nvPr/>
        </p:nvSpPr>
        <p:spPr>
          <a:xfrm>
            <a:off x="9124873" y="6267450"/>
            <a:ext cx="156225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Deploy</a:t>
            </a:r>
          </a:p>
        </p:txBody>
      </p:sp>
      <p:sp>
        <p:nvSpPr>
          <p:cNvPr id="139" name="Line"/>
          <p:cNvSpPr/>
          <p:nvPr/>
        </p:nvSpPr>
        <p:spPr>
          <a:xfrm flipV="1">
            <a:off x="7222335" y="3932507"/>
            <a:ext cx="1811205" cy="732516"/>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40" name="…"/>
          <p:cNvSpPr txBox="1"/>
          <p:nvPr/>
        </p:nvSpPr>
        <p:spPr>
          <a:xfrm>
            <a:off x="9150350" y="3549650"/>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28" name="Archetype"/>
          <p:cNvGrpSpPr/>
          <p:nvPr/>
        </p:nvGrpSpPr>
        <p:grpSpPr>
          <a:xfrm>
            <a:off x="1189900" y="499613"/>
            <a:ext cx="2256287" cy="1346201"/>
            <a:chOff x="0" y="0"/>
            <a:chExt cx="2256286" cy="1346200"/>
          </a:xfrm>
        </p:grpSpPr>
        <p:sp>
          <p:nvSpPr>
            <p:cNvPr id="327" name="Archetype"/>
            <p:cNvSpPr/>
            <p:nvPr/>
          </p:nvSpPr>
          <p:spPr>
            <a:xfrm>
              <a:off x="38100" y="38100"/>
              <a:ext cx="2180087" cy="12700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000">
                  <a:latin typeface="Helvetica"/>
                  <a:ea typeface="Helvetica"/>
                  <a:cs typeface="Helvetica"/>
                  <a:sym typeface="Helvetica"/>
                </a:defRPr>
              </a:lvl1pPr>
            </a:lstStyle>
            <a:p>
              <a:pPr/>
              <a:r>
                <a:t>Archetype</a:t>
              </a:r>
            </a:p>
          </p:txBody>
        </p:sp>
        <p:pic>
          <p:nvPicPr>
            <p:cNvPr id="326" name="Archetype" descr="Archetype"/>
            <p:cNvPicPr>
              <a:picLocks noChangeAspect="0"/>
            </p:cNvPicPr>
            <p:nvPr/>
          </p:nvPicPr>
          <p:blipFill>
            <a:blip r:embed="rId2">
              <a:extLst/>
            </a:blip>
            <a:stretch>
              <a:fillRect/>
            </a:stretch>
          </p:blipFill>
          <p:spPr>
            <a:xfrm>
              <a:off x="0" y="0"/>
              <a:ext cx="2256287" cy="1346200"/>
            </a:xfrm>
            <a:prstGeom prst="rect">
              <a:avLst/>
            </a:prstGeom>
            <a:effectLst/>
          </p:spPr>
        </p:pic>
      </p:grpSp>
      <p:grpSp>
        <p:nvGrpSpPr>
          <p:cNvPr id="349" name="Group"/>
          <p:cNvGrpSpPr/>
          <p:nvPr/>
        </p:nvGrpSpPr>
        <p:grpSpPr>
          <a:xfrm>
            <a:off x="264058" y="3452602"/>
            <a:ext cx="9905511" cy="2817724"/>
            <a:chOff x="0" y="0"/>
            <a:chExt cx="9905510" cy="2817722"/>
          </a:xfrm>
        </p:grpSpPr>
        <p:grpSp>
          <p:nvGrpSpPr>
            <p:cNvPr id="333" name="Group"/>
            <p:cNvGrpSpPr/>
            <p:nvPr/>
          </p:nvGrpSpPr>
          <p:grpSpPr>
            <a:xfrm>
              <a:off x="0" y="0"/>
              <a:ext cx="4161946" cy="2817723"/>
              <a:chOff x="0" y="0"/>
              <a:chExt cx="4161945" cy="2817722"/>
            </a:xfrm>
          </p:grpSpPr>
          <p:sp>
            <p:nvSpPr>
              <p:cNvPr id="329" name="Project"/>
              <p:cNvSpPr/>
              <p:nvPr/>
            </p:nvSpPr>
            <p:spPr>
              <a:xfrm>
                <a:off x="0" y="0"/>
                <a:ext cx="4161946" cy="2817723"/>
              </a:xfrm>
              <a:prstGeom prst="rect">
                <a:avLst/>
              </a:prstGeom>
              <a:solidFill>
                <a:schemeClr val="accent5">
                  <a:hueOff val="-176146"/>
                  <a:satOff val="3665"/>
                  <a:lumOff val="-1398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l">
                  <a:defRPr b="1" sz="3000">
                    <a:solidFill>
                      <a:srgbClr val="FFFFFF"/>
                    </a:solidFill>
                    <a:latin typeface="Helvetica"/>
                    <a:ea typeface="Helvetica"/>
                    <a:cs typeface="Helvetica"/>
                    <a:sym typeface="Helvetica"/>
                  </a:defRPr>
                </a:lvl1pPr>
              </a:lstStyle>
              <a:p>
                <a:pPr/>
                <a:r>
                  <a:t>Project</a:t>
                </a:r>
              </a:p>
            </p:txBody>
          </p:sp>
          <p:grpSp>
            <p:nvGrpSpPr>
              <p:cNvPr id="332" name="Group"/>
              <p:cNvGrpSpPr/>
              <p:nvPr/>
            </p:nvGrpSpPr>
            <p:grpSpPr>
              <a:xfrm>
                <a:off x="993715" y="708084"/>
                <a:ext cx="2805383" cy="1804479"/>
                <a:chOff x="0" y="0"/>
                <a:chExt cx="2805382" cy="1804478"/>
              </a:xfrm>
            </p:grpSpPr>
            <p:sp>
              <p:nvSpPr>
                <p:cNvPr id="330" name="POM.xml"/>
                <p:cNvSpPr/>
                <p:nvPr/>
              </p:nvSpPr>
              <p:spPr>
                <a:xfrm>
                  <a:off x="0" y="0"/>
                  <a:ext cx="2805383" cy="803335"/>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POM.xml</a:t>
                  </a:r>
                </a:p>
              </p:txBody>
            </p:sp>
            <p:sp>
              <p:nvSpPr>
                <p:cNvPr id="331" name="Project Structure"/>
                <p:cNvSpPr/>
                <p:nvPr/>
              </p:nvSpPr>
              <p:spPr>
                <a:xfrm>
                  <a:off x="0" y="1001143"/>
                  <a:ext cx="2805383" cy="803336"/>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Project Structure</a:t>
                  </a:r>
                </a:p>
              </p:txBody>
            </p:sp>
          </p:grpSp>
        </p:grpSp>
        <p:sp>
          <p:nvSpPr>
            <p:cNvPr id="334" name="Build"/>
            <p:cNvSpPr txBox="1"/>
            <p:nvPr/>
          </p:nvSpPr>
          <p:spPr>
            <a:xfrm>
              <a:off x="6383958" y="198868"/>
              <a:ext cx="1257078"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solidFill>
                    <a:srgbClr val="2F7DAD"/>
                  </a:solidFill>
                  <a:latin typeface="Helvetica"/>
                  <a:ea typeface="Helvetica"/>
                  <a:cs typeface="Helvetica"/>
                  <a:sym typeface="Helvetica"/>
                </a:defRPr>
              </a:lvl1pPr>
            </a:lstStyle>
            <a:p>
              <a:pPr/>
              <a:r>
                <a:t>Build</a:t>
              </a:r>
            </a:p>
          </p:txBody>
        </p:sp>
        <p:grpSp>
          <p:nvGrpSpPr>
            <p:cNvPr id="348" name="Group"/>
            <p:cNvGrpSpPr/>
            <p:nvPr/>
          </p:nvGrpSpPr>
          <p:grpSpPr>
            <a:xfrm>
              <a:off x="4119483" y="866014"/>
              <a:ext cx="5786028" cy="1085694"/>
              <a:chOff x="0" y="0"/>
              <a:chExt cx="5786027" cy="1085693"/>
            </a:xfrm>
          </p:grpSpPr>
          <p:sp>
            <p:nvSpPr>
              <p:cNvPr id="335" name="Rectangle"/>
              <p:cNvSpPr/>
              <p:nvPr/>
            </p:nvSpPr>
            <p:spPr>
              <a:xfrm>
                <a:off x="512757" y="0"/>
                <a:ext cx="780141"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36" name="Triangle"/>
              <p:cNvSpPr/>
              <p:nvPr/>
            </p:nvSpPr>
            <p:spPr>
              <a:xfrm rot="13500000">
                <a:off x="151343" y="173166"/>
                <a:ext cx="753496"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37" name="Rectangle"/>
              <p:cNvSpPr/>
              <p:nvPr/>
            </p:nvSpPr>
            <p:spPr>
              <a:xfrm>
                <a:off x="1297313" y="0"/>
                <a:ext cx="780141"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38" name="Triangle"/>
              <p:cNvSpPr/>
              <p:nvPr/>
            </p:nvSpPr>
            <p:spPr>
              <a:xfrm rot="13500000">
                <a:off x="935899" y="173166"/>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39" name="Rectangle"/>
              <p:cNvSpPr/>
              <p:nvPr/>
            </p:nvSpPr>
            <p:spPr>
              <a:xfrm>
                <a:off x="2081869" y="0"/>
                <a:ext cx="780140"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40" name="Triangle"/>
              <p:cNvSpPr/>
              <p:nvPr/>
            </p:nvSpPr>
            <p:spPr>
              <a:xfrm rot="13500000">
                <a:off x="1720455" y="173166"/>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41" name="Rectangle"/>
              <p:cNvSpPr/>
              <p:nvPr/>
            </p:nvSpPr>
            <p:spPr>
              <a:xfrm>
                <a:off x="2866424" y="0"/>
                <a:ext cx="780141"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42" name="Triangle"/>
              <p:cNvSpPr/>
              <p:nvPr/>
            </p:nvSpPr>
            <p:spPr>
              <a:xfrm rot="13500000">
                <a:off x="2505010" y="173166"/>
                <a:ext cx="753496"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43" name="Triangle"/>
              <p:cNvSpPr/>
              <p:nvPr/>
            </p:nvSpPr>
            <p:spPr>
              <a:xfrm rot="13500000">
                <a:off x="4881189" y="173361"/>
                <a:ext cx="753496"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44" name="Rectangle"/>
              <p:cNvSpPr/>
              <p:nvPr/>
            </p:nvSpPr>
            <p:spPr>
              <a:xfrm>
                <a:off x="3673492" y="194"/>
                <a:ext cx="780141" cy="1085500"/>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45" name="Triangle"/>
              <p:cNvSpPr/>
              <p:nvPr/>
            </p:nvSpPr>
            <p:spPr>
              <a:xfrm rot="13500000">
                <a:off x="3312078" y="173361"/>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46" name="Rectangle"/>
              <p:cNvSpPr/>
              <p:nvPr/>
            </p:nvSpPr>
            <p:spPr>
              <a:xfrm>
                <a:off x="4458048" y="194"/>
                <a:ext cx="780140" cy="1085500"/>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47" name="Triangle"/>
              <p:cNvSpPr/>
              <p:nvPr/>
            </p:nvSpPr>
            <p:spPr>
              <a:xfrm rot="13500000">
                <a:off x="4096634" y="173361"/>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grpSp>
      </p:grpSp>
      <p:sp>
        <p:nvSpPr>
          <p:cNvPr id="350" name="Line"/>
          <p:cNvSpPr/>
          <p:nvPr/>
        </p:nvSpPr>
        <p:spPr>
          <a:xfrm flipH="1">
            <a:off x="4555550" y="5457345"/>
            <a:ext cx="1301097" cy="2307047"/>
          </a:xfrm>
          <a:prstGeom prst="line">
            <a:avLst/>
          </a:prstGeom>
          <a:ln w="50800">
            <a:solidFill>
              <a:srgbClr val="2E7CAC"/>
            </a:solidFill>
            <a:miter lim="400000"/>
            <a:tailEnd type="triangle"/>
          </a:ln>
        </p:spPr>
        <p:txBody>
          <a:bodyPr lIns="50800" tIns="50800" rIns="50800" bIns="50800" anchor="ctr"/>
          <a:lstStyle/>
          <a:p>
            <a:pPr>
              <a:defRPr sz="2400"/>
            </a:pPr>
          </a:p>
        </p:txBody>
      </p:sp>
      <p:grpSp>
        <p:nvGrpSpPr>
          <p:cNvPr id="354" name="Group"/>
          <p:cNvGrpSpPr/>
          <p:nvPr/>
        </p:nvGrpSpPr>
        <p:grpSpPr>
          <a:xfrm>
            <a:off x="3635728" y="7877115"/>
            <a:ext cx="1209856" cy="1209856"/>
            <a:chOff x="0" y="0"/>
            <a:chExt cx="1209854" cy="1209854"/>
          </a:xfrm>
        </p:grpSpPr>
        <p:pic>
          <p:nvPicPr>
            <p:cNvPr id="351" name="pasted-image.png" descr="pasted-image.png"/>
            <p:cNvPicPr>
              <a:picLocks noChangeAspect="1"/>
            </p:cNvPicPr>
            <p:nvPr/>
          </p:nvPicPr>
          <p:blipFill>
            <a:blip r:embed="rId4">
              <a:extLst/>
            </a:blip>
            <a:stretch>
              <a:fillRect/>
            </a:stretch>
          </p:blipFill>
          <p:spPr>
            <a:xfrm>
              <a:off x="0" y="0"/>
              <a:ext cx="955855" cy="955855"/>
            </a:xfrm>
            <a:prstGeom prst="rect">
              <a:avLst/>
            </a:prstGeom>
            <a:ln w="12700" cap="flat">
              <a:noFill/>
              <a:miter lim="400000"/>
            </a:ln>
            <a:effectLst/>
          </p:spPr>
        </p:pic>
        <p:pic>
          <p:nvPicPr>
            <p:cNvPr id="352" name="pasted-image.png" descr="pasted-image.png"/>
            <p:cNvPicPr>
              <a:picLocks noChangeAspect="1"/>
            </p:cNvPicPr>
            <p:nvPr/>
          </p:nvPicPr>
          <p:blipFill>
            <a:blip r:embed="rId4">
              <a:extLst/>
            </a:blip>
            <a:stretch>
              <a:fillRect/>
            </a:stretch>
          </p:blipFill>
          <p:spPr>
            <a:xfrm>
              <a:off x="127000" y="127000"/>
              <a:ext cx="955855" cy="955855"/>
            </a:xfrm>
            <a:prstGeom prst="rect">
              <a:avLst/>
            </a:prstGeom>
            <a:ln w="12700" cap="flat">
              <a:noFill/>
              <a:miter lim="400000"/>
            </a:ln>
            <a:effectLst/>
          </p:spPr>
        </p:pic>
        <p:pic>
          <p:nvPicPr>
            <p:cNvPr id="353" name="pasted-image.png" descr="pasted-image.png"/>
            <p:cNvPicPr>
              <a:picLocks noChangeAspect="1"/>
            </p:cNvPicPr>
            <p:nvPr/>
          </p:nvPicPr>
          <p:blipFill>
            <a:blip r:embed="rId4">
              <a:extLst/>
            </a:blip>
            <a:stretch>
              <a:fillRect/>
            </a:stretch>
          </p:blipFill>
          <p:spPr>
            <a:xfrm>
              <a:off x="254000" y="254000"/>
              <a:ext cx="955855" cy="955855"/>
            </a:xfrm>
            <a:prstGeom prst="rect">
              <a:avLst/>
            </a:prstGeom>
            <a:ln w="12700" cap="flat">
              <a:noFill/>
              <a:miter lim="400000"/>
            </a:ln>
            <a:effectLst/>
          </p:spPr>
        </p:pic>
      </p:grpSp>
      <p:sp>
        <p:nvSpPr>
          <p:cNvPr id="355" name="Line"/>
          <p:cNvSpPr/>
          <p:nvPr/>
        </p:nvSpPr>
        <p:spPr>
          <a:xfrm flipH="1">
            <a:off x="6287787" y="5345494"/>
            <a:ext cx="534300" cy="2523724"/>
          </a:xfrm>
          <a:prstGeom prst="line">
            <a:avLst/>
          </a:prstGeom>
          <a:ln w="50800">
            <a:solidFill>
              <a:srgbClr val="2E7CAC"/>
            </a:solidFill>
            <a:miter lim="400000"/>
            <a:tailEnd type="triangle"/>
          </a:ln>
        </p:spPr>
        <p:txBody>
          <a:bodyPr lIns="50800" tIns="50800" rIns="50800" bIns="50800" anchor="ctr"/>
          <a:lstStyle/>
          <a:p>
            <a:pPr>
              <a:defRPr sz="2400"/>
            </a:pPr>
          </a:p>
        </p:txBody>
      </p:sp>
      <p:sp>
        <p:nvSpPr>
          <p:cNvPr id="356" name="Line"/>
          <p:cNvSpPr/>
          <p:nvPr/>
        </p:nvSpPr>
        <p:spPr>
          <a:xfrm>
            <a:off x="8329312" y="5351341"/>
            <a:ext cx="1" cy="2506578"/>
          </a:xfrm>
          <a:prstGeom prst="line">
            <a:avLst/>
          </a:prstGeom>
          <a:ln w="50800">
            <a:solidFill>
              <a:srgbClr val="2E7CAC"/>
            </a:solidFill>
            <a:miter lim="400000"/>
            <a:tailEnd type="triangle"/>
          </a:ln>
        </p:spPr>
        <p:txBody>
          <a:bodyPr lIns="50800" tIns="50800" rIns="50800" bIns="50800" anchor="ctr"/>
          <a:lstStyle/>
          <a:p>
            <a:pPr>
              <a:defRPr sz="2400"/>
            </a:pPr>
          </a:p>
        </p:txBody>
      </p:sp>
      <p:sp>
        <p:nvSpPr>
          <p:cNvPr id="357" name="Line"/>
          <p:cNvSpPr/>
          <p:nvPr/>
        </p:nvSpPr>
        <p:spPr>
          <a:xfrm>
            <a:off x="9253777" y="5353384"/>
            <a:ext cx="978799" cy="2497280"/>
          </a:xfrm>
          <a:prstGeom prst="line">
            <a:avLst/>
          </a:prstGeom>
          <a:ln w="50800">
            <a:solidFill>
              <a:srgbClr val="2E7CAC"/>
            </a:solidFill>
            <a:miter lim="400000"/>
            <a:tailEnd type="triangle"/>
          </a:ln>
        </p:spPr>
        <p:txBody>
          <a:bodyPr lIns="50800" tIns="50800" rIns="50800" bIns="50800" anchor="ctr"/>
          <a:lstStyle/>
          <a:p>
            <a:pPr>
              <a:defRPr sz="2400"/>
            </a:pPr>
          </a:p>
        </p:txBody>
      </p:sp>
      <p:grpSp>
        <p:nvGrpSpPr>
          <p:cNvPr id="361" name="Group"/>
          <p:cNvGrpSpPr/>
          <p:nvPr/>
        </p:nvGrpSpPr>
        <p:grpSpPr>
          <a:xfrm>
            <a:off x="5773881" y="7877115"/>
            <a:ext cx="1209856" cy="1209856"/>
            <a:chOff x="0" y="0"/>
            <a:chExt cx="1209854" cy="1209854"/>
          </a:xfrm>
        </p:grpSpPr>
        <p:pic>
          <p:nvPicPr>
            <p:cNvPr id="358" name="pasted-image.png" descr="pasted-image.png"/>
            <p:cNvPicPr>
              <a:picLocks noChangeAspect="1"/>
            </p:cNvPicPr>
            <p:nvPr/>
          </p:nvPicPr>
          <p:blipFill>
            <a:blip r:embed="rId4">
              <a:extLst/>
            </a:blip>
            <a:stretch>
              <a:fillRect/>
            </a:stretch>
          </p:blipFill>
          <p:spPr>
            <a:xfrm>
              <a:off x="0" y="0"/>
              <a:ext cx="955855" cy="955855"/>
            </a:xfrm>
            <a:prstGeom prst="rect">
              <a:avLst/>
            </a:prstGeom>
            <a:ln w="12700" cap="flat">
              <a:noFill/>
              <a:miter lim="400000"/>
            </a:ln>
            <a:effectLst/>
          </p:spPr>
        </p:pic>
        <p:pic>
          <p:nvPicPr>
            <p:cNvPr id="359" name="pasted-image.png" descr="pasted-image.png"/>
            <p:cNvPicPr>
              <a:picLocks noChangeAspect="1"/>
            </p:cNvPicPr>
            <p:nvPr/>
          </p:nvPicPr>
          <p:blipFill>
            <a:blip r:embed="rId4">
              <a:extLst/>
            </a:blip>
            <a:stretch>
              <a:fillRect/>
            </a:stretch>
          </p:blipFill>
          <p:spPr>
            <a:xfrm>
              <a:off x="127000" y="127000"/>
              <a:ext cx="955855" cy="955855"/>
            </a:xfrm>
            <a:prstGeom prst="rect">
              <a:avLst/>
            </a:prstGeom>
            <a:ln w="12700" cap="flat">
              <a:noFill/>
              <a:miter lim="400000"/>
            </a:ln>
            <a:effectLst/>
          </p:spPr>
        </p:pic>
        <p:pic>
          <p:nvPicPr>
            <p:cNvPr id="360" name="pasted-image.png" descr="pasted-image.png"/>
            <p:cNvPicPr>
              <a:picLocks noChangeAspect="1"/>
            </p:cNvPicPr>
            <p:nvPr/>
          </p:nvPicPr>
          <p:blipFill>
            <a:blip r:embed="rId4">
              <a:extLst/>
            </a:blip>
            <a:stretch>
              <a:fillRect/>
            </a:stretch>
          </p:blipFill>
          <p:spPr>
            <a:xfrm>
              <a:off x="254000" y="254000"/>
              <a:ext cx="955855" cy="955855"/>
            </a:xfrm>
            <a:prstGeom prst="rect">
              <a:avLst/>
            </a:prstGeom>
            <a:ln w="12700" cap="flat">
              <a:noFill/>
              <a:miter lim="400000"/>
            </a:ln>
            <a:effectLst/>
          </p:spPr>
        </p:pic>
      </p:grpSp>
      <p:grpSp>
        <p:nvGrpSpPr>
          <p:cNvPr id="365" name="Group"/>
          <p:cNvGrpSpPr/>
          <p:nvPr/>
        </p:nvGrpSpPr>
        <p:grpSpPr>
          <a:xfrm>
            <a:off x="7912034" y="7877115"/>
            <a:ext cx="1209855" cy="1209856"/>
            <a:chOff x="0" y="0"/>
            <a:chExt cx="1209854" cy="1209854"/>
          </a:xfrm>
        </p:grpSpPr>
        <p:pic>
          <p:nvPicPr>
            <p:cNvPr id="362" name="pasted-image.png" descr="pasted-image.png"/>
            <p:cNvPicPr>
              <a:picLocks noChangeAspect="1"/>
            </p:cNvPicPr>
            <p:nvPr/>
          </p:nvPicPr>
          <p:blipFill>
            <a:blip r:embed="rId4">
              <a:extLst/>
            </a:blip>
            <a:stretch>
              <a:fillRect/>
            </a:stretch>
          </p:blipFill>
          <p:spPr>
            <a:xfrm>
              <a:off x="0" y="0"/>
              <a:ext cx="955855" cy="955855"/>
            </a:xfrm>
            <a:prstGeom prst="rect">
              <a:avLst/>
            </a:prstGeom>
            <a:ln w="12700" cap="flat">
              <a:noFill/>
              <a:miter lim="400000"/>
            </a:ln>
            <a:effectLst/>
          </p:spPr>
        </p:pic>
        <p:pic>
          <p:nvPicPr>
            <p:cNvPr id="363" name="pasted-image.png" descr="pasted-image.png"/>
            <p:cNvPicPr>
              <a:picLocks noChangeAspect="1"/>
            </p:cNvPicPr>
            <p:nvPr/>
          </p:nvPicPr>
          <p:blipFill>
            <a:blip r:embed="rId4">
              <a:extLst/>
            </a:blip>
            <a:stretch>
              <a:fillRect/>
            </a:stretch>
          </p:blipFill>
          <p:spPr>
            <a:xfrm>
              <a:off x="127000" y="127000"/>
              <a:ext cx="955855" cy="955855"/>
            </a:xfrm>
            <a:prstGeom prst="rect">
              <a:avLst/>
            </a:prstGeom>
            <a:ln w="12700" cap="flat">
              <a:noFill/>
              <a:miter lim="400000"/>
            </a:ln>
            <a:effectLst/>
          </p:spPr>
        </p:pic>
        <p:pic>
          <p:nvPicPr>
            <p:cNvPr id="364" name="pasted-image.png" descr="pasted-image.png"/>
            <p:cNvPicPr>
              <a:picLocks noChangeAspect="1"/>
            </p:cNvPicPr>
            <p:nvPr/>
          </p:nvPicPr>
          <p:blipFill>
            <a:blip r:embed="rId4">
              <a:extLst/>
            </a:blip>
            <a:stretch>
              <a:fillRect/>
            </a:stretch>
          </p:blipFill>
          <p:spPr>
            <a:xfrm>
              <a:off x="254000" y="254000"/>
              <a:ext cx="955855" cy="955855"/>
            </a:xfrm>
            <a:prstGeom prst="rect">
              <a:avLst/>
            </a:prstGeom>
            <a:ln w="12700" cap="flat">
              <a:noFill/>
              <a:miter lim="400000"/>
            </a:ln>
            <a:effectLst/>
          </p:spPr>
        </p:pic>
      </p:grpSp>
      <p:grpSp>
        <p:nvGrpSpPr>
          <p:cNvPr id="369" name="Group"/>
          <p:cNvGrpSpPr/>
          <p:nvPr/>
        </p:nvGrpSpPr>
        <p:grpSpPr>
          <a:xfrm>
            <a:off x="10050187" y="7877115"/>
            <a:ext cx="1209856" cy="1209856"/>
            <a:chOff x="0" y="0"/>
            <a:chExt cx="1209854" cy="1209854"/>
          </a:xfrm>
        </p:grpSpPr>
        <p:pic>
          <p:nvPicPr>
            <p:cNvPr id="366" name="pasted-image.png" descr="pasted-image.png"/>
            <p:cNvPicPr>
              <a:picLocks noChangeAspect="1"/>
            </p:cNvPicPr>
            <p:nvPr/>
          </p:nvPicPr>
          <p:blipFill>
            <a:blip r:embed="rId4">
              <a:extLst/>
            </a:blip>
            <a:stretch>
              <a:fillRect/>
            </a:stretch>
          </p:blipFill>
          <p:spPr>
            <a:xfrm>
              <a:off x="0" y="0"/>
              <a:ext cx="955855" cy="955855"/>
            </a:xfrm>
            <a:prstGeom prst="rect">
              <a:avLst/>
            </a:prstGeom>
            <a:ln w="12700" cap="flat">
              <a:noFill/>
              <a:miter lim="400000"/>
            </a:ln>
            <a:effectLst/>
          </p:spPr>
        </p:pic>
        <p:pic>
          <p:nvPicPr>
            <p:cNvPr id="367" name="pasted-image.png" descr="pasted-image.png"/>
            <p:cNvPicPr>
              <a:picLocks noChangeAspect="1"/>
            </p:cNvPicPr>
            <p:nvPr/>
          </p:nvPicPr>
          <p:blipFill>
            <a:blip r:embed="rId4">
              <a:extLst/>
            </a:blip>
            <a:stretch>
              <a:fillRect/>
            </a:stretch>
          </p:blipFill>
          <p:spPr>
            <a:xfrm>
              <a:off x="127000" y="127000"/>
              <a:ext cx="955855" cy="955855"/>
            </a:xfrm>
            <a:prstGeom prst="rect">
              <a:avLst/>
            </a:prstGeom>
            <a:ln w="12700" cap="flat">
              <a:noFill/>
              <a:miter lim="400000"/>
            </a:ln>
            <a:effectLst/>
          </p:spPr>
        </p:pic>
        <p:pic>
          <p:nvPicPr>
            <p:cNvPr id="368" name="pasted-image.png" descr="pasted-image.png"/>
            <p:cNvPicPr>
              <a:picLocks noChangeAspect="1"/>
            </p:cNvPicPr>
            <p:nvPr/>
          </p:nvPicPr>
          <p:blipFill>
            <a:blip r:embed="rId4">
              <a:extLst/>
            </a:blip>
            <a:stretch>
              <a:fillRect/>
            </a:stretch>
          </p:blipFill>
          <p:spPr>
            <a:xfrm>
              <a:off x="254000" y="254000"/>
              <a:ext cx="955855" cy="955855"/>
            </a:xfrm>
            <a:prstGeom prst="rect">
              <a:avLst/>
            </a:prstGeom>
            <a:ln w="12700" cap="flat">
              <a:noFill/>
              <a:miter lim="400000"/>
            </a:ln>
            <a:effectLst/>
          </p:spPr>
        </p:pic>
      </p:grpSp>
      <p:sp>
        <p:nvSpPr>
          <p:cNvPr id="370" name="Plugins"/>
          <p:cNvSpPr txBox="1"/>
          <p:nvPr/>
        </p:nvSpPr>
        <p:spPr>
          <a:xfrm>
            <a:off x="6565185" y="9054003"/>
            <a:ext cx="176540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2F7DAD"/>
                </a:solidFill>
                <a:latin typeface="Helvetica"/>
                <a:ea typeface="Helvetica"/>
                <a:cs typeface="Helvetica"/>
                <a:sym typeface="Helvetica"/>
              </a:defRPr>
            </a:lvl1pPr>
          </a:lstStyle>
          <a:p>
            <a:pPr/>
            <a:r>
              <a:t>Plugins</a:t>
            </a:r>
          </a:p>
        </p:txBody>
      </p:sp>
      <p:sp>
        <p:nvSpPr>
          <p:cNvPr id="371" name="Line"/>
          <p:cNvSpPr/>
          <p:nvPr/>
        </p:nvSpPr>
        <p:spPr>
          <a:xfrm flipH="1">
            <a:off x="2318043" y="1907935"/>
            <a:ext cx="1" cy="1482546"/>
          </a:xfrm>
          <a:prstGeom prst="line">
            <a:avLst/>
          </a:prstGeom>
          <a:ln w="50800">
            <a:solidFill>
              <a:schemeClr val="accent1">
                <a:hueOff val="273562"/>
                <a:satOff val="2937"/>
                <a:lumOff val="-22233"/>
              </a:schemeClr>
            </a:solidFill>
            <a:miter lim="400000"/>
            <a:tailEnd type="triangle"/>
          </a:ln>
        </p:spPr>
        <p:txBody>
          <a:bodyPr lIns="50800" tIns="50800" rIns="50800" bIns="50800" anchor="ctr"/>
          <a:lstStyle/>
          <a:p>
            <a:pPr>
              <a:defRPr sz="2400"/>
            </a:pPr>
          </a:p>
        </p:txBody>
      </p:sp>
      <p:sp>
        <p:nvSpPr>
          <p:cNvPr id="372" name="Create"/>
          <p:cNvSpPr txBox="1"/>
          <p:nvPr/>
        </p:nvSpPr>
        <p:spPr>
          <a:xfrm>
            <a:off x="1159735" y="2382508"/>
            <a:ext cx="1175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Create</a:t>
            </a:r>
          </a:p>
        </p:txBody>
      </p:sp>
      <p:sp>
        <p:nvSpPr>
          <p:cNvPr id="373" name="Line"/>
          <p:cNvSpPr/>
          <p:nvPr/>
        </p:nvSpPr>
        <p:spPr>
          <a:xfrm flipV="1">
            <a:off x="4069081" y="1763671"/>
            <a:ext cx="4947377" cy="2369726"/>
          </a:xfrm>
          <a:prstGeom prst="line">
            <a:avLst/>
          </a:prstGeom>
          <a:ln w="50800">
            <a:solidFill>
              <a:schemeClr val="accent1">
                <a:hueOff val="273562"/>
                <a:satOff val="2937"/>
                <a:lumOff val="-22233"/>
              </a:schemeClr>
            </a:solidFill>
            <a:prstDash val="sysDot"/>
            <a:miter lim="400000"/>
            <a:tailEnd type="stealth"/>
          </a:ln>
        </p:spPr>
        <p:txBody>
          <a:bodyPr lIns="50800" tIns="50800" rIns="50800" bIns="50800" anchor="ctr"/>
          <a:lstStyle/>
          <a:p>
            <a:pPr>
              <a:defRPr sz="2400"/>
            </a:pPr>
          </a:p>
        </p:txBody>
      </p:sp>
      <p:sp>
        <p:nvSpPr>
          <p:cNvPr id="374" name="Retrieve Dependencies"/>
          <p:cNvSpPr txBox="1"/>
          <p:nvPr/>
        </p:nvSpPr>
        <p:spPr>
          <a:xfrm rot="20072245">
            <a:off x="4259527" y="2382508"/>
            <a:ext cx="394838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Retrieve Dependencies </a:t>
            </a:r>
          </a:p>
        </p:txBody>
      </p:sp>
      <p:grpSp>
        <p:nvGrpSpPr>
          <p:cNvPr id="381" name="Group"/>
          <p:cNvGrpSpPr/>
          <p:nvPr/>
        </p:nvGrpSpPr>
        <p:grpSpPr>
          <a:xfrm>
            <a:off x="8949293" y="379921"/>
            <a:ext cx="1585584" cy="1585584"/>
            <a:chOff x="0" y="0"/>
            <a:chExt cx="1585583" cy="1585583"/>
          </a:xfrm>
        </p:grpSpPr>
        <p:pic>
          <p:nvPicPr>
            <p:cNvPr id="375" name="pasted-image.png" descr="pasted-image.png"/>
            <p:cNvPicPr>
              <a:picLocks noChangeAspect="1"/>
            </p:cNvPicPr>
            <p:nvPr/>
          </p:nvPicPr>
          <p:blipFill>
            <a:blip r:embed="rId5">
              <a:extLst/>
            </a:blip>
            <a:stretch>
              <a:fillRect/>
            </a:stretch>
          </p:blipFill>
          <p:spPr>
            <a:xfrm>
              <a:off x="0" y="0"/>
              <a:ext cx="950584" cy="950584"/>
            </a:xfrm>
            <a:prstGeom prst="rect">
              <a:avLst/>
            </a:prstGeom>
            <a:ln w="12700" cap="flat">
              <a:noFill/>
              <a:miter lim="400000"/>
            </a:ln>
            <a:effectLst/>
          </p:spPr>
        </p:pic>
        <p:pic>
          <p:nvPicPr>
            <p:cNvPr id="376" name="pasted-image.png" descr="pasted-image.png"/>
            <p:cNvPicPr>
              <a:picLocks noChangeAspect="1"/>
            </p:cNvPicPr>
            <p:nvPr/>
          </p:nvPicPr>
          <p:blipFill>
            <a:blip r:embed="rId5">
              <a:extLst/>
            </a:blip>
            <a:stretch>
              <a:fillRect/>
            </a:stretch>
          </p:blipFill>
          <p:spPr>
            <a:xfrm>
              <a:off x="127000" y="127000"/>
              <a:ext cx="950584" cy="950584"/>
            </a:xfrm>
            <a:prstGeom prst="rect">
              <a:avLst/>
            </a:prstGeom>
            <a:ln w="12700" cap="flat">
              <a:noFill/>
              <a:miter lim="400000"/>
            </a:ln>
            <a:effectLst/>
          </p:spPr>
        </p:pic>
        <p:pic>
          <p:nvPicPr>
            <p:cNvPr id="377" name="pasted-image.png" descr="pasted-image.png"/>
            <p:cNvPicPr>
              <a:picLocks noChangeAspect="1"/>
            </p:cNvPicPr>
            <p:nvPr/>
          </p:nvPicPr>
          <p:blipFill>
            <a:blip r:embed="rId5">
              <a:extLst/>
            </a:blip>
            <a:stretch>
              <a:fillRect/>
            </a:stretch>
          </p:blipFill>
          <p:spPr>
            <a:xfrm>
              <a:off x="254000" y="254000"/>
              <a:ext cx="950584" cy="950584"/>
            </a:xfrm>
            <a:prstGeom prst="rect">
              <a:avLst/>
            </a:prstGeom>
            <a:ln w="12700" cap="flat">
              <a:noFill/>
              <a:miter lim="400000"/>
            </a:ln>
            <a:effectLst/>
          </p:spPr>
        </p:pic>
        <p:pic>
          <p:nvPicPr>
            <p:cNvPr id="378" name="pasted-image.png" descr="pasted-image.png"/>
            <p:cNvPicPr>
              <a:picLocks noChangeAspect="1"/>
            </p:cNvPicPr>
            <p:nvPr/>
          </p:nvPicPr>
          <p:blipFill>
            <a:blip r:embed="rId5">
              <a:extLst/>
            </a:blip>
            <a:stretch>
              <a:fillRect/>
            </a:stretch>
          </p:blipFill>
          <p:spPr>
            <a:xfrm>
              <a:off x="381000" y="381000"/>
              <a:ext cx="950584" cy="950584"/>
            </a:xfrm>
            <a:prstGeom prst="rect">
              <a:avLst/>
            </a:prstGeom>
            <a:ln w="12700" cap="flat">
              <a:noFill/>
              <a:miter lim="400000"/>
            </a:ln>
            <a:effectLst/>
          </p:spPr>
        </p:pic>
        <p:pic>
          <p:nvPicPr>
            <p:cNvPr id="379" name="pasted-image.png" descr="pasted-image.png"/>
            <p:cNvPicPr>
              <a:picLocks noChangeAspect="1"/>
            </p:cNvPicPr>
            <p:nvPr/>
          </p:nvPicPr>
          <p:blipFill>
            <a:blip r:embed="rId5">
              <a:extLst/>
            </a:blip>
            <a:stretch>
              <a:fillRect/>
            </a:stretch>
          </p:blipFill>
          <p:spPr>
            <a:xfrm>
              <a:off x="508000" y="508000"/>
              <a:ext cx="950584" cy="950584"/>
            </a:xfrm>
            <a:prstGeom prst="rect">
              <a:avLst/>
            </a:prstGeom>
            <a:ln w="12700" cap="flat">
              <a:noFill/>
              <a:miter lim="400000"/>
            </a:ln>
            <a:effectLst/>
          </p:spPr>
        </p:pic>
        <p:pic>
          <p:nvPicPr>
            <p:cNvPr id="380" name="pasted-image.png" descr="pasted-image.png"/>
            <p:cNvPicPr>
              <a:picLocks noChangeAspect="1"/>
            </p:cNvPicPr>
            <p:nvPr/>
          </p:nvPicPr>
          <p:blipFill>
            <a:blip r:embed="rId5">
              <a:extLst/>
            </a:blip>
            <a:stretch>
              <a:fillRect/>
            </a:stretch>
          </p:blipFill>
          <p:spPr>
            <a:xfrm>
              <a:off x="635000" y="635000"/>
              <a:ext cx="950584" cy="950584"/>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85" name="Archetype"/>
          <p:cNvGrpSpPr/>
          <p:nvPr/>
        </p:nvGrpSpPr>
        <p:grpSpPr>
          <a:xfrm>
            <a:off x="1189900" y="499613"/>
            <a:ext cx="2256287" cy="1346201"/>
            <a:chOff x="0" y="0"/>
            <a:chExt cx="2256286" cy="1346200"/>
          </a:xfrm>
        </p:grpSpPr>
        <p:sp>
          <p:nvSpPr>
            <p:cNvPr id="384" name="Archetype"/>
            <p:cNvSpPr/>
            <p:nvPr/>
          </p:nvSpPr>
          <p:spPr>
            <a:xfrm>
              <a:off x="38100" y="38100"/>
              <a:ext cx="2180087" cy="12700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000">
                  <a:latin typeface="Helvetica"/>
                  <a:ea typeface="Helvetica"/>
                  <a:cs typeface="Helvetica"/>
                  <a:sym typeface="Helvetica"/>
                </a:defRPr>
              </a:lvl1pPr>
            </a:lstStyle>
            <a:p>
              <a:pPr/>
              <a:r>
                <a:t>Archetype</a:t>
              </a:r>
            </a:p>
          </p:txBody>
        </p:sp>
        <p:pic>
          <p:nvPicPr>
            <p:cNvPr id="383" name="Archetype" descr="Archetype"/>
            <p:cNvPicPr>
              <a:picLocks noChangeAspect="0"/>
            </p:cNvPicPr>
            <p:nvPr/>
          </p:nvPicPr>
          <p:blipFill>
            <a:blip r:embed="rId2">
              <a:extLst/>
            </a:blip>
            <a:stretch>
              <a:fillRect/>
            </a:stretch>
          </p:blipFill>
          <p:spPr>
            <a:xfrm>
              <a:off x="0" y="0"/>
              <a:ext cx="2256287" cy="1346200"/>
            </a:xfrm>
            <a:prstGeom prst="rect">
              <a:avLst/>
            </a:prstGeom>
            <a:effectLst/>
          </p:spPr>
        </p:pic>
      </p:grpSp>
      <p:grpSp>
        <p:nvGrpSpPr>
          <p:cNvPr id="406" name="Group"/>
          <p:cNvGrpSpPr/>
          <p:nvPr/>
        </p:nvGrpSpPr>
        <p:grpSpPr>
          <a:xfrm>
            <a:off x="264058" y="3452602"/>
            <a:ext cx="9905511" cy="2817724"/>
            <a:chOff x="0" y="0"/>
            <a:chExt cx="9905510" cy="2817722"/>
          </a:xfrm>
        </p:grpSpPr>
        <p:grpSp>
          <p:nvGrpSpPr>
            <p:cNvPr id="390" name="Group"/>
            <p:cNvGrpSpPr/>
            <p:nvPr/>
          </p:nvGrpSpPr>
          <p:grpSpPr>
            <a:xfrm>
              <a:off x="0" y="0"/>
              <a:ext cx="4161946" cy="2817723"/>
              <a:chOff x="0" y="0"/>
              <a:chExt cx="4161945" cy="2817722"/>
            </a:xfrm>
          </p:grpSpPr>
          <p:sp>
            <p:nvSpPr>
              <p:cNvPr id="386" name="Project"/>
              <p:cNvSpPr/>
              <p:nvPr/>
            </p:nvSpPr>
            <p:spPr>
              <a:xfrm>
                <a:off x="0" y="0"/>
                <a:ext cx="4161946" cy="2817723"/>
              </a:xfrm>
              <a:prstGeom prst="rect">
                <a:avLst/>
              </a:prstGeom>
              <a:solidFill>
                <a:schemeClr val="accent5">
                  <a:hueOff val="-176146"/>
                  <a:satOff val="3665"/>
                  <a:lumOff val="-1398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l">
                  <a:defRPr b="1" sz="3000">
                    <a:solidFill>
                      <a:srgbClr val="FFFFFF"/>
                    </a:solidFill>
                    <a:latin typeface="Helvetica"/>
                    <a:ea typeface="Helvetica"/>
                    <a:cs typeface="Helvetica"/>
                    <a:sym typeface="Helvetica"/>
                  </a:defRPr>
                </a:lvl1pPr>
              </a:lstStyle>
              <a:p>
                <a:pPr/>
                <a:r>
                  <a:t>Project</a:t>
                </a:r>
              </a:p>
            </p:txBody>
          </p:sp>
          <p:grpSp>
            <p:nvGrpSpPr>
              <p:cNvPr id="389" name="Group"/>
              <p:cNvGrpSpPr/>
              <p:nvPr/>
            </p:nvGrpSpPr>
            <p:grpSpPr>
              <a:xfrm>
                <a:off x="993715" y="708084"/>
                <a:ext cx="2805383" cy="1804479"/>
                <a:chOff x="0" y="0"/>
                <a:chExt cx="2805382" cy="1804478"/>
              </a:xfrm>
            </p:grpSpPr>
            <p:sp>
              <p:nvSpPr>
                <p:cNvPr id="387" name="POM.xml"/>
                <p:cNvSpPr/>
                <p:nvPr/>
              </p:nvSpPr>
              <p:spPr>
                <a:xfrm>
                  <a:off x="0" y="0"/>
                  <a:ext cx="2805383" cy="803335"/>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POM.xml</a:t>
                  </a:r>
                </a:p>
              </p:txBody>
            </p:sp>
            <p:sp>
              <p:nvSpPr>
                <p:cNvPr id="388" name="Project Structure"/>
                <p:cNvSpPr/>
                <p:nvPr/>
              </p:nvSpPr>
              <p:spPr>
                <a:xfrm>
                  <a:off x="0" y="1001143"/>
                  <a:ext cx="2805383" cy="803336"/>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400">
                      <a:latin typeface="Helvetica"/>
                      <a:ea typeface="Helvetica"/>
                      <a:cs typeface="Helvetica"/>
                      <a:sym typeface="Helvetica"/>
                    </a:defRPr>
                  </a:lvl1pPr>
                </a:lstStyle>
                <a:p>
                  <a:pPr/>
                  <a:r>
                    <a:t>Project Structure</a:t>
                  </a:r>
                </a:p>
              </p:txBody>
            </p:sp>
          </p:grpSp>
        </p:grpSp>
        <p:sp>
          <p:nvSpPr>
            <p:cNvPr id="391" name="Build"/>
            <p:cNvSpPr txBox="1"/>
            <p:nvPr/>
          </p:nvSpPr>
          <p:spPr>
            <a:xfrm>
              <a:off x="6383958" y="198868"/>
              <a:ext cx="1257078"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solidFill>
                    <a:srgbClr val="2F7DAD"/>
                  </a:solidFill>
                  <a:latin typeface="Helvetica"/>
                  <a:ea typeface="Helvetica"/>
                  <a:cs typeface="Helvetica"/>
                  <a:sym typeface="Helvetica"/>
                </a:defRPr>
              </a:lvl1pPr>
            </a:lstStyle>
            <a:p>
              <a:pPr/>
              <a:r>
                <a:t>Build</a:t>
              </a:r>
            </a:p>
          </p:txBody>
        </p:sp>
        <p:grpSp>
          <p:nvGrpSpPr>
            <p:cNvPr id="405" name="Group"/>
            <p:cNvGrpSpPr/>
            <p:nvPr/>
          </p:nvGrpSpPr>
          <p:grpSpPr>
            <a:xfrm>
              <a:off x="4119483" y="866014"/>
              <a:ext cx="5786028" cy="1085694"/>
              <a:chOff x="0" y="0"/>
              <a:chExt cx="5786027" cy="1085693"/>
            </a:xfrm>
          </p:grpSpPr>
          <p:sp>
            <p:nvSpPr>
              <p:cNvPr id="392" name="Rectangle"/>
              <p:cNvSpPr/>
              <p:nvPr/>
            </p:nvSpPr>
            <p:spPr>
              <a:xfrm>
                <a:off x="512757" y="0"/>
                <a:ext cx="780141"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93" name="Triangle"/>
              <p:cNvSpPr/>
              <p:nvPr/>
            </p:nvSpPr>
            <p:spPr>
              <a:xfrm rot="13500000">
                <a:off x="151343" y="173166"/>
                <a:ext cx="753496"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94" name="Rectangle"/>
              <p:cNvSpPr/>
              <p:nvPr/>
            </p:nvSpPr>
            <p:spPr>
              <a:xfrm>
                <a:off x="1297313" y="0"/>
                <a:ext cx="780141"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95" name="Triangle"/>
              <p:cNvSpPr/>
              <p:nvPr/>
            </p:nvSpPr>
            <p:spPr>
              <a:xfrm rot="13500000">
                <a:off x="935899" y="173166"/>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96" name="Rectangle"/>
              <p:cNvSpPr/>
              <p:nvPr/>
            </p:nvSpPr>
            <p:spPr>
              <a:xfrm>
                <a:off x="2081869" y="0"/>
                <a:ext cx="780140"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97" name="Triangle"/>
              <p:cNvSpPr/>
              <p:nvPr/>
            </p:nvSpPr>
            <p:spPr>
              <a:xfrm rot="13500000">
                <a:off x="1720455" y="173166"/>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98" name="Rectangle"/>
              <p:cNvSpPr/>
              <p:nvPr/>
            </p:nvSpPr>
            <p:spPr>
              <a:xfrm>
                <a:off x="2866424" y="0"/>
                <a:ext cx="780141" cy="1085499"/>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399" name="Triangle"/>
              <p:cNvSpPr/>
              <p:nvPr/>
            </p:nvSpPr>
            <p:spPr>
              <a:xfrm rot="13500000">
                <a:off x="2505010" y="173166"/>
                <a:ext cx="753496"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00" name="Triangle"/>
              <p:cNvSpPr/>
              <p:nvPr/>
            </p:nvSpPr>
            <p:spPr>
              <a:xfrm rot="13500000">
                <a:off x="4881189" y="173361"/>
                <a:ext cx="753496"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01" name="Rectangle"/>
              <p:cNvSpPr/>
              <p:nvPr/>
            </p:nvSpPr>
            <p:spPr>
              <a:xfrm>
                <a:off x="3673492" y="194"/>
                <a:ext cx="780141" cy="1085500"/>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402" name="Triangle"/>
              <p:cNvSpPr/>
              <p:nvPr/>
            </p:nvSpPr>
            <p:spPr>
              <a:xfrm rot="13500000">
                <a:off x="3312078" y="173361"/>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03" name="Rectangle"/>
              <p:cNvSpPr/>
              <p:nvPr/>
            </p:nvSpPr>
            <p:spPr>
              <a:xfrm>
                <a:off x="4458048" y="194"/>
                <a:ext cx="780140" cy="1085500"/>
              </a:xfrm>
              <a:prstGeom prst="rect">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404" name="Triangle"/>
              <p:cNvSpPr/>
              <p:nvPr/>
            </p:nvSpPr>
            <p:spPr>
              <a:xfrm rot="13500000">
                <a:off x="4096634" y="173361"/>
                <a:ext cx="753495" cy="740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blipFill rotWithShape="1">
                <a:blip r:embed="rId3"/>
                <a:srcRect l="0" t="0" r="0" b="0"/>
                <a:tile tx="0" ty="0" sx="100000" sy="100000" flip="none" algn="tl"/>
              </a:blipFill>
              <a:ln w="762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p>
            </p:txBody>
          </p:sp>
        </p:grpSp>
      </p:grpSp>
      <p:sp>
        <p:nvSpPr>
          <p:cNvPr id="407" name="Line"/>
          <p:cNvSpPr/>
          <p:nvPr/>
        </p:nvSpPr>
        <p:spPr>
          <a:xfrm flipH="1">
            <a:off x="4555550" y="5457345"/>
            <a:ext cx="1301097" cy="2307047"/>
          </a:xfrm>
          <a:prstGeom prst="line">
            <a:avLst/>
          </a:prstGeom>
          <a:ln w="50800">
            <a:solidFill>
              <a:srgbClr val="2E7CAC"/>
            </a:solidFill>
            <a:miter lim="400000"/>
            <a:tailEnd type="triangle"/>
          </a:ln>
        </p:spPr>
        <p:txBody>
          <a:bodyPr lIns="50800" tIns="50800" rIns="50800" bIns="50800" anchor="ctr"/>
          <a:lstStyle/>
          <a:p>
            <a:pPr>
              <a:defRPr sz="2400"/>
            </a:pPr>
          </a:p>
        </p:txBody>
      </p:sp>
      <p:grpSp>
        <p:nvGrpSpPr>
          <p:cNvPr id="411" name="Group"/>
          <p:cNvGrpSpPr/>
          <p:nvPr/>
        </p:nvGrpSpPr>
        <p:grpSpPr>
          <a:xfrm>
            <a:off x="3635728" y="7877115"/>
            <a:ext cx="1209856" cy="1209856"/>
            <a:chOff x="0" y="0"/>
            <a:chExt cx="1209854" cy="1209854"/>
          </a:xfrm>
        </p:grpSpPr>
        <p:pic>
          <p:nvPicPr>
            <p:cNvPr id="408" name="pasted-image.png" descr="pasted-image.png"/>
            <p:cNvPicPr>
              <a:picLocks noChangeAspect="1"/>
            </p:cNvPicPr>
            <p:nvPr/>
          </p:nvPicPr>
          <p:blipFill>
            <a:blip r:embed="rId4">
              <a:extLst/>
            </a:blip>
            <a:stretch>
              <a:fillRect/>
            </a:stretch>
          </p:blipFill>
          <p:spPr>
            <a:xfrm>
              <a:off x="0" y="0"/>
              <a:ext cx="955855" cy="955855"/>
            </a:xfrm>
            <a:prstGeom prst="rect">
              <a:avLst/>
            </a:prstGeom>
            <a:ln w="12700" cap="flat">
              <a:noFill/>
              <a:miter lim="400000"/>
            </a:ln>
            <a:effectLst/>
          </p:spPr>
        </p:pic>
        <p:pic>
          <p:nvPicPr>
            <p:cNvPr id="409" name="pasted-image.png" descr="pasted-image.png"/>
            <p:cNvPicPr>
              <a:picLocks noChangeAspect="1"/>
            </p:cNvPicPr>
            <p:nvPr/>
          </p:nvPicPr>
          <p:blipFill>
            <a:blip r:embed="rId4">
              <a:extLst/>
            </a:blip>
            <a:stretch>
              <a:fillRect/>
            </a:stretch>
          </p:blipFill>
          <p:spPr>
            <a:xfrm>
              <a:off x="127000" y="127000"/>
              <a:ext cx="955855" cy="955855"/>
            </a:xfrm>
            <a:prstGeom prst="rect">
              <a:avLst/>
            </a:prstGeom>
            <a:ln w="12700" cap="flat">
              <a:noFill/>
              <a:miter lim="400000"/>
            </a:ln>
            <a:effectLst/>
          </p:spPr>
        </p:pic>
        <p:pic>
          <p:nvPicPr>
            <p:cNvPr id="410" name="pasted-image.png" descr="pasted-image.png"/>
            <p:cNvPicPr>
              <a:picLocks noChangeAspect="1"/>
            </p:cNvPicPr>
            <p:nvPr/>
          </p:nvPicPr>
          <p:blipFill>
            <a:blip r:embed="rId4">
              <a:extLst/>
            </a:blip>
            <a:stretch>
              <a:fillRect/>
            </a:stretch>
          </p:blipFill>
          <p:spPr>
            <a:xfrm>
              <a:off x="254000" y="254000"/>
              <a:ext cx="955855" cy="955855"/>
            </a:xfrm>
            <a:prstGeom prst="rect">
              <a:avLst/>
            </a:prstGeom>
            <a:ln w="12700" cap="flat">
              <a:noFill/>
              <a:miter lim="400000"/>
            </a:ln>
            <a:effectLst/>
          </p:spPr>
        </p:pic>
      </p:grpSp>
      <p:sp>
        <p:nvSpPr>
          <p:cNvPr id="412" name="Line"/>
          <p:cNvSpPr/>
          <p:nvPr/>
        </p:nvSpPr>
        <p:spPr>
          <a:xfrm flipH="1">
            <a:off x="6287787" y="5345494"/>
            <a:ext cx="534300" cy="2523724"/>
          </a:xfrm>
          <a:prstGeom prst="line">
            <a:avLst/>
          </a:prstGeom>
          <a:ln w="50800">
            <a:solidFill>
              <a:srgbClr val="2E7CAC"/>
            </a:solidFill>
            <a:miter lim="400000"/>
            <a:tailEnd type="triangle"/>
          </a:ln>
        </p:spPr>
        <p:txBody>
          <a:bodyPr lIns="50800" tIns="50800" rIns="50800" bIns="50800" anchor="ctr"/>
          <a:lstStyle/>
          <a:p>
            <a:pPr>
              <a:defRPr sz="2400"/>
            </a:pPr>
          </a:p>
        </p:txBody>
      </p:sp>
      <p:sp>
        <p:nvSpPr>
          <p:cNvPr id="413" name="Line"/>
          <p:cNvSpPr/>
          <p:nvPr/>
        </p:nvSpPr>
        <p:spPr>
          <a:xfrm>
            <a:off x="8329312" y="5351341"/>
            <a:ext cx="1" cy="2506578"/>
          </a:xfrm>
          <a:prstGeom prst="line">
            <a:avLst/>
          </a:prstGeom>
          <a:ln w="50800">
            <a:solidFill>
              <a:srgbClr val="2E7CAC"/>
            </a:solidFill>
            <a:miter lim="400000"/>
            <a:tailEnd type="triangle"/>
          </a:ln>
        </p:spPr>
        <p:txBody>
          <a:bodyPr lIns="50800" tIns="50800" rIns="50800" bIns="50800" anchor="ctr"/>
          <a:lstStyle/>
          <a:p>
            <a:pPr>
              <a:defRPr sz="2400"/>
            </a:pPr>
          </a:p>
        </p:txBody>
      </p:sp>
      <p:sp>
        <p:nvSpPr>
          <p:cNvPr id="414" name="Line"/>
          <p:cNvSpPr/>
          <p:nvPr/>
        </p:nvSpPr>
        <p:spPr>
          <a:xfrm>
            <a:off x="9253777" y="5353384"/>
            <a:ext cx="978799" cy="2497280"/>
          </a:xfrm>
          <a:prstGeom prst="line">
            <a:avLst/>
          </a:prstGeom>
          <a:ln w="50800">
            <a:solidFill>
              <a:srgbClr val="2E7CAC"/>
            </a:solidFill>
            <a:miter lim="400000"/>
            <a:tailEnd type="triangle"/>
          </a:ln>
        </p:spPr>
        <p:txBody>
          <a:bodyPr lIns="50800" tIns="50800" rIns="50800" bIns="50800" anchor="ctr"/>
          <a:lstStyle/>
          <a:p>
            <a:pPr>
              <a:defRPr sz="2400"/>
            </a:pPr>
          </a:p>
        </p:txBody>
      </p:sp>
      <p:grpSp>
        <p:nvGrpSpPr>
          <p:cNvPr id="418" name="Group"/>
          <p:cNvGrpSpPr/>
          <p:nvPr/>
        </p:nvGrpSpPr>
        <p:grpSpPr>
          <a:xfrm>
            <a:off x="5773881" y="7877115"/>
            <a:ext cx="1209856" cy="1209856"/>
            <a:chOff x="0" y="0"/>
            <a:chExt cx="1209854" cy="1209854"/>
          </a:xfrm>
        </p:grpSpPr>
        <p:pic>
          <p:nvPicPr>
            <p:cNvPr id="415" name="pasted-image.png" descr="pasted-image.png"/>
            <p:cNvPicPr>
              <a:picLocks noChangeAspect="1"/>
            </p:cNvPicPr>
            <p:nvPr/>
          </p:nvPicPr>
          <p:blipFill>
            <a:blip r:embed="rId4">
              <a:extLst/>
            </a:blip>
            <a:stretch>
              <a:fillRect/>
            </a:stretch>
          </p:blipFill>
          <p:spPr>
            <a:xfrm>
              <a:off x="0" y="0"/>
              <a:ext cx="955855" cy="955855"/>
            </a:xfrm>
            <a:prstGeom prst="rect">
              <a:avLst/>
            </a:prstGeom>
            <a:ln w="12700" cap="flat">
              <a:noFill/>
              <a:miter lim="400000"/>
            </a:ln>
            <a:effectLst/>
          </p:spPr>
        </p:pic>
        <p:pic>
          <p:nvPicPr>
            <p:cNvPr id="416" name="pasted-image.png" descr="pasted-image.png"/>
            <p:cNvPicPr>
              <a:picLocks noChangeAspect="1"/>
            </p:cNvPicPr>
            <p:nvPr/>
          </p:nvPicPr>
          <p:blipFill>
            <a:blip r:embed="rId4">
              <a:extLst/>
            </a:blip>
            <a:stretch>
              <a:fillRect/>
            </a:stretch>
          </p:blipFill>
          <p:spPr>
            <a:xfrm>
              <a:off x="127000" y="127000"/>
              <a:ext cx="955855" cy="955855"/>
            </a:xfrm>
            <a:prstGeom prst="rect">
              <a:avLst/>
            </a:prstGeom>
            <a:ln w="12700" cap="flat">
              <a:noFill/>
              <a:miter lim="400000"/>
            </a:ln>
            <a:effectLst/>
          </p:spPr>
        </p:pic>
        <p:pic>
          <p:nvPicPr>
            <p:cNvPr id="417" name="pasted-image.png" descr="pasted-image.png"/>
            <p:cNvPicPr>
              <a:picLocks noChangeAspect="1"/>
            </p:cNvPicPr>
            <p:nvPr/>
          </p:nvPicPr>
          <p:blipFill>
            <a:blip r:embed="rId4">
              <a:extLst/>
            </a:blip>
            <a:stretch>
              <a:fillRect/>
            </a:stretch>
          </p:blipFill>
          <p:spPr>
            <a:xfrm>
              <a:off x="254000" y="254000"/>
              <a:ext cx="955855" cy="955855"/>
            </a:xfrm>
            <a:prstGeom prst="rect">
              <a:avLst/>
            </a:prstGeom>
            <a:ln w="12700" cap="flat">
              <a:noFill/>
              <a:miter lim="400000"/>
            </a:ln>
            <a:effectLst/>
          </p:spPr>
        </p:pic>
      </p:grpSp>
      <p:grpSp>
        <p:nvGrpSpPr>
          <p:cNvPr id="422" name="Group"/>
          <p:cNvGrpSpPr/>
          <p:nvPr/>
        </p:nvGrpSpPr>
        <p:grpSpPr>
          <a:xfrm>
            <a:off x="7912034" y="7877115"/>
            <a:ext cx="1209855" cy="1209856"/>
            <a:chOff x="0" y="0"/>
            <a:chExt cx="1209854" cy="1209854"/>
          </a:xfrm>
        </p:grpSpPr>
        <p:pic>
          <p:nvPicPr>
            <p:cNvPr id="419" name="pasted-image.png" descr="pasted-image.png"/>
            <p:cNvPicPr>
              <a:picLocks noChangeAspect="1"/>
            </p:cNvPicPr>
            <p:nvPr/>
          </p:nvPicPr>
          <p:blipFill>
            <a:blip r:embed="rId4">
              <a:extLst/>
            </a:blip>
            <a:stretch>
              <a:fillRect/>
            </a:stretch>
          </p:blipFill>
          <p:spPr>
            <a:xfrm>
              <a:off x="0" y="0"/>
              <a:ext cx="955855" cy="955855"/>
            </a:xfrm>
            <a:prstGeom prst="rect">
              <a:avLst/>
            </a:prstGeom>
            <a:ln w="12700" cap="flat">
              <a:noFill/>
              <a:miter lim="400000"/>
            </a:ln>
            <a:effectLst/>
          </p:spPr>
        </p:pic>
        <p:pic>
          <p:nvPicPr>
            <p:cNvPr id="420" name="pasted-image.png" descr="pasted-image.png"/>
            <p:cNvPicPr>
              <a:picLocks noChangeAspect="1"/>
            </p:cNvPicPr>
            <p:nvPr/>
          </p:nvPicPr>
          <p:blipFill>
            <a:blip r:embed="rId4">
              <a:extLst/>
            </a:blip>
            <a:stretch>
              <a:fillRect/>
            </a:stretch>
          </p:blipFill>
          <p:spPr>
            <a:xfrm>
              <a:off x="127000" y="127000"/>
              <a:ext cx="955855" cy="955855"/>
            </a:xfrm>
            <a:prstGeom prst="rect">
              <a:avLst/>
            </a:prstGeom>
            <a:ln w="12700" cap="flat">
              <a:noFill/>
              <a:miter lim="400000"/>
            </a:ln>
            <a:effectLst/>
          </p:spPr>
        </p:pic>
        <p:pic>
          <p:nvPicPr>
            <p:cNvPr id="421" name="pasted-image.png" descr="pasted-image.png"/>
            <p:cNvPicPr>
              <a:picLocks noChangeAspect="1"/>
            </p:cNvPicPr>
            <p:nvPr/>
          </p:nvPicPr>
          <p:blipFill>
            <a:blip r:embed="rId4">
              <a:extLst/>
            </a:blip>
            <a:stretch>
              <a:fillRect/>
            </a:stretch>
          </p:blipFill>
          <p:spPr>
            <a:xfrm>
              <a:off x="254000" y="254000"/>
              <a:ext cx="955855" cy="955855"/>
            </a:xfrm>
            <a:prstGeom prst="rect">
              <a:avLst/>
            </a:prstGeom>
            <a:ln w="12700" cap="flat">
              <a:noFill/>
              <a:miter lim="400000"/>
            </a:ln>
            <a:effectLst/>
          </p:spPr>
        </p:pic>
      </p:grpSp>
      <p:grpSp>
        <p:nvGrpSpPr>
          <p:cNvPr id="426" name="Group"/>
          <p:cNvGrpSpPr/>
          <p:nvPr/>
        </p:nvGrpSpPr>
        <p:grpSpPr>
          <a:xfrm>
            <a:off x="10050187" y="7877115"/>
            <a:ext cx="1209856" cy="1209856"/>
            <a:chOff x="0" y="0"/>
            <a:chExt cx="1209854" cy="1209854"/>
          </a:xfrm>
        </p:grpSpPr>
        <p:pic>
          <p:nvPicPr>
            <p:cNvPr id="423" name="pasted-image.png" descr="pasted-image.png"/>
            <p:cNvPicPr>
              <a:picLocks noChangeAspect="1"/>
            </p:cNvPicPr>
            <p:nvPr/>
          </p:nvPicPr>
          <p:blipFill>
            <a:blip r:embed="rId4">
              <a:extLst/>
            </a:blip>
            <a:stretch>
              <a:fillRect/>
            </a:stretch>
          </p:blipFill>
          <p:spPr>
            <a:xfrm>
              <a:off x="0" y="0"/>
              <a:ext cx="955855" cy="955855"/>
            </a:xfrm>
            <a:prstGeom prst="rect">
              <a:avLst/>
            </a:prstGeom>
            <a:ln w="12700" cap="flat">
              <a:noFill/>
              <a:miter lim="400000"/>
            </a:ln>
            <a:effectLst/>
          </p:spPr>
        </p:pic>
        <p:pic>
          <p:nvPicPr>
            <p:cNvPr id="424" name="pasted-image.png" descr="pasted-image.png"/>
            <p:cNvPicPr>
              <a:picLocks noChangeAspect="1"/>
            </p:cNvPicPr>
            <p:nvPr/>
          </p:nvPicPr>
          <p:blipFill>
            <a:blip r:embed="rId4">
              <a:extLst/>
            </a:blip>
            <a:stretch>
              <a:fillRect/>
            </a:stretch>
          </p:blipFill>
          <p:spPr>
            <a:xfrm>
              <a:off x="127000" y="127000"/>
              <a:ext cx="955855" cy="955855"/>
            </a:xfrm>
            <a:prstGeom prst="rect">
              <a:avLst/>
            </a:prstGeom>
            <a:ln w="12700" cap="flat">
              <a:noFill/>
              <a:miter lim="400000"/>
            </a:ln>
            <a:effectLst/>
          </p:spPr>
        </p:pic>
        <p:pic>
          <p:nvPicPr>
            <p:cNvPr id="425" name="pasted-image.png" descr="pasted-image.png"/>
            <p:cNvPicPr>
              <a:picLocks noChangeAspect="1"/>
            </p:cNvPicPr>
            <p:nvPr/>
          </p:nvPicPr>
          <p:blipFill>
            <a:blip r:embed="rId4">
              <a:extLst/>
            </a:blip>
            <a:stretch>
              <a:fillRect/>
            </a:stretch>
          </p:blipFill>
          <p:spPr>
            <a:xfrm>
              <a:off x="254000" y="254000"/>
              <a:ext cx="955855" cy="955855"/>
            </a:xfrm>
            <a:prstGeom prst="rect">
              <a:avLst/>
            </a:prstGeom>
            <a:ln w="12700" cap="flat">
              <a:noFill/>
              <a:miter lim="400000"/>
            </a:ln>
            <a:effectLst/>
          </p:spPr>
        </p:pic>
      </p:grpSp>
      <p:sp>
        <p:nvSpPr>
          <p:cNvPr id="427" name="Plugins"/>
          <p:cNvSpPr txBox="1"/>
          <p:nvPr/>
        </p:nvSpPr>
        <p:spPr>
          <a:xfrm>
            <a:off x="6565185" y="9054003"/>
            <a:ext cx="176540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2F7DAD"/>
                </a:solidFill>
                <a:latin typeface="Helvetica"/>
                <a:ea typeface="Helvetica"/>
                <a:cs typeface="Helvetica"/>
                <a:sym typeface="Helvetica"/>
              </a:defRPr>
            </a:lvl1pPr>
          </a:lstStyle>
          <a:p>
            <a:pPr/>
            <a:r>
              <a:t>Plugins</a:t>
            </a:r>
          </a:p>
        </p:txBody>
      </p:sp>
      <p:sp>
        <p:nvSpPr>
          <p:cNvPr id="428" name="Line"/>
          <p:cNvSpPr/>
          <p:nvPr/>
        </p:nvSpPr>
        <p:spPr>
          <a:xfrm flipH="1">
            <a:off x="2318043" y="1907935"/>
            <a:ext cx="1" cy="1482546"/>
          </a:xfrm>
          <a:prstGeom prst="line">
            <a:avLst/>
          </a:prstGeom>
          <a:ln w="50800">
            <a:solidFill>
              <a:schemeClr val="accent1">
                <a:hueOff val="273562"/>
                <a:satOff val="2937"/>
                <a:lumOff val="-22233"/>
              </a:schemeClr>
            </a:solidFill>
            <a:miter lim="400000"/>
            <a:tailEnd type="triangle"/>
          </a:ln>
        </p:spPr>
        <p:txBody>
          <a:bodyPr lIns="50800" tIns="50800" rIns="50800" bIns="50800" anchor="ctr"/>
          <a:lstStyle/>
          <a:p>
            <a:pPr>
              <a:defRPr sz="2400"/>
            </a:pPr>
          </a:p>
        </p:txBody>
      </p:sp>
      <p:sp>
        <p:nvSpPr>
          <p:cNvPr id="429" name="Create"/>
          <p:cNvSpPr txBox="1"/>
          <p:nvPr/>
        </p:nvSpPr>
        <p:spPr>
          <a:xfrm>
            <a:off x="1159735" y="2382508"/>
            <a:ext cx="1175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Create</a:t>
            </a:r>
          </a:p>
        </p:txBody>
      </p:sp>
      <p:sp>
        <p:nvSpPr>
          <p:cNvPr id="430" name="Line"/>
          <p:cNvSpPr/>
          <p:nvPr/>
        </p:nvSpPr>
        <p:spPr>
          <a:xfrm flipV="1">
            <a:off x="4069081" y="1763671"/>
            <a:ext cx="4947377" cy="2369726"/>
          </a:xfrm>
          <a:prstGeom prst="line">
            <a:avLst/>
          </a:prstGeom>
          <a:ln w="50800">
            <a:solidFill>
              <a:schemeClr val="accent1">
                <a:hueOff val="273562"/>
                <a:satOff val="2937"/>
                <a:lumOff val="-22233"/>
              </a:schemeClr>
            </a:solidFill>
            <a:prstDash val="sysDot"/>
            <a:miter lim="400000"/>
            <a:tailEnd type="stealth"/>
          </a:ln>
        </p:spPr>
        <p:txBody>
          <a:bodyPr lIns="50800" tIns="50800" rIns="50800" bIns="50800" anchor="ctr"/>
          <a:lstStyle/>
          <a:p>
            <a:pPr>
              <a:defRPr sz="2400"/>
            </a:pPr>
          </a:p>
        </p:txBody>
      </p:sp>
      <p:sp>
        <p:nvSpPr>
          <p:cNvPr id="431" name="Retrieve Dependencies"/>
          <p:cNvSpPr txBox="1"/>
          <p:nvPr/>
        </p:nvSpPr>
        <p:spPr>
          <a:xfrm rot="20072245">
            <a:off x="4259527" y="2382508"/>
            <a:ext cx="394838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Retrieve Dependencies </a:t>
            </a:r>
          </a:p>
        </p:txBody>
      </p:sp>
      <p:grpSp>
        <p:nvGrpSpPr>
          <p:cNvPr id="438" name="Group"/>
          <p:cNvGrpSpPr/>
          <p:nvPr/>
        </p:nvGrpSpPr>
        <p:grpSpPr>
          <a:xfrm>
            <a:off x="8949293" y="379921"/>
            <a:ext cx="1585584" cy="1585584"/>
            <a:chOff x="0" y="0"/>
            <a:chExt cx="1585583" cy="1585583"/>
          </a:xfrm>
        </p:grpSpPr>
        <p:pic>
          <p:nvPicPr>
            <p:cNvPr id="432" name="pasted-image.png" descr="pasted-image.png"/>
            <p:cNvPicPr>
              <a:picLocks noChangeAspect="1"/>
            </p:cNvPicPr>
            <p:nvPr/>
          </p:nvPicPr>
          <p:blipFill>
            <a:blip r:embed="rId5">
              <a:extLst/>
            </a:blip>
            <a:stretch>
              <a:fillRect/>
            </a:stretch>
          </p:blipFill>
          <p:spPr>
            <a:xfrm>
              <a:off x="0" y="0"/>
              <a:ext cx="950584" cy="950584"/>
            </a:xfrm>
            <a:prstGeom prst="rect">
              <a:avLst/>
            </a:prstGeom>
            <a:ln w="12700" cap="flat">
              <a:noFill/>
              <a:miter lim="400000"/>
            </a:ln>
            <a:effectLst/>
          </p:spPr>
        </p:pic>
        <p:pic>
          <p:nvPicPr>
            <p:cNvPr id="433" name="pasted-image.png" descr="pasted-image.png"/>
            <p:cNvPicPr>
              <a:picLocks noChangeAspect="1"/>
            </p:cNvPicPr>
            <p:nvPr/>
          </p:nvPicPr>
          <p:blipFill>
            <a:blip r:embed="rId5">
              <a:extLst/>
            </a:blip>
            <a:stretch>
              <a:fillRect/>
            </a:stretch>
          </p:blipFill>
          <p:spPr>
            <a:xfrm>
              <a:off x="127000" y="127000"/>
              <a:ext cx="950584" cy="950584"/>
            </a:xfrm>
            <a:prstGeom prst="rect">
              <a:avLst/>
            </a:prstGeom>
            <a:ln w="12700" cap="flat">
              <a:noFill/>
              <a:miter lim="400000"/>
            </a:ln>
            <a:effectLst/>
          </p:spPr>
        </p:pic>
        <p:pic>
          <p:nvPicPr>
            <p:cNvPr id="434" name="pasted-image.png" descr="pasted-image.png"/>
            <p:cNvPicPr>
              <a:picLocks noChangeAspect="1"/>
            </p:cNvPicPr>
            <p:nvPr/>
          </p:nvPicPr>
          <p:blipFill>
            <a:blip r:embed="rId5">
              <a:extLst/>
            </a:blip>
            <a:stretch>
              <a:fillRect/>
            </a:stretch>
          </p:blipFill>
          <p:spPr>
            <a:xfrm>
              <a:off x="254000" y="254000"/>
              <a:ext cx="950584" cy="950584"/>
            </a:xfrm>
            <a:prstGeom prst="rect">
              <a:avLst/>
            </a:prstGeom>
            <a:ln w="12700" cap="flat">
              <a:noFill/>
              <a:miter lim="400000"/>
            </a:ln>
            <a:effectLst/>
          </p:spPr>
        </p:pic>
        <p:pic>
          <p:nvPicPr>
            <p:cNvPr id="435" name="pasted-image.png" descr="pasted-image.png"/>
            <p:cNvPicPr>
              <a:picLocks noChangeAspect="1"/>
            </p:cNvPicPr>
            <p:nvPr/>
          </p:nvPicPr>
          <p:blipFill>
            <a:blip r:embed="rId5">
              <a:extLst/>
            </a:blip>
            <a:stretch>
              <a:fillRect/>
            </a:stretch>
          </p:blipFill>
          <p:spPr>
            <a:xfrm>
              <a:off x="381000" y="381000"/>
              <a:ext cx="950584" cy="950584"/>
            </a:xfrm>
            <a:prstGeom prst="rect">
              <a:avLst/>
            </a:prstGeom>
            <a:ln w="12700" cap="flat">
              <a:noFill/>
              <a:miter lim="400000"/>
            </a:ln>
            <a:effectLst/>
          </p:spPr>
        </p:pic>
        <p:pic>
          <p:nvPicPr>
            <p:cNvPr id="436" name="pasted-image.png" descr="pasted-image.png"/>
            <p:cNvPicPr>
              <a:picLocks noChangeAspect="1"/>
            </p:cNvPicPr>
            <p:nvPr/>
          </p:nvPicPr>
          <p:blipFill>
            <a:blip r:embed="rId5">
              <a:extLst/>
            </a:blip>
            <a:stretch>
              <a:fillRect/>
            </a:stretch>
          </p:blipFill>
          <p:spPr>
            <a:xfrm>
              <a:off x="508000" y="508000"/>
              <a:ext cx="950584" cy="950584"/>
            </a:xfrm>
            <a:prstGeom prst="rect">
              <a:avLst/>
            </a:prstGeom>
            <a:ln w="12700" cap="flat">
              <a:noFill/>
              <a:miter lim="400000"/>
            </a:ln>
            <a:effectLst/>
          </p:spPr>
        </p:pic>
        <p:pic>
          <p:nvPicPr>
            <p:cNvPr id="437" name="pasted-image.png" descr="pasted-image.png"/>
            <p:cNvPicPr>
              <a:picLocks noChangeAspect="1"/>
            </p:cNvPicPr>
            <p:nvPr/>
          </p:nvPicPr>
          <p:blipFill>
            <a:blip r:embed="rId5">
              <a:extLst/>
            </a:blip>
            <a:stretch>
              <a:fillRect/>
            </a:stretch>
          </p:blipFill>
          <p:spPr>
            <a:xfrm>
              <a:off x="635000" y="635000"/>
              <a:ext cx="950584" cy="950584"/>
            </a:xfrm>
            <a:prstGeom prst="rect">
              <a:avLst/>
            </a:prstGeom>
            <a:ln w="12700" cap="flat">
              <a:noFill/>
              <a:miter lim="400000"/>
            </a:ln>
            <a:effectLst/>
          </p:spPr>
        </p:pic>
      </p:grpSp>
      <p:pic>
        <p:nvPicPr>
          <p:cNvPr id="439" name="pasted-image.png" descr="pasted-image.png"/>
          <p:cNvPicPr>
            <a:picLocks noChangeAspect="1"/>
          </p:cNvPicPr>
          <p:nvPr/>
        </p:nvPicPr>
        <p:blipFill>
          <a:blip r:embed="rId6">
            <a:extLst/>
          </a:blip>
          <a:stretch>
            <a:fillRect/>
          </a:stretch>
        </p:blipFill>
        <p:spPr>
          <a:xfrm>
            <a:off x="10426107" y="3512448"/>
            <a:ext cx="2698032" cy="2698032"/>
          </a:xfrm>
          <a:prstGeom prst="rect">
            <a:avLst/>
          </a:prstGeom>
          <a:ln w="12700">
            <a:miter lim="400000"/>
          </a:ln>
        </p:spPr>
      </p:pic>
      <p:sp>
        <p:nvSpPr>
          <p:cNvPr id="440" name="Artifact"/>
          <p:cNvSpPr txBox="1"/>
          <p:nvPr/>
        </p:nvSpPr>
        <p:spPr>
          <a:xfrm>
            <a:off x="10917760" y="2937565"/>
            <a:ext cx="171472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Artifact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Create a maven project:…"/>
          <p:cNvSpPr txBox="1"/>
          <p:nvPr>
            <p:ph type="body" idx="1"/>
          </p:nvPr>
        </p:nvSpPr>
        <p:spPr>
          <a:xfrm>
            <a:off x="109028" y="2719716"/>
            <a:ext cx="12786744" cy="6913774"/>
          </a:xfrm>
          <a:prstGeom prst="rect">
            <a:avLst/>
          </a:prstGeom>
        </p:spPr>
        <p:txBody>
          <a:bodyPr>
            <a:noAutofit/>
          </a:bodyPr>
          <a:lstStyle/>
          <a:p>
            <a:pPr marL="0" indent="0">
              <a:lnSpc>
                <a:spcPct val="10000"/>
              </a:lnSpc>
              <a:buSzTx/>
              <a:buNone/>
              <a:defRPr b="1" sz="2800">
                <a:latin typeface="Helvetica"/>
                <a:ea typeface="Helvetica"/>
                <a:cs typeface="Helvetica"/>
                <a:sym typeface="Helvetica"/>
              </a:defRPr>
            </a:pPr>
            <a:r>
              <a:t>Create a maven project:</a:t>
            </a:r>
          </a:p>
          <a:p>
            <a:pPr marL="0" indent="0">
              <a:lnSpc>
                <a:spcPct val="10000"/>
              </a:lnSpc>
              <a:buSzTx/>
              <a:buNone/>
              <a:defRPr sz="2800"/>
            </a:pPr>
            <a:r>
              <a:rPr u="sng">
                <a:hlinkClick r:id="rId2" invalidUrl="" action="" tgtFrame="" tooltip="" history="1" highlightClick="0" endSnd="0"/>
              </a:rPr>
              <a:t>http://maven.apache.org/archetype/maven-archetype-plugin/usage.html</a:t>
            </a:r>
          </a:p>
          <a:p>
            <a:pPr marL="0" indent="0">
              <a:lnSpc>
                <a:spcPct val="10000"/>
              </a:lnSpc>
              <a:buSzTx/>
              <a:buNone/>
              <a:defRPr sz="2800"/>
            </a:pPr>
          </a:p>
          <a:p>
            <a:pPr marL="0" indent="0">
              <a:lnSpc>
                <a:spcPct val="10000"/>
              </a:lnSpc>
              <a:buSzTx/>
              <a:buNone/>
              <a:defRPr b="1" sz="2800">
                <a:latin typeface="Helvetica"/>
                <a:ea typeface="Helvetica"/>
                <a:cs typeface="Helvetica"/>
                <a:sym typeface="Helvetica"/>
              </a:defRPr>
            </a:pPr>
            <a:r>
              <a:t>Maven in 5 mins:</a:t>
            </a:r>
          </a:p>
          <a:p>
            <a:pPr marL="0" indent="0">
              <a:lnSpc>
                <a:spcPct val="10000"/>
              </a:lnSpc>
              <a:buSzTx/>
              <a:buNone/>
              <a:defRPr sz="2800"/>
            </a:pPr>
            <a:r>
              <a:rPr u="sng">
                <a:hlinkClick r:id="rId3" invalidUrl="" action="" tgtFrame="" tooltip="" history="1" highlightClick="0" endSnd="0"/>
              </a:rPr>
              <a:t>http://maven.apache.org/guides/getting-started/maven-in-five-minutes.html</a:t>
            </a:r>
          </a:p>
          <a:p>
            <a:pPr marL="0" indent="0">
              <a:lnSpc>
                <a:spcPct val="10000"/>
              </a:lnSpc>
              <a:buSzTx/>
              <a:buNone/>
              <a:defRPr sz="2800"/>
            </a:pPr>
          </a:p>
          <a:p>
            <a:pPr marL="0" indent="0">
              <a:lnSpc>
                <a:spcPct val="10000"/>
              </a:lnSpc>
              <a:buSzTx/>
              <a:buNone/>
              <a:defRPr b="1" sz="2800">
                <a:latin typeface="Helvetica"/>
                <a:ea typeface="Helvetica"/>
                <a:cs typeface="Helvetica"/>
                <a:sym typeface="Helvetica"/>
              </a:defRPr>
            </a:pPr>
            <a:r>
              <a:t>Understand the build process:</a:t>
            </a:r>
          </a:p>
          <a:p>
            <a:pPr marL="0" indent="0">
              <a:lnSpc>
                <a:spcPct val="10000"/>
              </a:lnSpc>
              <a:buSzTx/>
              <a:buNone/>
              <a:defRPr sz="2800"/>
            </a:pPr>
            <a:r>
              <a:rPr u="sng">
                <a:hlinkClick r:id="rId4" invalidUrl="" action="" tgtFrame="" tooltip="" history="1" highlightClick="0" endSnd="0"/>
              </a:rPr>
              <a:t>https://maven.apache.org/guides/introduction/introduction-to-the-lifecycle.html</a:t>
            </a:r>
          </a:p>
          <a:p>
            <a:pPr marL="0" indent="0">
              <a:lnSpc>
                <a:spcPct val="10000"/>
              </a:lnSpc>
              <a:buSzTx/>
              <a:buNone/>
              <a:defRPr sz="2800"/>
            </a:pPr>
          </a:p>
          <a:p>
            <a:pPr marL="0" indent="0">
              <a:lnSpc>
                <a:spcPct val="10000"/>
              </a:lnSpc>
              <a:buSzTx/>
              <a:buNone/>
              <a:defRPr b="1" sz="2800">
                <a:latin typeface="Helvetica"/>
                <a:ea typeface="Helvetica"/>
                <a:cs typeface="Helvetica"/>
                <a:sym typeface="Helvetica"/>
              </a:defRPr>
            </a:pPr>
            <a:r>
              <a:t>A Good Tutorial:</a:t>
            </a:r>
          </a:p>
          <a:p>
            <a:pPr marL="0" indent="0">
              <a:lnSpc>
                <a:spcPct val="10000"/>
              </a:lnSpc>
              <a:buSzTx/>
              <a:buNone/>
              <a:defRPr sz="2800"/>
            </a:pPr>
            <a:r>
              <a:rPr u="sng">
                <a:hlinkClick r:id="rId5" invalidUrl="" action="" tgtFrame="" tooltip="" history="1" highlightClick="0" endSnd="0"/>
              </a:rPr>
              <a:t>https://www.youtube.com/playlist?list=PL92E89440B7BFD0F6</a:t>
            </a:r>
          </a:p>
        </p:txBody>
      </p:sp>
      <p:sp>
        <p:nvSpPr>
          <p:cNvPr id="443" name="Useful Links"/>
          <p:cNvSpPr txBox="1"/>
          <p:nvPr>
            <p:ph type="title" idx="4294967295"/>
          </p:nvPr>
        </p:nvSpPr>
        <p:spPr>
          <a:prstGeom prst="rect">
            <a:avLst/>
          </a:prstGeom>
        </p:spPr>
        <p:txBody>
          <a:bodyPr/>
          <a:lstStyle/>
          <a:p>
            <a:pPr/>
            <a:r>
              <a:t>Useful Links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Maven is a…"/>
          <p:cNvSpPr txBox="1"/>
          <p:nvPr>
            <p:ph type="title"/>
          </p:nvPr>
        </p:nvSpPr>
        <p:spPr>
          <a:prstGeom prst="rect">
            <a:avLst/>
          </a:prstGeom>
        </p:spPr>
        <p:txBody>
          <a:bodyPr/>
          <a:lstStyle/>
          <a:p>
            <a:pPr defTabSz="449833">
              <a:defRPr sz="6160"/>
            </a:pPr>
            <a:r>
              <a:t>Maven is a </a:t>
            </a:r>
          </a:p>
          <a:p>
            <a:pPr defTabSz="449833">
              <a:defRPr sz="6160"/>
            </a:pPr>
            <a:r>
              <a:t>Dependency Management Tool</a:t>
            </a:r>
          </a:p>
        </p:txBody>
      </p:sp>
      <p:pic>
        <p:nvPicPr>
          <p:cNvPr id="145" name="pasted-image.png" descr="pasted-image.png"/>
          <p:cNvPicPr>
            <a:picLocks noChangeAspect="1"/>
          </p:cNvPicPr>
          <p:nvPr/>
        </p:nvPicPr>
        <p:blipFill>
          <a:blip r:embed="rId3">
            <a:extLst/>
          </a:blip>
          <a:stretch>
            <a:fillRect/>
          </a:stretch>
        </p:blipFill>
        <p:spPr>
          <a:xfrm>
            <a:off x="2996481" y="2641723"/>
            <a:ext cx="7011838" cy="714372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Maven is a…"/>
          <p:cNvSpPr txBox="1"/>
          <p:nvPr>
            <p:ph type="title"/>
          </p:nvPr>
        </p:nvSpPr>
        <p:spPr>
          <a:prstGeom prst="rect">
            <a:avLst/>
          </a:prstGeom>
        </p:spPr>
        <p:txBody>
          <a:bodyPr/>
          <a:lstStyle/>
          <a:p>
            <a:pPr defTabSz="449833">
              <a:defRPr sz="6160"/>
            </a:pPr>
            <a:r>
              <a:t>Maven is a </a:t>
            </a:r>
          </a:p>
          <a:p>
            <a:pPr defTabSz="449833">
              <a:defRPr sz="6160"/>
            </a:pPr>
            <a:r>
              <a:t>Dependency Management Tool</a:t>
            </a:r>
          </a:p>
        </p:txBody>
      </p:sp>
      <p:pic>
        <p:nvPicPr>
          <p:cNvPr id="150" name="pasted-image.png" descr="pasted-image.png"/>
          <p:cNvPicPr>
            <a:picLocks noChangeAspect="1"/>
          </p:cNvPicPr>
          <p:nvPr/>
        </p:nvPicPr>
        <p:blipFill>
          <a:blip r:embed="rId3">
            <a:extLst/>
          </a:blip>
          <a:stretch>
            <a:fillRect/>
          </a:stretch>
        </p:blipFill>
        <p:spPr>
          <a:xfrm>
            <a:off x="2996481" y="2641723"/>
            <a:ext cx="7011838" cy="7143722"/>
          </a:xfrm>
          <a:prstGeom prst="rect">
            <a:avLst/>
          </a:prstGeom>
          <a:ln w="12700">
            <a:miter lim="400000"/>
          </a:ln>
        </p:spPr>
      </p:pic>
      <p:sp>
        <p:nvSpPr>
          <p:cNvPr id="151" name="Rounded Rectangle"/>
          <p:cNvSpPr/>
          <p:nvPr/>
        </p:nvSpPr>
        <p:spPr>
          <a:xfrm>
            <a:off x="3592781" y="6729622"/>
            <a:ext cx="2936217" cy="746006"/>
          </a:xfrm>
          <a:prstGeom prst="roundRect">
            <a:avLst>
              <a:gd name="adj" fmla="val 20420"/>
            </a:avLst>
          </a:prstGeom>
          <a:ln w="63500">
            <a:solidFill>
              <a:schemeClr val="accent5">
                <a:hueOff val="-444211"/>
                <a:satOff val="-14915"/>
                <a:lumOff val="22857"/>
              </a:schemeClr>
            </a:solidFill>
            <a:miter lim="400000"/>
          </a:ln>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Maven is a…"/>
          <p:cNvSpPr txBox="1"/>
          <p:nvPr>
            <p:ph type="title"/>
          </p:nvPr>
        </p:nvSpPr>
        <p:spPr>
          <a:prstGeom prst="rect">
            <a:avLst/>
          </a:prstGeom>
        </p:spPr>
        <p:txBody>
          <a:bodyPr/>
          <a:lstStyle/>
          <a:p>
            <a:pPr defTabSz="449833">
              <a:defRPr sz="6160"/>
            </a:pPr>
            <a:r>
              <a:t>Maven is a </a:t>
            </a:r>
          </a:p>
          <a:p>
            <a:pPr defTabSz="449833">
              <a:defRPr sz="6160"/>
            </a:pPr>
            <a:r>
              <a:t>Dependency Management Tool</a:t>
            </a:r>
          </a:p>
        </p:txBody>
      </p:sp>
      <p:pic>
        <p:nvPicPr>
          <p:cNvPr id="156" name="pasted-image.png" descr="pasted-image.png"/>
          <p:cNvPicPr>
            <a:picLocks noChangeAspect="1"/>
          </p:cNvPicPr>
          <p:nvPr/>
        </p:nvPicPr>
        <p:blipFill>
          <a:blip r:embed="rId3">
            <a:extLst/>
          </a:blip>
          <a:stretch>
            <a:fillRect/>
          </a:stretch>
        </p:blipFill>
        <p:spPr>
          <a:xfrm>
            <a:off x="2996481" y="2641723"/>
            <a:ext cx="7011838" cy="7143722"/>
          </a:xfrm>
          <a:prstGeom prst="rect">
            <a:avLst/>
          </a:prstGeom>
          <a:ln w="12700">
            <a:miter lim="400000"/>
          </a:ln>
        </p:spPr>
      </p:pic>
      <p:sp>
        <p:nvSpPr>
          <p:cNvPr id="157" name="Rounded Rectangle"/>
          <p:cNvSpPr/>
          <p:nvPr/>
        </p:nvSpPr>
        <p:spPr>
          <a:xfrm>
            <a:off x="3592781" y="6346226"/>
            <a:ext cx="4112285" cy="351527"/>
          </a:xfrm>
          <a:prstGeom prst="roundRect">
            <a:avLst>
              <a:gd name="adj" fmla="val 43335"/>
            </a:avLst>
          </a:prstGeom>
          <a:ln w="63500">
            <a:solidFill>
              <a:schemeClr val="accent5">
                <a:hueOff val="-444211"/>
                <a:satOff val="-14915"/>
                <a:lumOff val="22857"/>
              </a:schemeClr>
            </a:solidFill>
            <a:miter lim="400000"/>
          </a:ln>
        </p:spPr>
        <p:txBody>
          <a:bodyPr lIns="50800" tIns="50800" rIns="50800" bIns="50800" anchor="ctr"/>
          <a:lstStyle/>
          <a:p>
            <a:pPr>
              <a:defRPr sz="2400">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Maven is a…"/>
          <p:cNvSpPr txBox="1"/>
          <p:nvPr>
            <p:ph type="title"/>
          </p:nvPr>
        </p:nvSpPr>
        <p:spPr>
          <a:prstGeom prst="rect">
            <a:avLst/>
          </a:prstGeom>
        </p:spPr>
        <p:txBody>
          <a:bodyPr/>
          <a:lstStyle/>
          <a:p>
            <a:pPr defTabSz="449833">
              <a:defRPr sz="6160"/>
            </a:pPr>
            <a:r>
              <a:t>Maven is a </a:t>
            </a:r>
          </a:p>
          <a:p>
            <a:pPr defTabSz="449833">
              <a:defRPr sz="6160"/>
            </a:pPr>
            <a:r>
              <a:t>Dependency Management Tool</a:t>
            </a:r>
          </a:p>
        </p:txBody>
      </p:sp>
      <p:pic>
        <p:nvPicPr>
          <p:cNvPr id="162" name="pasted-image.png" descr="pasted-image.png"/>
          <p:cNvPicPr>
            <a:picLocks noChangeAspect="1"/>
          </p:cNvPicPr>
          <p:nvPr/>
        </p:nvPicPr>
        <p:blipFill>
          <a:blip r:embed="rId3">
            <a:extLst/>
          </a:blip>
          <a:stretch>
            <a:fillRect/>
          </a:stretch>
        </p:blipFill>
        <p:spPr>
          <a:xfrm>
            <a:off x="316847" y="2507471"/>
            <a:ext cx="12371106" cy="7222277"/>
          </a:xfrm>
          <a:prstGeom prst="rect">
            <a:avLst/>
          </a:prstGeom>
          <a:ln w="12700">
            <a:miter lim="400000"/>
          </a:ln>
        </p:spPr>
      </p:pic>
      <p:sp>
        <p:nvSpPr>
          <p:cNvPr id="163" name="https://community.oracle.com/docs/DOC-982921"/>
          <p:cNvSpPr txBox="1"/>
          <p:nvPr/>
        </p:nvSpPr>
        <p:spPr>
          <a:xfrm>
            <a:off x="7894315" y="9302390"/>
            <a:ext cx="5091428" cy="38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1800" u="sng">
                <a:latin typeface="Helvetica"/>
                <a:ea typeface="Helvetica"/>
                <a:cs typeface="Helvetica"/>
                <a:sym typeface="Helvetica"/>
                <a:hlinkClick r:id="rId4" invalidUrl="" action="" tgtFrame="" tooltip="" history="1" highlightClick="0" endSnd="0"/>
              </a:defRPr>
            </a:lvl1pPr>
          </a:lstStyle>
          <a:p>
            <a:pPr>
              <a:defRPr u="none"/>
            </a:pPr>
            <a:r>
              <a:rPr u="sng">
                <a:hlinkClick r:id="rId4" invalidUrl="" action="" tgtFrame="" tooltip="" history="1" highlightClick="0" endSnd="0"/>
              </a:rPr>
              <a:t>https://community.oracle.com/docs/DOC-982921</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mvn   archetype:generate (Create a new project)…"/>
          <p:cNvSpPr txBox="1"/>
          <p:nvPr>
            <p:ph type="body" idx="1"/>
          </p:nvPr>
        </p:nvSpPr>
        <p:spPr>
          <a:xfrm>
            <a:off x="160607" y="2362768"/>
            <a:ext cx="12683587" cy="5028064"/>
          </a:xfrm>
          <a:prstGeom prst="rect">
            <a:avLst/>
          </a:prstGeom>
        </p:spPr>
        <p:txBody>
          <a:bodyPr>
            <a:noAutofit/>
          </a:bodyPr>
          <a:lstStyle/>
          <a:p>
            <a:pPr marL="0" indent="0">
              <a:buSzTx/>
              <a:buNone/>
            </a:pPr>
            <a:r>
              <a:rPr b="1">
                <a:latin typeface="Helvetica"/>
                <a:ea typeface="Helvetica"/>
                <a:cs typeface="Helvetica"/>
                <a:sym typeface="Helvetica"/>
              </a:rPr>
              <a:t>mvn   </a:t>
            </a:r>
            <a:r>
              <a:t>archetype:generate </a:t>
            </a:r>
            <a:r>
              <a:rPr>
                <a:solidFill>
                  <a:schemeClr val="accent1"/>
                </a:solidFill>
              </a:rPr>
              <a:t>(Create a new project) </a:t>
            </a:r>
            <a:endParaRPr>
              <a:solidFill>
                <a:schemeClr val="accent1"/>
              </a:solidFill>
            </a:endParaRPr>
          </a:p>
          <a:p>
            <a:pPr lvl="4" marL="0" indent="914400">
              <a:buSzTx/>
              <a:buNone/>
            </a:pPr>
            <a:r>
              <a:t>-DartifactId=</a:t>
            </a:r>
            <a:r>
              <a:rPr i="1">
                <a:latin typeface="Helvetica"/>
                <a:ea typeface="Helvetica"/>
                <a:cs typeface="Helvetica"/>
                <a:sym typeface="Helvetica"/>
              </a:rPr>
              <a:t>demo-app</a:t>
            </a:r>
            <a:r>
              <a:t> </a:t>
            </a:r>
            <a:r>
              <a:rPr>
                <a:solidFill>
                  <a:schemeClr val="accent1"/>
                </a:solidFill>
              </a:rPr>
              <a:t>(with this name)</a:t>
            </a:r>
            <a:endParaRPr>
              <a:solidFill>
                <a:schemeClr val="accent1"/>
              </a:solidFill>
            </a:endParaRPr>
          </a:p>
          <a:p>
            <a:pPr lvl="4" marL="0" indent="914400">
              <a:buSzTx/>
              <a:buNone/>
            </a:pPr>
            <a:r>
              <a:t>-DgroupId=</a:t>
            </a:r>
            <a:r>
              <a:rPr i="1">
                <a:latin typeface="Helvetica"/>
                <a:ea typeface="Helvetica"/>
                <a:cs typeface="Helvetica"/>
                <a:sym typeface="Helvetica"/>
              </a:rPr>
              <a:t>ch.unibe.scg </a:t>
            </a:r>
            <a:r>
              <a:rPr i="1">
                <a:solidFill>
                  <a:schemeClr val="accent1"/>
                </a:solidFill>
                <a:latin typeface="Helvetica"/>
                <a:ea typeface="Helvetica"/>
                <a:cs typeface="Helvetica"/>
                <a:sym typeface="Helvetica"/>
              </a:rPr>
              <a:t>(with this package prefix)</a:t>
            </a:r>
            <a:endParaRPr i="1">
              <a:solidFill>
                <a:schemeClr val="accent1"/>
              </a:solidFill>
              <a:latin typeface="Helvetica"/>
              <a:ea typeface="Helvetica"/>
              <a:cs typeface="Helvetica"/>
              <a:sym typeface="Helvetica"/>
            </a:endParaRPr>
          </a:p>
          <a:p>
            <a:pPr lvl="4" marL="0" indent="914400">
              <a:buSzTx/>
              <a:buNone/>
            </a:pPr>
            <a:r>
              <a:t>-DarchetypeArtifactId=</a:t>
            </a:r>
            <a:r>
              <a:rPr i="1">
                <a:latin typeface="Helvetica"/>
                <a:ea typeface="Helvetica"/>
                <a:cs typeface="Helvetica"/>
                <a:sym typeface="Helvetica"/>
              </a:rPr>
              <a:t>maven-archetype-quickstart </a:t>
            </a:r>
            <a:r>
              <a:rPr i="1">
                <a:solidFill>
                  <a:schemeClr val="accent1"/>
                </a:solidFill>
                <a:latin typeface="Helvetica"/>
                <a:ea typeface="Helvetica"/>
                <a:cs typeface="Helvetica"/>
                <a:sym typeface="Helvetica"/>
              </a:rPr>
              <a:t>(using this  template)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73" name="Group"/>
          <p:cNvGrpSpPr/>
          <p:nvPr/>
        </p:nvGrpSpPr>
        <p:grpSpPr>
          <a:xfrm>
            <a:off x="-144733" y="2447068"/>
            <a:ext cx="5422352" cy="3595808"/>
            <a:chOff x="0" y="0"/>
            <a:chExt cx="5422350" cy="3595806"/>
          </a:xfrm>
        </p:grpSpPr>
        <p:pic>
          <p:nvPicPr>
            <p:cNvPr id="171" name="pasted-image.png" descr="pasted-image.png"/>
            <p:cNvPicPr>
              <a:picLocks noChangeAspect="1"/>
            </p:cNvPicPr>
            <p:nvPr/>
          </p:nvPicPr>
          <p:blipFill>
            <a:blip r:embed="rId2">
              <a:extLst/>
            </a:blip>
            <a:stretch>
              <a:fillRect/>
            </a:stretch>
          </p:blipFill>
          <p:spPr>
            <a:xfrm>
              <a:off x="0" y="0"/>
              <a:ext cx="5422351" cy="3062625"/>
            </a:xfrm>
            <a:prstGeom prst="rect">
              <a:avLst/>
            </a:prstGeom>
            <a:ln w="12700" cap="flat">
              <a:noFill/>
              <a:miter lim="400000"/>
            </a:ln>
            <a:effectLst/>
          </p:spPr>
        </p:pic>
        <p:pic>
          <p:nvPicPr>
            <p:cNvPr id="172" name="pasted-image.png" descr="pasted-image.png"/>
            <p:cNvPicPr>
              <a:picLocks noChangeAspect="1"/>
            </p:cNvPicPr>
            <p:nvPr/>
          </p:nvPicPr>
          <p:blipFill>
            <a:blip r:embed="rId3">
              <a:extLst/>
            </a:blip>
            <a:stretch>
              <a:fillRect/>
            </a:stretch>
          </p:blipFill>
          <p:spPr>
            <a:xfrm>
              <a:off x="876448" y="3043899"/>
              <a:ext cx="1876485" cy="55190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5" name="pasted-image.png" descr="pasted-image.png"/>
          <p:cNvPicPr>
            <a:picLocks noChangeAspect="1"/>
          </p:cNvPicPr>
          <p:nvPr/>
        </p:nvPicPr>
        <p:blipFill>
          <a:blip r:embed="rId2">
            <a:extLst/>
          </a:blip>
          <a:stretch>
            <a:fillRect/>
          </a:stretch>
        </p:blipFill>
        <p:spPr>
          <a:xfrm>
            <a:off x="6058978" y="152400"/>
            <a:ext cx="7327901" cy="9448800"/>
          </a:xfrm>
          <a:prstGeom prst="rect">
            <a:avLst/>
          </a:prstGeom>
          <a:ln w="12700">
            <a:miter lim="400000"/>
          </a:ln>
        </p:spPr>
      </p:pic>
      <p:grpSp>
        <p:nvGrpSpPr>
          <p:cNvPr id="178" name="Group"/>
          <p:cNvGrpSpPr/>
          <p:nvPr/>
        </p:nvGrpSpPr>
        <p:grpSpPr>
          <a:xfrm>
            <a:off x="-144733" y="2447068"/>
            <a:ext cx="5422352" cy="3595808"/>
            <a:chOff x="0" y="0"/>
            <a:chExt cx="5422350" cy="3595806"/>
          </a:xfrm>
        </p:grpSpPr>
        <p:pic>
          <p:nvPicPr>
            <p:cNvPr id="176" name="pasted-image.png" descr="pasted-image.png"/>
            <p:cNvPicPr>
              <a:picLocks noChangeAspect="1"/>
            </p:cNvPicPr>
            <p:nvPr/>
          </p:nvPicPr>
          <p:blipFill>
            <a:blip r:embed="rId3">
              <a:extLst/>
            </a:blip>
            <a:stretch>
              <a:fillRect/>
            </a:stretch>
          </p:blipFill>
          <p:spPr>
            <a:xfrm>
              <a:off x="0" y="0"/>
              <a:ext cx="5422351" cy="3062625"/>
            </a:xfrm>
            <a:prstGeom prst="rect">
              <a:avLst/>
            </a:prstGeom>
            <a:ln w="12700" cap="flat">
              <a:noFill/>
              <a:miter lim="400000"/>
            </a:ln>
            <a:effectLst/>
          </p:spPr>
        </p:pic>
        <p:pic>
          <p:nvPicPr>
            <p:cNvPr id="177" name="pasted-image.png" descr="pasted-image.png"/>
            <p:cNvPicPr>
              <a:picLocks noChangeAspect="1"/>
            </p:cNvPicPr>
            <p:nvPr/>
          </p:nvPicPr>
          <p:blipFill>
            <a:blip r:embed="rId4">
              <a:extLst/>
            </a:blip>
            <a:stretch>
              <a:fillRect/>
            </a:stretch>
          </p:blipFill>
          <p:spPr>
            <a:xfrm>
              <a:off x="876448" y="3043899"/>
              <a:ext cx="1876485" cy="551908"/>
            </a:xfrm>
            <a:prstGeom prst="rect">
              <a:avLst/>
            </a:prstGeom>
            <a:ln w="12700" cap="flat">
              <a:noFill/>
              <a:miter lim="400000"/>
            </a:ln>
            <a:effectLst/>
          </p:spPr>
        </p:pic>
      </p:grpSp>
      <p:sp>
        <p:nvSpPr>
          <p:cNvPr id="179" name="Rounded Rectangle"/>
          <p:cNvSpPr/>
          <p:nvPr/>
        </p:nvSpPr>
        <p:spPr>
          <a:xfrm>
            <a:off x="614452" y="5487418"/>
            <a:ext cx="2195603" cy="536337"/>
          </a:xfrm>
          <a:prstGeom prst="roundRect">
            <a:avLst>
              <a:gd name="adj" fmla="val 25170"/>
            </a:avLst>
          </a:prstGeom>
          <a:ln w="63500">
            <a:solidFill>
              <a:schemeClr val="accent5">
                <a:hueOff val="-444211"/>
                <a:satOff val="-14915"/>
                <a:lumOff val="22857"/>
              </a:schemeClr>
            </a:solidFill>
            <a:miter lim="400000"/>
          </a:ln>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