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2" name="Shape 1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before explaining mvc, show problems it tries to solve</a:t>
            </a:r>
          </a:p>
          <a:p>
            <a:pPr/>
            <a:r>
              <a:t>before:</a:t>
            </a:r>
          </a:p>
          <a:p>
            <a:pPr/>
            <a:r>
              <a:t>start god-non-mvc and flatfindr in eclipse</a:t>
            </a:r>
          </a:p>
          <a:p>
            <a:pPr/>
            <a:r>
              <a:t>open God, Application, AdController - no link editor</a:t>
            </a:r>
          </a:p>
          <a:p>
            <a:pPr/>
            <a:r>
              <a:t>navigate to flatfindr ad 1 with open dev tools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motivating example</a:t>
            </a:r>
          </a:p>
          <a:p>
            <a:pPr/>
            <a:r>
              <a:t>imagine being the god of the christian mythology</a:t>
            </a:r>
          </a:p>
          <a:p>
            <a:pPr/>
            <a:r>
              <a:t>decide on heaven or hell</a:t>
            </a:r>
          </a:p>
          <a:p>
            <a:pPr/>
            <a:r>
              <a:t>showcase god app</a:t>
            </a:r>
          </a:p>
          <a:p>
            <a:pPr/>
            <a:r>
              <a:t>search for: think dogs cats, good best great worst bad</a:t>
            </a:r>
          </a:p>
          <a:p>
            <a:pPr/>
            <a:r>
              <a:t>show code: don’t try to understand the code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Shape 14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god class</a:t>
            </a:r>
          </a:p>
          <a:p>
            <a:pPr/>
            <a:r>
              <a:t>blue circles are responsibilities</a:t>
            </a:r>
          </a:p>
          <a:p>
            <a:pPr/>
            <a:r>
              <a:t>a single entity with a lot of responsibilities (low cohesion)</a:t>
            </a:r>
          </a:p>
          <a:p>
            <a:pPr/>
            <a:r>
              <a:t>how to maintain?</a:t>
            </a:r>
          </a:p>
          <a:p>
            <a:pPr/>
            <a:r>
              <a:t>what if we want to add facebook?</a:t>
            </a:r>
          </a:p>
          <a:p>
            <a:pPr/>
            <a:r>
              <a:t>can we do better?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architecture is about organization of components and their composition</a:t>
            </a:r>
          </a:p>
          <a:p>
            <a:pPr/>
            <a:r>
              <a:t>not specifically about classes and instances</a:t>
            </a:r>
          </a:p>
          <a:p>
            <a:pPr/>
            <a:r>
              <a:t>grand view on the system</a:t>
            </a:r>
          </a:p>
          <a:p>
            <a:pPr/>
            <a:r>
              <a:t>what is architecture good for?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simpler, the easier to maintain</a:t>
            </a:r>
          </a:p>
          <a:p>
            <a:pPr/>
            <a:r>
              <a:t>avoid repetition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Shape 1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partition application into model, view and controller components</a:t>
            </a:r>
          </a:p>
          <a:p>
            <a:pPr/>
            <a:r>
              <a:t>layered design</a:t>
            </a:r>
          </a:p>
          <a:p>
            <a:pPr/>
            <a:r>
              <a:t>model is business domain: state &amp; behaviour</a:t>
            </a:r>
          </a:p>
          <a:p>
            <a:pPr/>
            <a:r>
              <a:t>view parametrised by model data</a:t>
            </a:r>
          </a:p>
          <a:p>
            <a:pPr/>
            <a:r>
              <a:t>controller delegates changes between model and view </a:t>
            </a:r>
          </a:p>
          <a:p>
            <a:pPr/>
            <a:r>
              <a:t>be aware of the dangerous paths</a:t>
            </a:r>
          </a:p>
          <a:p>
            <a:pPr/>
            <a:r>
              <a:t>violation impedes substitutability of components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7" name="Shape 2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on blackboard</a:t>
            </a:r>
          </a:p>
          <a:p>
            <a:pPr/>
            <a:r>
              <a:t>assign MVC</a:t>
            </a:r>
          </a:p>
          <a:p>
            <a:pPr/>
            <a:r>
              <a:t>discuss, don’t show code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1" name="Shape 2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show browser, then show code</a:t>
            </a:r>
          </a:p>
          <a:p>
            <a:pPr/>
            <a:r>
              <a:t>locate model, view, controller of ad get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9" name="Shape 2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vocabulary: efficient communication &amp; search</a:t>
            </a:r>
          </a:p>
          <a:p>
            <a:pPr/>
            <a:r>
              <a:t>technologies: what technology solves which problems</a:t>
            </a:r>
          </a:p>
          <a:p>
            <a:pPr/>
            <a:r>
              <a:t>not w3schools!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tools.ietf.org/html/rfc3986#section-3" TargetMode="External"/><Relationship Id="rId4" Type="http://schemas.openxmlformats.org/officeDocument/2006/relationships/hyperlink" Target="https://developer.mozilla.org/en-US/docs/Web" TargetMode="External"/><Relationship Id="rId5" Type="http://schemas.openxmlformats.org/officeDocument/2006/relationships/hyperlink" Target="http://stackoverflow.com/questions/tagged/spring-mvc" TargetMode="External"/><Relationship Id="rId6" Type="http://schemas.openxmlformats.org/officeDocument/2006/relationships/hyperlink" Target="https://www.w3.org/TR/html5/forms.html#form-submission" TargetMode="External"/><Relationship Id="rId7" Type="http://schemas.openxmlformats.org/officeDocument/2006/relationships/hyperlink" Target="http://docs.spring.io/spring/docs/current/javadoc-api/index.html?org/springframework/web/bind/annotation/RequestMapping.html" TargetMode="External"/><Relationship Id="rId8" Type="http://schemas.openxmlformats.org/officeDocument/2006/relationships/hyperlink" Target="https://spring.io/guides/gs/serving-web-content/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VC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MVC</a:t>
            </a:r>
          </a:p>
        </p:txBody>
      </p:sp>
      <p:sp>
        <p:nvSpPr>
          <p:cNvPr id="120" name="Supplementary presentation to exercises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1" indent="162305" defTabSz="414781">
              <a:defRPr sz="2272"/>
            </a:pPr>
            <a:r>
              <a:t>Supplementary presentation to exercises</a:t>
            </a:r>
          </a:p>
          <a:p>
            <a:pPr defTabSz="414781">
              <a:defRPr sz="2272"/>
            </a:pPr>
            <a:r>
              <a:t>ESE 2016, University of Bern</a:t>
            </a:r>
          </a:p>
          <a:p>
            <a:pPr defTabSz="414781">
              <a:defRPr sz="2272"/>
            </a:pPr>
            <a:r>
              <a:t>Manuel Leuenberger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quest lifecyc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Request lifecycle</a:t>
            </a:r>
          </a:p>
        </p:txBody>
      </p:sp>
      <p:sp>
        <p:nvSpPr>
          <p:cNvPr id="224" name="user navigates to UR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 navigates to URL</a:t>
            </a:r>
          </a:p>
          <a:p>
            <a:pPr/>
            <a:r>
              <a:t>request is mapped to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controller</a:t>
            </a:r>
            <a:r>
              <a:t> method</a:t>
            </a:r>
          </a:p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controller</a:t>
            </a:r>
            <a:r>
              <a:t> loads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model</a:t>
            </a:r>
            <a:r>
              <a:t> by id</a:t>
            </a:r>
          </a:p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controller</a:t>
            </a:r>
            <a:r>
              <a:t> pipes model data into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view</a:t>
            </a:r>
          </a:p>
          <a:p>
            <a:pPr/>
            <a:r>
              <a:t>user gets rendered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view</a:t>
            </a:r>
            <a:r>
              <a:t> as response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i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Tip</a:t>
            </a:r>
          </a:p>
        </p:txBody>
      </p:sp>
      <p:sp>
        <p:nvSpPr>
          <p:cNvPr id="227" name="become fluent in the web vocabula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3200"/>
              </a:spcBef>
              <a:defRPr sz="2772"/>
            </a:pPr>
            <a:r>
              <a:t>become fluent in the web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vocabulary</a:t>
            </a:r>
            <a:endParaRPr b="1">
              <a:latin typeface="Helvetica"/>
              <a:ea typeface="Helvetica"/>
              <a:cs typeface="Helvetica"/>
              <a:sym typeface="Helvetica"/>
            </a:endParaRP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understand concepts of used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technologies</a:t>
            </a:r>
            <a:endParaRPr b="1">
              <a:latin typeface="Helvetica"/>
              <a:ea typeface="Helvetica"/>
              <a:cs typeface="Helvetica"/>
              <a:sym typeface="Helvetica"/>
            </a:endParaRP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HTTP: request &amp; response, headers, body, method, status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URL: host, path, query, hash, URL-encoding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HTML: element, attribute, form-control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CSS: selector, property, position, display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JS: jQuery, JSON, DOM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Documentation: </a:t>
            </a:r>
            <a:r>
              <a:rPr u="sng">
                <a:hlinkClick r:id="rId3" invalidUrl="" action="" tgtFrame="" tooltip="" history="1" highlightClick="0" endSnd="0"/>
              </a:rPr>
              <a:t>RFC</a:t>
            </a:r>
            <a:r>
              <a:t>, </a:t>
            </a:r>
            <a:r>
              <a:rPr u="sng">
                <a:hlinkClick r:id="rId4" invalidUrl="" action="" tgtFrame="" tooltip="" history="1" highlightClick="0" endSnd="0"/>
              </a:rPr>
              <a:t>MDN</a:t>
            </a:r>
            <a:r>
              <a:t>, </a:t>
            </a:r>
            <a:r>
              <a:rPr u="sng">
                <a:hlinkClick r:id="rId5" invalidUrl="" action="" tgtFrame="" tooltip="" history="1" highlightClick="0" endSnd="0"/>
              </a:rPr>
              <a:t>stackoverflow</a:t>
            </a:r>
            <a:r>
              <a:t>, </a:t>
            </a:r>
            <a:r>
              <a:rPr u="sng">
                <a:hlinkClick r:id="rId6" invalidUrl="" action="" tgtFrame="" tooltip="" history="1" highlightClick="0" endSnd="0"/>
              </a:rPr>
              <a:t>W3C</a:t>
            </a:r>
            <a:r>
              <a:t>, </a:t>
            </a:r>
            <a:r>
              <a:rPr u="sng">
                <a:hlinkClick r:id="rId7" invalidUrl="" action="" tgtFrame="" tooltip="" history="1" highlightClick="0" endSnd="0"/>
              </a:rPr>
              <a:t>JavaDoc</a:t>
            </a:r>
            <a:r>
              <a:t>, </a:t>
            </a:r>
            <a:r>
              <a:rPr u="sng">
                <a:hlinkClick r:id="rId8" invalidUrl="" action="" tgtFrame="" tooltip="" history="1" highlightClick="0" endSnd="0"/>
              </a:rPr>
              <a:t>Guides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232" name="model, view, controll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6715" indent="-386715" defTabSz="508254">
              <a:spcBef>
                <a:spcPts val="3600"/>
              </a:spcBef>
              <a:defRPr sz="313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m</a:t>
            </a:r>
            <a:r>
              <a:t>odel,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v</a:t>
            </a:r>
            <a:r>
              <a:t>iew,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</a:t>
            </a:r>
            <a:r>
              <a:t>ontroller</a:t>
            </a:r>
          </a:p>
          <a:p>
            <a:pPr marL="386715" indent="-386715" defTabSz="508254">
              <a:spcBef>
                <a:spcPts val="3600"/>
              </a:spcBef>
              <a:defRPr sz="3132"/>
            </a:pPr>
            <a:r>
              <a:t>architectural style, not a design pattern</a:t>
            </a:r>
          </a:p>
          <a:p>
            <a:pPr marL="386715" indent="-386715" defTabSz="508254">
              <a:spcBef>
                <a:spcPts val="3600"/>
              </a:spcBef>
              <a:defRPr sz="3132"/>
            </a:pPr>
            <a:r>
              <a:t>divide &amp; conquer</a:t>
            </a:r>
          </a:p>
          <a:p>
            <a:pPr lvl="1" marL="773430" indent="-386715" defTabSz="508254">
              <a:spcBef>
                <a:spcPts val="3600"/>
              </a:spcBef>
              <a:defRPr sz="313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model</a:t>
            </a:r>
            <a:r>
              <a:t> is business domain: state &amp; behaviour</a:t>
            </a:r>
          </a:p>
          <a:p>
            <a:pPr lvl="1" marL="773430" indent="-386715" defTabSz="508254">
              <a:spcBef>
                <a:spcPts val="3600"/>
              </a:spcBef>
              <a:defRPr sz="313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view</a:t>
            </a:r>
            <a:r>
              <a:t> represents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model</a:t>
            </a:r>
            <a:endParaRPr b="1">
              <a:latin typeface="Helvetica"/>
              <a:ea typeface="Helvetica"/>
              <a:cs typeface="Helvetica"/>
              <a:sym typeface="Helvetica"/>
            </a:endParaRPr>
          </a:p>
          <a:p>
            <a:pPr lvl="1" marL="773430" indent="-386715" defTabSz="508254">
              <a:spcBef>
                <a:spcPts val="3600"/>
              </a:spcBef>
              <a:defRPr sz="313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controller</a:t>
            </a:r>
            <a:r>
              <a:t> delegates changes between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model</a:t>
            </a:r>
            <a:r>
              <a:t> and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view</a:t>
            </a:r>
          </a:p>
          <a:p>
            <a:pPr marL="386715" indent="-386715" defTabSz="508254">
              <a:spcBef>
                <a:spcPts val="3600"/>
              </a:spcBef>
              <a:defRPr sz="3132"/>
            </a:pPr>
            <a:r>
              <a:t>responsibilities are clearly defined without overlapping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d’s Tind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God’s Tinder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bootstrap"/>
          <p:cNvSpPr txBox="1"/>
          <p:nvPr/>
        </p:nvSpPr>
        <p:spPr>
          <a:xfrm>
            <a:off x="5051963" y="665810"/>
            <a:ext cx="207066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bootstrap</a:t>
            </a:r>
          </a:p>
        </p:txBody>
      </p:sp>
      <p:sp>
        <p:nvSpPr>
          <p:cNvPr id="129" name="fetch data"/>
          <p:cNvSpPr txBox="1"/>
          <p:nvPr/>
        </p:nvSpPr>
        <p:spPr>
          <a:xfrm>
            <a:off x="1569111" y="2599909"/>
            <a:ext cx="217307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fetch data</a:t>
            </a:r>
          </a:p>
        </p:txBody>
      </p:sp>
      <p:sp>
        <p:nvSpPr>
          <p:cNvPr id="130" name="graphical interface"/>
          <p:cNvSpPr txBox="1"/>
          <p:nvPr/>
        </p:nvSpPr>
        <p:spPr>
          <a:xfrm>
            <a:off x="8286374" y="2742155"/>
            <a:ext cx="39593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graphical interface</a:t>
            </a:r>
          </a:p>
        </p:txBody>
      </p:sp>
      <p:sp>
        <p:nvSpPr>
          <p:cNvPr id="131" name="business domain"/>
          <p:cNvSpPr txBox="1"/>
          <p:nvPr/>
        </p:nvSpPr>
        <p:spPr>
          <a:xfrm>
            <a:off x="2023152" y="8213738"/>
            <a:ext cx="359496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business domain</a:t>
            </a:r>
          </a:p>
        </p:txBody>
      </p:sp>
      <p:sp>
        <p:nvSpPr>
          <p:cNvPr id="132" name="Circle"/>
          <p:cNvSpPr/>
          <p:nvPr/>
        </p:nvSpPr>
        <p:spPr>
          <a:xfrm>
            <a:off x="5741141" y="1696306"/>
            <a:ext cx="692304" cy="692304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800"/>
            </a:pPr>
          </a:p>
        </p:txBody>
      </p:sp>
      <p:sp>
        <p:nvSpPr>
          <p:cNvPr id="133" name="Circle"/>
          <p:cNvSpPr/>
          <p:nvPr/>
        </p:nvSpPr>
        <p:spPr>
          <a:xfrm>
            <a:off x="9438709" y="3796200"/>
            <a:ext cx="692303" cy="692303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800"/>
            </a:pPr>
          </a:p>
        </p:txBody>
      </p:sp>
      <p:sp>
        <p:nvSpPr>
          <p:cNvPr id="134" name="Circle"/>
          <p:cNvSpPr/>
          <p:nvPr/>
        </p:nvSpPr>
        <p:spPr>
          <a:xfrm>
            <a:off x="4221222" y="7191885"/>
            <a:ext cx="692304" cy="692303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800"/>
            </a:pPr>
          </a:p>
        </p:txBody>
      </p:sp>
      <p:sp>
        <p:nvSpPr>
          <p:cNvPr id="135" name="Circle"/>
          <p:cNvSpPr/>
          <p:nvPr/>
        </p:nvSpPr>
        <p:spPr>
          <a:xfrm>
            <a:off x="8540014" y="7329989"/>
            <a:ext cx="692303" cy="692303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800"/>
            </a:pPr>
          </a:p>
        </p:txBody>
      </p:sp>
      <p:sp>
        <p:nvSpPr>
          <p:cNvPr id="136" name="user interaction"/>
          <p:cNvSpPr txBox="1"/>
          <p:nvPr/>
        </p:nvSpPr>
        <p:spPr>
          <a:xfrm>
            <a:off x="8937670" y="8213738"/>
            <a:ext cx="326532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user interaction</a:t>
            </a:r>
          </a:p>
        </p:txBody>
      </p:sp>
      <p:cxnSp>
        <p:nvCxnSpPr>
          <p:cNvPr id="137" name="Connection Line"/>
          <p:cNvCxnSpPr>
            <a:stCxn id="143" idx="0"/>
            <a:endCxn id="132" idx="0"/>
          </p:cNvCxnSpPr>
          <p:nvPr/>
        </p:nvCxnSpPr>
        <p:spPr>
          <a:xfrm flipH="1" flipV="1">
            <a:off x="6087293" y="2042458"/>
            <a:ext cx="415107" cy="2834342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8" name="Connection Line"/>
          <p:cNvCxnSpPr>
            <a:stCxn id="143" idx="0"/>
            <a:endCxn id="133" idx="0"/>
          </p:cNvCxnSpPr>
          <p:nvPr/>
        </p:nvCxnSpPr>
        <p:spPr>
          <a:xfrm flipV="1">
            <a:off x="6502399" y="4142351"/>
            <a:ext cx="3282462" cy="73444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39" name="Circle"/>
          <p:cNvSpPr/>
          <p:nvPr/>
        </p:nvSpPr>
        <p:spPr>
          <a:xfrm>
            <a:off x="2866663" y="3451347"/>
            <a:ext cx="692304" cy="692304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800"/>
            </a:pPr>
          </a:p>
        </p:txBody>
      </p:sp>
      <p:cxnSp>
        <p:nvCxnSpPr>
          <p:cNvPr id="140" name="Connection Line"/>
          <p:cNvCxnSpPr>
            <a:stCxn id="143" idx="0"/>
            <a:endCxn id="139" idx="0"/>
          </p:cNvCxnSpPr>
          <p:nvPr/>
        </p:nvCxnSpPr>
        <p:spPr>
          <a:xfrm flipH="1" flipV="1">
            <a:off x="3212814" y="3797499"/>
            <a:ext cx="3289586" cy="107930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41" name="Connection Line"/>
          <p:cNvCxnSpPr>
            <a:stCxn id="134" idx="0"/>
            <a:endCxn id="143" idx="0"/>
          </p:cNvCxnSpPr>
          <p:nvPr/>
        </p:nvCxnSpPr>
        <p:spPr>
          <a:xfrm flipV="1">
            <a:off x="4567374" y="4876800"/>
            <a:ext cx="1935026" cy="2661237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42" name="Connection Line"/>
          <p:cNvCxnSpPr>
            <a:stCxn id="143" idx="0"/>
            <a:endCxn id="135" idx="0"/>
          </p:cNvCxnSpPr>
          <p:nvPr/>
        </p:nvCxnSpPr>
        <p:spPr>
          <a:xfrm>
            <a:off x="6502399" y="4876800"/>
            <a:ext cx="2383767" cy="279934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43" name="God"/>
          <p:cNvSpPr/>
          <p:nvPr/>
        </p:nvSpPr>
        <p:spPr>
          <a:xfrm>
            <a:off x="5383439" y="4241800"/>
            <a:ext cx="2237922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/>
            </a:lvl1pPr>
          </a:lstStyle>
          <a:p>
            <a:pPr/>
            <a:r>
              <a:t>God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Architecture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Architecture</a:t>
            </a:r>
          </a:p>
          <a:p>
            <a:pPr/>
            <a:r>
              <a:t>to the rescue!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manage complexity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manage complexity</a:t>
            </a:r>
          </a:p>
          <a:p>
            <a:pPr/>
            <a:r>
              <a:t>enable reuse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M"/>
          <p:cNvSpPr txBox="1"/>
          <p:nvPr/>
        </p:nvSpPr>
        <p:spPr>
          <a:xfrm>
            <a:off x="1972501" y="1700477"/>
            <a:ext cx="1806973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156" name="V"/>
          <p:cNvSpPr txBox="1"/>
          <p:nvPr/>
        </p:nvSpPr>
        <p:spPr>
          <a:xfrm>
            <a:off x="2292978" y="3606800"/>
            <a:ext cx="1469629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157" name="C"/>
          <p:cNvSpPr txBox="1"/>
          <p:nvPr/>
        </p:nvSpPr>
        <p:spPr>
          <a:xfrm>
            <a:off x="2186466" y="5513123"/>
            <a:ext cx="1581747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58" name="odel"/>
          <p:cNvSpPr txBox="1"/>
          <p:nvPr/>
        </p:nvSpPr>
        <p:spPr>
          <a:xfrm>
            <a:off x="3614989" y="1700477"/>
            <a:ext cx="4066541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0"/>
            </a:lvl1pPr>
          </a:lstStyle>
          <a:p>
            <a:pPr/>
            <a:r>
              <a:t>odel</a:t>
            </a:r>
          </a:p>
        </p:txBody>
      </p:sp>
      <p:sp>
        <p:nvSpPr>
          <p:cNvPr id="159" name="iew"/>
          <p:cNvSpPr txBox="1"/>
          <p:nvPr/>
        </p:nvSpPr>
        <p:spPr>
          <a:xfrm>
            <a:off x="3614989" y="3606800"/>
            <a:ext cx="3162301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0"/>
            </a:lvl1pPr>
          </a:lstStyle>
          <a:p>
            <a:pPr/>
            <a:r>
              <a:t>iew</a:t>
            </a:r>
          </a:p>
        </p:txBody>
      </p:sp>
      <p:sp>
        <p:nvSpPr>
          <p:cNvPr id="160" name="ontroller"/>
          <p:cNvSpPr txBox="1"/>
          <p:nvPr/>
        </p:nvSpPr>
        <p:spPr>
          <a:xfrm>
            <a:off x="3614990" y="5513123"/>
            <a:ext cx="7417309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0"/>
            </a:lvl1pPr>
          </a:lstStyle>
          <a:p>
            <a:pPr/>
            <a:r>
              <a:t>ontroller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2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8" grpId="1"/>
      <p:bldP build="whole" bldLvl="1" animBg="1" rev="0" advAuto="0" spid="159" grpId="2"/>
      <p:bldP build="whole" bldLvl="1" animBg="1" rev="0" advAuto="0" spid="160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Model"/>
          <p:cNvSpPr/>
          <p:nvPr/>
        </p:nvSpPr>
        <p:spPr>
          <a:xfrm>
            <a:off x="2406632" y="7268047"/>
            <a:ext cx="2237921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/>
            </a:lvl1pPr>
          </a:lstStyle>
          <a:p>
            <a:pPr/>
            <a:r>
              <a:t>Model</a:t>
            </a:r>
          </a:p>
        </p:txBody>
      </p:sp>
      <p:sp>
        <p:nvSpPr>
          <p:cNvPr id="163" name="View"/>
          <p:cNvSpPr/>
          <p:nvPr/>
        </p:nvSpPr>
        <p:spPr>
          <a:xfrm>
            <a:off x="2406632" y="1215551"/>
            <a:ext cx="2237921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/>
            </a:lvl1pPr>
          </a:lstStyle>
          <a:p>
            <a:pPr/>
            <a:r>
              <a:t>View</a:t>
            </a:r>
          </a:p>
        </p:txBody>
      </p:sp>
      <p:sp>
        <p:nvSpPr>
          <p:cNvPr id="164" name="Controller"/>
          <p:cNvSpPr/>
          <p:nvPr/>
        </p:nvSpPr>
        <p:spPr>
          <a:xfrm>
            <a:off x="1945128" y="4241800"/>
            <a:ext cx="3160929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/>
            </a:lvl1pPr>
          </a:lstStyle>
          <a:p>
            <a:pPr/>
            <a:r>
              <a:t>Controller</a:t>
            </a:r>
          </a:p>
        </p:txBody>
      </p:sp>
      <p:sp>
        <p:nvSpPr>
          <p:cNvPr id="165" name="representation"/>
          <p:cNvSpPr txBox="1"/>
          <p:nvPr/>
        </p:nvSpPr>
        <p:spPr>
          <a:xfrm>
            <a:off x="7247893" y="1526701"/>
            <a:ext cx="30454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representation</a:t>
            </a:r>
          </a:p>
        </p:txBody>
      </p:sp>
      <p:sp>
        <p:nvSpPr>
          <p:cNvPr id="166" name="Circle"/>
          <p:cNvSpPr/>
          <p:nvPr/>
        </p:nvSpPr>
        <p:spPr>
          <a:xfrm>
            <a:off x="6386904" y="1504400"/>
            <a:ext cx="692303" cy="692304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800"/>
            </a:pPr>
          </a:p>
        </p:txBody>
      </p:sp>
      <p:sp>
        <p:nvSpPr>
          <p:cNvPr id="167" name="business domain"/>
          <p:cNvSpPr txBox="1"/>
          <p:nvPr/>
        </p:nvSpPr>
        <p:spPr>
          <a:xfrm>
            <a:off x="7247893" y="7579197"/>
            <a:ext cx="359496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business domain</a:t>
            </a:r>
          </a:p>
        </p:txBody>
      </p:sp>
      <p:sp>
        <p:nvSpPr>
          <p:cNvPr id="168" name="Circle"/>
          <p:cNvSpPr/>
          <p:nvPr/>
        </p:nvSpPr>
        <p:spPr>
          <a:xfrm>
            <a:off x="6386904" y="7556896"/>
            <a:ext cx="692303" cy="692304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800"/>
            </a:pPr>
          </a:p>
        </p:txBody>
      </p:sp>
      <p:sp>
        <p:nvSpPr>
          <p:cNvPr id="169" name="delegate changes"/>
          <p:cNvSpPr txBox="1"/>
          <p:nvPr/>
        </p:nvSpPr>
        <p:spPr>
          <a:xfrm>
            <a:off x="7247893" y="4552950"/>
            <a:ext cx="382447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delegate changes</a:t>
            </a:r>
          </a:p>
        </p:txBody>
      </p:sp>
      <p:sp>
        <p:nvSpPr>
          <p:cNvPr id="170" name="Circle"/>
          <p:cNvSpPr/>
          <p:nvPr/>
        </p:nvSpPr>
        <p:spPr>
          <a:xfrm>
            <a:off x="6386904" y="4530648"/>
            <a:ext cx="692303" cy="692304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800"/>
            </a:pPr>
          </a:p>
        </p:txBody>
      </p:sp>
      <p:cxnSp>
        <p:nvCxnSpPr>
          <p:cNvPr id="171" name="Connection Line"/>
          <p:cNvCxnSpPr>
            <a:stCxn id="164" idx="0"/>
            <a:endCxn id="163" idx="0"/>
          </p:cNvCxnSpPr>
          <p:nvPr/>
        </p:nvCxnSpPr>
        <p:spPr>
          <a:xfrm flipV="1">
            <a:off x="3525592" y="1850551"/>
            <a:ext cx="1" cy="302624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172" name="Connection Line"/>
          <p:cNvCxnSpPr>
            <a:stCxn id="162" idx="0"/>
            <a:endCxn id="164" idx="0"/>
          </p:cNvCxnSpPr>
          <p:nvPr/>
        </p:nvCxnSpPr>
        <p:spPr>
          <a:xfrm flipV="1">
            <a:off x="3525592" y="4876800"/>
            <a:ext cx="1" cy="302624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arrow"/>
          </a:ln>
        </p:spPr>
      </p:cxnSp>
      <p:cxnSp>
        <p:nvCxnSpPr>
          <p:cNvPr id="173" name="Connection Line"/>
          <p:cNvCxnSpPr>
            <a:stCxn id="163" idx="0"/>
            <a:endCxn id="166" idx="0"/>
          </p:cNvCxnSpPr>
          <p:nvPr/>
        </p:nvCxnSpPr>
        <p:spPr>
          <a:xfrm flipV="1">
            <a:off x="3525592" y="1850551"/>
            <a:ext cx="3207464" cy="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74" name="Connection Line"/>
          <p:cNvCxnSpPr>
            <a:stCxn id="162" idx="0"/>
            <a:endCxn id="168" idx="0"/>
          </p:cNvCxnSpPr>
          <p:nvPr/>
        </p:nvCxnSpPr>
        <p:spPr>
          <a:xfrm>
            <a:off x="3525592" y="7903047"/>
            <a:ext cx="3207464" cy="2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75" name="Connection Line"/>
          <p:cNvCxnSpPr>
            <a:stCxn id="170" idx="0"/>
            <a:endCxn id="164" idx="0"/>
          </p:cNvCxnSpPr>
          <p:nvPr/>
        </p:nvCxnSpPr>
        <p:spPr>
          <a:xfrm flipH="1">
            <a:off x="3525592" y="4876799"/>
            <a:ext cx="3207464" cy="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76" name="Connection Line"/>
          <p:cNvCxnSpPr>
            <a:stCxn id="163" idx="0"/>
            <a:endCxn id="164" idx="0"/>
          </p:cNvCxnSpPr>
          <p:nvPr/>
        </p:nvCxnSpPr>
        <p:spPr>
          <a:xfrm>
            <a:off x="3525592" y="1850551"/>
            <a:ext cx="1" cy="3026249"/>
          </a:xfrm>
          <a:prstGeom prst="straightConnector1">
            <a:avLst/>
          </a:prstGeom>
          <a:ln w="25400">
            <a:solidFill>
              <a:srgbClr val="A6AAA9"/>
            </a:solidFill>
            <a:miter lim="400000"/>
            <a:tailEnd type="arrow"/>
          </a:ln>
        </p:spPr>
      </p:cxnSp>
      <p:cxnSp>
        <p:nvCxnSpPr>
          <p:cNvPr id="177" name="Connection Line"/>
          <p:cNvCxnSpPr>
            <a:stCxn id="162" idx="0"/>
            <a:endCxn id="164" idx="0"/>
          </p:cNvCxnSpPr>
          <p:nvPr/>
        </p:nvCxnSpPr>
        <p:spPr>
          <a:xfrm flipV="1">
            <a:off x="3525592" y="4876800"/>
            <a:ext cx="1" cy="3026248"/>
          </a:xfrm>
          <a:prstGeom prst="straightConnector1">
            <a:avLst/>
          </a:prstGeom>
          <a:ln w="25400">
            <a:solidFill>
              <a:srgbClr val="A6AAA9"/>
            </a:solidFill>
            <a:miter lim="400000"/>
            <a:tailEnd type="arrow"/>
          </a:ln>
        </p:spPr>
      </p:cxnSp>
      <p:grpSp>
        <p:nvGrpSpPr>
          <p:cNvPr id="180" name="Group"/>
          <p:cNvGrpSpPr/>
          <p:nvPr/>
        </p:nvGrpSpPr>
        <p:grpSpPr>
          <a:xfrm rot="18900000">
            <a:off x="2556762" y="5983523"/>
            <a:ext cx="812801" cy="812801"/>
            <a:chOff x="0" y="0"/>
            <a:chExt cx="812800" cy="812800"/>
          </a:xfrm>
        </p:grpSpPr>
        <p:sp>
          <p:nvSpPr>
            <p:cNvPr id="178" name="Line"/>
            <p:cNvSpPr/>
            <p:nvPr/>
          </p:nvSpPr>
          <p:spPr>
            <a:xfrm>
              <a:off x="0" y="406400"/>
              <a:ext cx="812801" cy="0"/>
            </a:xfrm>
            <a:prstGeom prst="line">
              <a:avLst/>
            </a:prstGeom>
            <a:noFill/>
            <a:ln w="1270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79" name="Line"/>
            <p:cNvSpPr/>
            <p:nvPr/>
          </p:nvSpPr>
          <p:spPr>
            <a:xfrm flipV="1">
              <a:off x="406400" y="-1"/>
              <a:ext cx="1" cy="812801"/>
            </a:xfrm>
            <a:prstGeom prst="line">
              <a:avLst/>
            </a:prstGeom>
            <a:noFill/>
            <a:ln w="1270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grpSp>
        <p:nvGrpSpPr>
          <p:cNvPr id="183" name="Group"/>
          <p:cNvGrpSpPr/>
          <p:nvPr/>
        </p:nvGrpSpPr>
        <p:grpSpPr>
          <a:xfrm rot="18900000">
            <a:off x="2273246" y="2957276"/>
            <a:ext cx="812801" cy="812801"/>
            <a:chOff x="0" y="0"/>
            <a:chExt cx="812800" cy="812800"/>
          </a:xfrm>
        </p:grpSpPr>
        <p:sp>
          <p:nvSpPr>
            <p:cNvPr id="181" name="Line"/>
            <p:cNvSpPr/>
            <p:nvPr/>
          </p:nvSpPr>
          <p:spPr>
            <a:xfrm>
              <a:off x="0" y="406400"/>
              <a:ext cx="812801" cy="0"/>
            </a:xfrm>
            <a:prstGeom prst="line">
              <a:avLst/>
            </a:prstGeom>
            <a:noFill/>
            <a:ln w="1270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82" name="Line"/>
            <p:cNvSpPr/>
            <p:nvPr/>
          </p:nvSpPr>
          <p:spPr>
            <a:xfrm flipV="1">
              <a:off x="406400" y="-1"/>
              <a:ext cx="1" cy="812801"/>
            </a:xfrm>
            <a:prstGeom prst="line">
              <a:avLst/>
            </a:prstGeom>
            <a:noFill/>
            <a:ln w="1270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grpSp>
        <p:nvGrpSpPr>
          <p:cNvPr id="186" name="Group"/>
          <p:cNvGrpSpPr/>
          <p:nvPr/>
        </p:nvGrpSpPr>
        <p:grpSpPr>
          <a:xfrm rot="1066373">
            <a:off x="3637215" y="6707741"/>
            <a:ext cx="634534" cy="555371"/>
            <a:chOff x="0" y="0"/>
            <a:chExt cx="634532" cy="555369"/>
          </a:xfrm>
        </p:grpSpPr>
        <p:sp>
          <p:nvSpPr>
            <p:cNvPr id="184" name="Line"/>
            <p:cNvSpPr/>
            <p:nvPr/>
          </p:nvSpPr>
          <p:spPr>
            <a:xfrm flipV="1">
              <a:off x="313890" y="-1"/>
              <a:ext cx="320643" cy="5553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85" name="Line"/>
            <p:cNvSpPr/>
            <p:nvPr/>
          </p:nvSpPr>
          <p:spPr>
            <a:xfrm flipH="1" flipV="1">
              <a:off x="-1" y="-1"/>
              <a:ext cx="320644" cy="5553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grpSp>
        <p:nvGrpSpPr>
          <p:cNvPr id="189" name="Group"/>
          <p:cNvGrpSpPr/>
          <p:nvPr/>
        </p:nvGrpSpPr>
        <p:grpSpPr>
          <a:xfrm rot="17655322">
            <a:off x="2791293" y="5504474"/>
            <a:ext cx="585273" cy="631201"/>
            <a:chOff x="0" y="0"/>
            <a:chExt cx="585271" cy="631200"/>
          </a:xfrm>
        </p:grpSpPr>
        <p:sp>
          <p:nvSpPr>
            <p:cNvPr id="187" name="Line"/>
            <p:cNvSpPr/>
            <p:nvPr/>
          </p:nvSpPr>
          <p:spPr>
            <a:xfrm flipH="1" flipV="1">
              <a:off x="-1" y="-1"/>
              <a:ext cx="585273" cy="262117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88" name="Line"/>
            <p:cNvSpPr/>
            <p:nvPr/>
          </p:nvSpPr>
          <p:spPr>
            <a:xfrm flipH="1">
              <a:off x="64946" y="255397"/>
              <a:ext cx="519635" cy="375804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grpSp>
        <p:nvGrpSpPr>
          <p:cNvPr id="192" name="Group"/>
          <p:cNvGrpSpPr/>
          <p:nvPr/>
        </p:nvGrpSpPr>
        <p:grpSpPr>
          <a:xfrm rot="2224764">
            <a:off x="2577481" y="3568126"/>
            <a:ext cx="637446" cy="580899"/>
            <a:chOff x="0" y="0"/>
            <a:chExt cx="637445" cy="580897"/>
          </a:xfrm>
        </p:grpSpPr>
        <p:sp>
          <p:nvSpPr>
            <p:cNvPr id="190" name="Line"/>
            <p:cNvSpPr/>
            <p:nvPr/>
          </p:nvSpPr>
          <p:spPr>
            <a:xfrm flipH="1" flipV="1">
              <a:off x="255323" y="0"/>
              <a:ext cx="379406" cy="517009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91" name="Line"/>
            <p:cNvSpPr/>
            <p:nvPr/>
          </p:nvSpPr>
          <p:spPr>
            <a:xfrm flipH="1">
              <a:off x="-1" y="510827"/>
              <a:ext cx="637447" cy="70071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grpSp>
        <p:nvGrpSpPr>
          <p:cNvPr id="195" name="Group"/>
          <p:cNvGrpSpPr/>
          <p:nvPr/>
        </p:nvGrpSpPr>
        <p:grpSpPr>
          <a:xfrm rot="1456168">
            <a:off x="3911487" y="2595851"/>
            <a:ext cx="636537" cy="590209"/>
            <a:chOff x="0" y="0"/>
            <a:chExt cx="636535" cy="590207"/>
          </a:xfrm>
        </p:grpSpPr>
        <p:sp>
          <p:nvSpPr>
            <p:cNvPr id="193" name="Line"/>
            <p:cNvSpPr/>
            <p:nvPr/>
          </p:nvSpPr>
          <p:spPr>
            <a:xfrm>
              <a:off x="4061" y="0"/>
              <a:ext cx="250803" cy="59020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94" name="Line"/>
            <p:cNvSpPr/>
            <p:nvPr/>
          </p:nvSpPr>
          <p:spPr>
            <a:xfrm>
              <a:off x="-1" y="5394"/>
              <a:ext cx="636537" cy="7790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6" grpId="2"/>
      <p:bldP build="whole" bldLvl="1" animBg="1" rev="0" advAuto="0" spid="192" grpId="1"/>
      <p:bldP build="whole" bldLvl="1" animBg="1" rev="0" advAuto="0" spid="183" grpId="5"/>
      <p:bldP build="whole" bldLvl="1" animBg="1" rev="0" advAuto="0" spid="189" grpId="4"/>
      <p:bldP build="whole" bldLvl="1" animBg="1" rev="0" advAuto="0" spid="180" grpId="6"/>
      <p:bldP build="whole" bldLvl="1" animBg="1" rev="0" advAuto="0" spid="177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"/>
          <p:cNvGrpSpPr/>
          <p:nvPr/>
        </p:nvGrpSpPr>
        <p:grpSpPr>
          <a:xfrm>
            <a:off x="3148699" y="3995406"/>
            <a:ext cx="7594217" cy="5501892"/>
            <a:chOff x="0" y="0"/>
            <a:chExt cx="7594215" cy="5501890"/>
          </a:xfrm>
        </p:grpSpPr>
        <p:sp>
          <p:nvSpPr>
            <p:cNvPr id="199" name="bootstrap"/>
            <p:cNvSpPr txBox="1"/>
            <p:nvPr/>
          </p:nvSpPr>
          <p:spPr>
            <a:xfrm>
              <a:off x="2676276" y="0"/>
              <a:ext cx="1561164" cy="532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432308">
                <a:defRPr sz="2664">
                  <a:solidFill>
                    <a:srgbClr val="FFFFFF"/>
                  </a:solidFill>
                </a:defRPr>
              </a:lvl1pPr>
            </a:lstStyle>
            <a:p>
              <a:pPr/>
              <a:r>
                <a:t>bootstrap</a:t>
              </a:r>
            </a:p>
          </p:txBody>
        </p:sp>
        <p:sp>
          <p:nvSpPr>
            <p:cNvPr id="200" name="fetch data"/>
            <p:cNvSpPr txBox="1"/>
            <p:nvPr/>
          </p:nvSpPr>
          <p:spPr>
            <a:xfrm>
              <a:off x="0" y="1056300"/>
              <a:ext cx="1561163" cy="7046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408940">
                <a:defRPr sz="2520">
                  <a:solidFill>
                    <a:srgbClr val="FFFFFF"/>
                  </a:solidFill>
                </a:defRPr>
              </a:lvl1pPr>
            </a:lstStyle>
            <a:p>
              <a:pPr/>
              <a:r>
                <a:t>fetch data</a:t>
              </a:r>
            </a:p>
          </p:txBody>
        </p:sp>
        <p:sp>
          <p:nvSpPr>
            <p:cNvPr id="201" name="graphical interface"/>
            <p:cNvSpPr txBox="1"/>
            <p:nvPr/>
          </p:nvSpPr>
          <p:spPr>
            <a:xfrm>
              <a:off x="4863608" y="1146635"/>
              <a:ext cx="2729246" cy="7046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397256">
                <a:defRPr sz="2448">
                  <a:solidFill>
                    <a:srgbClr val="FFFFFF"/>
                  </a:solidFill>
                </a:defRPr>
              </a:lvl1pPr>
            </a:lstStyle>
            <a:p>
              <a:pPr/>
              <a:r>
                <a:t>graphical interface</a:t>
              </a:r>
            </a:p>
          </p:txBody>
        </p:sp>
        <p:sp>
          <p:nvSpPr>
            <p:cNvPr id="202" name="business domain"/>
            <p:cNvSpPr txBox="1"/>
            <p:nvPr/>
          </p:nvSpPr>
          <p:spPr>
            <a:xfrm>
              <a:off x="88335" y="4679179"/>
              <a:ext cx="2563834" cy="8227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408940">
                <a:defRPr sz="2520">
                  <a:solidFill>
                    <a:srgbClr val="FFFFFF"/>
                  </a:solidFill>
                </a:defRPr>
              </a:lvl1pPr>
            </a:lstStyle>
            <a:p>
              <a:pPr/>
              <a:r>
                <a:t>business domain</a:t>
              </a:r>
            </a:p>
          </p:txBody>
        </p:sp>
        <p:sp>
          <p:nvSpPr>
            <p:cNvPr id="203" name="Circle"/>
            <p:cNvSpPr/>
            <p:nvPr/>
          </p:nvSpPr>
          <p:spPr>
            <a:xfrm>
              <a:off x="2975903" y="812096"/>
              <a:ext cx="439658" cy="439657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800"/>
              </a:pPr>
            </a:p>
          </p:txBody>
        </p:sp>
        <p:sp>
          <p:nvSpPr>
            <p:cNvPr id="204" name="Circle"/>
            <p:cNvSpPr/>
            <p:nvPr/>
          </p:nvSpPr>
          <p:spPr>
            <a:xfrm>
              <a:off x="5324097" y="2145664"/>
              <a:ext cx="439658" cy="439657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800"/>
              </a:pPr>
            </a:p>
          </p:txBody>
        </p:sp>
        <p:sp>
          <p:nvSpPr>
            <p:cNvPr id="205" name="Circle"/>
            <p:cNvSpPr/>
            <p:nvPr/>
          </p:nvSpPr>
          <p:spPr>
            <a:xfrm>
              <a:off x="2010656" y="4302142"/>
              <a:ext cx="439658" cy="43965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800"/>
              </a:pPr>
            </a:p>
          </p:txBody>
        </p:sp>
        <p:sp>
          <p:nvSpPr>
            <p:cNvPr id="206" name="Circle"/>
            <p:cNvSpPr/>
            <p:nvPr/>
          </p:nvSpPr>
          <p:spPr>
            <a:xfrm>
              <a:off x="4753368" y="4389847"/>
              <a:ext cx="439658" cy="43965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800"/>
              </a:pPr>
            </a:p>
          </p:txBody>
        </p:sp>
        <p:sp>
          <p:nvSpPr>
            <p:cNvPr id="207" name="user interaction"/>
            <p:cNvSpPr txBox="1"/>
            <p:nvPr/>
          </p:nvSpPr>
          <p:spPr>
            <a:xfrm>
              <a:off x="5228249" y="4679179"/>
              <a:ext cx="2365967" cy="646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414781">
                <a:defRPr sz="2556">
                  <a:solidFill>
                    <a:srgbClr val="FFFFFF"/>
                  </a:solidFill>
                </a:defRPr>
              </a:lvl1pPr>
            </a:lstStyle>
            <a:p>
              <a:pPr/>
              <a:r>
                <a:t>user interaction</a:t>
              </a:r>
            </a:p>
          </p:txBody>
        </p:sp>
        <p:cxnSp>
          <p:nvCxnSpPr>
            <p:cNvPr id="208" name="Connection Line"/>
            <p:cNvCxnSpPr>
              <a:stCxn id="214" idx="0"/>
              <a:endCxn id="203" idx="0"/>
            </p:cNvCxnSpPr>
            <p:nvPr/>
          </p:nvCxnSpPr>
          <p:spPr>
            <a:xfrm flipH="1" flipV="1">
              <a:off x="3195731" y="1031924"/>
              <a:ext cx="263621" cy="1799991"/>
            </a:xfrm>
            <a:prstGeom prst="straightConnector1">
              <a:avLst/>
            </a:prstGeom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209" name="Connection Line"/>
            <p:cNvCxnSpPr>
              <a:stCxn id="214" idx="0"/>
              <a:endCxn id="204" idx="0"/>
            </p:cNvCxnSpPr>
            <p:nvPr/>
          </p:nvCxnSpPr>
          <p:spPr>
            <a:xfrm flipV="1">
              <a:off x="3459351" y="2365492"/>
              <a:ext cx="2084575" cy="466423"/>
            </a:xfrm>
            <a:prstGeom prst="straightConnector1">
              <a:avLst/>
            </a:prstGeom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sp>
          <p:nvSpPr>
            <p:cNvPr id="210" name="Circle"/>
            <p:cNvSpPr/>
            <p:nvPr/>
          </p:nvSpPr>
          <p:spPr>
            <a:xfrm>
              <a:off x="1150423" y="1926660"/>
              <a:ext cx="439658" cy="43965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800"/>
              </a:pPr>
            </a:p>
          </p:txBody>
        </p:sp>
        <p:cxnSp>
          <p:nvCxnSpPr>
            <p:cNvPr id="211" name="Connection Line"/>
            <p:cNvCxnSpPr>
              <a:stCxn id="214" idx="0"/>
              <a:endCxn id="210" idx="0"/>
            </p:cNvCxnSpPr>
            <p:nvPr/>
          </p:nvCxnSpPr>
          <p:spPr>
            <a:xfrm flipH="1" flipV="1">
              <a:off x="1370252" y="2146488"/>
              <a:ext cx="2089100" cy="685427"/>
            </a:xfrm>
            <a:prstGeom prst="straightConnector1">
              <a:avLst/>
            </a:prstGeom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212" name="Connection Line"/>
            <p:cNvCxnSpPr>
              <a:stCxn id="205" idx="0"/>
              <a:endCxn id="214" idx="0"/>
            </p:cNvCxnSpPr>
            <p:nvPr/>
          </p:nvCxnSpPr>
          <p:spPr>
            <a:xfrm flipV="1">
              <a:off x="2230484" y="2831914"/>
              <a:ext cx="1228868" cy="1690058"/>
            </a:xfrm>
            <a:prstGeom prst="straightConnector1">
              <a:avLst/>
            </a:prstGeom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213" name="Connection Line"/>
            <p:cNvCxnSpPr>
              <a:stCxn id="214" idx="0"/>
              <a:endCxn id="206" idx="0"/>
            </p:cNvCxnSpPr>
            <p:nvPr/>
          </p:nvCxnSpPr>
          <p:spPr>
            <a:xfrm>
              <a:off x="3459351" y="2831914"/>
              <a:ext cx="1513846" cy="1777763"/>
            </a:xfrm>
            <a:prstGeom prst="straightConnector1">
              <a:avLst/>
            </a:prstGeom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sp>
          <p:nvSpPr>
            <p:cNvPr id="214" name="God"/>
            <p:cNvSpPr/>
            <p:nvPr/>
          </p:nvSpPr>
          <p:spPr>
            <a:xfrm>
              <a:off x="2748739" y="2428648"/>
              <a:ext cx="1421225" cy="806533"/>
            </a:xfrm>
            <a:prstGeom prst="rect">
              <a:avLst/>
            </a:prstGeom>
            <a:solidFill>
              <a:srgbClr val="000000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God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pring MV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Spring MVC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