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37" autoAdjust="0"/>
  </p:normalViewPr>
  <p:slideViewPr>
    <p:cSldViewPr snapToGrid="0">
      <p:cViewPr varScale="1">
        <p:scale>
          <a:sx n="46" d="100"/>
          <a:sy n="46" d="100"/>
        </p:scale>
        <p:origin x="19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- IDEs also can build projects. But first, not all developers use the same IDE. You might use Eclipse, somebody else might use </a:t>
            </a:r>
            <a:r>
              <a:rPr lang="de-DE" dirty="0" err="1"/>
              <a:t>intellij</a:t>
            </a:r>
            <a:r>
              <a:rPr dirty="0"/>
              <a:t>. The idea is to abstract the build process from the</a:t>
            </a:r>
            <a:r>
              <a:rPr lang="de-DE" dirty="0"/>
              <a:t> DIE</a:t>
            </a:r>
          </a:p>
          <a:p>
            <a:endParaRPr lang="de-DE" dirty="0"/>
          </a:p>
          <a:p>
            <a:r>
              <a:rPr lang="de-DE" dirty="0"/>
              <a:t>- Wie ihr in der </a:t>
            </a:r>
            <a:r>
              <a:rPr lang="de-DE" dirty="0" err="1"/>
              <a:t>folie</a:t>
            </a:r>
            <a:r>
              <a:rPr lang="de-DE" dirty="0"/>
              <a:t> sehen könnt, bietet </a:t>
            </a:r>
            <a:r>
              <a:rPr lang="de-DE" dirty="0" err="1"/>
              <a:t>maven</a:t>
            </a:r>
            <a:r>
              <a:rPr lang="de-DE" dirty="0"/>
              <a:t> dadurch u.a. einen einfachen weg alle </a:t>
            </a:r>
            <a:r>
              <a:rPr lang="de-DE" dirty="0" err="1"/>
              <a:t>tests</a:t>
            </a:r>
            <a:r>
              <a:rPr lang="de-DE" dirty="0"/>
              <a:t> auszuführen, automatisch </a:t>
            </a:r>
            <a:r>
              <a:rPr lang="de-DE" dirty="0" err="1"/>
              <a:t>javadoc</a:t>
            </a:r>
            <a:r>
              <a:rPr lang="de-DE" dirty="0"/>
              <a:t> zu generieren oder einfach das ganze </a:t>
            </a:r>
            <a:r>
              <a:rPr lang="de-DE" dirty="0" err="1"/>
              <a:t>projekt</a:t>
            </a:r>
            <a:r>
              <a:rPr lang="de-DE" dirty="0"/>
              <a:t> zu </a:t>
            </a:r>
            <a:r>
              <a:rPr lang="de-DE" dirty="0" err="1"/>
              <a:t>compilen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seht ihr </a:t>
            </a:r>
            <a:r>
              <a:rPr lang="de-DE" dirty="0" err="1"/>
              <a:t>z.b.</a:t>
            </a:r>
            <a:r>
              <a:rPr lang="de-DE" dirty="0"/>
              <a:t> ein </a:t>
            </a:r>
            <a:r>
              <a:rPr lang="de-DE" dirty="0" err="1"/>
              <a:t>plugin</a:t>
            </a:r>
            <a:r>
              <a:rPr lang="de-DE" dirty="0"/>
              <a:t> welches während dem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prozess</a:t>
            </a:r>
            <a:r>
              <a:rPr lang="de-DE" dirty="0"/>
              <a:t> von </a:t>
            </a:r>
            <a:r>
              <a:rPr lang="de-DE" dirty="0" err="1"/>
              <a:t>maven</a:t>
            </a:r>
            <a:r>
              <a:rPr lang="de-DE" dirty="0"/>
              <a:t> ausgeführt wird.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1417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Zusammenfassung: </a:t>
            </a:r>
          </a:p>
          <a:p>
            <a:r>
              <a:rPr lang="de-DE" dirty="0"/>
              <a:t>- Wir starten mit dem archetype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8179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Dieser baut uns ein </a:t>
            </a:r>
            <a:r>
              <a:rPr lang="de-DE" dirty="0" err="1"/>
              <a:t>proekt</a:t>
            </a:r>
            <a:r>
              <a:rPr lang="de-DE" dirty="0"/>
              <a:t> mit einer </a:t>
            </a:r>
            <a:r>
              <a:rPr lang="de-DE" dirty="0" err="1"/>
              <a:t>bestimten</a:t>
            </a:r>
            <a:r>
              <a:rPr lang="de-DE" dirty="0"/>
              <a:t> </a:t>
            </a:r>
            <a:r>
              <a:rPr lang="de-DE" dirty="0" err="1"/>
              <a:t>projektstrutktur</a:t>
            </a:r>
            <a:r>
              <a:rPr lang="de-DE" dirty="0"/>
              <a:t> und einem pom.xml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460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maven</a:t>
            </a:r>
            <a:r>
              <a:rPr lang="de-DE" dirty="0"/>
              <a:t> holt dann die </a:t>
            </a:r>
            <a:r>
              <a:rPr lang="de-DE" dirty="0" err="1"/>
              <a:t>dependencies</a:t>
            </a:r>
            <a:r>
              <a:rPr lang="de-DE" dirty="0"/>
              <a:t> welche im </a:t>
            </a:r>
            <a:r>
              <a:rPr lang="de-DE" dirty="0" err="1"/>
              <a:t>pom</a:t>
            </a:r>
            <a:r>
              <a:rPr lang="de-DE" dirty="0"/>
              <a:t> </a:t>
            </a:r>
            <a:r>
              <a:rPr lang="de-DE" dirty="0" err="1"/>
              <a:t>xml</a:t>
            </a:r>
            <a:r>
              <a:rPr lang="de-DE" dirty="0"/>
              <a:t> spezifiziert sind.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4150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das </a:t>
            </a:r>
            <a:r>
              <a:rPr lang="de-DE" dirty="0" err="1"/>
              <a:t>projekt</a:t>
            </a:r>
            <a:r>
              <a:rPr lang="de-DE" dirty="0"/>
              <a:t> wird dann…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5596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hilfe</a:t>
            </a:r>
            <a:r>
              <a:rPr lang="de-DE" dirty="0"/>
              <a:t> von den im pom.xml spezifizierten </a:t>
            </a:r>
            <a:r>
              <a:rPr lang="de-DE" dirty="0" err="1"/>
              <a:t>plugins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07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Compiled</a:t>
            </a:r>
            <a:r>
              <a:rPr lang="de-DE" dirty="0"/>
              <a:t> und bei bedarf sogar ein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gebuildet</a:t>
            </a:r>
            <a:r>
              <a:rPr lang="de-DE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6722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904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Eine der meines </a:t>
            </a:r>
            <a:r>
              <a:rPr lang="de-DE" dirty="0" err="1"/>
              <a:t>erachtens</a:t>
            </a:r>
            <a:r>
              <a:rPr lang="de-DE" dirty="0"/>
              <a:t> wichtigsten </a:t>
            </a:r>
            <a:r>
              <a:rPr lang="de-DE" dirty="0" err="1"/>
              <a:t>funktionen</a:t>
            </a:r>
            <a:r>
              <a:rPr lang="de-DE" dirty="0"/>
              <a:t> von </a:t>
            </a:r>
            <a:r>
              <a:rPr lang="de-DE" dirty="0" err="1"/>
              <a:t>maven</a:t>
            </a:r>
            <a:r>
              <a:rPr lang="de-DE" dirty="0"/>
              <a:t> ist, dass es ein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ist.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Normalerweise hat man einen </a:t>
            </a:r>
            <a:r>
              <a:rPr lang="de-DE" dirty="0" err="1"/>
              <a:t>ordner</a:t>
            </a:r>
            <a:r>
              <a:rPr lang="de-DE" dirty="0"/>
              <a:t> wo alle </a:t>
            </a:r>
            <a:r>
              <a:rPr lang="de-DE" dirty="0" err="1"/>
              <a:t>jars</a:t>
            </a:r>
            <a:r>
              <a:rPr lang="de-DE" dirty="0"/>
              <a:t> sind, wie für das </a:t>
            </a:r>
            <a:r>
              <a:rPr lang="de-DE" dirty="0" err="1"/>
              <a:t>projekt</a:t>
            </a:r>
            <a:r>
              <a:rPr lang="de-DE" dirty="0"/>
              <a:t> benötigt werden.  Diese </a:t>
            </a:r>
            <a:r>
              <a:rPr lang="de-DE" dirty="0" err="1"/>
              <a:t>libraries</a:t>
            </a:r>
            <a:r>
              <a:rPr lang="de-DE" dirty="0"/>
              <a:t> müssen in den </a:t>
            </a:r>
            <a:r>
              <a:rPr lang="de-DE" dirty="0" err="1"/>
              <a:t>classpath</a:t>
            </a:r>
            <a:r>
              <a:rPr lang="de-DE" dirty="0"/>
              <a:t> </a:t>
            </a:r>
            <a:r>
              <a:rPr lang="de-DE" dirty="0" err="1"/>
              <a:t>eingebundne</a:t>
            </a:r>
            <a:r>
              <a:rPr lang="de-DE" dirty="0"/>
              <a:t> werden, damit es funktioniert.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dirty="0"/>
              <a:t>Mühsam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dirty="0"/>
              <a:t>Wenn man eine </a:t>
            </a:r>
            <a:r>
              <a:rPr lang="de-DE" dirty="0" err="1"/>
              <a:t>library</a:t>
            </a:r>
            <a:r>
              <a:rPr lang="de-DE" dirty="0"/>
              <a:t> updaten will, muss man diese manuell neu hinzufügen.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dirty="0"/>
              <a:t>Wenn eine </a:t>
            </a:r>
            <a:r>
              <a:rPr lang="de-DE" dirty="0" err="1"/>
              <a:t>library</a:t>
            </a:r>
            <a:r>
              <a:rPr lang="de-DE" dirty="0"/>
              <a:t> selbst auf andere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dependencys</a:t>
            </a:r>
            <a:r>
              <a:rPr lang="de-DE" dirty="0"/>
              <a:t> hat, muss man diese </a:t>
            </a:r>
            <a:r>
              <a:rPr lang="de-DE" dirty="0" err="1"/>
              <a:t>libraries</a:t>
            </a:r>
            <a:r>
              <a:rPr lang="de-DE" dirty="0"/>
              <a:t> ebenfalls hinzufügen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Hier kommt </a:t>
            </a:r>
            <a:r>
              <a:rPr lang="de-DE" dirty="0" err="1"/>
              <a:t>maven</a:t>
            </a:r>
            <a:r>
              <a:rPr lang="de-DE" dirty="0"/>
              <a:t> ins spiel</a:t>
            </a:r>
            <a:r>
              <a:rPr dirty="0"/>
              <a:t>.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Maven holt automatisch die </a:t>
            </a:r>
            <a:r>
              <a:rPr lang="de-DE" dirty="0" err="1"/>
              <a:t>dependencies</a:t>
            </a:r>
            <a:r>
              <a:rPr lang="de-DE" dirty="0"/>
              <a:t> aus gewissen </a:t>
            </a:r>
            <a:r>
              <a:rPr lang="de-DE" dirty="0" err="1"/>
              <a:t>repositories</a:t>
            </a:r>
            <a:r>
              <a:rPr lang="de-DE" dirty="0"/>
              <a:t> im </a:t>
            </a:r>
            <a:r>
              <a:rPr lang="de-DE" dirty="0" err="1"/>
              <a:t>internet</a:t>
            </a:r>
            <a:r>
              <a:rPr lang="de-DE" dirty="0"/>
              <a:t> und fügt sie zum </a:t>
            </a:r>
            <a:r>
              <a:rPr lang="de-DE" dirty="0" err="1"/>
              <a:t>classpath</a:t>
            </a:r>
            <a:r>
              <a:rPr lang="de-DE" dirty="0"/>
              <a:t> hinzu.</a:t>
            </a:r>
          </a:p>
          <a:p>
            <a:pPr marL="342900" indent="-342900">
              <a:buFontTx/>
              <a:buChar char="-"/>
            </a:pPr>
            <a:r>
              <a:rPr dirty="0"/>
              <a:t> This process is transitive. </a:t>
            </a:r>
            <a:r>
              <a:rPr lang="de-DE" dirty="0"/>
              <a:t>Sprich </a:t>
            </a:r>
            <a:r>
              <a:rPr lang="de-DE" dirty="0" err="1"/>
              <a:t>maven</a:t>
            </a:r>
            <a:r>
              <a:rPr lang="de-DE" dirty="0"/>
              <a:t> holt auch die </a:t>
            </a:r>
            <a:r>
              <a:rPr lang="de-DE" dirty="0" err="1"/>
              <a:t>dependencies</a:t>
            </a:r>
            <a:r>
              <a:rPr lang="de-DE" dirty="0"/>
              <a:t> der </a:t>
            </a:r>
            <a:r>
              <a:rPr lang="de-DE" dirty="0" err="1"/>
              <a:t>dependencies</a:t>
            </a:r>
            <a:endParaRPr dirty="0"/>
          </a:p>
          <a:p>
            <a:r>
              <a:rPr lang="de-DE" dirty="0"/>
              <a:t>- Das upgraden der </a:t>
            </a:r>
            <a:r>
              <a:rPr lang="de-DE" dirty="0" err="1"/>
              <a:t>dependencies</a:t>
            </a:r>
            <a:r>
              <a:rPr lang="de-DE" dirty="0"/>
              <a:t> ist easy ( nächste </a:t>
            </a:r>
            <a:r>
              <a:rPr lang="de-DE" dirty="0" err="1"/>
              <a:t>folie</a:t>
            </a:r>
            <a:r>
              <a:rPr lang="de-DE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maven</a:t>
            </a:r>
            <a:r>
              <a:rPr lang="de-DE" dirty="0"/>
              <a:t> werden alle </a:t>
            </a:r>
            <a:r>
              <a:rPr lang="de-DE" dirty="0" err="1"/>
              <a:t>infos</a:t>
            </a:r>
            <a:r>
              <a:rPr lang="de-DE" dirty="0"/>
              <a:t> die nötig sind im pom.xml gespeichert. (nächste </a:t>
            </a:r>
            <a:r>
              <a:rPr lang="de-DE" dirty="0" err="1"/>
              <a:t>folie</a:t>
            </a:r>
            <a:r>
              <a:rPr lang="de-DE" dirty="0"/>
              <a:t>)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9154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ihr hier sehen könnt, trägt man hier die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beschreibung</a:t>
            </a:r>
            <a:r>
              <a:rPr lang="de-DE" dirty="0"/>
              <a:t> ein. U.a. welche </a:t>
            </a:r>
            <a:r>
              <a:rPr lang="de-DE" dirty="0" err="1"/>
              <a:t>version</a:t>
            </a:r>
            <a:r>
              <a:rPr lang="de-DE" dirty="0"/>
              <a:t> man </a:t>
            </a:r>
            <a:r>
              <a:rPr lang="de-DE" dirty="0" err="1"/>
              <a:t>z.z.</a:t>
            </a:r>
            <a:r>
              <a:rPr lang="de-DE" dirty="0"/>
              <a:t> hat und wie das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heisst</a:t>
            </a:r>
            <a:r>
              <a:rPr lang="de-DE" dirty="0"/>
              <a:t>.</a:t>
            </a:r>
          </a:p>
          <a:p>
            <a:r>
              <a:rPr lang="de-DE" dirty="0"/>
              <a:t>Und wie ihr hier seht um eine </a:t>
            </a:r>
            <a:r>
              <a:rPr lang="de-DE" dirty="0" err="1"/>
              <a:t>dependency</a:t>
            </a:r>
            <a:r>
              <a:rPr lang="de-DE" dirty="0"/>
              <a:t> hinzuzufügen, schreibt man sie einfach bei den </a:t>
            </a:r>
            <a:r>
              <a:rPr lang="de-DE" dirty="0" err="1"/>
              <a:t>dependencies</a:t>
            </a:r>
            <a:r>
              <a:rPr lang="de-DE" dirty="0"/>
              <a:t> hin und die entsprechende </a:t>
            </a:r>
            <a:r>
              <a:rPr lang="de-DE" dirty="0" err="1"/>
              <a:t>version</a:t>
            </a:r>
            <a:r>
              <a:rPr lang="de-DE" dirty="0"/>
              <a:t>. Sprich um die </a:t>
            </a:r>
            <a:r>
              <a:rPr lang="de-DE" dirty="0" err="1"/>
              <a:t>version</a:t>
            </a:r>
            <a:r>
              <a:rPr lang="de-DE" dirty="0"/>
              <a:t> zu wechseln, ändert man einfach die </a:t>
            </a:r>
            <a:r>
              <a:rPr lang="de-DE" dirty="0" err="1"/>
              <a:t>versionsnummer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33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Maven benutzt </a:t>
            </a:r>
            <a:r>
              <a:rPr lang="de-DE" dirty="0" err="1"/>
              <a:t>archetypes</a:t>
            </a:r>
            <a:r>
              <a:rPr lang="de-DE" dirty="0"/>
              <a:t> um ein </a:t>
            </a:r>
            <a:r>
              <a:rPr lang="de-DE" dirty="0" err="1"/>
              <a:t>projekt</a:t>
            </a:r>
            <a:r>
              <a:rPr lang="de-DE" dirty="0"/>
              <a:t> zu erstellen.</a:t>
            </a:r>
          </a:p>
          <a:p>
            <a:r>
              <a:rPr lang="de-DE" dirty="0" err="1"/>
              <a:t>Archetypes</a:t>
            </a:r>
            <a:r>
              <a:rPr lang="de-DE" dirty="0"/>
              <a:t> sind eine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projekt</a:t>
            </a:r>
            <a:r>
              <a:rPr lang="de-DE" dirty="0"/>
              <a:t> </a:t>
            </a:r>
            <a:r>
              <a:rPr lang="de-DE" dirty="0" err="1"/>
              <a:t>templates</a:t>
            </a:r>
            <a:endParaRPr lang="de-DE" dirty="0"/>
          </a:p>
          <a:p>
            <a:r>
              <a:rPr lang="de-DE" dirty="0"/>
              <a:t>Im </a:t>
            </a:r>
            <a:r>
              <a:rPr lang="de-DE" dirty="0" err="1"/>
              <a:t>beispiel</a:t>
            </a:r>
            <a:r>
              <a:rPr lang="de-DE" dirty="0"/>
              <a:t> auf der </a:t>
            </a:r>
            <a:r>
              <a:rPr lang="de-DE" dirty="0" err="1"/>
              <a:t>folie</a:t>
            </a:r>
            <a:r>
              <a:rPr lang="de-DE" dirty="0"/>
              <a:t> wird ein </a:t>
            </a:r>
            <a:r>
              <a:rPr lang="de-DE" dirty="0" err="1"/>
              <a:t>projekt</a:t>
            </a:r>
            <a:r>
              <a:rPr lang="de-DE" dirty="0"/>
              <a:t> erstellt namens demo-</a:t>
            </a:r>
            <a:r>
              <a:rPr lang="de-DE" dirty="0" err="1"/>
              <a:t>app</a:t>
            </a:r>
            <a:r>
              <a:rPr lang="de-DE" dirty="0"/>
              <a:t> mit dem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namen</a:t>
            </a:r>
            <a:r>
              <a:rPr lang="de-DE" dirty="0"/>
              <a:t> </a:t>
            </a:r>
            <a:r>
              <a:rPr lang="de-DE" dirty="0" err="1"/>
              <a:t>ch.unibe.scg</a:t>
            </a:r>
            <a:r>
              <a:rPr lang="de-DE" dirty="0"/>
              <a:t> und das </a:t>
            </a:r>
            <a:r>
              <a:rPr lang="de-DE" dirty="0" err="1"/>
              <a:t>template</a:t>
            </a:r>
            <a:r>
              <a:rPr lang="de-DE" dirty="0"/>
              <a:t> das benutzt wird ist </a:t>
            </a:r>
            <a:r>
              <a:rPr lang="de-DE" dirty="0" err="1"/>
              <a:t>maven</a:t>
            </a:r>
            <a:r>
              <a:rPr lang="de-DE" dirty="0"/>
              <a:t>-archetype-</a:t>
            </a:r>
            <a:r>
              <a:rPr lang="de-DE" dirty="0" err="1"/>
              <a:t>quickstart</a:t>
            </a:r>
            <a:r>
              <a:rPr lang="de-DE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verschiedene </a:t>
            </a:r>
            <a:r>
              <a:rPr lang="de-DE" dirty="0" err="1"/>
              <a:t>phasen</a:t>
            </a:r>
            <a:r>
              <a:rPr lang="de-DE" dirty="0"/>
              <a:t> in </a:t>
            </a:r>
            <a:r>
              <a:rPr lang="de-DE" dirty="0" err="1"/>
              <a:t>maven</a:t>
            </a:r>
            <a:r>
              <a:rPr lang="de-DE" dirty="0"/>
              <a:t>, welche uns </a:t>
            </a:r>
            <a:r>
              <a:rPr lang="de-DE" dirty="0" err="1"/>
              <a:t>arbeit</a:t>
            </a:r>
            <a:r>
              <a:rPr lang="de-DE" dirty="0"/>
              <a:t> abnehmen. Dies sind ein par </a:t>
            </a:r>
            <a:r>
              <a:rPr lang="de-DE" dirty="0" err="1"/>
              <a:t>beispiele</a:t>
            </a:r>
            <a:r>
              <a:rPr lang="de-DE" dirty="0"/>
              <a:t>.</a:t>
            </a:r>
          </a:p>
          <a:p>
            <a:r>
              <a:rPr lang="de-DE" dirty="0"/>
              <a:t>Dies alles wird erreicht mit </a:t>
            </a:r>
            <a:r>
              <a:rPr lang="de-DE" dirty="0" err="1"/>
              <a:t>plugins</a:t>
            </a:r>
            <a:r>
              <a:rPr lang="de-DE" dirty="0"/>
              <a:t>. Im </a:t>
            </a:r>
            <a:r>
              <a:rPr lang="de-DE" dirty="0" err="1"/>
              <a:t>beispiel</a:t>
            </a:r>
            <a:r>
              <a:rPr lang="de-DE" dirty="0"/>
              <a:t> hier seht ihr </a:t>
            </a:r>
            <a:r>
              <a:rPr lang="de-DE" dirty="0" err="1"/>
              <a:t>plugins</a:t>
            </a:r>
            <a:r>
              <a:rPr lang="de-DE" dirty="0"/>
              <a:t> wie </a:t>
            </a:r>
            <a:r>
              <a:rPr lang="de-DE" dirty="0" err="1"/>
              <a:t>compile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und </a:t>
            </a:r>
            <a:r>
              <a:rPr lang="de-DE" dirty="0" err="1"/>
              <a:t>package</a:t>
            </a:r>
            <a:r>
              <a:rPr lang="de-DE" dirty="0"/>
              <a:t>, welche bereits von </a:t>
            </a:r>
            <a:r>
              <a:rPr lang="de-DE" dirty="0" err="1"/>
              <a:t>maven</a:t>
            </a:r>
            <a:r>
              <a:rPr lang="de-DE" dirty="0"/>
              <a:t> von </a:t>
            </a:r>
            <a:r>
              <a:rPr lang="de-DE" dirty="0" err="1"/>
              <a:t>grund</a:t>
            </a:r>
            <a:r>
              <a:rPr lang="de-DE" dirty="0"/>
              <a:t> auf unterstützt werden.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6350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kann auch weitere </a:t>
            </a:r>
            <a:r>
              <a:rPr lang="de-DE" dirty="0" err="1"/>
              <a:t>plugnis</a:t>
            </a:r>
            <a:r>
              <a:rPr lang="de-DE" dirty="0"/>
              <a:t> hinzufügen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3966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cg.unibe.ch/staff/Osma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archetype/maven-archetype-plugin/us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playlist?list=PL92E89440B7BFD0F6" TargetMode="External"/><Relationship Id="rId5" Type="http://schemas.openxmlformats.org/officeDocument/2006/relationships/hyperlink" Target="https://maven.apache.org/guides/introduction/introduction-to-the-lifecycle.html" TargetMode="External"/><Relationship Id="rId4" Type="http://schemas.openxmlformats.org/officeDocument/2006/relationships/hyperlink" Target="http://maven.apache.org/guides/getting-started/maven-in-five-minut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mmunity.oracle.com/docs/DOC-9829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idar Osman…"/>
          <p:cNvSpPr txBox="1">
            <a:spLocks noGrp="1"/>
          </p:cNvSpPr>
          <p:nvPr>
            <p:ph type="subTitle" sz="quarter" idx="1"/>
          </p:nvPr>
        </p:nvSpPr>
        <p:spPr>
          <a:xfrm>
            <a:off x="114300" y="8408937"/>
            <a:ext cx="6356102" cy="1205608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Haidar Osman</a:t>
            </a:r>
          </a:p>
          <a:p>
            <a:pPr algn="l">
              <a:defRPr sz="2400" b="1" i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/>
              </a:rPr>
              <a:t>http://scg.unibe.ch/staff/Osman</a:t>
            </a:r>
          </a:p>
        </p:txBody>
      </p:sp>
      <p:pic>
        <p:nvPicPr>
          <p:cNvPr id="12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9454" y="204394"/>
            <a:ext cx="2361007" cy="181010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ESE 2016"/>
          <p:cNvSpPr txBox="1"/>
          <p:nvPr/>
        </p:nvSpPr>
        <p:spPr>
          <a:xfrm>
            <a:off x="10555214" y="8749283"/>
            <a:ext cx="1989486" cy="524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578358">
              <a:defRPr sz="277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ESE 2016</a:t>
            </a:r>
          </a:p>
        </p:txBody>
      </p:sp>
      <p:pic>
        <p:nvPicPr>
          <p:cNvPr id="12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6565" y="3564377"/>
            <a:ext cx="7571670" cy="2624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aven Ph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 Phases</a:t>
            </a:r>
          </a:p>
        </p:txBody>
      </p:sp>
      <p:sp>
        <p:nvSpPr>
          <p:cNvPr id="194" name="mvn  compile    (compiles the project)…"/>
          <p:cNvSpPr txBox="1">
            <a:spLocks noGrp="1"/>
          </p:cNvSpPr>
          <p:nvPr>
            <p:ph type="body" idx="1"/>
          </p:nvPr>
        </p:nvSpPr>
        <p:spPr>
          <a:xfrm>
            <a:off x="160607" y="2912912"/>
            <a:ext cx="9097813" cy="6350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mvn  compile    </a:t>
            </a:r>
            <a:r>
              <a:rPr>
                <a:solidFill>
                  <a:schemeClr val="accent1"/>
                </a:solidFill>
              </a:rPr>
              <a:t>(compiles the project) </a:t>
            </a:r>
          </a:p>
          <a:p>
            <a:pPr marL="0" indent="0">
              <a:buSzTx/>
              <a:buNone/>
            </a:pPr>
            <a:endParaRPr>
              <a:solidFill>
                <a:schemeClr val="accent1"/>
              </a:solidFill>
            </a:endParaRPr>
          </a:p>
          <a:p>
            <a:pPr marL="0" indent="0">
              <a:buSzTx/>
              <a:buNone/>
            </a:pPr>
            <a:r>
              <a:t>mvn  test           </a:t>
            </a:r>
            <a:r>
              <a:rPr>
                <a:solidFill>
                  <a:schemeClr val="accent1"/>
                </a:solidFill>
              </a:rPr>
              <a:t>(runs the test cases) </a:t>
            </a:r>
          </a:p>
          <a:p>
            <a:pPr marL="0" indent="0">
              <a:buSzTx/>
              <a:buNone/>
            </a:pPr>
            <a:endParaRPr>
              <a:solidFill>
                <a:schemeClr val="accent1"/>
              </a:solidFill>
            </a:endParaRPr>
          </a:p>
          <a:p>
            <a:pPr marL="0" indent="0">
              <a:buSzTx/>
              <a:buNone/>
            </a:pPr>
            <a:r>
              <a:t>mvn  package   </a:t>
            </a:r>
            <a:r>
              <a:rPr>
                <a:solidFill>
                  <a:schemeClr val="accent1"/>
                </a:solidFill>
              </a:rPr>
              <a:t>(creates a JAR or WAR file) 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0339447" y="2991815"/>
            <a:ext cx="1930461" cy="6300385"/>
            <a:chOff x="0" y="0"/>
            <a:chExt cx="1930459" cy="6300384"/>
          </a:xfrm>
        </p:grpSpPr>
        <p:grpSp>
          <p:nvGrpSpPr>
            <p:cNvPr id="198" name="Group"/>
            <p:cNvGrpSpPr/>
            <p:nvPr/>
          </p:nvGrpSpPr>
          <p:grpSpPr>
            <a:xfrm>
              <a:off x="0" y="4322719"/>
              <a:ext cx="1930460" cy="1977666"/>
              <a:chOff x="0" y="0"/>
              <a:chExt cx="1930459" cy="1977664"/>
            </a:xfrm>
          </p:grpSpPr>
          <p:sp>
            <p:nvSpPr>
              <p:cNvPr id="195" name="package"/>
              <p:cNvSpPr/>
              <p:nvPr/>
            </p:nvSpPr>
            <p:spPr>
              <a:xfrm>
                <a:off x="0" y="690470"/>
                <a:ext cx="1930460" cy="601034"/>
              </a:xfrm>
              <a:prstGeom prst="rect">
                <a:avLst/>
              </a:prstGeom>
              <a:noFill/>
              <a:ln w="63500" cap="flat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package</a:t>
                </a:r>
              </a:p>
            </p:txBody>
          </p:sp>
          <p:sp>
            <p:nvSpPr>
              <p:cNvPr id="196" name="Line"/>
              <p:cNvSpPr/>
              <p:nvPr/>
            </p:nvSpPr>
            <p:spPr>
              <a:xfrm flipH="1">
                <a:off x="965229" y="1313131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7" name="Line"/>
              <p:cNvSpPr/>
              <p:nvPr/>
            </p:nvSpPr>
            <p:spPr>
              <a:xfrm flipH="1">
                <a:off x="965229" y="0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>
              <a:off x="0" y="2112200"/>
              <a:ext cx="1930460" cy="1952746"/>
              <a:chOff x="0" y="0"/>
              <a:chExt cx="1930459" cy="1952745"/>
            </a:xfrm>
          </p:grpSpPr>
          <p:grpSp>
            <p:nvGrpSpPr>
              <p:cNvPr id="201" name="Group"/>
              <p:cNvGrpSpPr/>
              <p:nvPr/>
            </p:nvGrpSpPr>
            <p:grpSpPr>
              <a:xfrm>
                <a:off x="0" y="663213"/>
                <a:ext cx="1930460" cy="1289533"/>
                <a:chOff x="0" y="0"/>
                <a:chExt cx="1930459" cy="1289531"/>
              </a:xfrm>
            </p:grpSpPr>
            <p:sp>
              <p:nvSpPr>
                <p:cNvPr id="199" name="test"/>
                <p:cNvSpPr/>
                <p:nvPr/>
              </p:nvSpPr>
              <p:spPr>
                <a:xfrm>
                  <a:off x="0" y="0"/>
                  <a:ext cx="1930460" cy="601034"/>
                </a:xfrm>
                <a:prstGeom prst="rect">
                  <a:avLst/>
                </a:prstGeom>
                <a:noFill/>
                <a:ln w="63500" cap="flat">
                  <a:solidFill>
                    <a:schemeClr val="accent1">
                      <a:hueOff val="273562"/>
                      <a:satOff val="2937"/>
                      <a:lumOff val="-22233"/>
                    </a:schemeClr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test</a:t>
                  </a:r>
                </a:p>
              </p:txBody>
            </p:sp>
            <p:sp>
              <p:nvSpPr>
                <p:cNvPr id="200" name="Line"/>
                <p:cNvSpPr/>
                <p:nvPr/>
              </p:nvSpPr>
              <p:spPr>
                <a:xfrm flipH="1">
                  <a:off x="965229" y="624997"/>
                  <a:ext cx="1" cy="66453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02" name="Line"/>
              <p:cNvSpPr/>
              <p:nvPr/>
            </p:nvSpPr>
            <p:spPr>
              <a:xfrm flipH="1">
                <a:off x="965229" y="0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grpSp>
          <p:nvGrpSpPr>
            <p:cNvPr id="208" name="Group"/>
            <p:cNvGrpSpPr/>
            <p:nvPr/>
          </p:nvGrpSpPr>
          <p:grpSpPr>
            <a:xfrm>
              <a:off x="0" y="-1"/>
              <a:ext cx="1930460" cy="1961779"/>
              <a:chOff x="0" y="0"/>
              <a:chExt cx="1930459" cy="1961777"/>
            </a:xfrm>
          </p:grpSpPr>
          <p:grpSp>
            <p:nvGrpSpPr>
              <p:cNvPr id="206" name="Group"/>
              <p:cNvGrpSpPr/>
              <p:nvPr/>
            </p:nvGrpSpPr>
            <p:grpSpPr>
              <a:xfrm>
                <a:off x="0" y="695310"/>
                <a:ext cx="1930460" cy="1266468"/>
                <a:chOff x="0" y="0"/>
                <a:chExt cx="1930459" cy="1266467"/>
              </a:xfrm>
            </p:grpSpPr>
            <p:sp>
              <p:nvSpPr>
                <p:cNvPr id="204" name="Line"/>
                <p:cNvSpPr/>
                <p:nvPr/>
              </p:nvSpPr>
              <p:spPr>
                <a:xfrm flipH="1">
                  <a:off x="965229" y="601933"/>
                  <a:ext cx="1" cy="66453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5" name="compile"/>
                <p:cNvSpPr/>
                <p:nvPr/>
              </p:nvSpPr>
              <p:spPr>
                <a:xfrm>
                  <a:off x="0" y="0"/>
                  <a:ext cx="1930460" cy="601034"/>
                </a:xfrm>
                <a:prstGeom prst="rect">
                  <a:avLst/>
                </a:prstGeom>
                <a:noFill/>
                <a:ln w="63500" cap="flat">
                  <a:solidFill>
                    <a:schemeClr val="accent1">
                      <a:hueOff val="273562"/>
                      <a:satOff val="2937"/>
                      <a:lumOff val="-22233"/>
                    </a:schemeClr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compile</a:t>
                  </a:r>
                </a:p>
              </p:txBody>
            </p:sp>
          </p:grpSp>
          <p:sp>
            <p:nvSpPr>
              <p:cNvPr id="207" name="Line"/>
              <p:cNvSpPr/>
              <p:nvPr/>
            </p:nvSpPr>
            <p:spPr>
              <a:xfrm flipH="1">
                <a:off x="965229" y="0"/>
                <a:ext cx="1" cy="6645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09" name="…"/>
            <p:cNvSpPr txBox="1"/>
            <p:nvPr/>
          </p:nvSpPr>
          <p:spPr>
            <a:xfrm>
              <a:off x="679480" y="1561134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210" name="…"/>
            <p:cNvSpPr txBox="1"/>
            <p:nvPr/>
          </p:nvSpPr>
          <p:spPr>
            <a:xfrm>
              <a:off x="679480" y="3758474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9574" y="152400"/>
            <a:ext cx="7327901" cy="944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ounded Rectangle"/>
          <p:cNvSpPr/>
          <p:nvPr/>
        </p:nvSpPr>
        <p:spPr>
          <a:xfrm>
            <a:off x="5894297" y="1887807"/>
            <a:ext cx="6496590" cy="1730376"/>
          </a:xfrm>
          <a:prstGeom prst="roundRect">
            <a:avLst>
              <a:gd name="adj" fmla="val 23084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Rounded Rectangle"/>
          <p:cNvSpPr/>
          <p:nvPr/>
        </p:nvSpPr>
        <p:spPr>
          <a:xfrm>
            <a:off x="5894297" y="4890399"/>
            <a:ext cx="6638087" cy="3532307"/>
          </a:xfrm>
          <a:prstGeom prst="roundRect">
            <a:avLst>
              <a:gd name="adj" fmla="val 11308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Project…"/>
          <p:cNvSpPr txBox="1"/>
          <p:nvPr/>
        </p:nvSpPr>
        <p:spPr>
          <a:xfrm>
            <a:off x="3421009" y="2156095"/>
            <a:ext cx="245150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Project </a:t>
            </a:r>
          </a:p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Description</a:t>
            </a:r>
          </a:p>
        </p:txBody>
      </p:sp>
      <p:sp>
        <p:nvSpPr>
          <p:cNvPr id="249" name="Dependencies"/>
          <p:cNvSpPr txBox="1"/>
          <p:nvPr/>
        </p:nvSpPr>
        <p:spPr>
          <a:xfrm>
            <a:off x="2676385" y="6332702"/>
            <a:ext cx="31126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Dependencies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5894297" y="8548268"/>
            <a:ext cx="6638087" cy="584201"/>
          </a:xfrm>
          <a:prstGeom prst="roundRect">
            <a:avLst>
              <a:gd name="adj" fmla="val 50000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Plugins"/>
          <p:cNvSpPr txBox="1"/>
          <p:nvPr/>
        </p:nvSpPr>
        <p:spPr>
          <a:xfrm>
            <a:off x="3840261" y="8516518"/>
            <a:ext cx="1613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Plugins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0650" y="2089150"/>
            <a:ext cx="10223500" cy="557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56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55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60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59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266" name="Group"/>
          <p:cNvGrpSpPr/>
          <p:nvPr/>
        </p:nvGrpSpPr>
        <p:grpSpPr>
          <a:xfrm>
            <a:off x="264058" y="3452602"/>
            <a:ext cx="4161946" cy="2817724"/>
            <a:chOff x="0" y="0"/>
            <a:chExt cx="4161945" cy="2817722"/>
          </a:xfrm>
        </p:grpSpPr>
        <p:sp>
          <p:nvSpPr>
            <p:cNvPr id="262" name="Project"/>
            <p:cNvSpPr/>
            <p:nvPr/>
          </p:nvSpPr>
          <p:spPr>
            <a:xfrm>
              <a:off x="0" y="0"/>
              <a:ext cx="4161946" cy="2817723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3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Project</a:t>
              </a:r>
            </a:p>
          </p:txBody>
        </p:sp>
        <p:grpSp>
          <p:nvGrpSpPr>
            <p:cNvPr id="265" name="Group"/>
            <p:cNvGrpSpPr/>
            <p:nvPr/>
          </p:nvGrpSpPr>
          <p:grpSpPr>
            <a:xfrm>
              <a:off x="993715" y="708084"/>
              <a:ext cx="2805383" cy="1804479"/>
              <a:chOff x="0" y="0"/>
              <a:chExt cx="2805382" cy="1804478"/>
            </a:xfrm>
          </p:grpSpPr>
          <p:sp>
            <p:nvSpPr>
              <p:cNvPr id="263" name="POM.xml"/>
              <p:cNvSpPr/>
              <p:nvPr/>
            </p:nvSpPr>
            <p:spPr>
              <a:xfrm>
                <a:off x="0" y="0"/>
                <a:ext cx="2805383" cy="8033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POM.xml</a:t>
                </a:r>
              </a:p>
            </p:txBody>
          </p:sp>
          <p:sp>
            <p:nvSpPr>
              <p:cNvPr id="264" name="Project Structure"/>
              <p:cNvSpPr/>
              <p:nvPr/>
            </p:nvSpPr>
            <p:spPr>
              <a:xfrm>
                <a:off x="0" y="1001143"/>
                <a:ext cx="2805383" cy="8033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 Structure</a:t>
                </a:r>
              </a:p>
            </p:txBody>
          </p:sp>
        </p:grpSp>
      </p:grpSp>
      <p:sp>
        <p:nvSpPr>
          <p:cNvPr id="267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8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71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70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277" name="Group"/>
          <p:cNvGrpSpPr/>
          <p:nvPr/>
        </p:nvGrpSpPr>
        <p:grpSpPr>
          <a:xfrm>
            <a:off x="264058" y="3452602"/>
            <a:ext cx="4161946" cy="2817724"/>
            <a:chOff x="0" y="0"/>
            <a:chExt cx="4161945" cy="2817722"/>
          </a:xfrm>
        </p:grpSpPr>
        <p:sp>
          <p:nvSpPr>
            <p:cNvPr id="273" name="Project"/>
            <p:cNvSpPr/>
            <p:nvPr/>
          </p:nvSpPr>
          <p:spPr>
            <a:xfrm>
              <a:off x="0" y="0"/>
              <a:ext cx="4161946" cy="2817723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sz="3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Project</a:t>
              </a:r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993715" y="708084"/>
              <a:ext cx="2805383" cy="1804479"/>
              <a:chOff x="0" y="0"/>
              <a:chExt cx="2805382" cy="1804478"/>
            </a:xfrm>
          </p:grpSpPr>
          <p:sp>
            <p:nvSpPr>
              <p:cNvPr id="274" name="POM.xml"/>
              <p:cNvSpPr/>
              <p:nvPr/>
            </p:nvSpPr>
            <p:spPr>
              <a:xfrm>
                <a:off x="0" y="0"/>
                <a:ext cx="2805383" cy="8033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POM.xml</a:t>
                </a:r>
              </a:p>
            </p:txBody>
          </p:sp>
          <p:sp>
            <p:nvSpPr>
              <p:cNvPr id="275" name="Project Structure"/>
              <p:cNvSpPr/>
              <p:nvPr/>
            </p:nvSpPr>
            <p:spPr>
              <a:xfrm>
                <a:off x="0" y="1001143"/>
                <a:ext cx="2805383" cy="8033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 Structure</a:t>
                </a:r>
              </a:p>
            </p:txBody>
          </p:sp>
        </p:grpSp>
      </p:grpSp>
      <p:sp>
        <p:nvSpPr>
          <p:cNvPr id="278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9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1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28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291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290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313" name="Group"/>
          <p:cNvGrpSpPr/>
          <p:nvPr/>
        </p:nvGrpSpPr>
        <p:grpSpPr>
          <a:xfrm>
            <a:off x="264058" y="3452602"/>
            <a:ext cx="9905511" cy="2817724"/>
            <a:chOff x="0" y="0"/>
            <a:chExt cx="9905510" cy="2817722"/>
          </a:xfrm>
        </p:grpSpPr>
        <p:grpSp>
          <p:nvGrpSpPr>
            <p:cNvPr id="297" name="Group"/>
            <p:cNvGrpSpPr/>
            <p:nvPr/>
          </p:nvGrpSpPr>
          <p:grpSpPr>
            <a:xfrm>
              <a:off x="0" y="0"/>
              <a:ext cx="4161946" cy="2817723"/>
              <a:chOff x="0" y="0"/>
              <a:chExt cx="4161945" cy="2817722"/>
            </a:xfrm>
          </p:grpSpPr>
          <p:sp>
            <p:nvSpPr>
              <p:cNvPr id="293" name="Project"/>
              <p:cNvSpPr/>
              <p:nvPr/>
            </p:nvSpPr>
            <p:spPr>
              <a:xfrm>
                <a:off x="0" y="0"/>
                <a:ext cx="4161946" cy="2817723"/>
              </a:xfrm>
              <a:prstGeom prst="rect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sz="3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</a:t>
                </a:r>
              </a:p>
            </p:txBody>
          </p:sp>
          <p:grpSp>
            <p:nvGrpSpPr>
              <p:cNvPr id="296" name="Group"/>
              <p:cNvGrpSpPr/>
              <p:nvPr/>
            </p:nvGrpSpPr>
            <p:grpSpPr>
              <a:xfrm>
                <a:off x="993715" y="708084"/>
                <a:ext cx="2805383" cy="1804479"/>
                <a:chOff x="0" y="0"/>
                <a:chExt cx="2805382" cy="1804478"/>
              </a:xfrm>
            </p:grpSpPr>
            <p:sp>
              <p:nvSpPr>
                <p:cNvPr id="294" name="POM.xml"/>
                <p:cNvSpPr/>
                <p:nvPr/>
              </p:nvSpPr>
              <p:spPr>
                <a:xfrm>
                  <a:off x="0" y="0"/>
                  <a:ext cx="2805383" cy="80333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POM.xml</a:t>
                  </a:r>
                </a:p>
              </p:txBody>
            </p:sp>
            <p:sp>
              <p:nvSpPr>
                <p:cNvPr id="295" name="Project Structure"/>
                <p:cNvSpPr/>
                <p:nvPr/>
              </p:nvSpPr>
              <p:spPr>
                <a:xfrm>
                  <a:off x="0" y="1001143"/>
                  <a:ext cx="2805383" cy="80333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Project Structure</a:t>
                  </a:r>
                </a:p>
              </p:txBody>
            </p:sp>
          </p:grpSp>
        </p:grpSp>
        <p:sp>
          <p:nvSpPr>
            <p:cNvPr id="298" name="Build"/>
            <p:cNvSpPr txBox="1"/>
            <p:nvPr/>
          </p:nvSpPr>
          <p:spPr>
            <a:xfrm>
              <a:off x="6383958" y="198868"/>
              <a:ext cx="125707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2F7D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Build</a:t>
              </a:r>
            </a:p>
          </p:txBody>
        </p:sp>
        <p:grpSp>
          <p:nvGrpSpPr>
            <p:cNvPr id="312" name="Group"/>
            <p:cNvGrpSpPr/>
            <p:nvPr/>
          </p:nvGrpSpPr>
          <p:grpSpPr>
            <a:xfrm>
              <a:off x="4119483" y="866014"/>
              <a:ext cx="5786028" cy="1085694"/>
              <a:chOff x="0" y="0"/>
              <a:chExt cx="5786027" cy="1085693"/>
            </a:xfrm>
          </p:grpSpPr>
          <p:sp>
            <p:nvSpPr>
              <p:cNvPr id="299" name="Rectangle"/>
              <p:cNvSpPr/>
              <p:nvPr/>
            </p:nvSpPr>
            <p:spPr>
              <a:xfrm>
                <a:off x="512757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3500000">
                <a:off x="151343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1297313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3500000">
                <a:off x="935899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081869" y="0"/>
                <a:ext cx="780140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3500000">
                <a:off x="1720455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Rectangle"/>
              <p:cNvSpPr/>
              <p:nvPr/>
            </p:nvSpPr>
            <p:spPr>
              <a:xfrm>
                <a:off x="2866424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3500000">
                <a:off x="2505010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Triangle"/>
              <p:cNvSpPr/>
              <p:nvPr/>
            </p:nvSpPr>
            <p:spPr>
              <a:xfrm rot="13500000">
                <a:off x="4881189" y="173361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Rectangle"/>
              <p:cNvSpPr/>
              <p:nvPr/>
            </p:nvSpPr>
            <p:spPr>
              <a:xfrm>
                <a:off x="3673492" y="194"/>
                <a:ext cx="780141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Triangle"/>
              <p:cNvSpPr/>
              <p:nvPr/>
            </p:nvSpPr>
            <p:spPr>
              <a:xfrm rot="13500000">
                <a:off x="3312078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0" name="Rectangle"/>
              <p:cNvSpPr/>
              <p:nvPr/>
            </p:nvSpPr>
            <p:spPr>
              <a:xfrm>
                <a:off x="4458048" y="194"/>
                <a:ext cx="780140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1" name="Triangle"/>
              <p:cNvSpPr/>
              <p:nvPr/>
            </p:nvSpPr>
            <p:spPr>
              <a:xfrm rot="13500000">
                <a:off x="4096634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4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5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7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31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1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327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326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349" name="Group"/>
          <p:cNvGrpSpPr/>
          <p:nvPr/>
        </p:nvGrpSpPr>
        <p:grpSpPr>
          <a:xfrm>
            <a:off x="264058" y="3452602"/>
            <a:ext cx="9905511" cy="2817724"/>
            <a:chOff x="0" y="0"/>
            <a:chExt cx="9905510" cy="2817722"/>
          </a:xfrm>
        </p:grpSpPr>
        <p:grpSp>
          <p:nvGrpSpPr>
            <p:cNvPr id="333" name="Group"/>
            <p:cNvGrpSpPr/>
            <p:nvPr/>
          </p:nvGrpSpPr>
          <p:grpSpPr>
            <a:xfrm>
              <a:off x="0" y="0"/>
              <a:ext cx="4161946" cy="2817723"/>
              <a:chOff x="0" y="0"/>
              <a:chExt cx="4161945" cy="2817722"/>
            </a:xfrm>
          </p:grpSpPr>
          <p:sp>
            <p:nvSpPr>
              <p:cNvPr id="329" name="Project"/>
              <p:cNvSpPr/>
              <p:nvPr/>
            </p:nvSpPr>
            <p:spPr>
              <a:xfrm>
                <a:off x="0" y="0"/>
                <a:ext cx="4161946" cy="2817723"/>
              </a:xfrm>
              <a:prstGeom prst="rect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sz="3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</a:t>
                </a:r>
              </a:p>
            </p:txBody>
          </p:sp>
          <p:grpSp>
            <p:nvGrpSpPr>
              <p:cNvPr id="332" name="Group"/>
              <p:cNvGrpSpPr/>
              <p:nvPr/>
            </p:nvGrpSpPr>
            <p:grpSpPr>
              <a:xfrm>
                <a:off x="993715" y="708084"/>
                <a:ext cx="2805383" cy="1804479"/>
                <a:chOff x="0" y="0"/>
                <a:chExt cx="2805382" cy="1804478"/>
              </a:xfrm>
            </p:grpSpPr>
            <p:sp>
              <p:nvSpPr>
                <p:cNvPr id="330" name="POM.xml"/>
                <p:cNvSpPr/>
                <p:nvPr/>
              </p:nvSpPr>
              <p:spPr>
                <a:xfrm>
                  <a:off x="0" y="0"/>
                  <a:ext cx="2805383" cy="80333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POM.xml</a:t>
                  </a:r>
                </a:p>
              </p:txBody>
            </p:sp>
            <p:sp>
              <p:nvSpPr>
                <p:cNvPr id="331" name="Project Structure"/>
                <p:cNvSpPr/>
                <p:nvPr/>
              </p:nvSpPr>
              <p:spPr>
                <a:xfrm>
                  <a:off x="0" y="1001143"/>
                  <a:ext cx="2805383" cy="80333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Project Structure</a:t>
                  </a:r>
                </a:p>
              </p:txBody>
            </p:sp>
          </p:grpSp>
        </p:grpSp>
        <p:sp>
          <p:nvSpPr>
            <p:cNvPr id="334" name="Build"/>
            <p:cNvSpPr txBox="1"/>
            <p:nvPr/>
          </p:nvSpPr>
          <p:spPr>
            <a:xfrm>
              <a:off x="6383958" y="198868"/>
              <a:ext cx="125707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2F7D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Build</a:t>
              </a:r>
            </a:p>
          </p:txBody>
        </p:sp>
        <p:grpSp>
          <p:nvGrpSpPr>
            <p:cNvPr id="348" name="Group"/>
            <p:cNvGrpSpPr/>
            <p:nvPr/>
          </p:nvGrpSpPr>
          <p:grpSpPr>
            <a:xfrm>
              <a:off x="4119483" y="866014"/>
              <a:ext cx="5786028" cy="1085694"/>
              <a:chOff x="0" y="0"/>
              <a:chExt cx="5786027" cy="1085693"/>
            </a:xfrm>
          </p:grpSpPr>
          <p:sp>
            <p:nvSpPr>
              <p:cNvPr id="335" name="Rectangle"/>
              <p:cNvSpPr/>
              <p:nvPr/>
            </p:nvSpPr>
            <p:spPr>
              <a:xfrm>
                <a:off x="512757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6" name="Triangle"/>
              <p:cNvSpPr/>
              <p:nvPr/>
            </p:nvSpPr>
            <p:spPr>
              <a:xfrm rot="13500000">
                <a:off x="151343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297313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8" name="Triangle"/>
              <p:cNvSpPr/>
              <p:nvPr/>
            </p:nvSpPr>
            <p:spPr>
              <a:xfrm rot="13500000">
                <a:off x="935899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2081869" y="0"/>
                <a:ext cx="780140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0" name="Triangle"/>
              <p:cNvSpPr/>
              <p:nvPr/>
            </p:nvSpPr>
            <p:spPr>
              <a:xfrm rot="13500000">
                <a:off x="1720455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2866424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2" name="Triangle"/>
              <p:cNvSpPr/>
              <p:nvPr/>
            </p:nvSpPr>
            <p:spPr>
              <a:xfrm rot="13500000">
                <a:off x="2505010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Triangle"/>
              <p:cNvSpPr/>
              <p:nvPr/>
            </p:nvSpPr>
            <p:spPr>
              <a:xfrm rot="13500000">
                <a:off x="4881189" y="173361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3673492" y="194"/>
                <a:ext cx="780141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5" name="Triangle"/>
              <p:cNvSpPr/>
              <p:nvPr/>
            </p:nvSpPr>
            <p:spPr>
              <a:xfrm rot="13500000">
                <a:off x="3312078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4458048" y="194"/>
                <a:ext cx="780140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7" name="Triangle"/>
              <p:cNvSpPr/>
              <p:nvPr/>
            </p:nvSpPr>
            <p:spPr>
              <a:xfrm rot="13500000">
                <a:off x="4096634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50" name="Line"/>
          <p:cNvSpPr/>
          <p:nvPr/>
        </p:nvSpPr>
        <p:spPr>
          <a:xfrm flipH="1">
            <a:off x="4555550" y="5457345"/>
            <a:ext cx="1301097" cy="2307047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54" name="Group"/>
          <p:cNvGrpSpPr/>
          <p:nvPr/>
        </p:nvGrpSpPr>
        <p:grpSpPr>
          <a:xfrm>
            <a:off x="3635728" y="7877115"/>
            <a:ext cx="1209856" cy="1209856"/>
            <a:chOff x="0" y="0"/>
            <a:chExt cx="1209854" cy="1209854"/>
          </a:xfrm>
        </p:grpSpPr>
        <p:pic>
          <p:nvPicPr>
            <p:cNvPr id="351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5" name="Line"/>
          <p:cNvSpPr/>
          <p:nvPr/>
        </p:nvSpPr>
        <p:spPr>
          <a:xfrm flipH="1">
            <a:off x="6287787" y="5345494"/>
            <a:ext cx="534300" cy="2523724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6" name="Line"/>
          <p:cNvSpPr/>
          <p:nvPr/>
        </p:nvSpPr>
        <p:spPr>
          <a:xfrm>
            <a:off x="8329312" y="5351341"/>
            <a:ext cx="1" cy="2506578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7" name="Line"/>
          <p:cNvSpPr/>
          <p:nvPr/>
        </p:nvSpPr>
        <p:spPr>
          <a:xfrm>
            <a:off x="9253777" y="5353384"/>
            <a:ext cx="978799" cy="2497280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61" name="Group"/>
          <p:cNvGrpSpPr/>
          <p:nvPr/>
        </p:nvGrpSpPr>
        <p:grpSpPr>
          <a:xfrm>
            <a:off x="5773881" y="7877115"/>
            <a:ext cx="1209856" cy="1209856"/>
            <a:chOff x="0" y="0"/>
            <a:chExt cx="1209854" cy="1209854"/>
          </a:xfrm>
        </p:grpSpPr>
        <p:pic>
          <p:nvPicPr>
            <p:cNvPr id="35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5" name="Group"/>
          <p:cNvGrpSpPr/>
          <p:nvPr/>
        </p:nvGrpSpPr>
        <p:grpSpPr>
          <a:xfrm>
            <a:off x="7912034" y="7877115"/>
            <a:ext cx="1209855" cy="1209856"/>
            <a:chOff x="0" y="0"/>
            <a:chExt cx="1209854" cy="1209854"/>
          </a:xfrm>
        </p:grpSpPr>
        <p:pic>
          <p:nvPicPr>
            <p:cNvPr id="36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9" name="Group"/>
          <p:cNvGrpSpPr/>
          <p:nvPr/>
        </p:nvGrpSpPr>
        <p:grpSpPr>
          <a:xfrm>
            <a:off x="10050187" y="7877115"/>
            <a:ext cx="1209856" cy="1209856"/>
            <a:chOff x="0" y="0"/>
            <a:chExt cx="1209854" cy="1209854"/>
          </a:xfrm>
        </p:grpSpPr>
        <p:pic>
          <p:nvPicPr>
            <p:cNvPr id="366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0" name="Plugins"/>
          <p:cNvSpPr txBox="1"/>
          <p:nvPr/>
        </p:nvSpPr>
        <p:spPr>
          <a:xfrm>
            <a:off x="6565185" y="9054003"/>
            <a:ext cx="1765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2F7DA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Plugins</a:t>
            </a:r>
          </a:p>
        </p:txBody>
      </p:sp>
      <p:sp>
        <p:nvSpPr>
          <p:cNvPr id="371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2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373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4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375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Archetype"/>
          <p:cNvGrpSpPr/>
          <p:nvPr/>
        </p:nvGrpSpPr>
        <p:grpSpPr>
          <a:xfrm>
            <a:off x="1189900" y="499613"/>
            <a:ext cx="2256287" cy="1346201"/>
            <a:chOff x="0" y="0"/>
            <a:chExt cx="2256286" cy="1346200"/>
          </a:xfrm>
        </p:grpSpPr>
        <p:sp>
          <p:nvSpPr>
            <p:cNvPr id="384" name="Archetype"/>
            <p:cNvSpPr/>
            <p:nvPr/>
          </p:nvSpPr>
          <p:spPr>
            <a:xfrm>
              <a:off x="38100" y="38100"/>
              <a:ext cx="2180087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Archetype</a:t>
              </a:r>
            </a:p>
          </p:txBody>
        </p:sp>
        <p:pic>
          <p:nvPicPr>
            <p:cNvPr id="383" name="Archetype" descr="Archety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56287" cy="1346200"/>
            </a:xfrm>
            <a:prstGeom prst="rect">
              <a:avLst/>
            </a:prstGeom>
            <a:effectLst/>
          </p:spPr>
        </p:pic>
      </p:grpSp>
      <p:grpSp>
        <p:nvGrpSpPr>
          <p:cNvPr id="406" name="Group"/>
          <p:cNvGrpSpPr/>
          <p:nvPr/>
        </p:nvGrpSpPr>
        <p:grpSpPr>
          <a:xfrm>
            <a:off x="264058" y="3452602"/>
            <a:ext cx="9905511" cy="2817724"/>
            <a:chOff x="0" y="0"/>
            <a:chExt cx="9905510" cy="2817722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0"/>
              <a:ext cx="4161946" cy="2817723"/>
              <a:chOff x="0" y="0"/>
              <a:chExt cx="4161945" cy="2817722"/>
            </a:xfrm>
          </p:grpSpPr>
          <p:sp>
            <p:nvSpPr>
              <p:cNvPr id="386" name="Project"/>
              <p:cNvSpPr/>
              <p:nvPr/>
            </p:nvSpPr>
            <p:spPr>
              <a:xfrm>
                <a:off x="0" y="0"/>
                <a:ext cx="4161946" cy="2817723"/>
              </a:xfrm>
              <a:prstGeom prst="rect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sz="3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Project</a:t>
                </a:r>
              </a:p>
            </p:txBody>
          </p:sp>
          <p:grpSp>
            <p:nvGrpSpPr>
              <p:cNvPr id="389" name="Group"/>
              <p:cNvGrpSpPr/>
              <p:nvPr/>
            </p:nvGrpSpPr>
            <p:grpSpPr>
              <a:xfrm>
                <a:off x="993715" y="708084"/>
                <a:ext cx="2805383" cy="1804479"/>
                <a:chOff x="0" y="0"/>
                <a:chExt cx="2805382" cy="1804478"/>
              </a:xfrm>
            </p:grpSpPr>
            <p:sp>
              <p:nvSpPr>
                <p:cNvPr id="387" name="POM.xml"/>
                <p:cNvSpPr/>
                <p:nvPr/>
              </p:nvSpPr>
              <p:spPr>
                <a:xfrm>
                  <a:off x="0" y="0"/>
                  <a:ext cx="2805383" cy="80333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POM.xml</a:t>
                  </a:r>
                </a:p>
              </p:txBody>
            </p:sp>
            <p:sp>
              <p:nvSpPr>
                <p:cNvPr id="388" name="Project Structure"/>
                <p:cNvSpPr/>
                <p:nvPr/>
              </p:nvSpPr>
              <p:spPr>
                <a:xfrm>
                  <a:off x="0" y="1001143"/>
                  <a:ext cx="2805383" cy="80333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Project Structure</a:t>
                  </a:r>
                </a:p>
              </p:txBody>
            </p:sp>
          </p:grpSp>
        </p:grpSp>
        <p:sp>
          <p:nvSpPr>
            <p:cNvPr id="391" name="Build"/>
            <p:cNvSpPr txBox="1"/>
            <p:nvPr/>
          </p:nvSpPr>
          <p:spPr>
            <a:xfrm>
              <a:off x="6383958" y="198868"/>
              <a:ext cx="125707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2F7DA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Build</a:t>
              </a:r>
            </a:p>
          </p:txBody>
        </p:sp>
        <p:grpSp>
          <p:nvGrpSpPr>
            <p:cNvPr id="405" name="Group"/>
            <p:cNvGrpSpPr/>
            <p:nvPr/>
          </p:nvGrpSpPr>
          <p:grpSpPr>
            <a:xfrm>
              <a:off x="4119483" y="866014"/>
              <a:ext cx="5786028" cy="1085694"/>
              <a:chOff x="0" y="0"/>
              <a:chExt cx="5786027" cy="1085693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512757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3" name="Triangle"/>
              <p:cNvSpPr/>
              <p:nvPr/>
            </p:nvSpPr>
            <p:spPr>
              <a:xfrm rot="13500000">
                <a:off x="151343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1297313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5" name="Triangle"/>
              <p:cNvSpPr/>
              <p:nvPr/>
            </p:nvSpPr>
            <p:spPr>
              <a:xfrm rot="13500000">
                <a:off x="935899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2081869" y="0"/>
                <a:ext cx="780140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7" name="Triangle"/>
              <p:cNvSpPr/>
              <p:nvPr/>
            </p:nvSpPr>
            <p:spPr>
              <a:xfrm rot="13500000">
                <a:off x="1720455" y="173166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2866424" y="0"/>
                <a:ext cx="780141" cy="1085499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9" name="Triangle"/>
              <p:cNvSpPr/>
              <p:nvPr/>
            </p:nvSpPr>
            <p:spPr>
              <a:xfrm rot="13500000">
                <a:off x="2505010" y="173166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0" name="Triangle"/>
              <p:cNvSpPr/>
              <p:nvPr/>
            </p:nvSpPr>
            <p:spPr>
              <a:xfrm rot="13500000">
                <a:off x="4881189" y="173361"/>
                <a:ext cx="753496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3673492" y="194"/>
                <a:ext cx="780141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13500000">
                <a:off x="3312078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3" name="Rectangle"/>
              <p:cNvSpPr/>
              <p:nvPr/>
            </p:nvSpPr>
            <p:spPr>
              <a:xfrm>
                <a:off x="4458048" y="194"/>
                <a:ext cx="780140" cy="1085500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4" name="Triangle"/>
              <p:cNvSpPr/>
              <p:nvPr/>
            </p:nvSpPr>
            <p:spPr>
              <a:xfrm rot="13500000">
                <a:off x="4096634" y="173361"/>
                <a:ext cx="753495" cy="740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762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7" name="Line"/>
          <p:cNvSpPr/>
          <p:nvPr/>
        </p:nvSpPr>
        <p:spPr>
          <a:xfrm flipH="1">
            <a:off x="4555550" y="5457345"/>
            <a:ext cx="1301097" cy="2307047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411" name="Group"/>
          <p:cNvGrpSpPr/>
          <p:nvPr/>
        </p:nvGrpSpPr>
        <p:grpSpPr>
          <a:xfrm>
            <a:off x="3635728" y="7877115"/>
            <a:ext cx="1209856" cy="1209856"/>
            <a:chOff x="0" y="0"/>
            <a:chExt cx="1209854" cy="1209854"/>
          </a:xfrm>
        </p:grpSpPr>
        <p:pic>
          <p:nvPicPr>
            <p:cNvPr id="408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2" name="Line"/>
          <p:cNvSpPr/>
          <p:nvPr/>
        </p:nvSpPr>
        <p:spPr>
          <a:xfrm flipH="1">
            <a:off x="6287787" y="5345494"/>
            <a:ext cx="534300" cy="2523724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3" name="Line"/>
          <p:cNvSpPr/>
          <p:nvPr/>
        </p:nvSpPr>
        <p:spPr>
          <a:xfrm>
            <a:off x="8329312" y="5351341"/>
            <a:ext cx="1" cy="2506578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4" name="Line"/>
          <p:cNvSpPr/>
          <p:nvPr/>
        </p:nvSpPr>
        <p:spPr>
          <a:xfrm>
            <a:off x="9253777" y="5353384"/>
            <a:ext cx="978799" cy="2497280"/>
          </a:xfrm>
          <a:prstGeom prst="line">
            <a:avLst/>
          </a:prstGeom>
          <a:ln w="50800">
            <a:solidFill>
              <a:srgbClr val="2E7C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418" name="Group"/>
          <p:cNvGrpSpPr/>
          <p:nvPr/>
        </p:nvGrpSpPr>
        <p:grpSpPr>
          <a:xfrm>
            <a:off x="5773881" y="7877115"/>
            <a:ext cx="1209856" cy="1209856"/>
            <a:chOff x="0" y="0"/>
            <a:chExt cx="1209854" cy="1209854"/>
          </a:xfrm>
        </p:grpSpPr>
        <p:pic>
          <p:nvPicPr>
            <p:cNvPr id="415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2" name="Group"/>
          <p:cNvGrpSpPr/>
          <p:nvPr/>
        </p:nvGrpSpPr>
        <p:grpSpPr>
          <a:xfrm>
            <a:off x="7912034" y="7877115"/>
            <a:ext cx="1209855" cy="1209856"/>
            <a:chOff x="0" y="0"/>
            <a:chExt cx="1209854" cy="1209854"/>
          </a:xfrm>
        </p:grpSpPr>
        <p:pic>
          <p:nvPicPr>
            <p:cNvPr id="419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6" name="Group"/>
          <p:cNvGrpSpPr/>
          <p:nvPr/>
        </p:nvGrpSpPr>
        <p:grpSpPr>
          <a:xfrm>
            <a:off x="10050187" y="7877115"/>
            <a:ext cx="1209856" cy="1209856"/>
            <a:chOff x="0" y="0"/>
            <a:chExt cx="1209854" cy="1209854"/>
          </a:xfrm>
        </p:grpSpPr>
        <p:pic>
          <p:nvPicPr>
            <p:cNvPr id="42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4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127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000" y="254000"/>
              <a:ext cx="955855" cy="955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Plugins"/>
          <p:cNvSpPr txBox="1"/>
          <p:nvPr/>
        </p:nvSpPr>
        <p:spPr>
          <a:xfrm>
            <a:off x="6565185" y="9054003"/>
            <a:ext cx="1765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2F7DA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Plugins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2318043" y="1907935"/>
            <a:ext cx="1" cy="148254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9" name="Create"/>
          <p:cNvSpPr txBox="1"/>
          <p:nvPr/>
        </p:nvSpPr>
        <p:spPr>
          <a:xfrm>
            <a:off x="1159735" y="2382508"/>
            <a:ext cx="11750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Create</a:t>
            </a:r>
          </a:p>
        </p:txBody>
      </p:sp>
      <p:sp>
        <p:nvSpPr>
          <p:cNvPr id="430" name="Line"/>
          <p:cNvSpPr/>
          <p:nvPr/>
        </p:nvSpPr>
        <p:spPr>
          <a:xfrm flipV="1">
            <a:off x="4069081" y="1763671"/>
            <a:ext cx="4947377" cy="2369726"/>
          </a:xfrm>
          <a:prstGeom prst="line">
            <a:avLst/>
          </a:prstGeom>
          <a:ln w="50800">
            <a:solidFill>
              <a:schemeClr val="accent1">
                <a:hueOff val="273562"/>
                <a:satOff val="2937"/>
                <a:lumOff val="-22233"/>
              </a:schemeClr>
            </a:solidFill>
            <a:prstDash val="sysDot"/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1" name="Retrieve Dependencies"/>
          <p:cNvSpPr txBox="1"/>
          <p:nvPr/>
        </p:nvSpPr>
        <p:spPr>
          <a:xfrm rot="20072245">
            <a:off x="4259527" y="2382508"/>
            <a:ext cx="39483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Retrieve Dependencies </a:t>
            </a:r>
          </a:p>
        </p:txBody>
      </p:sp>
      <p:grpSp>
        <p:nvGrpSpPr>
          <p:cNvPr id="438" name="Group"/>
          <p:cNvGrpSpPr/>
          <p:nvPr/>
        </p:nvGrpSpPr>
        <p:grpSpPr>
          <a:xfrm>
            <a:off x="8949293" y="379921"/>
            <a:ext cx="1585584" cy="1585584"/>
            <a:chOff x="0" y="0"/>
            <a:chExt cx="1585583" cy="1585583"/>
          </a:xfrm>
        </p:grpSpPr>
        <p:pic>
          <p:nvPicPr>
            <p:cNvPr id="432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3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127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4000" y="254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81000" y="381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8000" y="508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7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5000" y="635000"/>
              <a:ext cx="950584" cy="950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9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26107" y="3512448"/>
            <a:ext cx="2698032" cy="2698032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Artifact"/>
          <p:cNvSpPr txBox="1"/>
          <p:nvPr/>
        </p:nvSpPr>
        <p:spPr>
          <a:xfrm>
            <a:off x="10917760" y="2937565"/>
            <a:ext cx="17147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Artifact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reate a maven project:…"/>
          <p:cNvSpPr txBox="1">
            <a:spLocks noGrp="1"/>
          </p:cNvSpPr>
          <p:nvPr>
            <p:ph type="body" idx="1"/>
          </p:nvPr>
        </p:nvSpPr>
        <p:spPr>
          <a:xfrm>
            <a:off x="109028" y="2719716"/>
            <a:ext cx="12786744" cy="69137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Create a maven project: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3"/>
              </a:rPr>
              <a:t>http://maven.apache.org/archetype/maven-archetype-plugin/usage.html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endParaRPr u="sng">
              <a:hlinkClick r:id="rId3"/>
            </a:endParaRPr>
          </a:p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Maven in 5 mins: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4"/>
              </a:rPr>
              <a:t>http://maven.apache.org/guides/getting-started/maven-in-five-minutes.html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endParaRPr u="sng">
              <a:hlinkClick r:id="rId4"/>
            </a:endParaRPr>
          </a:p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Understand the build process: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5"/>
              </a:rPr>
              <a:t>https://maven.apache.org/guides/introduction/introduction-to-the-lifecycle.html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endParaRPr u="sng">
              <a:hlinkClick r:id="rId5"/>
            </a:endParaRPr>
          </a:p>
          <a:p>
            <a:pPr marL="0" indent="0">
              <a:lnSpc>
                <a:spcPct val="10000"/>
              </a:lnSpc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 Good Tutorial:</a:t>
            </a:r>
          </a:p>
          <a:p>
            <a:pPr marL="0" indent="0">
              <a:lnSpc>
                <a:spcPct val="10000"/>
              </a:lnSpc>
              <a:buSzTx/>
              <a:buNone/>
              <a:defRPr sz="2800"/>
            </a:pPr>
            <a:r>
              <a:rPr u="sng">
                <a:hlinkClick r:id="rId6"/>
              </a:rPr>
              <a:t>https://www.youtube.com/playlist?list=PL92E89440B7BFD0F6</a:t>
            </a:r>
          </a:p>
        </p:txBody>
      </p:sp>
      <p:sp>
        <p:nvSpPr>
          <p:cNvPr id="443" name="Useful Link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Useful Links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aven is a Build T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 is a Build Tool</a:t>
            </a:r>
          </a:p>
        </p:txBody>
      </p:sp>
      <p:grpSp>
        <p:nvGrpSpPr>
          <p:cNvPr id="130" name="Group"/>
          <p:cNvGrpSpPr/>
          <p:nvPr/>
        </p:nvGrpSpPr>
        <p:grpSpPr>
          <a:xfrm>
            <a:off x="5168900" y="3810000"/>
            <a:ext cx="2133600" cy="2133600"/>
            <a:chOff x="0" y="0"/>
            <a:chExt cx="2133600" cy="2133600"/>
          </a:xfrm>
        </p:grpSpPr>
        <p:pic>
          <p:nvPicPr>
            <p:cNvPr id="125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127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4000" y="254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1000" y="381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0" y="508000"/>
              <a:ext cx="1625600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Line"/>
          <p:cNvSpPr/>
          <p:nvPr/>
        </p:nvSpPr>
        <p:spPr>
          <a:xfrm flipH="1" flipV="1">
            <a:off x="3567293" y="4016573"/>
            <a:ext cx="1772441" cy="4396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2" name="Compile"/>
          <p:cNvSpPr txBox="1"/>
          <p:nvPr/>
        </p:nvSpPr>
        <p:spPr>
          <a:xfrm>
            <a:off x="1657400" y="3549650"/>
            <a:ext cx="18160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Compile</a:t>
            </a:r>
          </a:p>
        </p:txBody>
      </p:sp>
      <p:sp>
        <p:nvSpPr>
          <p:cNvPr id="133" name="Line"/>
          <p:cNvSpPr/>
          <p:nvPr/>
        </p:nvSpPr>
        <p:spPr>
          <a:xfrm flipH="1">
            <a:off x="3564798" y="4976961"/>
            <a:ext cx="1774937" cy="8158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Run Tests"/>
          <p:cNvSpPr txBox="1"/>
          <p:nvPr/>
        </p:nvSpPr>
        <p:spPr>
          <a:xfrm>
            <a:off x="1339240" y="5429250"/>
            <a:ext cx="20967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Run Tests</a:t>
            </a:r>
          </a:p>
        </p:txBody>
      </p:sp>
      <p:sp>
        <p:nvSpPr>
          <p:cNvPr id="135" name="Line"/>
          <p:cNvSpPr/>
          <p:nvPr/>
        </p:nvSpPr>
        <p:spPr>
          <a:xfrm flipH="1">
            <a:off x="5490982" y="6043761"/>
            <a:ext cx="572653" cy="13213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6" name="Generate JavaDoc"/>
          <p:cNvSpPr txBox="1"/>
          <p:nvPr/>
        </p:nvSpPr>
        <p:spPr>
          <a:xfrm>
            <a:off x="2758652" y="7460267"/>
            <a:ext cx="39515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Generate JavaDoc</a:t>
            </a:r>
          </a:p>
        </p:txBody>
      </p:sp>
      <p:sp>
        <p:nvSpPr>
          <p:cNvPr id="137" name="Line"/>
          <p:cNvSpPr/>
          <p:nvPr/>
        </p:nvSpPr>
        <p:spPr>
          <a:xfrm>
            <a:off x="7222211" y="5707657"/>
            <a:ext cx="1811394" cy="722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8" name="Deploy"/>
          <p:cNvSpPr txBox="1"/>
          <p:nvPr/>
        </p:nvSpPr>
        <p:spPr>
          <a:xfrm>
            <a:off x="9124873" y="6267450"/>
            <a:ext cx="1562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Deploy</a:t>
            </a:r>
          </a:p>
        </p:txBody>
      </p:sp>
      <p:sp>
        <p:nvSpPr>
          <p:cNvPr id="139" name="Line"/>
          <p:cNvSpPr/>
          <p:nvPr/>
        </p:nvSpPr>
        <p:spPr>
          <a:xfrm flipV="1">
            <a:off x="7222335" y="3932507"/>
            <a:ext cx="1811205" cy="732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…"/>
          <p:cNvSpPr txBox="1"/>
          <p:nvPr/>
        </p:nvSpPr>
        <p:spPr>
          <a:xfrm>
            <a:off x="9150350" y="354965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aven is 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t>Maven is a </a:t>
            </a:r>
          </a:p>
          <a:p>
            <a:pPr defTabSz="449833">
              <a:defRPr sz="6160"/>
            </a:pPr>
            <a:r>
              <a:t>Dependency Management Tool</a:t>
            </a:r>
          </a:p>
        </p:txBody>
      </p:sp>
      <p:pic>
        <p:nvPicPr>
          <p:cNvPr id="14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6481" y="2641723"/>
            <a:ext cx="7011838" cy="7143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aven is 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t>Maven is a </a:t>
            </a:r>
          </a:p>
          <a:p>
            <a:pPr defTabSz="449833">
              <a:defRPr sz="6160"/>
            </a:pPr>
            <a:r>
              <a:t>Dependency Management Tool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6481" y="2641723"/>
            <a:ext cx="7011838" cy="714372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ounded Rectangle"/>
          <p:cNvSpPr/>
          <p:nvPr/>
        </p:nvSpPr>
        <p:spPr>
          <a:xfrm>
            <a:off x="3592781" y="6729622"/>
            <a:ext cx="2936217" cy="746006"/>
          </a:xfrm>
          <a:prstGeom prst="roundRect">
            <a:avLst>
              <a:gd name="adj" fmla="val 20420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aven is 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t>Maven is a </a:t>
            </a:r>
          </a:p>
          <a:p>
            <a:pPr defTabSz="449833">
              <a:defRPr sz="6160"/>
            </a:pPr>
            <a:r>
              <a:t>Dependency Management Tool</a:t>
            </a:r>
          </a:p>
        </p:txBody>
      </p:sp>
      <p:pic>
        <p:nvPicPr>
          <p:cNvPr id="162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847" y="2507471"/>
            <a:ext cx="12371106" cy="7222277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https://community.oracle.com/docs/DOC-982921"/>
          <p:cNvSpPr txBox="1"/>
          <p:nvPr/>
        </p:nvSpPr>
        <p:spPr>
          <a:xfrm>
            <a:off x="7894315" y="9302390"/>
            <a:ext cx="50914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i="1" u="sng">
                <a:latin typeface="Helvetica"/>
                <a:ea typeface="Helvetica"/>
                <a:cs typeface="Helvetica"/>
                <a:sym typeface="Helvetica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https://community.oracle.com/docs/DOC-982921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"/>
          <p:cNvGrpSpPr/>
          <p:nvPr/>
        </p:nvGrpSpPr>
        <p:grpSpPr>
          <a:xfrm>
            <a:off x="-144733" y="2447068"/>
            <a:ext cx="5422352" cy="3595808"/>
            <a:chOff x="0" y="0"/>
            <a:chExt cx="5422350" cy="3595806"/>
          </a:xfrm>
        </p:grpSpPr>
        <p:pic>
          <p:nvPicPr>
            <p:cNvPr id="171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22351" cy="3062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6448" y="3043899"/>
              <a:ext cx="1876485" cy="55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8978" y="152400"/>
            <a:ext cx="7327901" cy="9448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Group"/>
          <p:cNvGrpSpPr/>
          <p:nvPr/>
        </p:nvGrpSpPr>
        <p:grpSpPr>
          <a:xfrm>
            <a:off x="-144733" y="2447068"/>
            <a:ext cx="5422352" cy="3595808"/>
            <a:chOff x="0" y="0"/>
            <a:chExt cx="5422350" cy="3595806"/>
          </a:xfrm>
        </p:grpSpPr>
        <p:pic>
          <p:nvPicPr>
            <p:cNvPr id="176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22351" cy="3062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6448" y="3043899"/>
              <a:ext cx="1876485" cy="55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Rounded Rectangle"/>
          <p:cNvSpPr/>
          <p:nvPr/>
        </p:nvSpPr>
        <p:spPr>
          <a:xfrm>
            <a:off x="614452" y="5487418"/>
            <a:ext cx="2195603" cy="536337"/>
          </a:xfrm>
          <a:prstGeom prst="roundRect">
            <a:avLst>
              <a:gd name="adj" fmla="val 25170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8978" y="152400"/>
            <a:ext cx="7327901" cy="9448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4" name="Group"/>
          <p:cNvGrpSpPr/>
          <p:nvPr/>
        </p:nvGrpSpPr>
        <p:grpSpPr>
          <a:xfrm>
            <a:off x="-144733" y="2447068"/>
            <a:ext cx="5422352" cy="3595808"/>
            <a:chOff x="0" y="0"/>
            <a:chExt cx="5422350" cy="3595806"/>
          </a:xfrm>
        </p:grpSpPr>
        <p:pic>
          <p:nvPicPr>
            <p:cNvPr id="182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422351" cy="3062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76448" y="3043899"/>
              <a:ext cx="1876485" cy="55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5" name="Rounded Rectangle"/>
          <p:cNvSpPr/>
          <p:nvPr/>
        </p:nvSpPr>
        <p:spPr>
          <a:xfrm>
            <a:off x="6323701" y="1887807"/>
            <a:ext cx="6496590" cy="1730376"/>
          </a:xfrm>
          <a:prstGeom prst="roundRect">
            <a:avLst>
              <a:gd name="adj" fmla="val 23084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ounded Rectangle"/>
          <p:cNvSpPr/>
          <p:nvPr/>
        </p:nvSpPr>
        <p:spPr>
          <a:xfrm>
            <a:off x="6323701" y="4890399"/>
            <a:ext cx="6638087" cy="3532307"/>
          </a:xfrm>
          <a:prstGeom prst="roundRect">
            <a:avLst>
              <a:gd name="adj" fmla="val 11308"/>
            </a:avLst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Project…"/>
          <p:cNvSpPr txBox="1"/>
          <p:nvPr/>
        </p:nvSpPr>
        <p:spPr>
          <a:xfrm>
            <a:off x="3850412" y="2156095"/>
            <a:ext cx="245150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Project </a:t>
            </a:r>
          </a:p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Description</a:t>
            </a:r>
          </a:p>
        </p:txBody>
      </p:sp>
      <p:sp>
        <p:nvSpPr>
          <p:cNvPr id="188" name="Dependencies"/>
          <p:cNvSpPr txBox="1"/>
          <p:nvPr/>
        </p:nvSpPr>
        <p:spPr>
          <a:xfrm>
            <a:off x="3105789" y="6332702"/>
            <a:ext cx="3112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Dependencies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vn   archetype:generate (Create a new project)…"/>
          <p:cNvSpPr txBox="1">
            <a:spLocks noGrp="1"/>
          </p:cNvSpPr>
          <p:nvPr>
            <p:ph type="body" idx="1"/>
          </p:nvPr>
        </p:nvSpPr>
        <p:spPr>
          <a:xfrm>
            <a:off x="160607" y="2362768"/>
            <a:ext cx="12683587" cy="5028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mvn   </a:t>
            </a:r>
            <a:r>
              <a:t>archetype:generate </a:t>
            </a:r>
            <a:r>
              <a:rPr>
                <a:solidFill>
                  <a:schemeClr val="accent1"/>
                </a:solidFill>
              </a:rPr>
              <a:t>(Create a new project) </a:t>
            </a:r>
          </a:p>
          <a:p>
            <a:pPr marL="0" lvl="4" indent="914400">
              <a:buSzTx/>
              <a:buNone/>
            </a:pPr>
            <a:r>
              <a:t>-DartifactId=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demo-app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(with this name)</a:t>
            </a:r>
          </a:p>
          <a:p>
            <a:pPr marL="0" lvl="4" indent="914400">
              <a:buSzTx/>
              <a:buNone/>
            </a:pPr>
            <a:r>
              <a:t>-DgroupId=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ch.unibe.scg </a:t>
            </a:r>
            <a:r>
              <a:rPr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(with this package prefix)</a:t>
            </a:r>
          </a:p>
          <a:p>
            <a:pPr marL="0" lvl="4" indent="914400">
              <a:buSzTx/>
              <a:buNone/>
            </a:pPr>
            <a:r>
              <a:t>-DarchetypeArtifactId=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maven-archetype-quickstart </a:t>
            </a:r>
            <a:r>
              <a:rPr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(using this  template)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Benutzerdefiniert</PresentationFormat>
  <Paragraphs>115</Paragraphs>
  <Slides>19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Helvetica</vt:lpstr>
      <vt:lpstr>Helvetica Light</vt:lpstr>
      <vt:lpstr>Helvetica Neue</vt:lpstr>
      <vt:lpstr>Symbol</vt:lpstr>
      <vt:lpstr>White</vt:lpstr>
      <vt:lpstr>PowerPoint-Präsentation</vt:lpstr>
      <vt:lpstr>Maven is a Build Tool</vt:lpstr>
      <vt:lpstr>Maven is a  Dependency Management Tool</vt:lpstr>
      <vt:lpstr>Maven is a  Dependency Management Tool</vt:lpstr>
      <vt:lpstr>Maven is a  Dependency Management Tool</vt:lpstr>
      <vt:lpstr>PowerPoint-Präsentation</vt:lpstr>
      <vt:lpstr>PowerPoint-Präsentation</vt:lpstr>
      <vt:lpstr>PowerPoint-Präsentation</vt:lpstr>
      <vt:lpstr>PowerPoint-Präsentation</vt:lpstr>
      <vt:lpstr>Maven Phases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Icewater</cp:lastModifiedBy>
  <cp:revision>20</cp:revision>
  <dcterms:modified xsi:type="dcterms:W3CDTF">2017-09-20T11:28:39Z</dcterms:modified>
</cp:coreProperties>
</file>