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64" r:id="rId6"/>
    <p:sldId id="260" r:id="rId7"/>
    <p:sldId id="265" r:id="rId8"/>
    <p:sldId id="261"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D14B"/>
    <a:srgbClr val="E1B74D"/>
    <a:srgbClr val="DACB74"/>
    <a:srgbClr val="C3A261"/>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FFF01A-2D1A-4735-8037-9A361B533AFB}" v="88" dt="2019-07-18T00:26:16.6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7/18/2019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7/18/2019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7/18/2019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hyperlink" Target="https://projectlombok.org/features/EqualsAndHashCode.html" TargetMode="External"/><Relationship Id="rId4" Type="http://schemas.openxmlformats.org/officeDocument/2006/relationships/hyperlink" Target="https://projectlombok.org/features/ToString.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6D978-49C5-4737-AEDF-1F939B15CA40}"/>
              </a:ext>
            </a:extLst>
          </p:cNvPr>
          <p:cNvSpPr>
            <a:spLocks noGrp="1"/>
          </p:cNvSpPr>
          <p:nvPr>
            <p:ph type="ctrTitle"/>
          </p:nvPr>
        </p:nvSpPr>
        <p:spPr/>
        <p:txBody>
          <a:bodyPr/>
          <a:lstStyle/>
          <a:p>
            <a:r>
              <a:rPr lang="en-US" dirty="0"/>
              <a:t>Introduction to </a:t>
            </a:r>
            <a:br>
              <a:rPr lang="en-US" dirty="0"/>
            </a:br>
            <a:r>
              <a:rPr lang="en-US" dirty="0"/>
              <a:t>Java Microservices</a:t>
            </a:r>
            <a:br>
              <a:rPr lang="en-US" dirty="0"/>
            </a:br>
            <a:r>
              <a:rPr lang="en-US" sz="3200" u="sng" dirty="0"/>
              <a:t>Part 1 : Classic Monolith</a:t>
            </a:r>
            <a:endParaRPr lang="en-US" u="sng" dirty="0"/>
          </a:p>
        </p:txBody>
      </p:sp>
      <p:sp>
        <p:nvSpPr>
          <p:cNvPr id="3" name="Subtitle 2">
            <a:extLst>
              <a:ext uri="{FF2B5EF4-FFF2-40B4-BE49-F238E27FC236}">
                <a16:creationId xmlns:a16="http://schemas.microsoft.com/office/drawing/2014/main" id="{D587EDE6-A5FC-407A-B83B-8A0629430BF8}"/>
              </a:ext>
            </a:extLst>
          </p:cNvPr>
          <p:cNvSpPr>
            <a:spLocks noGrp="1"/>
          </p:cNvSpPr>
          <p:nvPr>
            <p:ph type="subTitle" idx="1"/>
          </p:nvPr>
        </p:nvSpPr>
        <p:spPr/>
        <p:txBody>
          <a:bodyPr>
            <a:normAutofit lnSpcReduction="10000"/>
          </a:bodyPr>
          <a:lstStyle/>
          <a:p>
            <a:endParaRPr lang="en-US" dirty="0"/>
          </a:p>
          <a:p>
            <a:r>
              <a:rPr lang="en-US" dirty="0"/>
              <a:t>Evolution from classic monolith application to microservices </a:t>
            </a:r>
          </a:p>
          <a:p>
            <a:r>
              <a:rPr lang="en-US" dirty="0"/>
              <a:t>with Spring Boot / Spring Cloud / JPA / NoSQL / Kafka / CQRS</a:t>
            </a:r>
          </a:p>
        </p:txBody>
      </p:sp>
    </p:spTree>
    <p:extLst>
      <p:ext uri="{BB962C8B-B14F-4D97-AF65-F5344CB8AC3E}">
        <p14:creationId xmlns:p14="http://schemas.microsoft.com/office/powerpoint/2010/main" val="2717403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195956D-DF74-4E71-B46C-ADEA15C33D88}"/>
              </a:ext>
            </a:extLst>
          </p:cNvPr>
          <p:cNvPicPr>
            <a:picLocks noChangeAspect="1"/>
          </p:cNvPicPr>
          <p:nvPr/>
        </p:nvPicPr>
        <p:blipFill>
          <a:blip r:embed="rId2"/>
          <a:stretch>
            <a:fillRect/>
          </a:stretch>
        </p:blipFill>
        <p:spPr>
          <a:xfrm>
            <a:off x="1889568" y="5023910"/>
            <a:ext cx="3086100" cy="1181100"/>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6601C7A3-5E61-41C5-B743-62A3B3057D67}"/>
              </a:ext>
            </a:extLst>
          </p:cNvPr>
          <p:cNvPicPr>
            <a:picLocks noChangeAspect="1"/>
          </p:cNvPicPr>
          <p:nvPr/>
        </p:nvPicPr>
        <p:blipFill>
          <a:blip r:embed="rId3"/>
          <a:stretch>
            <a:fillRect/>
          </a:stretch>
        </p:blipFill>
        <p:spPr>
          <a:xfrm>
            <a:off x="8386123" y="433429"/>
            <a:ext cx="2952750" cy="1933575"/>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48FD5CF6-6DC8-4091-81B1-9749BE2B5B9F}"/>
              </a:ext>
            </a:extLst>
          </p:cNvPr>
          <p:cNvSpPr>
            <a:spLocks noGrp="1"/>
          </p:cNvSpPr>
          <p:nvPr>
            <p:ph type="title"/>
          </p:nvPr>
        </p:nvSpPr>
        <p:spPr/>
        <p:txBody>
          <a:bodyPr/>
          <a:lstStyle/>
          <a:p>
            <a:r>
              <a:rPr lang="en-US" dirty="0"/>
              <a:t>Lombok</a:t>
            </a:r>
          </a:p>
        </p:txBody>
      </p:sp>
      <p:sp>
        <p:nvSpPr>
          <p:cNvPr id="3" name="Content Placeholder 2">
            <a:extLst>
              <a:ext uri="{FF2B5EF4-FFF2-40B4-BE49-F238E27FC236}">
                <a16:creationId xmlns:a16="http://schemas.microsoft.com/office/drawing/2014/main" id="{0F73DE5A-CCA8-43A0-BE7F-F40F097747D1}"/>
              </a:ext>
            </a:extLst>
          </p:cNvPr>
          <p:cNvSpPr>
            <a:spLocks noGrp="1"/>
          </p:cNvSpPr>
          <p:nvPr>
            <p:ph idx="1"/>
          </p:nvPr>
        </p:nvSpPr>
        <p:spPr/>
        <p:txBody>
          <a:bodyPr/>
          <a:lstStyle/>
          <a:p>
            <a:r>
              <a:rPr lang="en-US" b="1" dirty="0"/>
              <a:t>Getters/Setters, Constructors</a:t>
            </a:r>
          </a:p>
          <a:p>
            <a:r>
              <a:rPr lang="en-US" b="1" dirty="0"/>
              <a:t>Lazy Getter</a:t>
            </a:r>
          </a:p>
          <a:p>
            <a:r>
              <a:rPr lang="en-US" b="1" i="1" u="sng" dirty="0" err="1">
                <a:hlinkClick r:id="rId4"/>
              </a:rPr>
              <a:t>ToString</a:t>
            </a:r>
            <a:r>
              <a:rPr lang="en-US" dirty="0"/>
              <a:t>:</a:t>
            </a:r>
          </a:p>
          <a:p>
            <a:r>
              <a:rPr lang="en-US" b="1" i="1" u="sng" dirty="0" err="1">
                <a:hlinkClick r:id="rId5"/>
              </a:rPr>
              <a:t>EqualsAndHashCode</a:t>
            </a:r>
            <a:r>
              <a:rPr lang="en-US" dirty="0"/>
              <a:t>:</a:t>
            </a:r>
          </a:p>
          <a:p>
            <a:endParaRPr lang="en-US" dirty="0"/>
          </a:p>
        </p:txBody>
      </p:sp>
      <p:pic>
        <p:nvPicPr>
          <p:cNvPr id="10" name="Picture 9">
            <a:extLst>
              <a:ext uri="{FF2B5EF4-FFF2-40B4-BE49-F238E27FC236}">
                <a16:creationId xmlns:a16="http://schemas.microsoft.com/office/drawing/2014/main" id="{7FAFBF0C-F200-4D4F-9C67-401921E39B8E}"/>
              </a:ext>
            </a:extLst>
          </p:cNvPr>
          <p:cNvPicPr>
            <a:picLocks noChangeAspect="1"/>
          </p:cNvPicPr>
          <p:nvPr/>
        </p:nvPicPr>
        <p:blipFill>
          <a:blip r:embed="rId6"/>
          <a:stretch>
            <a:fillRect/>
          </a:stretch>
        </p:blipFill>
        <p:spPr>
          <a:xfrm>
            <a:off x="5490018" y="217433"/>
            <a:ext cx="3000375" cy="2409825"/>
          </a:xfrm>
          <a:prstGeom prst="rect">
            <a:avLst/>
          </a:prstGeom>
          <a:ln>
            <a:noFill/>
          </a:ln>
          <a:effectLst>
            <a:outerShdw blurRad="190500" algn="tl" rotWithShape="0">
              <a:srgbClr val="000000">
                <a:alpha val="70000"/>
              </a:srgbClr>
            </a:outerShdw>
          </a:effectLst>
        </p:spPr>
      </p:pic>
      <p:pic>
        <p:nvPicPr>
          <p:cNvPr id="13" name="Picture 12">
            <a:extLst>
              <a:ext uri="{FF2B5EF4-FFF2-40B4-BE49-F238E27FC236}">
                <a16:creationId xmlns:a16="http://schemas.microsoft.com/office/drawing/2014/main" id="{182A6EB5-5C59-4902-8E63-67D465CCDAE9}"/>
              </a:ext>
            </a:extLst>
          </p:cNvPr>
          <p:cNvPicPr>
            <a:picLocks noChangeAspect="1"/>
          </p:cNvPicPr>
          <p:nvPr/>
        </p:nvPicPr>
        <p:blipFill>
          <a:blip r:embed="rId7"/>
          <a:stretch>
            <a:fillRect/>
          </a:stretch>
        </p:blipFill>
        <p:spPr>
          <a:xfrm>
            <a:off x="4975668" y="2573420"/>
            <a:ext cx="7029450" cy="3190875"/>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BD4C339C-B0DF-4B08-A17B-A9E2E5115B36}"/>
              </a:ext>
            </a:extLst>
          </p:cNvPr>
          <p:cNvPicPr>
            <a:picLocks noChangeAspect="1"/>
          </p:cNvPicPr>
          <p:nvPr/>
        </p:nvPicPr>
        <p:blipFill>
          <a:blip r:embed="rId8"/>
          <a:stretch>
            <a:fillRect/>
          </a:stretch>
        </p:blipFill>
        <p:spPr>
          <a:xfrm>
            <a:off x="4585498" y="5720768"/>
            <a:ext cx="7019925" cy="7334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34989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ube 14">
            <a:extLst>
              <a:ext uri="{FF2B5EF4-FFF2-40B4-BE49-F238E27FC236}">
                <a16:creationId xmlns:a16="http://schemas.microsoft.com/office/drawing/2014/main" id="{E479A928-3235-4959-B294-8EC09E53D51A}"/>
              </a:ext>
            </a:extLst>
          </p:cNvPr>
          <p:cNvSpPr/>
          <p:nvPr/>
        </p:nvSpPr>
        <p:spPr>
          <a:xfrm>
            <a:off x="841905" y="1530670"/>
            <a:ext cx="3540330" cy="2996645"/>
          </a:xfrm>
          <a:prstGeom prst="cube">
            <a:avLst>
              <a:gd name="adj" fmla="val 3619"/>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Application Server</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2" name="Title 1">
            <a:extLst>
              <a:ext uri="{FF2B5EF4-FFF2-40B4-BE49-F238E27FC236}">
                <a16:creationId xmlns:a16="http://schemas.microsoft.com/office/drawing/2014/main" id="{90795282-835C-48C3-96C5-876A8FE6C076}"/>
              </a:ext>
            </a:extLst>
          </p:cNvPr>
          <p:cNvSpPr>
            <a:spLocks noGrp="1"/>
          </p:cNvSpPr>
          <p:nvPr>
            <p:ph type="title"/>
          </p:nvPr>
        </p:nvSpPr>
        <p:spPr/>
        <p:txBody>
          <a:bodyPr/>
          <a:lstStyle/>
          <a:p>
            <a:r>
              <a:rPr lang="en-US" dirty="0"/>
              <a:t>Monolithic Architecture Benefits</a:t>
            </a:r>
          </a:p>
        </p:txBody>
      </p:sp>
      <p:sp>
        <p:nvSpPr>
          <p:cNvPr id="7" name="Content Placeholder 6">
            <a:extLst>
              <a:ext uri="{FF2B5EF4-FFF2-40B4-BE49-F238E27FC236}">
                <a16:creationId xmlns:a16="http://schemas.microsoft.com/office/drawing/2014/main" id="{1F883B35-2988-4BB2-990D-F42B9BE1B217}"/>
              </a:ext>
            </a:extLst>
          </p:cNvPr>
          <p:cNvSpPr>
            <a:spLocks noGrp="1"/>
          </p:cNvSpPr>
          <p:nvPr>
            <p:ph idx="1"/>
          </p:nvPr>
        </p:nvSpPr>
        <p:spPr>
          <a:xfrm>
            <a:off x="4546807" y="1530671"/>
            <a:ext cx="6024778" cy="4385036"/>
          </a:xfrm>
        </p:spPr>
        <p:txBody>
          <a:bodyPr>
            <a:normAutofit/>
          </a:bodyPr>
          <a:lstStyle/>
          <a:p>
            <a:r>
              <a:rPr lang="en-US" dirty="0"/>
              <a:t>Well known “classic” architecture approach</a:t>
            </a:r>
          </a:p>
          <a:p>
            <a:pPr lvl="1"/>
            <a:r>
              <a:rPr lang="en-US" dirty="0"/>
              <a:t>Easy to design</a:t>
            </a:r>
          </a:p>
          <a:p>
            <a:pPr lvl="1"/>
            <a:r>
              <a:rPr lang="en-US" dirty="0"/>
              <a:t>Easy to understand</a:t>
            </a:r>
          </a:p>
          <a:p>
            <a:pPr lvl="1"/>
            <a:r>
              <a:rPr lang="en-US" dirty="0"/>
              <a:t>Easy to debug</a:t>
            </a:r>
          </a:p>
          <a:p>
            <a:pPr lvl="1"/>
            <a:r>
              <a:rPr lang="en-US" dirty="0"/>
              <a:t>Easy to deploy</a:t>
            </a:r>
          </a:p>
          <a:p>
            <a:pPr lvl="1"/>
            <a:r>
              <a:rPr lang="en-US" dirty="0"/>
              <a:t>Easy to scale</a:t>
            </a:r>
          </a:p>
          <a:p>
            <a:pPr lvl="1"/>
            <a:r>
              <a:rPr lang="en-US" dirty="0"/>
              <a:t>Easy to maintain</a:t>
            </a:r>
          </a:p>
          <a:p>
            <a:r>
              <a:rPr lang="en-US" dirty="0"/>
              <a:t>Good to start new Proof of Concept projects</a:t>
            </a:r>
          </a:p>
          <a:p>
            <a:r>
              <a:rPr lang="en-US" dirty="0"/>
              <a:t>Good for small-to-mid size applications)</a:t>
            </a:r>
          </a:p>
          <a:p>
            <a:r>
              <a:rPr lang="en-US" dirty="0"/>
              <a:t>Good for single development team</a:t>
            </a:r>
          </a:p>
          <a:p>
            <a:endParaRPr lang="en-US" dirty="0"/>
          </a:p>
          <a:p>
            <a:endParaRPr lang="en-US" dirty="0"/>
          </a:p>
        </p:txBody>
      </p:sp>
      <p:sp>
        <p:nvSpPr>
          <p:cNvPr id="5" name="Flowchart: Magnetic Disk 4">
            <a:extLst>
              <a:ext uri="{FF2B5EF4-FFF2-40B4-BE49-F238E27FC236}">
                <a16:creationId xmlns:a16="http://schemas.microsoft.com/office/drawing/2014/main" id="{623A1A54-B2BE-41D3-A55B-1E57A21E3647}"/>
              </a:ext>
            </a:extLst>
          </p:cNvPr>
          <p:cNvSpPr/>
          <p:nvPr/>
        </p:nvSpPr>
        <p:spPr>
          <a:xfrm>
            <a:off x="1431973" y="4645974"/>
            <a:ext cx="2290942" cy="1269732"/>
          </a:xfrm>
          <a:prstGeom prst="flowChartMagneticDisk">
            <a:avLst/>
          </a:prstGeom>
          <a:solidFill>
            <a:srgbClr val="E3D14B"/>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Relational</a:t>
            </a:r>
          </a:p>
          <a:p>
            <a:pPr algn="ctr"/>
            <a:r>
              <a:rPr lang="en-US" dirty="0"/>
              <a:t>DB</a:t>
            </a:r>
          </a:p>
        </p:txBody>
      </p:sp>
      <p:sp>
        <p:nvSpPr>
          <p:cNvPr id="6" name="Cube 5">
            <a:extLst>
              <a:ext uri="{FF2B5EF4-FFF2-40B4-BE49-F238E27FC236}">
                <a16:creationId xmlns:a16="http://schemas.microsoft.com/office/drawing/2014/main" id="{C375F6A3-91D3-48D9-836A-7FA6CB10488C}"/>
              </a:ext>
            </a:extLst>
          </p:cNvPr>
          <p:cNvSpPr/>
          <p:nvPr/>
        </p:nvSpPr>
        <p:spPr>
          <a:xfrm>
            <a:off x="1031629" y="3318791"/>
            <a:ext cx="2915489" cy="1023101"/>
          </a:xfrm>
          <a:prstGeom prst="cube">
            <a:avLst>
              <a:gd name="adj" fmla="val 51041"/>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Data/ORM</a:t>
            </a:r>
          </a:p>
        </p:txBody>
      </p:sp>
      <p:sp>
        <p:nvSpPr>
          <p:cNvPr id="12" name="Cube 11">
            <a:extLst>
              <a:ext uri="{FF2B5EF4-FFF2-40B4-BE49-F238E27FC236}">
                <a16:creationId xmlns:a16="http://schemas.microsoft.com/office/drawing/2014/main" id="{6065278A-DCA6-458D-B6A8-EE3098B8F0FE}"/>
              </a:ext>
            </a:extLst>
          </p:cNvPr>
          <p:cNvSpPr/>
          <p:nvPr/>
        </p:nvSpPr>
        <p:spPr>
          <a:xfrm>
            <a:off x="1031631" y="2708774"/>
            <a:ext cx="2915489" cy="1023101"/>
          </a:xfrm>
          <a:prstGeom prst="cube">
            <a:avLst>
              <a:gd name="adj" fmla="val 5104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bg1"/>
                </a:solidFill>
              </a:rPr>
              <a:t>Business Logic</a:t>
            </a:r>
          </a:p>
        </p:txBody>
      </p:sp>
      <p:sp>
        <p:nvSpPr>
          <p:cNvPr id="13" name="Cube 12">
            <a:extLst>
              <a:ext uri="{FF2B5EF4-FFF2-40B4-BE49-F238E27FC236}">
                <a16:creationId xmlns:a16="http://schemas.microsoft.com/office/drawing/2014/main" id="{92B760D5-2DD7-44DE-B89F-C2C01746F524}"/>
              </a:ext>
            </a:extLst>
          </p:cNvPr>
          <p:cNvSpPr/>
          <p:nvPr/>
        </p:nvSpPr>
        <p:spPr>
          <a:xfrm>
            <a:off x="1031631" y="2090662"/>
            <a:ext cx="2915488" cy="1023101"/>
          </a:xfrm>
          <a:prstGeom prst="cube">
            <a:avLst>
              <a:gd name="adj" fmla="val 510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Interface</a:t>
            </a:r>
          </a:p>
        </p:txBody>
      </p:sp>
      <p:sp>
        <p:nvSpPr>
          <p:cNvPr id="14" name="Arrow: Up-Down 13">
            <a:extLst>
              <a:ext uri="{FF2B5EF4-FFF2-40B4-BE49-F238E27FC236}">
                <a16:creationId xmlns:a16="http://schemas.microsoft.com/office/drawing/2014/main" id="{93F65D31-79D0-4AD0-8A74-90B02D75D34D}"/>
              </a:ext>
            </a:extLst>
          </p:cNvPr>
          <p:cNvSpPr/>
          <p:nvPr/>
        </p:nvSpPr>
        <p:spPr>
          <a:xfrm>
            <a:off x="2374461" y="4349987"/>
            <a:ext cx="347089" cy="568135"/>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519797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95282-835C-48C3-96C5-876A8FE6C076}"/>
              </a:ext>
            </a:extLst>
          </p:cNvPr>
          <p:cNvSpPr>
            <a:spLocks noGrp="1"/>
          </p:cNvSpPr>
          <p:nvPr>
            <p:ph type="title"/>
          </p:nvPr>
        </p:nvSpPr>
        <p:spPr/>
        <p:txBody>
          <a:bodyPr/>
          <a:lstStyle/>
          <a:p>
            <a:r>
              <a:rPr lang="en-US" dirty="0"/>
              <a:t>Monolithic Architecture Drawbacks</a:t>
            </a:r>
          </a:p>
        </p:txBody>
      </p:sp>
      <p:sp>
        <p:nvSpPr>
          <p:cNvPr id="7" name="Content Placeholder 6">
            <a:extLst>
              <a:ext uri="{FF2B5EF4-FFF2-40B4-BE49-F238E27FC236}">
                <a16:creationId xmlns:a16="http://schemas.microsoft.com/office/drawing/2014/main" id="{1F883B35-2988-4BB2-990D-F42B9BE1B217}"/>
              </a:ext>
            </a:extLst>
          </p:cNvPr>
          <p:cNvSpPr>
            <a:spLocks noGrp="1"/>
          </p:cNvSpPr>
          <p:nvPr>
            <p:ph idx="1"/>
          </p:nvPr>
        </p:nvSpPr>
        <p:spPr>
          <a:xfrm>
            <a:off x="4215900" y="1344007"/>
            <a:ext cx="5614231" cy="4904393"/>
          </a:xfrm>
        </p:spPr>
        <p:txBody>
          <a:bodyPr>
            <a:normAutofit fontScale="85000" lnSpcReduction="20000"/>
          </a:bodyPr>
          <a:lstStyle/>
          <a:p>
            <a:r>
              <a:rPr lang="en-US" dirty="0"/>
              <a:t>The large monolithic code base can be difficult to understand and modify because of complex dependencies</a:t>
            </a:r>
          </a:p>
          <a:p>
            <a:r>
              <a:rPr lang="en-US" dirty="0"/>
              <a:t>Large code base slows down the IDE</a:t>
            </a:r>
          </a:p>
          <a:p>
            <a:r>
              <a:rPr lang="en-US" dirty="0"/>
              <a:t>Large applications start and work slowly. </a:t>
            </a:r>
          </a:p>
          <a:p>
            <a:r>
              <a:rPr lang="en-US" dirty="0"/>
              <a:t>Continuous Delivery is difficult because long build/test/deploy cycle</a:t>
            </a:r>
          </a:p>
          <a:p>
            <a:r>
              <a:rPr lang="en-US" dirty="0"/>
              <a:t>Because all modules are running within the same process, a bug in any module, such as a memory leak, can potentially bring down the entire process. </a:t>
            </a:r>
          </a:p>
          <a:p>
            <a:r>
              <a:rPr lang="en-US" dirty="0"/>
              <a:t>A monolithic architecture forces developers to be married to the technology stack which was chosen at the start of development</a:t>
            </a:r>
          </a:p>
          <a:p>
            <a:r>
              <a:rPr lang="en-US" dirty="0"/>
              <a:t>Development scaling requires significant coordination efforts</a:t>
            </a:r>
          </a:p>
          <a:p>
            <a:r>
              <a:rPr lang="en-US" dirty="0"/>
              <a:t>Vertical application scaling can be costly and not always possible because of expensive hardware.</a:t>
            </a:r>
          </a:p>
          <a:p>
            <a:r>
              <a:rPr lang="en-US" dirty="0"/>
              <a:t>Horizontal scaling might be difficult because of expensive high availability (HA) technologies and complex load balancing</a:t>
            </a:r>
          </a:p>
          <a:p>
            <a:r>
              <a:rPr lang="en-US" dirty="0"/>
              <a:t>Requires long term commitment to a technology stack</a:t>
            </a:r>
          </a:p>
          <a:p>
            <a:endParaRPr lang="en-US" dirty="0"/>
          </a:p>
        </p:txBody>
      </p:sp>
      <p:pic>
        <p:nvPicPr>
          <p:cNvPr id="8" name="Picture 7">
            <a:extLst>
              <a:ext uri="{FF2B5EF4-FFF2-40B4-BE49-F238E27FC236}">
                <a16:creationId xmlns:a16="http://schemas.microsoft.com/office/drawing/2014/main" id="{C824E40A-EB45-41B0-9ACE-70204374AC85}"/>
              </a:ext>
            </a:extLst>
          </p:cNvPr>
          <p:cNvPicPr>
            <a:picLocks noChangeAspect="1"/>
          </p:cNvPicPr>
          <p:nvPr/>
        </p:nvPicPr>
        <p:blipFill>
          <a:blip r:embed="rId2"/>
          <a:stretch>
            <a:fillRect/>
          </a:stretch>
        </p:blipFill>
        <p:spPr>
          <a:xfrm>
            <a:off x="472575" y="1930400"/>
            <a:ext cx="3743325" cy="3209925"/>
          </a:xfrm>
          <a:prstGeom prst="rect">
            <a:avLst/>
          </a:prstGeom>
        </p:spPr>
      </p:pic>
      <p:sp>
        <p:nvSpPr>
          <p:cNvPr id="9" name="Flowchart: Magnetic Disk 8">
            <a:extLst>
              <a:ext uri="{FF2B5EF4-FFF2-40B4-BE49-F238E27FC236}">
                <a16:creationId xmlns:a16="http://schemas.microsoft.com/office/drawing/2014/main" id="{DBC1798B-B12E-4290-9AFA-D3223120517D}"/>
              </a:ext>
            </a:extLst>
          </p:cNvPr>
          <p:cNvSpPr/>
          <p:nvPr/>
        </p:nvSpPr>
        <p:spPr>
          <a:xfrm>
            <a:off x="537889" y="5140325"/>
            <a:ext cx="740405" cy="625993"/>
          </a:xfrm>
          <a:prstGeom prst="flowChartMagneticDisk">
            <a:avLst/>
          </a:prstGeom>
          <a:solidFill>
            <a:srgbClr val="E3D14B"/>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1" name="Flowchart: Magnetic Disk 10">
            <a:extLst>
              <a:ext uri="{FF2B5EF4-FFF2-40B4-BE49-F238E27FC236}">
                <a16:creationId xmlns:a16="http://schemas.microsoft.com/office/drawing/2014/main" id="{BDA96DA8-3E8F-4EE6-9332-D63F2810779A}"/>
              </a:ext>
            </a:extLst>
          </p:cNvPr>
          <p:cNvSpPr/>
          <p:nvPr/>
        </p:nvSpPr>
        <p:spPr>
          <a:xfrm>
            <a:off x="1839965" y="5140323"/>
            <a:ext cx="740405" cy="625993"/>
          </a:xfrm>
          <a:prstGeom prst="flowChartMagneticDisk">
            <a:avLst/>
          </a:prstGeom>
          <a:solidFill>
            <a:srgbClr val="E3D14B"/>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42480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E61A3-09DE-4389-B853-EFA60A2E4779}"/>
              </a:ext>
            </a:extLst>
          </p:cNvPr>
          <p:cNvSpPr>
            <a:spLocks noGrp="1"/>
          </p:cNvSpPr>
          <p:nvPr>
            <p:ph type="title"/>
          </p:nvPr>
        </p:nvSpPr>
        <p:spPr/>
        <p:txBody>
          <a:bodyPr/>
          <a:lstStyle/>
          <a:p>
            <a:r>
              <a:rPr lang="en-US" dirty="0"/>
              <a:t>Heavyweight Monolith Spring Stack</a:t>
            </a:r>
          </a:p>
        </p:txBody>
      </p:sp>
      <p:pic>
        <p:nvPicPr>
          <p:cNvPr id="1028" name="Picture 4" descr="https://cloud.fas-consulting.de/drupal/sites/default/files/imce_uploads/news/2018-10-09%20Spring%20Component%20Technologies.png">
            <a:extLst>
              <a:ext uri="{FF2B5EF4-FFF2-40B4-BE49-F238E27FC236}">
                <a16:creationId xmlns:a16="http://schemas.microsoft.com/office/drawing/2014/main" id="{9A06BA14-4600-43F0-B595-0CEBC66C67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538" y="1452651"/>
            <a:ext cx="8705850" cy="5076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525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4068E-A783-4345-B30B-3B8F7164C5FE}"/>
              </a:ext>
            </a:extLst>
          </p:cNvPr>
          <p:cNvSpPr>
            <a:spLocks noGrp="1"/>
          </p:cNvSpPr>
          <p:nvPr>
            <p:ph type="title"/>
          </p:nvPr>
        </p:nvSpPr>
        <p:spPr/>
        <p:txBody>
          <a:bodyPr/>
          <a:lstStyle/>
          <a:p>
            <a:r>
              <a:rPr lang="en-US" dirty="0"/>
              <a:t>Demo App Architecture</a:t>
            </a:r>
          </a:p>
        </p:txBody>
      </p:sp>
      <p:sp>
        <p:nvSpPr>
          <p:cNvPr id="3" name="Content Placeholder 2">
            <a:extLst>
              <a:ext uri="{FF2B5EF4-FFF2-40B4-BE49-F238E27FC236}">
                <a16:creationId xmlns:a16="http://schemas.microsoft.com/office/drawing/2014/main" id="{0FBCDAE8-027D-41C3-A7CA-3476BD67F821}"/>
              </a:ext>
            </a:extLst>
          </p:cNvPr>
          <p:cNvSpPr>
            <a:spLocks noGrp="1"/>
          </p:cNvSpPr>
          <p:nvPr>
            <p:ph idx="1"/>
          </p:nvPr>
        </p:nvSpPr>
        <p:spPr/>
        <p:txBody>
          <a:bodyPr/>
          <a:lstStyle/>
          <a:p>
            <a:endParaRPr lang="en-US" dirty="0"/>
          </a:p>
        </p:txBody>
      </p:sp>
      <p:pic>
        <p:nvPicPr>
          <p:cNvPr id="3078" name="Picture 6" descr="New application architecture">
            <a:extLst>
              <a:ext uri="{FF2B5EF4-FFF2-40B4-BE49-F238E27FC236}">
                <a16:creationId xmlns:a16="http://schemas.microsoft.com/office/drawing/2014/main" id="{EE8BBBBC-D146-4A77-A301-0D448BA84B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8600" y="560880"/>
            <a:ext cx="4897049" cy="5736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910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0F863-7245-4F5E-AC76-10526DDD63DA}"/>
              </a:ext>
            </a:extLst>
          </p:cNvPr>
          <p:cNvSpPr>
            <a:spLocks noGrp="1"/>
          </p:cNvSpPr>
          <p:nvPr>
            <p:ph type="title"/>
          </p:nvPr>
        </p:nvSpPr>
        <p:spPr/>
        <p:txBody>
          <a:bodyPr/>
          <a:lstStyle/>
          <a:p>
            <a:r>
              <a:rPr lang="en-US" dirty="0"/>
              <a:t>Simple Demo Monolith Application</a:t>
            </a:r>
          </a:p>
        </p:txBody>
      </p:sp>
      <p:sp>
        <p:nvSpPr>
          <p:cNvPr id="3" name="Content Placeholder 2">
            <a:extLst>
              <a:ext uri="{FF2B5EF4-FFF2-40B4-BE49-F238E27FC236}">
                <a16:creationId xmlns:a16="http://schemas.microsoft.com/office/drawing/2014/main" id="{089AAAB4-3304-4D3C-8EF1-E6D9780ED308}"/>
              </a:ext>
            </a:extLst>
          </p:cNvPr>
          <p:cNvSpPr>
            <a:spLocks noGrp="1"/>
          </p:cNvSpPr>
          <p:nvPr>
            <p:ph idx="1"/>
          </p:nvPr>
        </p:nvSpPr>
        <p:spPr>
          <a:xfrm>
            <a:off x="4665403" y="1930400"/>
            <a:ext cx="5980296" cy="3880773"/>
          </a:xfrm>
        </p:spPr>
        <p:txBody>
          <a:bodyPr/>
          <a:lstStyle/>
          <a:p>
            <a:endParaRPr lang="en-US" dirty="0"/>
          </a:p>
        </p:txBody>
      </p:sp>
      <p:sp>
        <p:nvSpPr>
          <p:cNvPr id="4" name="Cube 3">
            <a:extLst>
              <a:ext uri="{FF2B5EF4-FFF2-40B4-BE49-F238E27FC236}">
                <a16:creationId xmlns:a16="http://schemas.microsoft.com/office/drawing/2014/main" id="{98DFCB3F-89C8-4906-9934-CAD16DC16716}"/>
              </a:ext>
            </a:extLst>
          </p:cNvPr>
          <p:cNvSpPr/>
          <p:nvPr/>
        </p:nvSpPr>
        <p:spPr>
          <a:xfrm>
            <a:off x="783685" y="1511920"/>
            <a:ext cx="3540330" cy="4299253"/>
          </a:xfrm>
          <a:prstGeom prst="cube">
            <a:avLst>
              <a:gd name="adj" fmla="val 3619"/>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Spring Boot with Embedded Tomcat</a:t>
            </a:r>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5" name="Flowchart: Magnetic Disk 4">
            <a:extLst>
              <a:ext uri="{FF2B5EF4-FFF2-40B4-BE49-F238E27FC236}">
                <a16:creationId xmlns:a16="http://schemas.microsoft.com/office/drawing/2014/main" id="{5143B72C-7B07-4320-A1F7-9F1275B90C18}"/>
              </a:ext>
            </a:extLst>
          </p:cNvPr>
          <p:cNvSpPr/>
          <p:nvPr/>
        </p:nvSpPr>
        <p:spPr>
          <a:xfrm>
            <a:off x="1301038" y="4476911"/>
            <a:ext cx="2290942" cy="1194458"/>
          </a:xfrm>
          <a:prstGeom prst="flowChartMagneticDisk">
            <a:avLst/>
          </a:prstGeom>
          <a:solidFill>
            <a:srgbClr val="E3D14B"/>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H2 Database</a:t>
            </a:r>
          </a:p>
        </p:txBody>
      </p:sp>
      <p:sp>
        <p:nvSpPr>
          <p:cNvPr id="9" name="Arrow: Up-Down 8">
            <a:extLst>
              <a:ext uri="{FF2B5EF4-FFF2-40B4-BE49-F238E27FC236}">
                <a16:creationId xmlns:a16="http://schemas.microsoft.com/office/drawing/2014/main" id="{EE0BC73C-3D0D-4BFB-902F-3070D4583D58}"/>
              </a:ext>
            </a:extLst>
          </p:cNvPr>
          <p:cNvSpPr/>
          <p:nvPr/>
        </p:nvSpPr>
        <p:spPr>
          <a:xfrm>
            <a:off x="2275452" y="4245574"/>
            <a:ext cx="342115" cy="506943"/>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6" name="Cube 5">
            <a:extLst>
              <a:ext uri="{FF2B5EF4-FFF2-40B4-BE49-F238E27FC236}">
                <a16:creationId xmlns:a16="http://schemas.microsoft.com/office/drawing/2014/main" id="{2AB05551-08F8-4251-B30F-9203DA470ED0}"/>
              </a:ext>
            </a:extLst>
          </p:cNvPr>
          <p:cNvSpPr/>
          <p:nvPr/>
        </p:nvSpPr>
        <p:spPr>
          <a:xfrm>
            <a:off x="1031629" y="3318791"/>
            <a:ext cx="2915489" cy="1023101"/>
          </a:xfrm>
          <a:prstGeom prst="cube">
            <a:avLst>
              <a:gd name="adj" fmla="val 51041"/>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User CRUD Repository</a:t>
            </a:r>
          </a:p>
        </p:txBody>
      </p:sp>
      <p:sp>
        <p:nvSpPr>
          <p:cNvPr id="7" name="Cube 6">
            <a:extLst>
              <a:ext uri="{FF2B5EF4-FFF2-40B4-BE49-F238E27FC236}">
                <a16:creationId xmlns:a16="http://schemas.microsoft.com/office/drawing/2014/main" id="{FED9477D-3E08-43DF-95E7-45F1B670CB14}"/>
              </a:ext>
            </a:extLst>
          </p:cNvPr>
          <p:cNvSpPr/>
          <p:nvPr/>
        </p:nvSpPr>
        <p:spPr>
          <a:xfrm>
            <a:off x="1031631" y="2708774"/>
            <a:ext cx="2915489" cy="1023101"/>
          </a:xfrm>
          <a:prstGeom prst="cube">
            <a:avLst>
              <a:gd name="adj" fmla="val 5104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bg1"/>
                </a:solidFill>
              </a:rPr>
              <a:t>User Service Layer</a:t>
            </a:r>
          </a:p>
        </p:txBody>
      </p:sp>
      <p:sp>
        <p:nvSpPr>
          <p:cNvPr id="8" name="Cube 7">
            <a:extLst>
              <a:ext uri="{FF2B5EF4-FFF2-40B4-BE49-F238E27FC236}">
                <a16:creationId xmlns:a16="http://schemas.microsoft.com/office/drawing/2014/main" id="{1E2D6D15-9257-4A57-8FE4-B37E7A4DD203}"/>
              </a:ext>
            </a:extLst>
          </p:cNvPr>
          <p:cNvSpPr/>
          <p:nvPr/>
        </p:nvSpPr>
        <p:spPr>
          <a:xfrm>
            <a:off x="1031631" y="2090662"/>
            <a:ext cx="2915488" cy="1023101"/>
          </a:xfrm>
          <a:prstGeom prst="cube">
            <a:avLst>
              <a:gd name="adj" fmla="val 510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REST Controller</a:t>
            </a:r>
          </a:p>
        </p:txBody>
      </p:sp>
      <p:sp>
        <p:nvSpPr>
          <p:cNvPr id="10" name="Cube 9">
            <a:extLst>
              <a:ext uri="{FF2B5EF4-FFF2-40B4-BE49-F238E27FC236}">
                <a16:creationId xmlns:a16="http://schemas.microsoft.com/office/drawing/2014/main" id="{496A86B9-3CA1-4A5E-89BC-0C6A0F637B85}"/>
              </a:ext>
            </a:extLst>
          </p:cNvPr>
          <p:cNvSpPr/>
          <p:nvPr/>
        </p:nvSpPr>
        <p:spPr>
          <a:xfrm>
            <a:off x="3559562" y="2302475"/>
            <a:ext cx="423065" cy="1943099"/>
          </a:xfrm>
          <a:prstGeom prst="cube">
            <a:avLst>
              <a:gd name="adj" fmla="val 39339"/>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B9081AC4-DB10-4E4A-9182-A404E0020DC6}"/>
              </a:ext>
            </a:extLst>
          </p:cNvPr>
          <p:cNvSpPr txBox="1"/>
          <p:nvPr/>
        </p:nvSpPr>
        <p:spPr>
          <a:xfrm rot="16200000">
            <a:off x="3189356" y="2948422"/>
            <a:ext cx="1320802" cy="615553"/>
          </a:xfrm>
          <a:prstGeom prst="rect">
            <a:avLst/>
          </a:prstGeom>
          <a:noFill/>
        </p:spPr>
        <p:txBody>
          <a:bodyPr wrap="square" rtlCol="0">
            <a:spAutoFit/>
          </a:bodyPr>
          <a:lstStyle/>
          <a:p>
            <a:r>
              <a:rPr lang="en-US" sz="1600" dirty="0">
                <a:solidFill>
                  <a:schemeClr val="bg1">
                    <a:lumMod val="65000"/>
                  </a:schemeClr>
                </a:solidFill>
              </a:rPr>
              <a:t>DI + Config</a:t>
            </a:r>
          </a:p>
          <a:p>
            <a:endParaRPr lang="en-US" dirty="0">
              <a:solidFill>
                <a:schemeClr val="bg1">
                  <a:lumMod val="65000"/>
                </a:schemeClr>
              </a:solidFill>
            </a:endParaRPr>
          </a:p>
        </p:txBody>
      </p:sp>
    </p:spTree>
    <p:extLst>
      <p:ext uri="{BB962C8B-B14F-4D97-AF65-F5344CB8AC3E}">
        <p14:creationId xmlns:p14="http://schemas.microsoft.com/office/powerpoint/2010/main" val="1308168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12B7F-2017-4ED0-90AF-480D67295A93}"/>
              </a:ext>
            </a:extLst>
          </p:cNvPr>
          <p:cNvSpPr>
            <a:spLocks noGrp="1"/>
          </p:cNvSpPr>
          <p:nvPr>
            <p:ph type="title"/>
          </p:nvPr>
        </p:nvSpPr>
        <p:spPr/>
        <p:txBody>
          <a:bodyPr/>
          <a:lstStyle/>
          <a:p>
            <a:r>
              <a:rPr lang="en-US" dirty="0"/>
              <a:t>Application Structure</a:t>
            </a:r>
          </a:p>
        </p:txBody>
      </p:sp>
      <p:pic>
        <p:nvPicPr>
          <p:cNvPr id="6" name="Picture 5">
            <a:extLst>
              <a:ext uri="{FF2B5EF4-FFF2-40B4-BE49-F238E27FC236}">
                <a16:creationId xmlns:a16="http://schemas.microsoft.com/office/drawing/2014/main" id="{D6F44436-E4A5-465A-97B6-FDADEB6A7A4E}"/>
              </a:ext>
            </a:extLst>
          </p:cNvPr>
          <p:cNvPicPr>
            <a:picLocks noChangeAspect="1"/>
          </p:cNvPicPr>
          <p:nvPr/>
        </p:nvPicPr>
        <p:blipFill>
          <a:blip r:embed="rId2"/>
          <a:stretch>
            <a:fillRect/>
          </a:stretch>
        </p:blipFill>
        <p:spPr>
          <a:xfrm>
            <a:off x="4167454" y="1318417"/>
            <a:ext cx="5972175" cy="1819275"/>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8CEE68FD-30C9-4841-B116-3D73136FEABB}"/>
              </a:ext>
            </a:extLst>
          </p:cNvPr>
          <p:cNvPicPr>
            <a:picLocks noChangeAspect="1"/>
          </p:cNvPicPr>
          <p:nvPr/>
        </p:nvPicPr>
        <p:blipFill>
          <a:blip r:embed="rId3"/>
          <a:stretch>
            <a:fillRect/>
          </a:stretch>
        </p:blipFill>
        <p:spPr>
          <a:xfrm>
            <a:off x="3674268" y="3717906"/>
            <a:ext cx="4476750" cy="2800350"/>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988DC9EB-E8D2-4EFE-8CA4-0F0E34CAD798}"/>
              </a:ext>
            </a:extLst>
          </p:cNvPr>
          <p:cNvPicPr>
            <a:picLocks noChangeAspect="1"/>
          </p:cNvPicPr>
          <p:nvPr/>
        </p:nvPicPr>
        <p:blipFill>
          <a:blip r:embed="rId4"/>
          <a:stretch>
            <a:fillRect/>
          </a:stretch>
        </p:blipFill>
        <p:spPr>
          <a:xfrm>
            <a:off x="710062" y="1697026"/>
            <a:ext cx="2619375" cy="3028950"/>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4F6758DB-4AF8-4391-952E-70DAC0E4DD1A}"/>
              </a:ext>
            </a:extLst>
          </p:cNvPr>
          <p:cNvPicPr>
            <a:picLocks noChangeAspect="1"/>
          </p:cNvPicPr>
          <p:nvPr/>
        </p:nvPicPr>
        <p:blipFill>
          <a:blip r:embed="rId5"/>
          <a:stretch>
            <a:fillRect/>
          </a:stretch>
        </p:blipFill>
        <p:spPr>
          <a:xfrm>
            <a:off x="8388965" y="2844788"/>
            <a:ext cx="3429000" cy="2924175"/>
          </a:xfrm>
          <a:prstGeom prst="rect">
            <a:avLst/>
          </a:prstGeom>
          <a:ln>
            <a:noFill/>
          </a:ln>
          <a:effectLst>
            <a:outerShdw blurRad="190500" algn="tl" rotWithShape="0">
              <a:srgbClr val="000000">
                <a:alpha val="70000"/>
              </a:srgbClr>
            </a:outerShdw>
          </a:effectLst>
        </p:spPr>
      </p:pic>
      <p:cxnSp>
        <p:nvCxnSpPr>
          <p:cNvPr id="13" name="Straight Arrow Connector 12">
            <a:extLst>
              <a:ext uri="{FF2B5EF4-FFF2-40B4-BE49-F238E27FC236}">
                <a16:creationId xmlns:a16="http://schemas.microsoft.com/office/drawing/2014/main" id="{2CFC4D7C-0AD7-4703-B64F-DE79F30AE5C3}"/>
              </a:ext>
            </a:extLst>
          </p:cNvPr>
          <p:cNvCxnSpPr>
            <a:cxnSpLocks/>
          </p:cNvCxnSpPr>
          <p:nvPr/>
        </p:nvCxnSpPr>
        <p:spPr>
          <a:xfrm flipV="1">
            <a:off x="3041211" y="2413002"/>
            <a:ext cx="1283139" cy="720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222603C-C9B7-4913-9A13-1CDA6EDFA776}"/>
              </a:ext>
            </a:extLst>
          </p:cNvPr>
          <p:cNvCxnSpPr>
            <a:cxnSpLocks/>
          </p:cNvCxnSpPr>
          <p:nvPr/>
        </p:nvCxnSpPr>
        <p:spPr>
          <a:xfrm flipV="1">
            <a:off x="2984606" y="3354377"/>
            <a:ext cx="552994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AAB1B5F-D089-4815-AEEF-6C4F1056194D}"/>
              </a:ext>
            </a:extLst>
          </p:cNvPr>
          <p:cNvCxnSpPr>
            <a:cxnSpLocks/>
          </p:cNvCxnSpPr>
          <p:nvPr/>
        </p:nvCxnSpPr>
        <p:spPr>
          <a:xfrm>
            <a:off x="2975772" y="4022712"/>
            <a:ext cx="958053" cy="885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670C0E2-53C1-4C52-889A-BF5607944E71}"/>
              </a:ext>
            </a:extLst>
          </p:cNvPr>
          <p:cNvSpPr txBox="1"/>
          <p:nvPr/>
        </p:nvSpPr>
        <p:spPr>
          <a:xfrm>
            <a:off x="7252855" y="1484745"/>
            <a:ext cx="1796326" cy="369332"/>
          </a:xfrm>
          <a:prstGeom prst="rect">
            <a:avLst/>
          </a:prstGeom>
          <a:noFill/>
        </p:spPr>
        <p:txBody>
          <a:bodyPr wrap="none" rtlCol="0">
            <a:spAutoFit/>
          </a:bodyPr>
          <a:lstStyle/>
          <a:p>
            <a:r>
              <a:rPr lang="en-US" dirty="0"/>
              <a:t>REST Controller</a:t>
            </a:r>
          </a:p>
        </p:txBody>
      </p:sp>
      <p:sp>
        <p:nvSpPr>
          <p:cNvPr id="24" name="TextBox 23">
            <a:extLst>
              <a:ext uri="{FF2B5EF4-FFF2-40B4-BE49-F238E27FC236}">
                <a16:creationId xmlns:a16="http://schemas.microsoft.com/office/drawing/2014/main" id="{5C1BE107-83E3-4020-9BE0-11437947AAF5}"/>
              </a:ext>
            </a:extLst>
          </p:cNvPr>
          <p:cNvSpPr txBox="1"/>
          <p:nvPr/>
        </p:nvSpPr>
        <p:spPr>
          <a:xfrm>
            <a:off x="9698410" y="2985045"/>
            <a:ext cx="1342034" cy="369332"/>
          </a:xfrm>
          <a:prstGeom prst="rect">
            <a:avLst/>
          </a:prstGeom>
          <a:noFill/>
        </p:spPr>
        <p:txBody>
          <a:bodyPr wrap="none" rtlCol="0">
            <a:spAutoFit/>
          </a:bodyPr>
          <a:lstStyle/>
          <a:p>
            <a:r>
              <a:rPr lang="en-US" dirty="0"/>
              <a:t>Data Entity</a:t>
            </a:r>
          </a:p>
        </p:txBody>
      </p:sp>
      <p:sp>
        <p:nvSpPr>
          <p:cNvPr id="25" name="TextBox 24">
            <a:extLst>
              <a:ext uri="{FF2B5EF4-FFF2-40B4-BE49-F238E27FC236}">
                <a16:creationId xmlns:a16="http://schemas.microsoft.com/office/drawing/2014/main" id="{FDAE5E4D-F8B3-45CE-95AF-F8373E5F7C40}"/>
              </a:ext>
            </a:extLst>
          </p:cNvPr>
          <p:cNvSpPr txBox="1"/>
          <p:nvPr/>
        </p:nvSpPr>
        <p:spPr>
          <a:xfrm>
            <a:off x="6539386" y="3744374"/>
            <a:ext cx="1459054" cy="369332"/>
          </a:xfrm>
          <a:prstGeom prst="rect">
            <a:avLst/>
          </a:prstGeom>
          <a:noFill/>
        </p:spPr>
        <p:txBody>
          <a:bodyPr wrap="none" rtlCol="0">
            <a:spAutoFit/>
          </a:bodyPr>
          <a:lstStyle/>
          <a:p>
            <a:r>
              <a:rPr lang="en-US" dirty="0"/>
              <a:t>User Service</a:t>
            </a:r>
          </a:p>
        </p:txBody>
      </p:sp>
      <p:pic>
        <p:nvPicPr>
          <p:cNvPr id="26" name="Picture 25">
            <a:extLst>
              <a:ext uri="{FF2B5EF4-FFF2-40B4-BE49-F238E27FC236}">
                <a16:creationId xmlns:a16="http://schemas.microsoft.com/office/drawing/2014/main" id="{3A42C8AA-7B75-4647-B136-A8AEF3F960C6}"/>
              </a:ext>
            </a:extLst>
          </p:cNvPr>
          <p:cNvPicPr>
            <a:picLocks noChangeAspect="1"/>
          </p:cNvPicPr>
          <p:nvPr/>
        </p:nvPicPr>
        <p:blipFill>
          <a:blip r:embed="rId6"/>
          <a:stretch>
            <a:fillRect/>
          </a:stretch>
        </p:blipFill>
        <p:spPr>
          <a:xfrm>
            <a:off x="150196" y="5313339"/>
            <a:ext cx="3286125" cy="1000125"/>
          </a:xfrm>
          <a:prstGeom prst="rect">
            <a:avLst/>
          </a:prstGeom>
          <a:ln>
            <a:noFill/>
          </a:ln>
          <a:effectLst>
            <a:outerShdw blurRad="190500" algn="tl" rotWithShape="0">
              <a:srgbClr val="000000">
                <a:alpha val="70000"/>
              </a:srgbClr>
            </a:outerShdw>
          </a:effectLst>
        </p:spPr>
      </p:pic>
      <p:cxnSp>
        <p:nvCxnSpPr>
          <p:cNvPr id="27" name="Straight Arrow Connector 26">
            <a:extLst>
              <a:ext uri="{FF2B5EF4-FFF2-40B4-BE49-F238E27FC236}">
                <a16:creationId xmlns:a16="http://schemas.microsoft.com/office/drawing/2014/main" id="{AA9D2FCD-2285-4871-96AE-F9C363988409}"/>
              </a:ext>
            </a:extLst>
          </p:cNvPr>
          <p:cNvCxnSpPr>
            <a:cxnSpLocks/>
          </p:cNvCxnSpPr>
          <p:nvPr/>
        </p:nvCxnSpPr>
        <p:spPr>
          <a:xfrm>
            <a:off x="2180706" y="4465629"/>
            <a:ext cx="0" cy="1068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7096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29303-85DB-4937-B161-D3D0A370B6F4}"/>
              </a:ext>
            </a:extLst>
          </p:cNvPr>
          <p:cNvSpPr>
            <a:spLocks noGrp="1"/>
          </p:cNvSpPr>
          <p:nvPr>
            <p:ph type="title"/>
          </p:nvPr>
        </p:nvSpPr>
        <p:spPr/>
        <p:txBody>
          <a:bodyPr/>
          <a:lstStyle/>
          <a:p>
            <a:r>
              <a:rPr lang="en-US" dirty="0"/>
              <a:t>Spring Boot</a:t>
            </a:r>
          </a:p>
        </p:txBody>
      </p:sp>
      <p:sp>
        <p:nvSpPr>
          <p:cNvPr id="3" name="Content Placeholder 2">
            <a:extLst>
              <a:ext uri="{FF2B5EF4-FFF2-40B4-BE49-F238E27FC236}">
                <a16:creationId xmlns:a16="http://schemas.microsoft.com/office/drawing/2014/main" id="{5F0D7F9F-01D7-4DDC-927A-7072BCADE3D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200986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39AEC-6CEE-446F-9D1A-1A1963C88EB4}"/>
              </a:ext>
            </a:extLst>
          </p:cNvPr>
          <p:cNvSpPr>
            <a:spLocks noGrp="1"/>
          </p:cNvSpPr>
          <p:nvPr>
            <p:ph type="title"/>
          </p:nvPr>
        </p:nvSpPr>
        <p:spPr/>
        <p:txBody>
          <a:bodyPr/>
          <a:lstStyle/>
          <a:p>
            <a:r>
              <a:rPr lang="en-US" dirty="0"/>
              <a:t>Controller/Service/Repository</a:t>
            </a:r>
          </a:p>
        </p:txBody>
      </p:sp>
      <p:sp>
        <p:nvSpPr>
          <p:cNvPr id="3" name="Content Placeholder 2">
            <a:extLst>
              <a:ext uri="{FF2B5EF4-FFF2-40B4-BE49-F238E27FC236}">
                <a16:creationId xmlns:a16="http://schemas.microsoft.com/office/drawing/2014/main" id="{1BB4E9D8-9442-43DD-8F0B-EDBC194697E3}"/>
              </a:ext>
            </a:extLst>
          </p:cNvPr>
          <p:cNvSpPr>
            <a:spLocks noGrp="1"/>
          </p:cNvSpPr>
          <p:nvPr>
            <p:ph idx="1"/>
          </p:nvPr>
        </p:nvSpPr>
        <p:spPr/>
        <p:txBody>
          <a:bodyPr>
            <a:normAutofit fontScale="62500" lnSpcReduction="20000"/>
          </a:bodyPr>
          <a:lstStyle/>
          <a:p>
            <a:r>
              <a:rPr lang="en-US" dirty="0" err="1"/>
              <a:t>myview</a:t>
            </a:r>
            <a:r>
              <a:rPr lang="en-US" dirty="0"/>
              <a:t> &lt;-&gt; </a:t>
            </a:r>
            <a:r>
              <a:rPr lang="en-US" dirty="0" err="1"/>
              <a:t>MyController</a:t>
            </a:r>
            <a:r>
              <a:rPr lang="en-US" dirty="0"/>
              <a:t> &lt;- </a:t>
            </a:r>
            <a:r>
              <a:rPr lang="en-US" dirty="0" err="1"/>
              <a:t>MyService</a:t>
            </a:r>
            <a:r>
              <a:rPr lang="en-US" dirty="0"/>
              <a:t> &lt;- </a:t>
            </a:r>
            <a:r>
              <a:rPr lang="en-US" dirty="0" err="1"/>
              <a:t>MyDAO</a:t>
            </a:r>
            <a:endParaRPr lang="en-US" dirty="0"/>
          </a:p>
          <a:p>
            <a:r>
              <a:rPr lang="en-US" dirty="0"/>
              <a:t>                 ^</a:t>
            </a:r>
          </a:p>
          <a:p>
            <a:r>
              <a:rPr lang="en-US" dirty="0"/>
              <a:t>                 |</a:t>
            </a:r>
          </a:p>
          <a:p>
            <a:r>
              <a:rPr lang="en-US" dirty="0"/>
              <a:t>               </a:t>
            </a:r>
            <a:r>
              <a:rPr lang="en-US" dirty="0" err="1"/>
              <a:t>MyHelper</a:t>
            </a:r>
            <a:endParaRPr lang="en-US" dirty="0"/>
          </a:p>
          <a:p>
            <a:r>
              <a:rPr lang="en-US" dirty="0"/>
              <a:t>Controllers handled the view resolving.</a:t>
            </a:r>
          </a:p>
          <a:p>
            <a:r>
              <a:rPr lang="en-US" dirty="0"/>
              <a:t>Services handled mapping from </a:t>
            </a:r>
            <a:r>
              <a:rPr lang="en-US" dirty="0" err="1"/>
              <a:t>dto</a:t>
            </a:r>
            <a:r>
              <a:rPr lang="en-US" dirty="0"/>
              <a:t>-s to model objects for view and vice versa,</a:t>
            </a:r>
          </a:p>
          <a:p>
            <a:r>
              <a:rPr lang="en-US" dirty="0"/>
              <a:t>DAO-s handled database transactions and,</a:t>
            </a:r>
          </a:p>
          <a:p>
            <a:r>
              <a:rPr lang="en-US" dirty="0"/>
              <a:t>Helpers handled everything else including validation.</a:t>
            </a:r>
          </a:p>
          <a:p>
            <a:endParaRPr lang="en-US" dirty="0"/>
          </a:p>
          <a:p>
            <a:r>
              <a:rPr lang="en-US" dirty="0"/>
              <a:t>Service layer provides code modularity, the business logic and rules are specified in the service layer which in turn calls DAO layer ,the DAO layer is then only responsible for interacting with DB.</a:t>
            </a:r>
          </a:p>
          <a:p>
            <a:r>
              <a:rPr lang="en-US" dirty="0"/>
              <a:t>you get to make a clear distinction between web type activity best done in the controller and generic business logic that is not web-related. You can test service-related business logic separately from controller logic</a:t>
            </a:r>
          </a:p>
          <a:p>
            <a:r>
              <a:rPr lang="en-US" dirty="0"/>
              <a:t>you get to specify transaction behavior so if you have calls to multiple data access objects you can specify that they occur within the same transaction</a:t>
            </a:r>
          </a:p>
          <a:p>
            <a:r>
              <a:rPr lang="en-US" dirty="0"/>
              <a:t>Repository encapsulates the details of the persistence layer and provide a CRUD interface for a single entity.</a:t>
            </a:r>
          </a:p>
          <a:p>
            <a:endParaRPr lang="en-US" dirty="0"/>
          </a:p>
        </p:txBody>
      </p:sp>
      <p:sp>
        <p:nvSpPr>
          <p:cNvPr id="5" name="TextBox 4">
            <a:extLst>
              <a:ext uri="{FF2B5EF4-FFF2-40B4-BE49-F238E27FC236}">
                <a16:creationId xmlns:a16="http://schemas.microsoft.com/office/drawing/2014/main" id="{A6F31E81-9612-4FE0-BE57-03249B0C24C3}"/>
              </a:ext>
            </a:extLst>
          </p:cNvPr>
          <p:cNvSpPr txBox="1"/>
          <p:nvPr/>
        </p:nvSpPr>
        <p:spPr>
          <a:xfrm>
            <a:off x="952412" y="5920712"/>
            <a:ext cx="7207422" cy="1169551"/>
          </a:xfrm>
          <a:prstGeom prst="rect">
            <a:avLst/>
          </a:prstGeom>
          <a:noFill/>
        </p:spPr>
        <p:txBody>
          <a:bodyPr wrap="square" rtlCol="0">
            <a:spAutoFit/>
          </a:bodyPr>
          <a:lstStyle/>
          <a:p>
            <a:r>
              <a:rPr lang="en-US" sz="700" dirty="0"/>
              <a:t>Business Rules</a:t>
            </a:r>
          </a:p>
          <a:p>
            <a:r>
              <a:rPr lang="en-US" sz="700" dirty="0"/>
              <a:t>Business rules are an important part of the business domain. </a:t>
            </a:r>
          </a:p>
          <a:p>
            <a:r>
              <a:rPr lang="en-US" sz="700" dirty="0"/>
              <a:t>They define data validation and other constraints that need </a:t>
            </a:r>
          </a:p>
          <a:p>
            <a:r>
              <a:rPr lang="en-US" sz="700" dirty="0"/>
              <a:t>to be applied on domain objects in specific business process </a:t>
            </a:r>
          </a:p>
          <a:p>
            <a:r>
              <a:rPr lang="en-US" sz="700" dirty="0"/>
              <a:t>scenarios. Business rules typically fall into the following categories:</a:t>
            </a:r>
          </a:p>
          <a:p>
            <a:pPr marL="285750" indent="-285750">
              <a:buFont typeface="Arial" panose="020B0604020202020204" pitchFamily="34" charset="0"/>
              <a:buChar char="•"/>
            </a:pPr>
            <a:r>
              <a:rPr lang="en-US" sz="700" dirty="0"/>
              <a:t>Data validation</a:t>
            </a:r>
          </a:p>
          <a:p>
            <a:pPr marL="285750" indent="-285750">
              <a:buFont typeface="Arial" panose="020B0604020202020204" pitchFamily="34" charset="0"/>
              <a:buChar char="•"/>
            </a:pPr>
            <a:r>
              <a:rPr lang="en-US" sz="700" dirty="0"/>
              <a:t>Data transformation</a:t>
            </a:r>
          </a:p>
          <a:p>
            <a:pPr marL="285750" indent="-285750">
              <a:buFont typeface="Arial" panose="020B0604020202020204" pitchFamily="34" charset="0"/>
              <a:buChar char="•"/>
            </a:pPr>
            <a:r>
              <a:rPr lang="en-US" sz="700" dirty="0"/>
              <a:t>Business decision-making</a:t>
            </a:r>
          </a:p>
          <a:p>
            <a:pPr marL="285750" indent="-285750">
              <a:buFont typeface="Arial" panose="020B0604020202020204" pitchFamily="34" charset="0"/>
              <a:buChar char="•"/>
            </a:pPr>
            <a:r>
              <a:rPr lang="en-US" sz="700" dirty="0"/>
              <a:t>Process routing (work-flow logic)</a:t>
            </a:r>
          </a:p>
          <a:p>
            <a:endParaRPr lang="en-US" sz="700" dirty="0"/>
          </a:p>
        </p:txBody>
      </p:sp>
    </p:spTree>
    <p:extLst>
      <p:ext uri="{BB962C8B-B14F-4D97-AF65-F5344CB8AC3E}">
        <p14:creationId xmlns:p14="http://schemas.microsoft.com/office/powerpoint/2010/main" val="28934786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255</TotalTime>
  <Words>429</Words>
  <Application>Microsoft Office PowerPoint</Application>
  <PresentationFormat>Widescreen</PresentationFormat>
  <Paragraphs>94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Introduction to  Java Microservices Part 1 : Classic Monolith</vt:lpstr>
      <vt:lpstr>Monolithic Architecture Benefits</vt:lpstr>
      <vt:lpstr>Monolithic Architecture Drawbacks</vt:lpstr>
      <vt:lpstr>Heavyweight Monolith Spring Stack</vt:lpstr>
      <vt:lpstr>Demo App Architecture</vt:lpstr>
      <vt:lpstr>Simple Demo Monolith Application</vt:lpstr>
      <vt:lpstr>Application Structure</vt:lpstr>
      <vt:lpstr>Spring Boot</vt:lpstr>
      <vt:lpstr>Controller/Service/Repository</vt:lpstr>
      <vt:lpstr>Lombok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Introduction to Microservices Training</dc:title>
  <dc:creator>Viktor Lytsus</dc:creator>
  <cp:lastModifiedBy>Victor Lytsus</cp:lastModifiedBy>
  <cp:revision>12</cp:revision>
  <dcterms:created xsi:type="dcterms:W3CDTF">2019-07-17T19:57:14Z</dcterms:created>
  <dcterms:modified xsi:type="dcterms:W3CDTF">2019-07-18T00:28:57Z</dcterms:modified>
</cp:coreProperties>
</file>