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7" r:id="rId4"/>
    <p:sldId id="266" r:id="rId5"/>
    <p:sldId id="259" r:id="rId6"/>
    <p:sldId id="257" r:id="rId7"/>
    <p:sldId id="258" r:id="rId8"/>
    <p:sldId id="260" r:id="rId9"/>
    <p:sldId id="265" r:id="rId10"/>
    <p:sldId id="269"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1 : Classic Monolith</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pic>
        <p:nvPicPr>
          <p:cNvPr id="4" name="Picture 3">
            <a:extLst>
              <a:ext uri="{FF2B5EF4-FFF2-40B4-BE49-F238E27FC236}">
                <a16:creationId xmlns:a16="http://schemas.microsoft.com/office/drawing/2014/main" id="{2506F556-84BE-462F-BF78-63BC04D29BC3}"/>
              </a:ext>
            </a:extLst>
          </p:cNvPr>
          <p:cNvPicPr>
            <a:picLocks noChangeAspect="1"/>
          </p:cNvPicPr>
          <p:nvPr/>
        </p:nvPicPr>
        <p:blipFill>
          <a:blip r:embed="rId2"/>
          <a:stretch>
            <a:fillRect/>
          </a:stretch>
        </p:blipFill>
        <p:spPr>
          <a:xfrm>
            <a:off x="2711427" y="4341842"/>
            <a:ext cx="5753100" cy="2038350"/>
          </a:xfrm>
          <a:prstGeom prst="rect">
            <a:avLst/>
          </a:prstGeom>
        </p:spPr>
      </p:pic>
    </p:spTree>
    <p:extLst>
      <p:ext uri="{BB962C8B-B14F-4D97-AF65-F5344CB8AC3E}">
        <p14:creationId xmlns:p14="http://schemas.microsoft.com/office/powerpoint/2010/main" val="271740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2DA-725B-482B-9280-E6275AE0178D}"/>
              </a:ext>
            </a:extLst>
          </p:cNvPr>
          <p:cNvSpPr>
            <a:spLocks noGrp="1"/>
          </p:cNvSpPr>
          <p:nvPr>
            <p:ph type="title"/>
          </p:nvPr>
        </p:nvSpPr>
        <p:spPr/>
        <p:txBody>
          <a:bodyPr/>
          <a:lstStyle/>
          <a:p>
            <a:r>
              <a:rPr lang="en-US" dirty="0"/>
              <a:t>Application Structure</a:t>
            </a:r>
          </a:p>
        </p:txBody>
      </p:sp>
      <p:sp>
        <p:nvSpPr>
          <p:cNvPr id="3" name="Content Placeholder 2">
            <a:extLst>
              <a:ext uri="{FF2B5EF4-FFF2-40B4-BE49-F238E27FC236}">
                <a16:creationId xmlns:a16="http://schemas.microsoft.com/office/drawing/2014/main" id="{CDE51FBF-8789-4BBB-B583-6FA8B4A996C4}"/>
              </a:ext>
            </a:extLst>
          </p:cNvPr>
          <p:cNvSpPr>
            <a:spLocks noGrp="1"/>
          </p:cNvSpPr>
          <p:nvPr>
            <p:ph idx="1"/>
          </p:nvPr>
        </p:nvSpPr>
        <p:spPr/>
        <p:txBody>
          <a:bodyPr/>
          <a:lstStyle/>
          <a:p>
            <a:r>
              <a:rPr lang="en-US" dirty="0"/>
              <a:t>Real applications are complex. In our training we will just mimic real services.</a:t>
            </a:r>
          </a:p>
          <a:p>
            <a:r>
              <a:rPr lang="en-US" dirty="0"/>
              <a:t>User service is about creating and query user data.</a:t>
            </a:r>
          </a:p>
          <a:p>
            <a:r>
              <a:rPr lang="en-US" dirty="0"/>
              <a:t>Email service should send activation email when new user is created.</a:t>
            </a:r>
          </a:p>
          <a:p>
            <a:r>
              <a:rPr lang="en-US" dirty="0"/>
              <a:t>In following trainings we will split this application in two parts.</a:t>
            </a:r>
          </a:p>
        </p:txBody>
      </p:sp>
    </p:spTree>
    <p:extLst>
      <p:ext uri="{BB962C8B-B14F-4D97-AF65-F5344CB8AC3E}">
        <p14:creationId xmlns:p14="http://schemas.microsoft.com/office/powerpoint/2010/main" val="381712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2DA-725B-482B-9280-E6275AE0178D}"/>
              </a:ext>
            </a:extLst>
          </p:cNvPr>
          <p:cNvSpPr>
            <a:spLocks noGrp="1"/>
          </p:cNvSpPr>
          <p:nvPr>
            <p:ph type="title"/>
          </p:nvPr>
        </p:nvSpPr>
        <p:spPr/>
        <p:txBody>
          <a:bodyPr/>
          <a:lstStyle/>
          <a:p>
            <a:r>
              <a:rPr lang="en-US" dirty="0"/>
              <a:t>Run Application</a:t>
            </a:r>
          </a:p>
        </p:txBody>
      </p:sp>
      <p:sp>
        <p:nvSpPr>
          <p:cNvPr id="3" name="Content Placeholder 2">
            <a:extLst>
              <a:ext uri="{FF2B5EF4-FFF2-40B4-BE49-F238E27FC236}">
                <a16:creationId xmlns:a16="http://schemas.microsoft.com/office/drawing/2014/main" id="{CDE51FBF-8789-4BBB-B583-6FA8B4A996C4}"/>
              </a:ext>
            </a:extLst>
          </p:cNvPr>
          <p:cNvSpPr>
            <a:spLocks noGrp="1"/>
          </p:cNvSpPr>
          <p:nvPr>
            <p:ph idx="1"/>
          </p:nvPr>
        </p:nvSpPr>
        <p:spPr/>
        <p:txBody>
          <a:bodyPr/>
          <a:lstStyle/>
          <a:p>
            <a:r>
              <a:rPr lang="en-US" dirty="0"/>
              <a:t>You can use Maven 3 or Gradle to build and run the application</a:t>
            </a:r>
          </a:p>
        </p:txBody>
      </p:sp>
    </p:spTree>
    <p:extLst>
      <p:ext uri="{BB962C8B-B14F-4D97-AF65-F5344CB8AC3E}">
        <p14:creationId xmlns:p14="http://schemas.microsoft.com/office/powerpoint/2010/main" val="294052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0FC5-FDB5-4023-A78E-888CA3316A1B}"/>
              </a:ext>
            </a:extLst>
          </p:cNvPr>
          <p:cNvSpPr>
            <a:spLocks noGrp="1"/>
          </p:cNvSpPr>
          <p:nvPr>
            <p:ph type="title"/>
          </p:nvPr>
        </p:nvSpPr>
        <p:spPr>
          <a:xfrm>
            <a:off x="677334" y="609600"/>
            <a:ext cx="8596668" cy="1320800"/>
          </a:xfrm>
        </p:spPr>
        <p:txBody>
          <a:bodyPr/>
          <a:lstStyle/>
          <a:p>
            <a:r>
              <a:rPr lang="en-US" dirty="0"/>
              <a:t>Training Goals</a:t>
            </a:r>
          </a:p>
        </p:txBody>
      </p:sp>
      <p:sp>
        <p:nvSpPr>
          <p:cNvPr id="3" name="Content Placeholder 2">
            <a:extLst>
              <a:ext uri="{FF2B5EF4-FFF2-40B4-BE49-F238E27FC236}">
                <a16:creationId xmlns:a16="http://schemas.microsoft.com/office/drawing/2014/main" id="{7CCB56D1-7408-4AF1-9B75-5BA1C5074EC1}"/>
              </a:ext>
            </a:extLst>
          </p:cNvPr>
          <p:cNvSpPr>
            <a:spLocks noGrp="1"/>
          </p:cNvSpPr>
          <p:nvPr>
            <p:ph idx="1"/>
          </p:nvPr>
        </p:nvSpPr>
        <p:spPr>
          <a:xfrm>
            <a:off x="593656" y="1488613"/>
            <a:ext cx="6428936" cy="2141555"/>
          </a:xfrm>
        </p:spPr>
        <p:txBody>
          <a:bodyPr/>
          <a:lstStyle/>
          <a:p>
            <a:r>
              <a:rPr lang="en-US" dirty="0"/>
              <a:t>The goal of this training is to review modern approaches to build and support distributed applications and services.</a:t>
            </a:r>
          </a:p>
          <a:p>
            <a:r>
              <a:rPr lang="en-US" dirty="0"/>
              <a:t>Find the best ways to make fast and efficient:</a:t>
            </a:r>
          </a:p>
          <a:p>
            <a:pPr lvl="1"/>
            <a:r>
              <a:rPr lang="en-US" dirty="0"/>
              <a:t>Development process</a:t>
            </a:r>
          </a:p>
          <a:p>
            <a:pPr lvl="1"/>
            <a:r>
              <a:rPr lang="en-US" dirty="0"/>
              <a:t>And the software</a:t>
            </a:r>
          </a:p>
        </p:txBody>
      </p:sp>
      <p:pic>
        <p:nvPicPr>
          <p:cNvPr id="6" name="Picture 5">
            <a:extLst>
              <a:ext uri="{FF2B5EF4-FFF2-40B4-BE49-F238E27FC236}">
                <a16:creationId xmlns:a16="http://schemas.microsoft.com/office/drawing/2014/main" id="{85C5ADB6-77AB-43D5-9FDA-5F35A0BBB9E4}"/>
              </a:ext>
            </a:extLst>
          </p:cNvPr>
          <p:cNvPicPr>
            <a:picLocks noChangeAspect="1"/>
          </p:cNvPicPr>
          <p:nvPr/>
        </p:nvPicPr>
        <p:blipFill>
          <a:blip r:embed="rId2"/>
          <a:stretch>
            <a:fillRect/>
          </a:stretch>
        </p:blipFill>
        <p:spPr>
          <a:xfrm>
            <a:off x="5234998" y="3144634"/>
            <a:ext cx="5632758" cy="3103765"/>
          </a:xfrm>
          <a:prstGeom prst="rect">
            <a:avLst/>
          </a:prstGeom>
        </p:spPr>
      </p:pic>
      <p:sp>
        <p:nvSpPr>
          <p:cNvPr id="17" name="Content Placeholder 2">
            <a:extLst>
              <a:ext uri="{FF2B5EF4-FFF2-40B4-BE49-F238E27FC236}">
                <a16:creationId xmlns:a16="http://schemas.microsoft.com/office/drawing/2014/main" id="{1B2EE490-51AC-474C-8BDF-41E494BA464D}"/>
              </a:ext>
            </a:extLst>
          </p:cNvPr>
          <p:cNvSpPr txBox="1">
            <a:spLocks/>
          </p:cNvSpPr>
          <p:nvPr/>
        </p:nvSpPr>
        <p:spPr>
          <a:xfrm>
            <a:off x="593656" y="3753277"/>
            <a:ext cx="4481264" cy="22909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Become familiar with most popular Spring services</a:t>
            </a:r>
          </a:p>
          <a:p>
            <a:r>
              <a:rPr lang="en-US" dirty="0"/>
              <a:t>Touch Cloud technologies</a:t>
            </a:r>
          </a:p>
          <a:p>
            <a:r>
              <a:rPr lang="en-US" dirty="0"/>
              <a:t>Review CQRS pattern</a:t>
            </a:r>
          </a:p>
          <a:p>
            <a:r>
              <a:rPr lang="en-US" dirty="0"/>
              <a:t>Make acquaintance with Docker and Kubernetes </a:t>
            </a:r>
          </a:p>
        </p:txBody>
      </p:sp>
    </p:spTree>
    <p:extLst>
      <p:ext uri="{BB962C8B-B14F-4D97-AF65-F5344CB8AC3E}">
        <p14:creationId xmlns:p14="http://schemas.microsoft.com/office/powerpoint/2010/main" val="11922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8A2A-4151-437E-A57D-ED1B96337052}"/>
              </a:ext>
            </a:extLst>
          </p:cNvPr>
          <p:cNvSpPr>
            <a:spLocks noGrp="1"/>
          </p:cNvSpPr>
          <p:nvPr>
            <p:ph type="title"/>
          </p:nvPr>
        </p:nvSpPr>
        <p:spPr>
          <a:xfrm>
            <a:off x="677334" y="609600"/>
            <a:ext cx="10085154" cy="1320800"/>
          </a:xfrm>
        </p:spPr>
        <p:txBody>
          <a:bodyPr/>
          <a:lstStyle/>
          <a:p>
            <a:r>
              <a:rPr lang="en-US" dirty="0"/>
              <a:t>We are building brand new internet service</a:t>
            </a:r>
          </a:p>
        </p:txBody>
      </p:sp>
      <p:sp>
        <p:nvSpPr>
          <p:cNvPr id="3" name="Content Placeholder 2">
            <a:extLst>
              <a:ext uri="{FF2B5EF4-FFF2-40B4-BE49-F238E27FC236}">
                <a16:creationId xmlns:a16="http://schemas.microsoft.com/office/drawing/2014/main" id="{7ACFB03A-11F0-48E6-96E8-F88BF1558FAD}"/>
              </a:ext>
            </a:extLst>
          </p:cNvPr>
          <p:cNvSpPr>
            <a:spLocks noGrp="1"/>
          </p:cNvSpPr>
          <p:nvPr>
            <p:ph idx="1"/>
          </p:nvPr>
        </p:nvSpPr>
        <p:spPr>
          <a:xfrm>
            <a:off x="613326" y="1362456"/>
            <a:ext cx="7351098" cy="5294375"/>
          </a:xfrm>
        </p:spPr>
        <p:txBody>
          <a:bodyPr>
            <a:normAutofit fontScale="92500" lnSpcReduction="20000"/>
          </a:bodyPr>
          <a:lstStyle/>
          <a:p>
            <a:r>
              <a:rPr lang="en-US" dirty="0"/>
              <a:t>I would like to propose you a small game. Imagine that we work together in a startup. We have the idea to build new service that will allow people to travel together cheap and convenient. We have to integrate car sharing, hotel booking, flight search engine, blog and customer support services.</a:t>
            </a:r>
          </a:p>
          <a:p>
            <a:r>
              <a:rPr lang="en-US" dirty="0"/>
              <a:t>Let’s think how to reach a success.</a:t>
            </a:r>
          </a:p>
          <a:p>
            <a:endParaRPr lang="en-US" dirty="0"/>
          </a:p>
          <a:p>
            <a:r>
              <a:rPr lang="en-US" dirty="0"/>
              <a:t>How people will interact with your service?</a:t>
            </a:r>
          </a:p>
          <a:p>
            <a:r>
              <a:rPr lang="en-US" dirty="0"/>
              <a:t>What programming languages/technologies do you like to use?</a:t>
            </a:r>
          </a:p>
          <a:p>
            <a:r>
              <a:rPr lang="en-US" dirty="0"/>
              <a:t>What database?</a:t>
            </a:r>
          </a:p>
          <a:p>
            <a:r>
              <a:rPr lang="en-US" dirty="0"/>
              <a:t>How are you going to release &amp; deploy it? How often?</a:t>
            </a:r>
          </a:p>
          <a:p>
            <a:r>
              <a:rPr lang="en-US" dirty="0"/>
              <a:t>How many people to hire? How many teams?</a:t>
            </a:r>
          </a:p>
          <a:p>
            <a:r>
              <a:rPr lang="en-US" dirty="0"/>
              <a:t>What Software Development Methodology to use?</a:t>
            </a:r>
          </a:p>
          <a:p>
            <a:r>
              <a:rPr lang="en-US" dirty="0"/>
              <a:t>How we will extend our system in 3 years? </a:t>
            </a:r>
          </a:p>
          <a:p>
            <a:r>
              <a:rPr lang="en-US" dirty="0"/>
              <a:t>What if our technologies become legacy?</a:t>
            </a:r>
          </a:p>
          <a:p>
            <a:r>
              <a:rPr lang="en-US" dirty="0"/>
              <a:t>What if we have competitors who are going to go live with their product in a half year?</a:t>
            </a:r>
          </a:p>
          <a:p>
            <a:endParaRPr lang="en-US" dirty="0"/>
          </a:p>
          <a:p>
            <a:endParaRPr lang="en-US" dirty="0"/>
          </a:p>
        </p:txBody>
      </p:sp>
      <p:pic>
        <p:nvPicPr>
          <p:cNvPr id="4" name="Picture 3">
            <a:extLst>
              <a:ext uri="{FF2B5EF4-FFF2-40B4-BE49-F238E27FC236}">
                <a16:creationId xmlns:a16="http://schemas.microsoft.com/office/drawing/2014/main" id="{A655D564-81E0-46F3-936D-95AC18EAB12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78" b="97670" l="3132" r="98330">
                        <a14:foregroundMark x1="26722" y1="13786" x2="16075" y2="14369"/>
                        <a14:foregroundMark x1="16075" y1="14369" x2="15658" y2="26019"/>
                        <a14:foregroundMark x1="15658" y1="26019" x2="28392" y2="27573"/>
                        <a14:foregroundMark x1="28392" y1="27573" x2="38622" y2="19029"/>
                        <a14:foregroundMark x1="38622" y1="19029" x2="24008" y2="24078"/>
                        <a14:foregroundMark x1="24008" y1="24078" x2="20042" y2="33786"/>
                        <a14:foregroundMark x1="20042" y1="33786" x2="23591" y2="43689"/>
                        <a14:foregroundMark x1="23591" y1="43689" x2="33194" y2="51845"/>
                        <a14:foregroundMark x1="33194" y1="51845" x2="47599" y2="49320"/>
                        <a14:foregroundMark x1="47599" y1="49320" x2="49478" y2="39223"/>
                        <a14:foregroundMark x1="49478" y1="39223" x2="39875" y2="50097"/>
                        <a14:foregroundMark x1="39875" y1="50097" x2="51357" y2="66214"/>
                        <a14:foregroundMark x1="51357" y1="66214" x2="63048" y2="66796"/>
                        <a14:foregroundMark x1="63048" y1="66796" x2="62630" y2="53592"/>
                        <a14:foregroundMark x1="62630" y1="53592" x2="52401" y2="50097"/>
                        <a14:foregroundMark x1="52401" y1="50097" x2="47182" y2="66019"/>
                        <a14:foregroundMark x1="47182" y1="66019" x2="58246" y2="75728"/>
                        <a14:foregroundMark x1="58246" y1="75728" x2="67432" y2="70097"/>
                        <a14:foregroundMark x1="67432" y1="70097" x2="63674" y2="58252"/>
                        <a14:foregroundMark x1="63674" y1="58252" x2="50522" y2="64466"/>
                        <a14:foregroundMark x1="50522" y1="64466" x2="50104" y2="79223"/>
                        <a14:foregroundMark x1="50104" y1="79223" x2="62213" y2="82913"/>
                        <a14:foregroundMark x1="62213" y1="82913" x2="69937" y2="70097"/>
                        <a14:foregroundMark x1="76827" y1="71845" x2="64092" y2="71068"/>
                        <a14:foregroundMark x1="64092" y1="71068" x2="60752" y2="82718"/>
                        <a14:foregroundMark x1="60752" y1="82718" x2="76618" y2="80000"/>
                        <a14:foregroundMark x1="76618" y1="80000" x2="61795" y2="79806"/>
                        <a14:foregroundMark x1="61795" y1="79806" x2="72860" y2="84272"/>
                        <a14:foregroundMark x1="72860" y1="84272" x2="55741" y2="85243"/>
                        <a14:foregroundMark x1="55741" y1="85243" x2="67641" y2="88155"/>
                        <a14:foregroundMark x1="67641" y1="88155" x2="74113" y2="86408"/>
                        <a14:foregroundMark x1="88518" y1="82524" x2="48852" y2="93398"/>
                        <a14:foregroundMark x1="48852" y1="93398" x2="37996" y2="90680"/>
                        <a14:foregroundMark x1="37996" y1="90680" x2="33612" y2="83107"/>
                        <a14:foregroundMark x1="31106" y1="78252" x2="7307" y2="41553"/>
                        <a14:foregroundMark x1="7307" y1="41553" x2="4384" y2="31650"/>
                        <a14:foregroundMark x1="4384" y1="31650" x2="7933" y2="22330"/>
                        <a14:foregroundMark x1="7933" y1="22330" x2="41336" y2="9320"/>
                        <a14:foregroundMark x1="41336" y1="9320" x2="53445" y2="12427"/>
                        <a14:foregroundMark x1="53445" y1="12427" x2="35073" y2="24466"/>
                        <a14:foregroundMark x1="35073" y1="24466" x2="31733" y2="34563"/>
                        <a14:foregroundMark x1="31733" y1="34563" x2="46973" y2="33010"/>
                        <a14:foregroundMark x1="46973" y1="33010" x2="43841" y2="20194"/>
                        <a14:foregroundMark x1="43841" y1="20194" x2="29854" y2="19806"/>
                        <a14:foregroundMark x1="29854" y1="19806" x2="23382" y2="29903"/>
                        <a14:foregroundMark x1="23382" y1="29903" x2="30271" y2="43107"/>
                        <a14:foregroundMark x1="30271" y1="43107" x2="43215" y2="48155"/>
                        <a14:foregroundMark x1="43215" y1="48155" x2="54071" y2="43495"/>
                        <a14:foregroundMark x1="54071" y1="43495" x2="59081" y2="33592"/>
                        <a14:foregroundMark x1="59081" y1="33592" x2="50939" y2="26990"/>
                        <a14:foregroundMark x1="50939" y1="26990" x2="36326" y2="30291"/>
                        <a14:foregroundMark x1="36326" y1="30291" x2="42589" y2="44660"/>
                        <a14:foregroundMark x1="42589" y1="44660" x2="52401" y2="39417"/>
                        <a14:foregroundMark x1="52401" y1="39417" x2="56159" y2="29515"/>
                        <a14:foregroundMark x1="56159" y1="29515" x2="45511" y2="21942"/>
                        <a14:foregroundMark x1="45511" y1="21942" x2="43006" y2="22330"/>
                        <a14:foregroundMark x1="56159" y1="6796" x2="45094" y2="4078"/>
                        <a14:foregroundMark x1="45094" y1="4078" x2="46973" y2="7379"/>
                        <a14:foregroundMark x1="90188" y1="63689" x2="82046" y2="69709"/>
                        <a14:foregroundMark x1="82046" y1="69709" x2="86848" y2="60000"/>
                        <a14:foregroundMark x1="86848" y1="60000" x2="83299" y2="50097"/>
                        <a14:foregroundMark x1="83299" y1="50097" x2="78079" y2="62718"/>
                        <a14:foregroundMark x1="78079" y1="62718" x2="88935" y2="57282"/>
                        <a14:foregroundMark x1="88935" y1="57282" x2="86639" y2="67184"/>
                        <a14:foregroundMark x1="86639" y1="67184" x2="96033" y2="72427"/>
                        <a14:foregroundMark x1="96033" y1="72427" x2="90814" y2="62913"/>
                        <a14:foregroundMark x1="38205" y1="92233" x2="47182" y2="97476"/>
                        <a14:foregroundMark x1="47182" y1="97476" x2="58038" y2="94563"/>
                        <a14:foregroundMark x1="58038" y1="94563" x2="59708" y2="92427"/>
                        <a14:foregroundMark x1="45511" y1="97670" x2="42380" y2="97087"/>
                        <a14:foregroundMark x1="6054" y1="17670" x2="2923" y2="26990"/>
                        <a14:foregroundMark x1="2923" y1="26990" x2="4593" y2="37282"/>
                        <a14:foregroundMark x1="4593" y1="37282" x2="6681" y2="26408"/>
                        <a14:foregroundMark x1="6681" y1="26408" x2="2923" y2="36311"/>
                        <a14:foregroundMark x1="2923" y1="36311" x2="5846" y2="26602"/>
                        <a14:foregroundMark x1="5846" y1="26602" x2="5846" y2="32039"/>
                        <a14:foregroundMark x1="3132" y1="36311" x2="37578" y2="89320"/>
                        <a14:foregroundMark x1="37578" y1="89320" x2="44259" y2="94563"/>
                        <a14:foregroundMark x1="98330" y1="70291" x2="98121" y2="80971"/>
                        <a14:foregroundMark x1="45720" y1="4078" x2="56367" y2="4078"/>
                        <a14:foregroundMark x1="56367" y1="4078" x2="57203" y2="5243"/>
                        <a14:foregroundMark x1="57411" y1="5243" x2="62630" y2="13981"/>
                        <a14:foregroundMark x1="62630" y1="13981" x2="62630" y2="14175"/>
                        <a14:foregroundMark x1="63048" y1="14175" x2="71608" y2="27767"/>
                      </a14:backgroundRemoval>
                    </a14:imgEffect>
                  </a14:imgLayer>
                </a14:imgProps>
              </a:ext>
            </a:extLst>
          </a:blip>
          <a:stretch>
            <a:fillRect/>
          </a:stretch>
        </p:blipFill>
        <p:spPr>
          <a:xfrm>
            <a:off x="8256294" y="2407348"/>
            <a:ext cx="3093566" cy="3326068"/>
          </a:xfrm>
          <a:prstGeom prst="rect">
            <a:avLst/>
          </a:prstGeom>
        </p:spPr>
      </p:pic>
    </p:spTree>
    <p:extLst>
      <p:ext uri="{BB962C8B-B14F-4D97-AF65-F5344CB8AC3E}">
        <p14:creationId xmlns:p14="http://schemas.microsoft.com/office/powerpoint/2010/main" val="132552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08CC-456F-4ABC-8029-E438E168ACA5}"/>
              </a:ext>
            </a:extLst>
          </p:cNvPr>
          <p:cNvSpPr>
            <a:spLocks noGrp="1"/>
          </p:cNvSpPr>
          <p:nvPr>
            <p:ph type="title"/>
          </p:nvPr>
        </p:nvSpPr>
        <p:spPr/>
        <p:txBody>
          <a:bodyPr/>
          <a:lstStyle/>
          <a:p>
            <a:r>
              <a:rPr lang="en-US" dirty="0"/>
              <a:t>Monolith vs Microservices</a:t>
            </a:r>
          </a:p>
        </p:txBody>
      </p:sp>
      <p:sp>
        <p:nvSpPr>
          <p:cNvPr id="3" name="Content Placeholder 2">
            <a:extLst>
              <a:ext uri="{FF2B5EF4-FFF2-40B4-BE49-F238E27FC236}">
                <a16:creationId xmlns:a16="http://schemas.microsoft.com/office/drawing/2014/main" id="{D873DBA3-9265-4430-8178-5237EB81C23A}"/>
              </a:ext>
            </a:extLst>
          </p:cNvPr>
          <p:cNvSpPr>
            <a:spLocks noGrp="1"/>
          </p:cNvSpPr>
          <p:nvPr>
            <p:ph idx="1"/>
          </p:nvPr>
        </p:nvSpPr>
        <p:spPr>
          <a:xfrm>
            <a:off x="439848" y="1421238"/>
            <a:ext cx="6425609" cy="4687915"/>
          </a:xfrm>
        </p:spPr>
        <p:txBody>
          <a:bodyPr>
            <a:normAutofit/>
          </a:bodyPr>
          <a:lstStyle/>
          <a:p>
            <a:r>
              <a:rPr lang="en-US" dirty="0"/>
              <a:t>The monolithic architecture pattern is the traditional architectural style. The monolith application built as a single, autonomous unit. While this style has been an integral part of many businesses, its numerous limitations and issues are motivating more and more to make the switch to microservices.</a:t>
            </a:r>
          </a:p>
          <a:p>
            <a:r>
              <a:rPr lang="en-US" dirty="0"/>
              <a:t>The main idea behind microservices is that some types of applications are easier to build and maintain when they are broken down into many small pieces that work together. Each component has its own small team working on it so they are completely decoupled and separated from each other, allowing each service to run its own unique process and communicate autonomously without having to rely on the other teams or applications as a whole.</a:t>
            </a:r>
          </a:p>
        </p:txBody>
      </p:sp>
      <p:pic>
        <p:nvPicPr>
          <p:cNvPr id="10" name="Picture 9">
            <a:extLst>
              <a:ext uri="{FF2B5EF4-FFF2-40B4-BE49-F238E27FC236}">
                <a16:creationId xmlns:a16="http://schemas.microsoft.com/office/drawing/2014/main" id="{45BB31A8-5B90-45A5-BE25-E8D3175DEF06}"/>
              </a:ext>
            </a:extLst>
          </p:cNvPr>
          <p:cNvPicPr>
            <a:picLocks noChangeAspect="1"/>
          </p:cNvPicPr>
          <p:nvPr/>
        </p:nvPicPr>
        <p:blipFill>
          <a:blip r:embed="rId2"/>
          <a:stretch>
            <a:fillRect/>
          </a:stretch>
        </p:blipFill>
        <p:spPr>
          <a:xfrm>
            <a:off x="7199552" y="833522"/>
            <a:ext cx="4148900" cy="5414878"/>
          </a:xfrm>
          <a:prstGeom prst="rect">
            <a:avLst/>
          </a:prstGeom>
        </p:spPr>
      </p:pic>
    </p:spTree>
    <p:extLst>
      <p:ext uri="{BB962C8B-B14F-4D97-AF65-F5344CB8AC3E}">
        <p14:creationId xmlns:p14="http://schemas.microsoft.com/office/powerpoint/2010/main" val="410966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be 14">
            <a:extLst>
              <a:ext uri="{FF2B5EF4-FFF2-40B4-BE49-F238E27FC236}">
                <a16:creationId xmlns:a16="http://schemas.microsoft.com/office/drawing/2014/main" id="{E479A928-3235-4959-B294-8EC09E53D51A}"/>
              </a:ext>
            </a:extLst>
          </p:cNvPr>
          <p:cNvSpPr/>
          <p:nvPr/>
        </p:nvSpPr>
        <p:spPr>
          <a:xfrm>
            <a:off x="1097281" y="1575061"/>
            <a:ext cx="3127248" cy="2996645"/>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Application 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Benefits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4546807" y="1530671"/>
            <a:ext cx="6024778" cy="4385036"/>
          </a:xfrm>
        </p:spPr>
        <p:txBody>
          <a:bodyPr>
            <a:normAutofit/>
          </a:bodyPr>
          <a:lstStyle/>
          <a:p>
            <a:r>
              <a:rPr lang="en-US" dirty="0"/>
              <a:t>Well known “classic” architecture approach</a:t>
            </a:r>
          </a:p>
          <a:p>
            <a:pPr lvl="1"/>
            <a:r>
              <a:rPr lang="en-US" dirty="0"/>
              <a:t>Easy to design</a:t>
            </a:r>
          </a:p>
          <a:p>
            <a:pPr lvl="1"/>
            <a:r>
              <a:rPr lang="en-US" dirty="0"/>
              <a:t>Easy to understand</a:t>
            </a:r>
          </a:p>
          <a:p>
            <a:pPr lvl="1"/>
            <a:r>
              <a:rPr lang="en-US" dirty="0"/>
              <a:t>Easy to debug</a:t>
            </a:r>
          </a:p>
          <a:p>
            <a:pPr lvl="1"/>
            <a:r>
              <a:rPr lang="en-US" dirty="0"/>
              <a:t>Easy to deploy</a:t>
            </a:r>
          </a:p>
          <a:p>
            <a:pPr lvl="1"/>
            <a:r>
              <a:rPr lang="en-US" dirty="0"/>
              <a:t>Easy to scale</a:t>
            </a:r>
          </a:p>
          <a:p>
            <a:pPr lvl="1"/>
            <a:r>
              <a:rPr lang="en-US" dirty="0"/>
              <a:t>Easy to maintain</a:t>
            </a:r>
          </a:p>
          <a:p>
            <a:r>
              <a:rPr lang="en-US" dirty="0"/>
              <a:t>Good to start new Proof of Concept projects</a:t>
            </a:r>
          </a:p>
          <a:p>
            <a:r>
              <a:rPr lang="en-US" dirty="0"/>
              <a:t>Good for small-to-mid size applications)</a:t>
            </a:r>
          </a:p>
          <a:p>
            <a:r>
              <a:rPr lang="en-US" dirty="0"/>
              <a:t>Good for single development team</a:t>
            </a:r>
          </a:p>
        </p:txBody>
      </p:sp>
      <p:sp>
        <p:nvSpPr>
          <p:cNvPr id="5" name="Flowchart: Magnetic Disk 4">
            <a:extLst>
              <a:ext uri="{FF2B5EF4-FFF2-40B4-BE49-F238E27FC236}">
                <a16:creationId xmlns:a16="http://schemas.microsoft.com/office/drawing/2014/main" id="{623A1A54-B2BE-41D3-A55B-1E57A21E3647}"/>
              </a:ext>
            </a:extLst>
          </p:cNvPr>
          <p:cNvSpPr/>
          <p:nvPr/>
        </p:nvSpPr>
        <p:spPr>
          <a:xfrm>
            <a:off x="1355400" y="4672076"/>
            <a:ext cx="2290942" cy="1332411"/>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Relational</a:t>
            </a:r>
          </a:p>
          <a:p>
            <a:pPr algn="ctr"/>
            <a:r>
              <a:rPr lang="en-US" dirty="0"/>
              <a:t>DB</a:t>
            </a:r>
          </a:p>
        </p:txBody>
      </p:sp>
      <p:sp>
        <p:nvSpPr>
          <p:cNvPr id="14" name="Arrow: Up-Down 13">
            <a:extLst>
              <a:ext uri="{FF2B5EF4-FFF2-40B4-BE49-F238E27FC236}">
                <a16:creationId xmlns:a16="http://schemas.microsoft.com/office/drawing/2014/main" id="{93F65D31-79D0-4AD0-8A74-90B02D75D34D}"/>
              </a:ext>
            </a:extLst>
          </p:cNvPr>
          <p:cNvSpPr/>
          <p:nvPr/>
        </p:nvSpPr>
        <p:spPr>
          <a:xfrm>
            <a:off x="2261312" y="4330370"/>
            <a:ext cx="347089" cy="568135"/>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C375F6A3-91D3-48D9-836A-7FA6CB10488C}"/>
              </a:ext>
            </a:extLst>
          </p:cNvPr>
          <p:cNvSpPr/>
          <p:nvPr/>
        </p:nvSpPr>
        <p:spPr>
          <a:xfrm>
            <a:off x="936768" y="3363182"/>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Data/ORM</a:t>
            </a:r>
          </a:p>
        </p:txBody>
      </p:sp>
      <p:sp>
        <p:nvSpPr>
          <p:cNvPr id="12" name="Cube 11">
            <a:extLst>
              <a:ext uri="{FF2B5EF4-FFF2-40B4-BE49-F238E27FC236}">
                <a16:creationId xmlns:a16="http://schemas.microsoft.com/office/drawing/2014/main" id="{6065278A-DCA6-458D-B6A8-EE3098B8F0FE}"/>
              </a:ext>
            </a:extLst>
          </p:cNvPr>
          <p:cNvSpPr/>
          <p:nvPr/>
        </p:nvSpPr>
        <p:spPr>
          <a:xfrm>
            <a:off x="936770" y="2753165"/>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Business Logic</a:t>
            </a:r>
          </a:p>
        </p:txBody>
      </p:sp>
      <p:sp>
        <p:nvSpPr>
          <p:cNvPr id="13" name="Cube 12">
            <a:extLst>
              <a:ext uri="{FF2B5EF4-FFF2-40B4-BE49-F238E27FC236}">
                <a16:creationId xmlns:a16="http://schemas.microsoft.com/office/drawing/2014/main" id="{92B760D5-2DD7-44DE-B89F-C2C01746F524}"/>
              </a:ext>
            </a:extLst>
          </p:cNvPr>
          <p:cNvSpPr/>
          <p:nvPr/>
        </p:nvSpPr>
        <p:spPr>
          <a:xfrm>
            <a:off x="936770" y="2135053"/>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Tree>
    <p:extLst>
      <p:ext uri="{BB962C8B-B14F-4D97-AF65-F5344CB8AC3E}">
        <p14:creationId xmlns:p14="http://schemas.microsoft.com/office/powerpoint/2010/main" val="251979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Drawbacks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3438782" y="1344007"/>
            <a:ext cx="6647050" cy="5120801"/>
          </a:xfrm>
        </p:spPr>
        <p:txBody>
          <a:bodyPr>
            <a:normAutofit fontScale="92500" lnSpcReduction="20000"/>
          </a:bodyPr>
          <a:lstStyle/>
          <a:p>
            <a:r>
              <a:rPr lang="en-US" dirty="0"/>
              <a:t>The large monolithic code base can be difficult to understand and modify because of complex dependencies</a:t>
            </a:r>
          </a:p>
          <a:p>
            <a:r>
              <a:rPr lang="en-US" dirty="0"/>
              <a:t>Large code base slows down the IDE</a:t>
            </a:r>
          </a:p>
          <a:p>
            <a:r>
              <a:rPr lang="en-US" dirty="0"/>
              <a:t>Large applications start and work slowly. </a:t>
            </a:r>
          </a:p>
          <a:p>
            <a:r>
              <a:rPr lang="en-US" dirty="0"/>
              <a:t>Continuous Delivery is difficult because long build/test/deploy cycle</a:t>
            </a:r>
          </a:p>
          <a:p>
            <a:r>
              <a:rPr lang="en-US" dirty="0"/>
              <a:t>Because all modules are running within the same process, a bug in any module, such as a memory leak, can potentially bring down the entire process. </a:t>
            </a:r>
          </a:p>
          <a:p>
            <a:r>
              <a:rPr lang="en-US" dirty="0"/>
              <a:t>A monolithic architecture forces developers to be married to the technology stack which was chosen at the start of development</a:t>
            </a:r>
          </a:p>
          <a:p>
            <a:r>
              <a:rPr lang="en-US" dirty="0"/>
              <a:t>Development scaling requires significant coordination efforts</a:t>
            </a:r>
          </a:p>
          <a:p>
            <a:r>
              <a:rPr lang="en-US" dirty="0"/>
              <a:t>Vertical application scaling can be costly and not always possible because of expensive hardware.</a:t>
            </a:r>
          </a:p>
          <a:p>
            <a:r>
              <a:rPr lang="en-US" dirty="0"/>
              <a:t>Horizontal scaling might be difficult because of expensive high availability (HA) technologies and complex load balancing</a:t>
            </a:r>
          </a:p>
          <a:p>
            <a:r>
              <a:rPr lang="en-US" dirty="0"/>
              <a:t>Requires long term commitment to a technology stack</a:t>
            </a:r>
          </a:p>
          <a:p>
            <a:endParaRPr lang="en-US" dirty="0"/>
          </a:p>
        </p:txBody>
      </p:sp>
      <p:pic>
        <p:nvPicPr>
          <p:cNvPr id="12" name="Picture 8" descr="https://odino.org/images/monolith.png">
            <a:extLst>
              <a:ext uri="{FF2B5EF4-FFF2-40B4-BE49-F238E27FC236}">
                <a16:creationId xmlns:a16="http://schemas.microsoft.com/office/drawing/2014/main" id="{60766FB3-5407-42F1-B7CE-416B3C1B4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1344007"/>
            <a:ext cx="2669371" cy="4819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8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61A3-09DE-4389-B853-EFA60A2E4779}"/>
              </a:ext>
            </a:extLst>
          </p:cNvPr>
          <p:cNvSpPr>
            <a:spLocks noGrp="1"/>
          </p:cNvSpPr>
          <p:nvPr>
            <p:ph type="title"/>
          </p:nvPr>
        </p:nvSpPr>
        <p:spPr/>
        <p:txBody>
          <a:bodyPr/>
          <a:lstStyle/>
          <a:p>
            <a:r>
              <a:rPr lang="en-US" dirty="0"/>
              <a:t>Heavyweight Monolith &amp; Spring Stack</a:t>
            </a:r>
          </a:p>
        </p:txBody>
      </p:sp>
      <p:pic>
        <p:nvPicPr>
          <p:cNvPr id="1028" name="Picture 4" descr="https://cloud.fas-consulting.de/drupal/sites/default/files/imce_uploads/news/2018-10-09%20Spring%20Component%20Technologies.png">
            <a:extLst>
              <a:ext uri="{FF2B5EF4-FFF2-40B4-BE49-F238E27FC236}">
                <a16:creationId xmlns:a16="http://schemas.microsoft.com/office/drawing/2014/main" id="{9A06BA14-4600-43F0-B595-0CEBC66C6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38" y="1452651"/>
            <a:ext cx="870585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2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863-7245-4F5E-AC76-10526DDD63DA}"/>
              </a:ext>
            </a:extLst>
          </p:cNvPr>
          <p:cNvSpPr>
            <a:spLocks noGrp="1"/>
          </p:cNvSpPr>
          <p:nvPr>
            <p:ph type="title"/>
          </p:nvPr>
        </p:nvSpPr>
        <p:spPr>
          <a:xfrm>
            <a:off x="677334" y="609600"/>
            <a:ext cx="8596668" cy="1320800"/>
          </a:xfrm>
        </p:spPr>
        <p:txBody>
          <a:bodyPr/>
          <a:lstStyle/>
          <a:p>
            <a:r>
              <a:rPr lang="en-US" dirty="0"/>
              <a:t>Simple Demo Monolith Application</a:t>
            </a:r>
          </a:p>
        </p:txBody>
      </p:sp>
      <p:sp>
        <p:nvSpPr>
          <p:cNvPr id="3" name="Content Placeholder 2">
            <a:extLst>
              <a:ext uri="{FF2B5EF4-FFF2-40B4-BE49-F238E27FC236}">
                <a16:creationId xmlns:a16="http://schemas.microsoft.com/office/drawing/2014/main" id="{089AAAB4-3304-4D3C-8EF1-E6D9780ED308}"/>
              </a:ext>
            </a:extLst>
          </p:cNvPr>
          <p:cNvSpPr>
            <a:spLocks noGrp="1"/>
          </p:cNvSpPr>
          <p:nvPr>
            <p:ph idx="1"/>
          </p:nvPr>
        </p:nvSpPr>
        <p:spPr>
          <a:xfrm>
            <a:off x="4401003" y="1809900"/>
            <a:ext cx="4853501" cy="3880773"/>
          </a:xfrm>
        </p:spPr>
        <p:txBody>
          <a:bodyPr/>
          <a:lstStyle/>
          <a:p>
            <a:r>
              <a:rPr lang="en-US" dirty="0"/>
              <a:t>Lets start with some simple example of monolithic service</a:t>
            </a:r>
          </a:p>
          <a:p>
            <a:r>
              <a:rPr lang="en-US" dirty="0"/>
              <a:t>It will not be complex but we can easily split it to (at least two) microservices</a:t>
            </a:r>
          </a:p>
          <a:p>
            <a:r>
              <a:rPr lang="en-US" dirty="0"/>
              <a:t>We will not implement UI part because microservices is about backend</a:t>
            </a:r>
          </a:p>
          <a:p>
            <a:r>
              <a:rPr lang="en-US" dirty="0"/>
              <a:t>Database doesn’t matter. Let’s use H2 to setup environment quickly.</a:t>
            </a:r>
          </a:p>
          <a:p>
            <a:r>
              <a:rPr lang="en-US" dirty="0"/>
              <a:t>The same Spring services will be reused later, when monolith will be split to microservices.</a:t>
            </a:r>
          </a:p>
          <a:p>
            <a:endParaRPr lang="en-US" dirty="0"/>
          </a:p>
          <a:p>
            <a:pPr marL="0" indent="0">
              <a:buNone/>
            </a:pPr>
            <a:endParaRPr lang="en-US" dirty="0"/>
          </a:p>
        </p:txBody>
      </p:sp>
      <p:sp>
        <p:nvSpPr>
          <p:cNvPr id="4" name="Cube 3">
            <a:extLst>
              <a:ext uri="{FF2B5EF4-FFF2-40B4-BE49-F238E27FC236}">
                <a16:creationId xmlns:a16="http://schemas.microsoft.com/office/drawing/2014/main" id="{98DFCB3F-89C8-4906-9934-CAD16DC16716}"/>
              </a:ext>
            </a:extLst>
          </p:cNvPr>
          <p:cNvSpPr/>
          <p:nvPr/>
        </p:nvSpPr>
        <p:spPr>
          <a:xfrm>
            <a:off x="677334" y="1511920"/>
            <a:ext cx="3126151" cy="4299253"/>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Spring Boot with Embedded Tomcat</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Flowchart: Magnetic Disk 4">
            <a:extLst>
              <a:ext uri="{FF2B5EF4-FFF2-40B4-BE49-F238E27FC236}">
                <a16:creationId xmlns:a16="http://schemas.microsoft.com/office/drawing/2014/main" id="{5143B72C-7B07-4320-A1F7-9F1275B90C18}"/>
              </a:ext>
            </a:extLst>
          </p:cNvPr>
          <p:cNvSpPr/>
          <p:nvPr/>
        </p:nvSpPr>
        <p:spPr>
          <a:xfrm>
            <a:off x="780509" y="4476911"/>
            <a:ext cx="2290942" cy="1194458"/>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H2 Database</a:t>
            </a:r>
          </a:p>
        </p:txBody>
      </p:sp>
      <p:sp>
        <p:nvSpPr>
          <p:cNvPr id="9" name="Arrow: Up-Down 8">
            <a:extLst>
              <a:ext uri="{FF2B5EF4-FFF2-40B4-BE49-F238E27FC236}">
                <a16:creationId xmlns:a16="http://schemas.microsoft.com/office/drawing/2014/main" id="{EE0BC73C-3D0D-4BFB-902F-3070D4583D58}"/>
              </a:ext>
            </a:extLst>
          </p:cNvPr>
          <p:cNvSpPr/>
          <p:nvPr/>
        </p:nvSpPr>
        <p:spPr>
          <a:xfrm>
            <a:off x="1754923" y="4263862"/>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2AB05551-08F8-4251-B30F-9203DA470ED0}"/>
              </a:ext>
            </a:extLst>
          </p:cNvPr>
          <p:cNvSpPr/>
          <p:nvPr/>
        </p:nvSpPr>
        <p:spPr>
          <a:xfrm>
            <a:off x="511100" y="3318791"/>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CRUD Repository</a:t>
            </a:r>
          </a:p>
        </p:txBody>
      </p:sp>
      <p:sp>
        <p:nvSpPr>
          <p:cNvPr id="7" name="Cube 6">
            <a:extLst>
              <a:ext uri="{FF2B5EF4-FFF2-40B4-BE49-F238E27FC236}">
                <a16:creationId xmlns:a16="http://schemas.microsoft.com/office/drawing/2014/main" id="{FED9477D-3E08-43DF-95E7-45F1B670CB14}"/>
              </a:ext>
            </a:extLst>
          </p:cNvPr>
          <p:cNvSpPr/>
          <p:nvPr/>
        </p:nvSpPr>
        <p:spPr>
          <a:xfrm>
            <a:off x="511102" y="2708774"/>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Service Layer</a:t>
            </a:r>
          </a:p>
        </p:txBody>
      </p:sp>
      <p:sp>
        <p:nvSpPr>
          <p:cNvPr id="8" name="Cube 7">
            <a:extLst>
              <a:ext uri="{FF2B5EF4-FFF2-40B4-BE49-F238E27FC236}">
                <a16:creationId xmlns:a16="http://schemas.microsoft.com/office/drawing/2014/main" id="{1E2D6D15-9257-4A57-8FE4-B37E7A4DD203}"/>
              </a:ext>
            </a:extLst>
          </p:cNvPr>
          <p:cNvSpPr/>
          <p:nvPr/>
        </p:nvSpPr>
        <p:spPr>
          <a:xfrm>
            <a:off x="511102" y="2090662"/>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Controller</a:t>
            </a:r>
          </a:p>
        </p:txBody>
      </p:sp>
      <p:sp>
        <p:nvSpPr>
          <p:cNvPr id="10" name="Cube 9">
            <a:extLst>
              <a:ext uri="{FF2B5EF4-FFF2-40B4-BE49-F238E27FC236}">
                <a16:creationId xmlns:a16="http://schemas.microsoft.com/office/drawing/2014/main" id="{496A86B9-3CA1-4A5E-89BC-0C6A0F637B85}"/>
              </a:ext>
            </a:extLst>
          </p:cNvPr>
          <p:cNvSpPr/>
          <p:nvPr/>
        </p:nvSpPr>
        <p:spPr>
          <a:xfrm>
            <a:off x="3039033" y="2302475"/>
            <a:ext cx="423065" cy="1943099"/>
          </a:xfrm>
          <a:prstGeom prst="cube">
            <a:avLst>
              <a:gd name="adj" fmla="val 3933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B9081AC4-DB10-4E4A-9182-A404E0020DC6}"/>
              </a:ext>
            </a:extLst>
          </p:cNvPr>
          <p:cNvSpPr txBox="1"/>
          <p:nvPr/>
        </p:nvSpPr>
        <p:spPr>
          <a:xfrm rot="16200000">
            <a:off x="2668827" y="2948422"/>
            <a:ext cx="1320802" cy="615553"/>
          </a:xfrm>
          <a:prstGeom prst="rect">
            <a:avLst/>
          </a:prstGeom>
          <a:noFill/>
        </p:spPr>
        <p:txBody>
          <a:bodyPr wrap="square" rtlCol="0">
            <a:spAutoFit/>
          </a:bodyPr>
          <a:lstStyle/>
          <a:p>
            <a:r>
              <a:rPr lang="en-US" sz="1600" dirty="0">
                <a:solidFill>
                  <a:schemeClr val="bg1">
                    <a:lumMod val="65000"/>
                  </a:schemeClr>
                </a:solidFill>
              </a:rPr>
              <a:t>DI + Config</a:t>
            </a:r>
          </a:p>
          <a:p>
            <a:endParaRPr lang="en-US" dirty="0">
              <a:solidFill>
                <a:schemeClr val="bg1">
                  <a:lumMod val="65000"/>
                </a:schemeClr>
              </a:solidFill>
            </a:endParaRPr>
          </a:p>
        </p:txBody>
      </p:sp>
    </p:spTree>
    <p:extLst>
      <p:ext uri="{BB962C8B-B14F-4D97-AF65-F5344CB8AC3E}">
        <p14:creationId xmlns:p14="http://schemas.microsoft.com/office/powerpoint/2010/main" val="1308168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3D2781-1DB1-4A79-87AC-936EBF833762}"/>
              </a:ext>
            </a:extLst>
          </p:cNvPr>
          <p:cNvPicPr>
            <a:picLocks noChangeAspect="1"/>
          </p:cNvPicPr>
          <p:nvPr/>
        </p:nvPicPr>
        <p:blipFill>
          <a:blip r:embed="rId2"/>
          <a:stretch>
            <a:fillRect/>
          </a:stretch>
        </p:blipFill>
        <p:spPr>
          <a:xfrm>
            <a:off x="1307277" y="1702285"/>
            <a:ext cx="2066925" cy="3067050"/>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C612B7F-2017-4ED0-90AF-480D67295A93}"/>
              </a:ext>
            </a:extLst>
          </p:cNvPr>
          <p:cNvSpPr>
            <a:spLocks noGrp="1"/>
          </p:cNvSpPr>
          <p:nvPr>
            <p:ph type="title"/>
          </p:nvPr>
        </p:nvSpPr>
        <p:spPr/>
        <p:txBody>
          <a:bodyPr/>
          <a:lstStyle/>
          <a:p>
            <a:r>
              <a:rPr lang="en-US" dirty="0"/>
              <a:t>Application Structure</a:t>
            </a:r>
          </a:p>
        </p:txBody>
      </p:sp>
      <p:pic>
        <p:nvPicPr>
          <p:cNvPr id="6" name="Picture 5">
            <a:extLst>
              <a:ext uri="{FF2B5EF4-FFF2-40B4-BE49-F238E27FC236}">
                <a16:creationId xmlns:a16="http://schemas.microsoft.com/office/drawing/2014/main" id="{D6F44436-E4A5-465A-97B6-FDADEB6A7A4E}"/>
              </a:ext>
            </a:extLst>
          </p:cNvPr>
          <p:cNvPicPr>
            <a:picLocks noChangeAspect="1"/>
          </p:cNvPicPr>
          <p:nvPr/>
        </p:nvPicPr>
        <p:blipFill>
          <a:blip r:embed="rId3"/>
          <a:stretch>
            <a:fillRect/>
          </a:stretch>
        </p:blipFill>
        <p:spPr>
          <a:xfrm>
            <a:off x="4167454" y="1318417"/>
            <a:ext cx="5972175" cy="18192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8CEE68FD-30C9-4841-B116-3D73136FEABB}"/>
              </a:ext>
            </a:extLst>
          </p:cNvPr>
          <p:cNvPicPr>
            <a:picLocks noChangeAspect="1"/>
          </p:cNvPicPr>
          <p:nvPr/>
        </p:nvPicPr>
        <p:blipFill>
          <a:blip r:embed="rId4"/>
          <a:stretch>
            <a:fillRect/>
          </a:stretch>
        </p:blipFill>
        <p:spPr>
          <a:xfrm>
            <a:off x="3674268" y="3717906"/>
            <a:ext cx="4476750" cy="280035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F6758DB-4AF8-4391-952E-70DAC0E4DD1A}"/>
              </a:ext>
            </a:extLst>
          </p:cNvPr>
          <p:cNvPicPr>
            <a:picLocks noChangeAspect="1"/>
          </p:cNvPicPr>
          <p:nvPr/>
        </p:nvPicPr>
        <p:blipFill>
          <a:blip r:embed="rId5"/>
          <a:stretch>
            <a:fillRect/>
          </a:stretch>
        </p:blipFill>
        <p:spPr>
          <a:xfrm>
            <a:off x="8388965" y="2844788"/>
            <a:ext cx="3429000" cy="2924175"/>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2CFC4D7C-0AD7-4703-B64F-DE79F30AE5C3}"/>
              </a:ext>
            </a:extLst>
          </p:cNvPr>
          <p:cNvCxnSpPr>
            <a:cxnSpLocks/>
          </p:cNvCxnSpPr>
          <p:nvPr/>
        </p:nvCxnSpPr>
        <p:spPr>
          <a:xfrm flipV="1">
            <a:off x="3041211" y="2413002"/>
            <a:ext cx="1283139" cy="720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22603C-C9B7-4913-9A13-1CDA6EDFA776}"/>
              </a:ext>
            </a:extLst>
          </p:cNvPr>
          <p:cNvCxnSpPr>
            <a:cxnSpLocks/>
          </p:cNvCxnSpPr>
          <p:nvPr/>
        </p:nvCxnSpPr>
        <p:spPr>
          <a:xfrm flipV="1">
            <a:off x="2984606" y="3354377"/>
            <a:ext cx="552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AB1B5F-D089-4815-AEEF-6C4F1056194D}"/>
              </a:ext>
            </a:extLst>
          </p:cNvPr>
          <p:cNvCxnSpPr>
            <a:cxnSpLocks/>
          </p:cNvCxnSpPr>
          <p:nvPr/>
        </p:nvCxnSpPr>
        <p:spPr>
          <a:xfrm>
            <a:off x="2975772" y="4022712"/>
            <a:ext cx="958053" cy="88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670C0E2-53C1-4C52-889A-BF5607944E71}"/>
              </a:ext>
            </a:extLst>
          </p:cNvPr>
          <p:cNvSpPr txBox="1"/>
          <p:nvPr/>
        </p:nvSpPr>
        <p:spPr>
          <a:xfrm>
            <a:off x="7252855" y="1484745"/>
            <a:ext cx="1796326" cy="369332"/>
          </a:xfrm>
          <a:prstGeom prst="rect">
            <a:avLst/>
          </a:prstGeom>
          <a:noFill/>
        </p:spPr>
        <p:txBody>
          <a:bodyPr wrap="none" rtlCol="0">
            <a:spAutoFit/>
          </a:bodyPr>
          <a:lstStyle/>
          <a:p>
            <a:r>
              <a:rPr lang="en-US" dirty="0"/>
              <a:t>REST Controller</a:t>
            </a:r>
          </a:p>
        </p:txBody>
      </p:sp>
      <p:sp>
        <p:nvSpPr>
          <p:cNvPr id="24" name="TextBox 23">
            <a:extLst>
              <a:ext uri="{FF2B5EF4-FFF2-40B4-BE49-F238E27FC236}">
                <a16:creationId xmlns:a16="http://schemas.microsoft.com/office/drawing/2014/main" id="{5C1BE107-83E3-4020-9BE0-11437947AAF5}"/>
              </a:ext>
            </a:extLst>
          </p:cNvPr>
          <p:cNvSpPr txBox="1"/>
          <p:nvPr/>
        </p:nvSpPr>
        <p:spPr>
          <a:xfrm>
            <a:off x="9698410" y="2985045"/>
            <a:ext cx="1342034" cy="369332"/>
          </a:xfrm>
          <a:prstGeom prst="rect">
            <a:avLst/>
          </a:prstGeom>
          <a:noFill/>
        </p:spPr>
        <p:txBody>
          <a:bodyPr wrap="none" rtlCol="0">
            <a:spAutoFit/>
          </a:bodyPr>
          <a:lstStyle/>
          <a:p>
            <a:r>
              <a:rPr lang="en-US" dirty="0"/>
              <a:t>Data Entity</a:t>
            </a:r>
          </a:p>
        </p:txBody>
      </p:sp>
      <p:sp>
        <p:nvSpPr>
          <p:cNvPr id="25" name="TextBox 24">
            <a:extLst>
              <a:ext uri="{FF2B5EF4-FFF2-40B4-BE49-F238E27FC236}">
                <a16:creationId xmlns:a16="http://schemas.microsoft.com/office/drawing/2014/main" id="{FDAE5E4D-F8B3-45CE-95AF-F8373E5F7C40}"/>
              </a:ext>
            </a:extLst>
          </p:cNvPr>
          <p:cNvSpPr txBox="1"/>
          <p:nvPr/>
        </p:nvSpPr>
        <p:spPr>
          <a:xfrm>
            <a:off x="6539386" y="3744374"/>
            <a:ext cx="1459054" cy="369332"/>
          </a:xfrm>
          <a:prstGeom prst="rect">
            <a:avLst/>
          </a:prstGeom>
          <a:noFill/>
        </p:spPr>
        <p:txBody>
          <a:bodyPr wrap="none" rtlCol="0">
            <a:spAutoFit/>
          </a:bodyPr>
          <a:lstStyle/>
          <a:p>
            <a:r>
              <a:rPr lang="en-US" dirty="0"/>
              <a:t>User Service</a:t>
            </a:r>
          </a:p>
        </p:txBody>
      </p:sp>
      <p:pic>
        <p:nvPicPr>
          <p:cNvPr id="26" name="Picture 25">
            <a:extLst>
              <a:ext uri="{FF2B5EF4-FFF2-40B4-BE49-F238E27FC236}">
                <a16:creationId xmlns:a16="http://schemas.microsoft.com/office/drawing/2014/main" id="{3A42C8AA-7B75-4647-B136-A8AEF3F960C6}"/>
              </a:ext>
            </a:extLst>
          </p:cNvPr>
          <p:cNvPicPr>
            <a:picLocks noChangeAspect="1"/>
          </p:cNvPicPr>
          <p:nvPr/>
        </p:nvPicPr>
        <p:blipFill>
          <a:blip r:embed="rId6"/>
          <a:stretch>
            <a:fillRect/>
          </a:stretch>
        </p:blipFill>
        <p:spPr>
          <a:xfrm>
            <a:off x="150196" y="5313339"/>
            <a:ext cx="3286125" cy="1000125"/>
          </a:xfrm>
          <a:prstGeom prst="rect">
            <a:avLst/>
          </a:prstGeom>
          <a:ln>
            <a:noFill/>
          </a:ln>
          <a:effectLst>
            <a:outerShdw blurRad="190500" algn="tl" rotWithShape="0">
              <a:srgbClr val="000000">
                <a:alpha val="70000"/>
              </a:srgbClr>
            </a:outerShdw>
          </a:effectLst>
        </p:spPr>
      </p:pic>
      <p:cxnSp>
        <p:nvCxnSpPr>
          <p:cNvPr id="27" name="Straight Arrow Connector 26">
            <a:extLst>
              <a:ext uri="{FF2B5EF4-FFF2-40B4-BE49-F238E27FC236}">
                <a16:creationId xmlns:a16="http://schemas.microsoft.com/office/drawing/2014/main" id="{AA9D2FCD-2285-4871-96AE-F9C363988409}"/>
              </a:ext>
            </a:extLst>
          </p:cNvPr>
          <p:cNvCxnSpPr>
            <a:cxnSpLocks/>
          </p:cNvCxnSpPr>
          <p:nvPr/>
        </p:nvCxnSpPr>
        <p:spPr>
          <a:xfrm>
            <a:off x="2180706" y="4306875"/>
            <a:ext cx="0" cy="122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0963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466</TotalTime>
  <Words>668</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Introduction to  Java Microservices Part 1 : Classic Monolith</vt:lpstr>
      <vt:lpstr>Training Goals</vt:lpstr>
      <vt:lpstr>We are building brand new internet service</vt:lpstr>
      <vt:lpstr>Monolith vs Microservices</vt:lpstr>
      <vt:lpstr>Monolithic Architecture Benefits</vt:lpstr>
      <vt:lpstr>Monolithic Architecture Drawbacks</vt:lpstr>
      <vt:lpstr>Heavyweight Monolith &amp; Spring Stack</vt:lpstr>
      <vt:lpstr>Simple Demo Monolith Application</vt:lpstr>
      <vt:lpstr>Application Structure</vt:lpstr>
      <vt:lpstr>Application Structure</vt:lpstr>
      <vt:lpstr>Run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34</cp:revision>
  <dcterms:created xsi:type="dcterms:W3CDTF">2019-07-17T19:57:14Z</dcterms:created>
  <dcterms:modified xsi:type="dcterms:W3CDTF">2019-07-19T20:18:54Z</dcterms:modified>
</cp:coreProperties>
</file>