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4" r:id="rId6"/>
    <p:sldId id="260"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FF01A-2D1A-4735-8037-9A361B533AFB}" v="75" dt="2019-07-18T00:00:02.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p:txBody>
          <a:bodyPr>
            <a:normAutofit lnSpcReduction="10000"/>
          </a:bodyPr>
          <a:lstStyle/>
          <a:p>
            <a:endParaRPr lang="en-US" dirty="0"/>
          </a:p>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5CF6-6DC8-4091-81B1-9749BE2B5B9F}"/>
              </a:ext>
            </a:extLst>
          </p:cNvPr>
          <p:cNvSpPr>
            <a:spLocks noGrp="1"/>
          </p:cNvSpPr>
          <p:nvPr>
            <p:ph type="title"/>
          </p:nvPr>
        </p:nvSpPr>
        <p:spPr/>
        <p:txBody>
          <a:bodyPr/>
          <a:lstStyle/>
          <a:p>
            <a:r>
              <a:rPr lang="en-US" dirty="0"/>
              <a:t>Lombok</a:t>
            </a:r>
          </a:p>
        </p:txBody>
      </p:sp>
      <p:sp>
        <p:nvSpPr>
          <p:cNvPr id="3" name="Content Placeholder 2">
            <a:extLst>
              <a:ext uri="{FF2B5EF4-FFF2-40B4-BE49-F238E27FC236}">
                <a16:creationId xmlns:a16="http://schemas.microsoft.com/office/drawing/2014/main" id="{0F73DE5A-CCA8-43A0-BE7F-F40F097747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498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841905" y="1530670"/>
            <a:ext cx="3540330"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a:p>
            <a:endParaRPr lang="en-US" dirty="0"/>
          </a:p>
          <a:p>
            <a:endParaRPr lang="en-US" dirty="0"/>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431973" y="4645974"/>
            <a:ext cx="2290942" cy="1269732"/>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a:t>
            </a:r>
          </a:p>
          <a:p>
            <a:pPr algn="ctr"/>
            <a:r>
              <a:rPr lang="en-US" dirty="0"/>
              <a:t>DB</a:t>
            </a:r>
          </a:p>
        </p:txBody>
      </p:sp>
      <p:sp>
        <p:nvSpPr>
          <p:cNvPr id="6" name="Cube 5">
            <a:extLst>
              <a:ext uri="{FF2B5EF4-FFF2-40B4-BE49-F238E27FC236}">
                <a16:creationId xmlns:a16="http://schemas.microsoft.com/office/drawing/2014/main" id="{C375F6A3-91D3-48D9-836A-7FA6CB10488C}"/>
              </a:ext>
            </a:extLst>
          </p:cNvPr>
          <p:cNvSpPr/>
          <p:nvPr/>
        </p:nvSpPr>
        <p:spPr>
          <a:xfrm>
            <a:off x="1031629"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1031631"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1031631"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14" name="Arrow: Up-Down 13">
            <a:extLst>
              <a:ext uri="{FF2B5EF4-FFF2-40B4-BE49-F238E27FC236}">
                <a16:creationId xmlns:a16="http://schemas.microsoft.com/office/drawing/2014/main" id="{93F65D31-79D0-4AD0-8A74-90B02D75D34D}"/>
              </a:ext>
            </a:extLst>
          </p:cNvPr>
          <p:cNvSpPr/>
          <p:nvPr/>
        </p:nvSpPr>
        <p:spPr>
          <a:xfrm>
            <a:off x="2374461" y="4349987"/>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1979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215900" y="1344007"/>
            <a:ext cx="5614231" cy="4904393"/>
          </a:xfrm>
        </p:spPr>
        <p:txBody>
          <a:bodyPr>
            <a:normAutofit fontScale="85000" lnSpcReduction="20000"/>
          </a:bodyPr>
          <a:lstStyle/>
          <a:p>
            <a:r>
              <a:rPr lang="en-US" dirty="0"/>
              <a:t>The large monolithic code base can be difficult to understand and modify because of complex dependencies</a:t>
            </a:r>
          </a:p>
          <a:p>
            <a:r>
              <a:rPr lang="en-US" dirty="0"/>
              <a:t>Large code base slows down the IDE</a:t>
            </a:r>
          </a:p>
          <a:p>
            <a:r>
              <a:rPr lang="en-US" dirty="0"/>
              <a:t>Large applications start and work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8" name="Picture 7">
            <a:extLst>
              <a:ext uri="{FF2B5EF4-FFF2-40B4-BE49-F238E27FC236}">
                <a16:creationId xmlns:a16="http://schemas.microsoft.com/office/drawing/2014/main" id="{C824E40A-EB45-41B0-9ACE-70204374AC85}"/>
              </a:ext>
            </a:extLst>
          </p:cNvPr>
          <p:cNvPicPr>
            <a:picLocks noChangeAspect="1"/>
          </p:cNvPicPr>
          <p:nvPr/>
        </p:nvPicPr>
        <p:blipFill>
          <a:blip r:embed="rId2"/>
          <a:stretch>
            <a:fillRect/>
          </a:stretch>
        </p:blipFill>
        <p:spPr>
          <a:xfrm>
            <a:off x="472575" y="1930400"/>
            <a:ext cx="3743325" cy="3209925"/>
          </a:xfrm>
          <a:prstGeom prst="rect">
            <a:avLst/>
          </a:prstGeom>
        </p:spPr>
      </p:pic>
      <p:sp>
        <p:nvSpPr>
          <p:cNvPr id="9" name="Flowchart: Magnetic Disk 8">
            <a:extLst>
              <a:ext uri="{FF2B5EF4-FFF2-40B4-BE49-F238E27FC236}">
                <a16:creationId xmlns:a16="http://schemas.microsoft.com/office/drawing/2014/main" id="{DBC1798B-B12E-4290-9AFA-D3223120517D}"/>
              </a:ext>
            </a:extLst>
          </p:cNvPr>
          <p:cNvSpPr/>
          <p:nvPr/>
        </p:nvSpPr>
        <p:spPr>
          <a:xfrm>
            <a:off x="537889" y="5140325"/>
            <a:ext cx="740405" cy="625993"/>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Flowchart: Magnetic Disk 10">
            <a:extLst>
              <a:ext uri="{FF2B5EF4-FFF2-40B4-BE49-F238E27FC236}">
                <a16:creationId xmlns:a16="http://schemas.microsoft.com/office/drawing/2014/main" id="{BDA96DA8-3E8F-4EE6-9332-D63F2810779A}"/>
              </a:ext>
            </a:extLst>
          </p:cNvPr>
          <p:cNvSpPr/>
          <p:nvPr/>
        </p:nvSpPr>
        <p:spPr>
          <a:xfrm>
            <a:off x="1839965" y="5140323"/>
            <a:ext cx="740405" cy="625993"/>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248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61A3-09DE-4389-B853-EFA60A2E4779}"/>
              </a:ext>
            </a:extLst>
          </p:cNvPr>
          <p:cNvSpPr>
            <a:spLocks noGrp="1"/>
          </p:cNvSpPr>
          <p:nvPr>
            <p:ph type="title"/>
          </p:nvPr>
        </p:nvSpPr>
        <p:spPr/>
        <p:txBody>
          <a:bodyPr/>
          <a:lstStyle/>
          <a:p>
            <a:r>
              <a:rPr lang="en-US" dirty="0"/>
              <a:t>Heavyweight Monolith Spring Stack</a:t>
            </a:r>
          </a:p>
        </p:txBody>
      </p:sp>
      <p:pic>
        <p:nvPicPr>
          <p:cNvPr id="1028" name="Picture 4" descr="https://cloud.fas-consulting.de/drupal/sites/default/files/imce_uploads/news/2018-10-09%20Spring%20Component%20Technologies.png">
            <a:extLst>
              <a:ext uri="{FF2B5EF4-FFF2-40B4-BE49-F238E27FC236}">
                <a16:creationId xmlns:a16="http://schemas.microsoft.com/office/drawing/2014/main" id="{9A06BA14-4600-43F0-B595-0CEBC66C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8" y="1452651"/>
            <a:ext cx="8705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068E-A783-4345-B30B-3B8F7164C5FE}"/>
              </a:ext>
            </a:extLst>
          </p:cNvPr>
          <p:cNvSpPr>
            <a:spLocks noGrp="1"/>
          </p:cNvSpPr>
          <p:nvPr>
            <p:ph type="title"/>
          </p:nvPr>
        </p:nvSpPr>
        <p:spPr/>
        <p:txBody>
          <a:bodyPr/>
          <a:lstStyle/>
          <a:p>
            <a:r>
              <a:rPr lang="en-US" dirty="0"/>
              <a:t>Demo App Architecture</a:t>
            </a:r>
          </a:p>
        </p:txBody>
      </p:sp>
      <p:sp>
        <p:nvSpPr>
          <p:cNvPr id="3" name="Content Placeholder 2">
            <a:extLst>
              <a:ext uri="{FF2B5EF4-FFF2-40B4-BE49-F238E27FC236}">
                <a16:creationId xmlns:a16="http://schemas.microsoft.com/office/drawing/2014/main" id="{0FBCDAE8-027D-41C3-A7CA-3476BD67F821}"/>
              </a:ext>
            </a:extLst>
          </p:cNvPr>
          <p:cNvSpPr>
            <a:spLocks noGrp="1"/>
          </p:cNvSpPr>
          <p:nvPr>
            <p:ph idx="1"/>
          </p:nvPr>
        </p:nvSpPr>
        <p:spPr/>
        <p:txBody>
          <a:bodyPr/>
          <a:lstStyle/>
          <a:p>
            <a:endParaRPr lang="en-US" dirty="0"/>
          </a:p>
        </p:txBody>
      </p:sp>
      <p:pic>
        <p:nvPicPr>
          <p:cNvPr id="3078" name="Picture 6" descr="New application architecture">
            <a:extLst>
              <a:ext uri="{FF2B5EF4-FFF2-40B4-BE49-F238E27FC236}">
                <a16:creationId xmlns:a16="http://schemas.microsoft.com/office/drawing/2014/main" id="{EE8BBBBC-D146-4A77-A301-0D448BA84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600" y="560880"/>
            <a:ext cx="4897049" cy="573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1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665403" y="1930400"/>
            <a:ext cx="5980296" cy="3880773"/>
          </a:xfrm>
        </p:spPr>
        <p:txBody>
          <a:bodyPr/>
          <a:lstStyle/>
          <a:p>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783685" y="1511920"/>
            <a:ext cx="3540330"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1301038"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2275452" y="424557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1031629"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User 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1031631"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1031631"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559562"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3189356"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2"/>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3"/>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88DC9EB-E8D2-4EFE-8CA4-0F0E34CAD798}"/>
              </a:ext>
            </a:extLst>
          </p:cNvPr>
          <p:cNvPicPr>
            <a:picLocks noChangeAspect="1"/>
          </p:cNvPicPr>
          <p:nvPr/>
        </p:nvPicPr>
        <p:blipFill>
          <a:blip r:embed="rId4"/>
          <a:stretch>
            <a:fillRect/>
          </a:stretch>
        </p:blipFill>
        <p:spPr>
          <a:xfrm>
            <a:off x="710062" y="1697026"/>
            <a:ext cx="2619375" cy="30289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465629"/>
            <a:ext cx="0" cy="106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9303-85DB-4937-B161-D3D0A370B6F4}"/>
              </a:ext>
            </a:extLst>
          </p:cNvPr>
          <p:cNvSpPr>
            <a:spLocks noGrp="1"/>
          </p:cNvSpPr>
          <p:nvPr>
            <p:ph type="title"/>
          </p:nvPr>
        </p:nvSpPr>
        <p:spPr/>
        <p:txBody>
          <a:bodyPr/>
          <a:lstStyle/>
          <a:p>
            <a:r>
              <a:rPr lang="en-US" dirty="0"/>
              <a:t>Spring Boot</a:t>
            </a:r>
          </a:p>
        </p:txBody>
      </p:sp>
      <p:sp>
        <p:nvSpPr>
          <p:cNvPr id="3" name="Content Placeholder 2">
            <a:extLst>
              <a:ext uri="{FF2B5EF4-FFF2-40B4-BE49-F238E27FC236}">
                <a16:creationId xmlns:a16="http://schemas.microsoft.com/office/drawing/2014/main" id="{5F0D7F9F-01D7-4DDC-927A-7072BCADE3D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098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9AEC-6CEE-446F-9D1A-1A1963C88EB4}"/>
              </a:ext>
            </a:extLst>
          </p:cNvPr>
          <p:cNvSpPr>
            <a:spLocks noGrp="1"/>
          </p:cNvSpPr>
          <p:nvPr>
            <p:ph type="title"/>
          </p:nvPr>
        </p:nvSpPr>
        <p:spPr/>
        <p:txBody>
          <a:bodyPr/>
          <a:lstStyle/>
          <a:p>
            <a:r>
              <a:rPr lang="en-US" dirty="0"/>
              <a:t>Controller/Service/Repository</a:t>
            </a:r>
          </a:p>
        </p:txBody>
      </p:sp>
      <p:sp>
        <p:nvSpPr>
          <p:cNvPr id="3" name="Content Placeholder 2">
            <a:extLst>
              <a:ext uri="{FF2B5EF4-FFF2-40B4-BE49-F238E27FC236}">
                <a16:creationId xmlns:a16="http://schemas.microsoft.com/office/drawing/2014/main" id="{1BB4E9D8-9442-43DD-8F0B-EDBC194697E3}"/>
              </a:ext>
            </a:extLst>
          </p:cNvPr>
          <p:cNvSpPr>
            <a:spLocks noGrp="1"/>
          </p:cNvSpPr>
          <p:nvPr>
            <p:ph idx="1"/>
          </p:nvPr>
        </p:nvSpPr>
        <p:spPr/>
        <p:txBody>
          <a:bodyPr>
            <a:normAutofit fontScale="62500" lnSpcReduction="20000"/>
          </a:bodyPr>
          <a:lstStyle/>
          <a:p>
            <a:r>
              <a:rPr lang="en-US" dirty="0" err="1"/>
              <a:t>myview</a:t>
            </a:r>
            <a:r>
              <a:rPr lang="en-US" dirty="0"/>
              <a:t> &lt;-&gt; </a:t>
            </a:r>
            <a:r>
              <a:rPr lang="en-US" dirty="0" err="1"/>
              <a:t>MyController</a:t>
            </a:r>
            <a:r>
              <a:rPr lang="en-US" dirty="0"/>
              <a:t> &lt;- </a:t>
            </a:r>
            <a:r>
              <a:rPr lang="en-US" dirty="0" err="1"/>
              <a:t>MyService</a:t>
            </a:r>
            <a:r>
              <a:rPr lang="en-US" dirty="0"/>
              <a:t> &lt;- </a:t>
            </a:r>
            <a:r>
              <a:rPr lang="en-US" dirty="0" err="1"/>
              <a:t>MyDAO</a:t>
            </a:r>
            <a:endParaRPr lang="en-US" dirty="0"/>
          </a:p>
          <a:p>
            <a:r>
              <a:rPr lang="en-US" dirty="0"/>
              <a:t>                 ^</a:t>
            </a:r>
          </a:p>
          <a:p>
            <a:r>
              <a:rPr lang="en-US" dirty="0"/>
              <a:t>                 |</a:t>
            </a:r>
          </a:p>
          <a:p>
            <a:r>
              <a:rPr lang="en-US" dirty="0"/>
              <a:t>               </a:t>
            </a:r>
            <a:r>
              <a:rPr lang="en-US" dirty="0" err="1"/>
              <a:t>MyHelper</a:t>
            </a:r>
            <a:endParaRPr lang="en-US" dirty="0"/>
          </a:p>
          <a:p>
            <a:r>
              <a:rPr lang="en-US" dirty="0"/>
              <a:t>Controllers handled the view resolving.</a:t>
            </a:r>
          </a:p>
          <a:p>
            <a:r>
              <a:rPr lang="en-US" dirty="0"/>
              <a:t>Services handled mapping from </a:t>
            </a:r>
            <a:r>
              <a:rPr lang="en-US" dirty="0" err="1"/>
              <a:t>dto</a:t>
            </a:r>
            <a:r>
              <a:rPr lang="en-US" dirty="0"/>
              <a:t>-s to model objects for view and vice versa,</a:t>
            </a:r>
          </a:p>
          <a:p>
            <a:r>
              <a:rPr lang="en-US" dirty="0"/>
              <a:t>DAO-s handled database transactions and,</a:t>
            </a:r>
          </a:p>
          <a:p>
            <a:r>
              <a:rPr lang="en-US" dirty="0"/>
              <a:t>Helpers handled everything else including validation.</a:t>
            </a:r>
          </a:p>
          <a:p>
            <a:endParaRPr lang="en-US" dirty="0"/>
          </a:p>
          <a:p>
            <a:r>
              <a:rPr lang="en-US" dirty="0"/>
              <a:t>Service layer provides code modularity, the business logic and rules are specified in the service layer which in turn calls DAO layer ,the DAO layer is then only responsible for interacting with DB.</a:t>
            </a:r>
          </a:p>
          <a:p>
            <a:r>
              <a:rPr lang="en-US" dirty="0"/>
              <a:t>you get to make a clear distinction between web type activity best done in the controller and generic business logic that is not web-related. You can test service-related business logic separately from controller logic</a:t>
            </a:r>
          </a:p>
          <a:p>
            <a:r>
              <a:rPr lang="en-US" dirty="0"/>
              <a:t>you get to specify transaction behavior so if you have calls to multiple data access objects you can specify that they occur within the same transaction</a:t>
            </a:r>
          </a:p>
          <a:p>
            <a:r>
              <a:rPr lang="en-US" dirty="0"/>
              <a:t>Repository encapsulates the details of the persistence layer and provide a CRUD interface for a single entity.</a:t>
            </a:r>
          </a:p>
          <a:p>
            <a:endParaRPr lang="en-US" dirty="0"/>
          </a:p>
        </p:txBody>
      </p:sp>
      <p:sp>
        <p:nvSpPr>
          <p:cNvPr id="5" name="TextBox 4">
            <a:extLst>
              <a:ext uri="{FF2B5EF4-FFF2-40B4-BE49-F238E27FC236}">
                <a16:creationId xmlns:a16="http://schemas.microsoft.com/office/drawing/2014/main" id="{A6F31E81-9612-4FE0-BE57-03249B0C24C3}"/>
              </a:ext>
            </a:extLst>
          </p:cNvPr>
          <p:cNvSpPr txBox="1"/>
          <p:nvPr/>
        </p:nvSpPr>
        <p:spPr>
          <a:xfrm>
            <a:off x="952412" y="5920712"/>
            <a:ext cx="7207422" cy="1169551"/>
          </a:xfrm>
          <a:prstGeom prst="rect">
            <a:avLst/>
          </a:prstGeom>
          <a:noFill/>
        </p:spPr>
        <p:txBody>
          <a:bodyPr wrap="square" rtlCol="0">
            <a:spAutoFit/>
          </a:bodyPr>
          <a:lstStyle/>
          <a:p>
            <a:r>
              <a:rPr lang="en-US" sz="700" dirty="0"/>
              <a:t>Business Rules</a:t>
            </a:r>
          </a:p>
          <a:p>
            <a:r>
              <a:rPr lang="en-US" sz="700" dirty="0"/>
              <a:t>Business rules are an important part of the business domain. </a:t>
            </a:r>
          </a:p>
          <a:p>
            <a:r>
              <a:rPr lang="en-US" sz="700" dirty="0"/>
              <a:t>They define data validation and other constraints that need </a:t>
            </a:r>
          </a:p>
          <a:p>
            <a:r>
              <a:rPr lang="en-US" sz="700" dirty="0"/>
              <a:t>to be applied on domain objects in specific business process </a:t>
            </a:r>
          </a:p>
          <a:p>
            <a:r>
              <a:rPr lang="en-US" sz="700" dirty="0"/>
              <a:t>scenarios. Business rules typically fall into the following categories:</a:t>
            </a:r>
          </a:p>
          <a:p>
            <a:pPr marL="285750" indent="-285750">
              <a:buFont typeface="Arial" panose="020B0604020202020204" pitchFamily="34" charset="0"/>
              <a:buChar char="•"/>
            </a:pPr>
            <a:r>
              <a:rPr lang="en-US" sz="700" dirty="0"/>
              <a:t>Data validation</a:t>
            </a:r>
          </a:p>
          <a:p>
            <a:pPr marL="285750" indent="-285750">
              <a:buFont typeface="Arial" panose="020B0604020202020204" pitchFamily="34" charset="0"/>
              <a:buChar char="•"/>
            </a:pPr>
            <a:r>
              <a:rPr lang="en-US" sz="700" dirty="0"/>
              <a:t>Data transformation</a:t>
            </a:r>
          </a:p>
          <a:p>
            <a:pPr marL="285750" indent="-285750">
              <a:buFont typeface="Arial" panose="020B0604020202020204" pitchFamily="34" charset="0"/>
              <a:buChar char="•"/>
            </a:pPr>
            <a:r>
              <a:rPr lang="en-US" sz="700" dirty="0"/>
              <a:t>Business decision-making</a:t>
            </a:r>
          </a:p>
          <a:p>
            <a:pPr marL="285750" indent="-285750">
              <a:buFont typeface="Arial" panose="020B0604020202020204" pitchFamily="34" charset="0"/>
              <a:buChar char="•"/>
            </a:pPr>
            <a:r>
              <a:rPr lang="en-US" sz="700" dirty="0"/>
              <a:t>Process routing (work-flow logic)</a:t>
            </a:r>
          </a:p>
          <a:p>
            <a:endParaRPr lang="en-US" sz="700" dirty="0"/>
          </a:p>
        </p:txBody>
      </p:sp>
    </p:spTree>
    <p:extLst>
      <p:ext uri="{BB962C8B-B14F-4D97-AF65-F5344CB8AC3E}">
        <p14:creationId xmlns:p14="http://schemas.microsoft.com/office/powerpoint/2010/main" val="2893478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245</TotalTime>
  <Words>418</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Introduction to  Java Microservices Part 1 : Classic Monolith</vt:lpstr>
      <vt:lpstr>Monolithic Architecture Benefits</vt:lpstr>
      <vt:lpstr>Monolithic Architecture Drawbacks</vt:lpstr>
      <vt:lpstr>Heavyweight Monolith Spring Stack</vt:lpstr>
      <vt:lpstr>Demo App Architecture</vt:lpstr>
      <vt:lpstr>Simple Demo Monolith Application</vt:lpstr>
      <vt:lpstr>Application Structure</vt:lpstr>
      <vt:lpstr>Spring Boot</vt:lpstr>
      <vt:lpstr>Controller/Service/Repository</vt:lpstr>
      <vt:lpstr>Lombok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Victor Lytsus</cp:lastModifiedBy>
  <cp:revision>12</cp:revision>
  <dcterms:created xsi:type="dcterms:W3CDTF">2019-07-17T19:57:14Z</dcterms:created>
  <dcterms:modified xsi:type="dcterms:W3CDTF">2019-07-18T00:02:41Z</dcterms:modified>
</cp:coreProperties>
</file>