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62" r:id="rId4"/>
    <p:sldId id="263"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D14B"/>
    <a:srgbClr val="E1B74D"/>
    <a:srgbClr val="DACB74"/>
    <a:srgbClr val="C3A261"/>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FFF01A-2D1A-4735-8037-9A361B533AFB}" v="88" dt="2019-07-18T00:26:16.6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57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7/18/2019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7/18/2019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7/18/2019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projectlombok.org/features/EqualsAndHashCode.html" TargetMode="External"/><Relationship Id="rId4" Type="http://schemas.openxmlformats.org/officeDocument/2006/relationships/hyperlink" Target="https://projectlombok.org/features/ToString.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6D978-49C5-4737-AEDF-1F939B15CA40}"/>
              </a:ext>
            </a:extLst>
          </p:cNvPr>
          <p:cNvSpPr>
            <a:spLocks noGrp="1"/>
          </p:cNvSpPr>
          <p:nvPr>
            <p:ph type="ctrTitle"/>
          </p:nvPr>
        </p:nvSpPr>
        <p:spPr/>
        <p:txBody>
          <a:bodyPr/>
          <a:lstStyle/>
          <a:p>
            <a:r>
              <a:rPr lang="en-US" dirty="0"/>
              <a:t>Introduction to </a:t>
            </a:r>
            <a:br>
              <a:rPr lang="en-US" dirty="0"/>
            </a:br>
            <a:r>
              <a:rPr lang="en-US" dirty="0"/>
              <a:t>Java Microservices</a:t>
            </a:r>
            <a:br>
              <a:rPr lang="en-US" dirty="0"/>
            </a:br>
            <a:r>
              <a:rPr lang="en-US" sz="3200" u="sng" dirty="0"/>
              <a:t>Part 2 : Spring Services</a:t>
            </a:r>
            <a:endParaRPr lang="en-US" u="sng" dirty="0"/>
          </a:p>
        </p:txBody>
      </p:sp>
      <p:sp>
        <p:nvSpPr>
          <p:cNvPr id="3" name="Subtitle 2">
            <a:extLst>
              <a:ext uri="{FF2B5EF4-FFF2-40B4-BE49-F238E27FC236}">
                <a16:creationId xmlns:a16="http://schemas.microsoft.com/office/drawing/2014/main" id="{D587EDE6-A5FC-407A-B83B-8A0629430BF8}"/>
              </a:ext>
            </a:extLst>
          </p:cNvPr>
          <p:cNvSpPr>
            <a:spLocks noGrp="1"/>
          </p:cNvSpPr>
          <p:nvPr>
            <p:ph type="subTitle" idx="1"/>
          </p:nvPr>
        </p:nvSpPr>
        <p:spPr>
          <a:xfrm>
            <a:off x="1507067" y="4172756"/>
            <a:ext cx="7766936" cy="1096896"/>
          </a:xfrm>
        </p:spPr>
        <p:txBody>
          <a:bodyPr>
            <a:normAutofit/>
          </a:bodyPr>
          <a:lstStyle/>
          <a:p>
            <a:r>
              <a:rPr lang="en-US" dirty="0"/>
              <a:t>Evolution from classic monolith application to microservices </a:t>
            </a:r>
          </a:p>
          <a:p>
            <a:r>
              <a:rPr lang="en-US" dirty="0"/>
              <a:t>with Spring Boot / Spring Cloud / JPA / NoSQL / Kafka / CQRS</a:t>
            </a:r>
          </a:p>
        </p:txBody>
      </p:sp>
    </p:spTree>
    <p:extLst>
      <p:ext uri="{BB962C8B-B14F-4D97-AF65-F5344CB8AC3E}">
        <p14:creationId xmlns:p14="http://schemas.microsoft.com/office/powerpoint/2010/main" val="2717403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29303-85DB-4937-B161-D3D0A370B6F4}"/>
              </a:ext>
            </a:extLst>
          </p:cNvPr>
          <p:cNvSpPr>
            <a:spLocks noGrp="1"/>
          </p:cNvSpPr>
          <p:nvPr>
            <p:ph type="title"/>
          </p:nvPr>
        </p:nvSpPr>
        <p:spPr/>
        <p:txBody>
          <a:bodyPr/>
          <a:lstStyle/>
          <a:p>
            <a:r>
              <a:rPr lang="en-US" dirty="0"/>
              <a:t>Spring Boot</a:t>
            </a:r>
          </a:p>
        </p:txBody>
      </p:sp>
      <p:sp>
        <p:nvSpPr>
          <p:cNvPr id="3" name="Content Placeholder 2">
            <a:extLst>
              <a:ext uri="{FF2B5EF4-FFF2-40B4-BE49-F238E27FC236}">
                <a16:creationId xmlns:a16="http://schemas.microsoft.com/office/drawing/2014/main" id="{5F0D7F9F-01D7-4DDC-927A-7072BCADE3D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200986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39AEC-6CEE-446F-9D1A-1A1963C88EB4}"/>
              </a:ext>
            </a:extLst>
          </p:cNvPr>
          <p:cNvSpPr>
            <a:spLocks noGrp="1"/>
          </p:cNvSpPr>
          <p:nvPr>
            <p:ph type="title"/>
          </p:nvPr>
        </p:nvSpPr>
        <p:spPr/>
        <p:txBody>
          <a:bodyPr/>
          <a:lstStyle/>
          <a:p>
            <a:r>
              <a:rPr lang="en-US" dirty="0"/>
              <a:t>Controller/Service/Repository</a:t>
            </a:r>
          </a:p>
        </p:txBody>
      </p:sp>
      <p:sp>
        <p:nvSpPr>
          <p:cNvPr id="3" name="Content Placeholder 2">
            <a:extLst>
              <a:ext uri="{FF2B5EF4-FFF2-40B4-BE49-F238E27FC236}">
                <a16:creationId xmlns:a16="http://schemas.microsoft.com/office/drawing/2014/main" id="{1BB4E9D8-9442-43DD-8F0B-EDBC194697E3}"/>
              </a:ext>
            </a:extLst>
          </p:cNvPr>
          <p:cNvSpPr>
            <a:spLocks noGrp="1"/>
          </p:cNvSpPr>
          <p:nvPr>
            <p:ph idx="1"/>
          </p:nvPr>
        </p:nvSpPr>
        <p:spPr/>
        <p:txBody>
          <a:bodyPr>
            <a:normAutofit fontScale="62500" lnSpcReduction="20000"/>
          </a:bodyPr>
          <a:lstStyle/>
          <a:p>
            <a:r>
              <a:rPr lang="en-US" dirty="0" err="1"/>
              <a:t>myview</a:t>
            </a:r>
            <a:r>
              <a:rPr lang="en-US" dirty="0"/>
              <a:t> &lt;-&gt; </a:t>
            </a:r>
            <a:r>
              <a:rPr lang="en-US" dirty="0" err="1"/>
              <a:t>MyController</a:t>
            </a:r>
            <a:r>
              <a:rPr lang="en-US" dirty="0"/>
              <a:t> &lt;- </a:t>
            </a:r>
            <a:r>
              <a:rPr lang="en-US" dirty="0" err="1"/>
              <a:t>MyService</a:t>
            </a:r>
            <a:r>
              <a:rPr lang="en-US" dirty="0"/>
              <a:t> &lt;- </a:t>
            </a:r>
            <a:r>
              <a:rPr lang="en-US" dirty="0" err="1"/>
              <a:t>MyDAO</a:t>
            </a:r>
            <a:endParaRPr lang="en-US" dirty="0"/>
          </a:p>
          <a:p>
            <a:r>
              <a:rPr lang="en-US" dirty="0"/>
              <a:t>                 ^</a:t>
            </a:r>
          </a:p>
          <a:p>
            <a:r>
              <a:rPr lang="en-US" dirty="0"/>
              <a:t>                 |</a:t>
            </a:r>
          </a:p>
          <a:p>
            <a:r>
              <a:rPr lang="en-US" dirty="0"/>
              <a:t>               </a:t>
            </a:r>
            <a:r>
              <a:rPr lang="en-US" dirty="0" err="1"/>
              <a:t>MyHelper</a:t>
            </a:r>
            <a:endParaRPr lang="en-US" dirty="0"/>
          </a:p>
          <a:p>
            <a:r>
              <a:rPr lang="en-US" dirty="0"/>
              <a:t>Controllers handled the view resolving.</a:t>
            </a:r>
          </a:p>
          <a:p>
            <a:r>
              <a:rPr lang="en-US" dirty="0"/>
              <a:t>Services handled mapping from </a:t>
            </a:r>
            <a:r>
              <a:rPr lang="en-US" dirty="0" err="1"/>
              <a:t>dto</a:t>
            </a:r>
            <a:r>
              <a:rPr lang="en-US" dirty="0"/>
              <a:t>-s to model objects for view and vice versa,</a:t>
            </a:r>
          </a:p>
          <a:p>
            <a:r>
              <a:rPr lang="en-US" dirty="0"/>
              <a:t>DAO-s handled database transactions and,</a:t>
            </a:r>
          </a:p>
          <a:p>
            <a:r>
              <a:rPr lang="en-US" dirty="0"/>
              <a:t>Helpers handled everything else including validation.</a:t>
            </a:r>
          </a:p>
          <a:p>
            <a:endParaRPr lang="en-US" dirty="0"/>
          </a:p>
          <a:p>
            <a:r>
              <a:rPr lang="en-US" dirty="0"/>
              <a:t>Service layer provides code modularity, the business logic and rules are specified in the service layer which in turn calls DAO layer ,the DAO layer is then only responsible for interacting with DB.</a:t>
            </a:r>
          </a:p>
          <a:p>
            <a:r>
              <a:rPr lang="en-US" dirty="0"/>
              <a:t>you get to make a clear distinction between web type activity best done in the controller and generic business logic that is not web-related. You can test service-related business logic separately from controller logic</a:t>
            </a:r>
          </a:p>
          <a:p>
            <a:r>
              <a:rPr lang="en-US" dirty="0"/>
              <a:t>you get to specify transaction behavior so if you have calls to multiple data access objects you can specify that they occur within the same transaction</a:t>
            </a:r>
          </a:p>
          <a:p>
            <a:r>
              <a:rPr lang="en-US" dirty="0"/>
              <a:t>Repository encapsulates the details of the persistence layer and provide a CRUD interface for a single entity.</a:t>
            </a:r>
          </a:p>
          <a:p>
            <a:endParaRPr lang="en-US" dirty="0"/>
          </a:p>
        </p:txBody>
      </p:sp>
      <p:sp>
        <p:nvSpPr>
          <p:cNvPr id="5" name="TextBox 4">
            <a:extLst>
              <a:ext uri="{FF2B5EF4-FFF2-40B4-BE49-F238E27FC236}">
                <a16:creationId xmlns:a16="http://schemas.microsoft.com/office/drawing/2014/main" id="{A6F31E81-9612-4FE0-BE57-03249B0C24C3}"/>
              </a:ext>
            </a:extLst>
          </p:cNvPr>
          <p:cNvSpPr txBox="1"/>
          <p:nvPr/>
        </p:nvSpPr>
        <p:spPr>
          <a:xfrm>
            <a:off x="952412" y="5920712"/>
            <a:ext cx="7207422" cy="1169551"/>
          </a:xfrm>
          <a:prstGeom prst="rect">
            <a:avLst/>
          </a:prstGeom>
          <a:noFill/>
        </p:spPr>
        <p:txBody>
          <a:bodyPr wrap="square" rtlCol="0">
            <a:spAutoFit/>
          </a:bodyPr>
          <a:lstStyle/>
          <a:p>
            <a:r>
              <a:rPr lang="en-US" sz="700" dirty="0"/>
              <a:t>Business Rules</a:t>
            </a:r>
          </a:p>
          <a:p>
            <a:r>
              <a:rPr lang="en-US" sz="700" dirty="0"/>
              <a:t>Business rules are an important part of the business domain. </a:t>
            </a:r>
          </a:p>
          <a:p>
            <a:r>
              <a:rPr lang="en-US" sz="700" dirty="0"/>
              <a:t>They define data validation and other constraints that need </a:t>
            </a:r>
          </a:p>
          <a:p>
            <a:r>
              <a:rPr lang="en-US" sz="700" dirty="0"/>
              <a:t>to be applied on domain objects in specific business process </a:t>
            </a:r>
          </a:p>
          <a:p>
            <a:r>
              <a:rPr lang="en-US" sz="700" dirty="0"/>
              <a:t>scenarios. Business rules typically fall into the following categories:</a:t>
            </a:r>
          </a:p>
          <a:p>
            <a:pPr marL="285750" indent="-285750">
              <a:buFont typeface="Arial" panose="020B0604020202020204" pitchFamily="34" charset="0"/>
              <a:buChar char="•"/>
            </a:pPr>
            <a:r>
              <a:rPr lang="en-US" sz="700" dirty="0"/>
              <a:t>Data validation</a:t>
            </a:r>
          </a:p>
          <a:p>
            <a:pPr marL="285750" indent="-285750">
              <a:buFont typeface="Arial" panose="020B0604020202020204" pitchFamily="34" charset="0"/>
              <a:buChar char="•"/>
            </a:pPr>
            <a:r>
              <a:rPr lang="en-US" sz="700" dirty="0"/>
              <a:t>Data transformation</a:t>
            </a:r>
          </a:p>
          <a:p>
            <a:pPr marL="285750" indent="-285750">
              <a:buFont typeface="Arial" panose="020B0604020202020204" pitchFamily="34" charset="0"/>
              <a:buChar char="•"/>
            </a:pPr>
            <a:r>
              <a:rPr lang="en-US" sz="700" dirty="0"/>
              <a:t>Business decision-making</a:t>
            </a:r>
          </a:p>
          <a:p>
            <a:pPr marL="285750" indent="-285750">
              <a:buFont typeface="Arial" panose="020B0604020202020204" pitchFamily="34" charset="0"/>
              <a:buChar char="•"/>
            </a:pPr>
            <a:r>
              <a:rPr lang="en-US" sz="700" dirty="0"/>
              <a:t>Process routing (work-flow logic)</a:t>
            </a:r>
          </a:p>
          <a:p>
            <a:endParaRPr lang="en-US" sz="700" dirty="0"/>
          </a:p>
        </p:txBody>
      </p:sp>
    </p:spTree>
    <p:extLst>
      <p:ext uri="{BB962C8B-B14F-4D97-AF65-F5344CB8AC3E}">
        <p14:creationId xmlns:p14="http://schemas.microsoft.com/office/powerpoint/2010/main" val="2893478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195956D-DF74-4E71-B46C-ADEA15C33D88}"/>
              </a:ext>
            </a:extLst>
          </p:cNvPr>
          <p:cNvPicPr>
            <a:picLocks noChangeAspect="1"/>
          </p:cNvPicPr>
          <p:nvPr/>
        </p:nvPicPr>
        <p:blipFill>
          <a:blip r:embed="rId2"/>
          <a:stretch>
            <a:fillRect/>
          </a:stretch>
        </p:blipFill>
        <p:spPr>
          <a:xfrm>
            <a:off x="1889568" y="5023910"/>
            <a:ext cx="3086100" cy="1181100"/>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6601C7A3-5E61-41C5-B743-62A3B3057D67}"/>
              </a:ext>
            </a:extLst>
          </p:cNvPr>
          <p:cNvPicPr>
            <a:picLocks noChangeAspect="1"/>
          </p:cNvPicPr>
          <p:nvPr/>
        </p:nvPicPr>
        <p:blipFill>
          <a:blip r:embed="rId3"/>
          <a:stretch>
            <a:fillRect/>
          </a:stretch>
        </p:blipFill>
        <p:spPr>
          <a:xfrm>
            <a:off x="8386123" y="433429"/>
            <a:ext cx="2952750" cy="1933575"/>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48FD5CF6-6DC8-4091-81B1-9749BE2B5B9F}"/>
              </a:ext>
            </a:extLst>
          </p:cNvPr>
          <p:cNvSpPr>
            <a:spLocks noGrp="1"/>
          </p:cNvSpPr>
          <p:nvPr>
            <p:ph type="title"/>
          </p:nvPr>
        </p:nvSpPr>
        <p:spPr/>
        <p:txBody>
          <a:bodyPr/>
          <a:lstStyle/>
          <a:p>
            <a:r>
              <a:rPr lang="en-US" dirty="0"/>
              <a:t>Lombok</a:t>
            </a:r>
          </a:p>
        </p:txBody>
      </p:sp>
      <p:sp>
        <p:nvSpPr>
          <p:cNvPr id="3" name="Content Placeholder 2">
            <a:extLst>
              <a:ext uri="{FF2B5EF4-FFF2-40B4-BE49-F238E27FC236}">
                <a16:creationId xmlns:a16="http://schemas.microsoft.com/office/drawing/2014/main" id="{0F73DE5A-CCA8-43A0-BE7F-F40F097747D1}"/>
              </a:ext>
            </a:extLst>
          </p:cNvPr>
          <p:cNvSpPr>
            <a:spLocks noGrp="1"/>
          </p:cNvSpPr>
          <p:nvPr>
            <p:ph idx="1"/>
          </p:nvPr>
        </p:nvSpPr>
        <p:spPr/>
        <p:txBody>
          <a:bodyPr/>
          <a:lstStyle/>
          <a:p>
            <a:r>
              <a:rPr lang="en-US" b="1" dirty="0"/>
              <a:t>Getters/Setters, Constructors</a:t>
            </a:r>
          </a:p>
          <a:p>
            <a:r>
              <a:rPr lang="en-US" b="1" dirty="0"/>
              <a:t>Lazy Getter</a:t>
            </a:r>
          </a:p>
          <a:p>
            <a:r>
              <a:rPr lang="en-US" b="1" i="1" u="sng" dirty="0" err="1">
                <a:hlinkClick r:id="rId4"/>
              </a:rPr>
              <a:t>ToString</a:t>
            </a:r>
            <a:r>
              <a:rPr lang="en-US" dirty="0"/>
              <a:t>:</a:t>
            </a:r>
          </a:p>
          <a:p>
            <a:r>
              <a:rPr lang="en-US" b="1" i="1" u="sng" dirty="0" err="1">
                <a:hlinkClick r:id="rId5"/>
              </a:rPr>
              <a:t>EqualsAndHashCode</a:t>
            </a:r>
            <a:r>
              <a:rPr lang="en-US" dirty="0"/>
              <a:t>:</a:t>
            </a:r>
          </a:p>
          <a:p>
            <a:endParaRPr lang="en-US" dirty="0"/>
          </a:p>
        </p:txBody>
      </p:sp>
      <p:pic>
        <p:nvPicPr>
          <p:cNvPr id="10" name="Picture 9">
            <a:extLst>
              <a:ext uri="{FF2B5EF4-FFF2-40B4-BE49-F238E27FC236}">
                <a16:creationId xmlns:a16="http://schemas.microsoft.com/office/drawing/2014/main" id="{7FAFBF0C-F200-4D4F-9C67-401921E39B8E}"/>
              </a:ext>
            </a:extLst>
          </p:cNvPr>
          <p:cNvPicPr>
            <a:picLocks noChangeAspect="1"/>
          </p:cNvPicPr>
          <p:nvPr/>
        </p:nvPicPr>
        <p:blipFill>
          <a:blip r:embed="rId6"/>
          <a:stretch>
            <a:fillRect/>
          </a:stretch>
        </p:blipFill>
        <p:spPr>
          <a:xfrm>
            <a:off x="5490018" y="217433"/>
            <a:ext cx="3000375" cy="2409825"/>
          </a:xfrm>
          <a:prstGeom prst="rect">
            <a:avLst/>
          </a:prstGeom>
          <a:ln>
            <a:noFill/>
          </a:ln>
          <a:effectLst>
            <a:outerShdw blurRad="190500" algn="tl" rotWithShape="0">
              <a:srgbClr val="000000">
                <a:alpha val="70000"/>
              </a:srgbClr>
            </a:outerShdw>
          </a:effectLst>
        </p:spPr>
      </p:pic>
      <p:pic>
        <p:nvPicPr>
          <p:cNvPr id="13" name="Picture 12">
            <a:extLst>
              <a:ext uri="{FF2B5EF4-FFF2-40B4-BE49-F238E27FC236}">
                <a16:creationId xmlns:a16="http://schemas.microsoft.com/office/drawing/2014/main" id="{182A6EB5-5C59-4902-8E63-67D465CCDAE9}"/>
              </a:ext>
            </a:extLst>
          </p:cNvPr>
          <p:cNvPicPr>
            <a:picLocks noChangeAspect="1"/>
          </p:cNvPicPr>
          <p:nvPr/>
        </p:nvPicPr>
        <p:blipFill>
          <a:blip r:embed="rId7"/>
          <a:stretch>
            <a:fillRect/>
          </a:stretch>
        </p:blipFill>
        <p:spPr>
          <a:xfrm>
            <a:off x="4975668" y="2573420"/>
            <a:ext cx="7029450" cy="3190875"/>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BD4C339C-B0DF-4B08-A17B-A9E2E5115B36}"/>
              </a:ext>
            </a:extLst>
          </p:cNvPr>
          <p:cNvPicPr>
            <a:picLocks noChangeAspect="1"/>
          </p:cNvPicPr>
          <p:nvPr/>
        </p:nvPicPr>
        <p:blipFill>
          <a:blip r:embed="rId8"/>
          <a:stretch>
            <a:fillRect/>
          </a:stretch>
        </p:blipFill>
        <p:spPr>
          <a:xfrm>
            <a:off x="4585498" y="5720768"/>
            <a:ext cx="7019925" cy="73342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349893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292</TotalTime>
  <Words>258</Words>
  <Application>Microsoft Office PowerPoint</Application>
  <PresentationFormat>Widescreen</PresentationFormat>
  <Paragraphs>32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Trebuchet MS</vt:lpstr>
      <vt:lpstr>Wingdings 3</vt:lpstr>
      <vt:lpstr>Facet</vt:lpstr>
      <vt:lpstr>Introduction to  Java Microservices Part 2 : Spring Services</vt:lpstr>
      <vt:lpstr>Spring Boot</vt:lpstr>
      <vt:lpstr>Controller/Service/Repository</vt:lpstr>
      <vt:lpstr>Lombok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Introduction to Microservices Training</dc:title>
  <dc:creator>Viktor Lytsus</dc:creator>
  <cp:lastModifiedBy>Viktor Lytsus</cp:lastModifiedBy>
  <cp:revision>15</cp:revision>
  <dcterms:created xsi:type="dcterms:W3CDTF">2019-07-17T19:57:14Z</dcterms:created>
  <dcterms:modified xsi:type="dcterms:W3CDTF">2019-07-18T21:54:16Z</dcterms:modified>
</cp:coreProperties>
</file>