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60" r:id="rId11"/>
    <p:sldId id="269" r:id="rId12"/>
    <p:sldId id="265" r:id="rId13"/>
    <p:sldId id="282" r:id="rId14"/>
    <p:sldId id="274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14B"/>
    <a:srgbClr val="E1B74D"/>
    <a:srgbClr val="DACB74"/>
    <a:srgbClr val="C3A26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6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7F23A-0794-4AF6-8931-826AE2291CB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DDED0-827B-4672-BD27-2B18B91C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boot-start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ppsdeveloperblog.com/a-list-of-spring-boot-starters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4developer.com/2018/08/06/spring-boot-best-practic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spring.io/spring-boot/docs/current/reference/html/boot-features-developing-auto-configuration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common-application-propertie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spring.io/spring-boot/docs/current/reference/html/boot-features-external-config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https://www.baeldung.com/spring-boot-starters</a:t>
            </a:r>
            <a:endParaRPr lang="en-US" dirty="0"/>
          </a:p>
          <a:p>
            <a:r>
              <a:rPr lang="en-US" dirty="0">
                <a:hlinkClick r:id="rId4"/>
              </a:rPr>
              <a:t>http://appsdeveloperblog.com/a-list-of-spring-boot-starters/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DDED0-827B-4672-BD27-2B18B91C8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https://www.e4developer.com/2018/08/06/spring-boot-best-practices/</a:t>
            </a:r>
            <a:endParaRPr lang="en-US" dirty="0"/>
          </a:p>
          <a:p>
            <a:r>
              <a:rPr lang="en-US" dirty="0">
                <a:hlinkClick r:id="rId4"/>
              </a:rPr>
              <a:t>https://docs.spring.io/spring-boot/docs/current/reference/html/boot-features-developing-auto-configuration.html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DDED0-827B-4672-BD27-2B18B91C8A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https://docs.spring.io/spring-boot/docs/current/reference/html/common-application-properties.html</a:t>
            </a:r>
            <a:endParaRPr lang="en-US" dirty="0"/>
          </a:p>
          <a:p>
            <a:r>
              <a:rPr lang="en-US" dirty="0">
                <a:hlinkClick r:id="rId4"/>
              </a:rPr>
              <a:t>https://docs.spring.io/spring-boot/docs/current/reference/html/boot-features-external-config.html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DDED0-827B-4672-BD27-2B18B91C8A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projectlombok.org/features/EqualsAndHashCode.html" TargetMode="External"/><Relationship Id="rId4" Type="http://schemas.openxmlformats.org/officeDocument/2006/relationships/hyperlink" Target="https://projectlombok.org/features/ToString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let.com/modules/client?utm_source=DH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user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978-49C5-4737-AEDF-1F939B15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72" y="1362169"/>
            <a:ext cx="7766936" cy="1646302"/>
          </a:xfrm>
        </p:spPr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Java Microservices</a:t>
            </a:r>
            <a:br>
              <a:rPr lang="en-US" dirty="0"/>
            </a:br>
            <a:r>
              <a:rPr lang="en-US" sz="3200" u="sng" dirty="0"/>
              <a:t>Part 2 : Spring Boot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EDE6-A5FC-407A-B83B-8A062943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197" y="3244946"/>
            <a:ext cx="7766936" cy="1096896"/>
          </a:xfrm>
        </p:spPr>
        <p:txBody>
          <a:bodyPr>
            <a:normAutofit/>
          </a:bodyPr>
          <a:lstStyle/>
          <a:p>
            <a:r>
              <a:rPr lang="en-US" dirty="0"/>
              <a:t>Evolution from classic monolith application to microservices </a:t>
            </a:r>
          </a:p>
          <a:p>
            <a:r>
              <a:rPr lang="en-US" dirty="0"/>
              <a:t>with Spring Boot / Spring Cloud / JPA / NoSQL / Kafka / CQRS</a:t>
            </a:r>
          </a:p>
        </p:txBody>
      </p:sp>
      <p:pic>
        <p:nvPicPr>
          <p:cNvPr id="1026" name="Picture 2" descr="Image result for spring boot logo">
            <a:extLst>
              <a:ext uri="{FF2B5EF4-FFF2-40B4-BE49-F238E27FC236}">
                <a16:creationId xmlns:a16="http://schemas.microsoft.com/office/drawing/2014/main" id="{3BF9E52B-BF19-4401-B623-9B7255CE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42" y="4448081"/>
            <a:ext cx="5238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40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863-7245-4F5E-AC76-10526DD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Simple Demo Monolith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AAB4-3304-4D3C-8EF1-E6D9780E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003" y="1809900"/>
            <a:ext cx="4853501" cy="3880773"/>
          </a:xfrm>
        </p:spPr>
        <p:txBody>
          <a:bodyPr/>
          <a:lstStyle/>
          <a:p>
            <a:r>
              <a:rPr lang="en-US" dirty="0"/>
              <a:t>Lets start with some simple example of monolithic service</a:t>
            </a:r>
          </a:p>
          <a:p>
            <a:r>
              <a:rPr lang="en-US" dirty="0"/>
              <a:t>It will not be complex but we can easily split it to (at least two) microservices</a:t>
            </a:r>
          </a:p>
          <a:p>
            <a:r>
              <a:rPr lang="en-US" dirty="0"/>
              <a:t>We will not implement UI part because microservices is about backend</a:t>
            </a:r>
          </a:p>
          <a:p>
            <a:r>
              <a:rPr lang="en-US" dirty="0"/>
              <a:t>Database doesn’t matter. Let’s use H2 to setup environment quickly.</a:t>
            </a:r>
          </a:p>
          <a:p>
            <a:r>
              <a:rPr lang="en-US" dirty="0"/>
              <a:t>The same Spring services will be reused later, when monolith will be split to microservices.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8DFCB3F-89C8-4906-9934-CAD16DC16716}"/>
              </a:ext>
            </a:extLst>
          </p:cNvPr>
          <p:cNvSpPr/>
          <p:nvPr/>
        </p:nvSpPr>
        <p:spPr>
          <a:xfrm>
            <a:off x="677334" y="1511920"/>
            <a:ext cx="3126151" cy="4299253"/>
          </a:xfrm>
          <a:prstGeom prst="cube">
            <a:avLst>
              <a:gd name="adj" fmla="val 36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Spring Boot with Embedded Tomcat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43B72C-7B07-4320-A1F7-9F1275B90C18}"/>
              </a:ext>
            </a:extLst>
          </p:cNvPr>
          <p:cNvSpPr/>
          <p:nvPr/>
        </p:nvSpPr>
        <p:spPr>
          <a:xfrm>
            <a:off x="883150" y="4476911"/>
            <a:ext cx="2290942" cy="1194458"/>
          </a:xfrm>
          <a:prstGeom prst="flowChartMagneticDisk">
            <a:avLst/>
          </a:prstGeom>
          <a:solidFill>
            <a:srgbClr val="E3D14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H2 Database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EE0BC73C-3D0D-4BFB-902F-3070D4583D58}"/>
              </a:ext>
            </a:extLst>
          </p:cNvPr>
          <p:cNvSpPr/>
          <p:nvPr/>
        </p:nvSpPr>
        <p:spPr>
          <a:xfrm>
            <a:off x="1829569" y="4245200"/>
            <a:ext cx="342115" cy="50694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AB05551-08F8-4251-B30F-9203DA470ED0}"/>
              </a:ext>
            </a:extLst>
          </p:cNvPr>
          <p:cNvSpPr/>
          <p:nvPr/>
        </p:nvSpPr>
        <p:spPr>
          <a:xfrm>
            <a:off x="511100" y="3318791"/>
            <a:ext cx="2915489" cy="1023101"/>
          </a:xfrm>
          <a:prstGeom prst="cube">
            <a:avLst>
              <a:gd name="adj" fmla="val 5104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CRUD Repository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ED9477D-3E08-43DF-95E7-45F1B670CB14}"/>
              </a:ext>
            </a:extLst>
          </p:cNvPr>
          <p:cNvSpPr/>
          <p:nvPr/>
        </p:nvSpPr>
        <p:spPr>
          <a:xfrm>
            <a:off x="511102" y="2708774"/>
            <a:ext cx="2915489" cy="1023101"/>
          </a:xfrm>
          <a:prstGeom prst="cube">
            <a:avLst>
              <a:gd name="adj" fmla="val 510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 Layer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1E2D6D15-9257-4A57-8FE4-B37E7A4DD203}"/>
              </a:ext>
            </a:extLst>
          </p:cNvPr>
          <p:cNvSpPr/>
          <p:nvPr/>
        </p:nvSpPr>
        <p:spPr>
          <a:xfrm>
            <a:off x="511102" y="2090662"/>
            <a:ext cx="2915488" cy="1023101"/>
          </a:xfrm>
          <a:prstGeom prst="cube">
            <a:avLst>
              <a:gd name="adj" fmla="val 51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Controller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96A86B9-3CA1-4A5E-89BC-0C6A0F637B85}"/>
              </a:ext>
            </a:extLst>
          </p:cNvPr>
          <p:cNvSpPr/>
          <p:nvPr/>
        </p:nvSpPr>
        <p:spPr>
          <a:xfrm>
            <a:off x="3039033" y="2302475"/>
            <a:ext cx="423065" cy="1943099"/>
          </a:xfrm>
          <a:prstGeom prst="cube">
            <a:avLst>
              <a:gd name="adj" fmla="val 39339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1AC4-DB10-4E4A-9182-A404E0020DC6}"/>
              </a:ext>
            </a:extLst>
          </p:cNvPr>
          <p:cNvSpPr txBox="1"/>
          <p:nvPr/>
        </p:nvSpPr>
        <p:spPr>
          <a:xfrm rot="16200000">
            <a:off x="2668827" y="2948422"/>
            <a:ext cx="13208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DI + Config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6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42DA-725B-482B-9280-E6275AE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1FBF-8789-4BBB-B583-6FA8B4A9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Real applications are complex. In our training we will just mimic real services.</a:t>
            </a:r>
          </a:p>
          <a:p>
            <a:r>
              <a:rPr lang="en-US" dirty="0"/>
              <a:t>User service is about creating and query user data.</a:t>
            </a:r>
          </a:p>
          <a:p>
            <a:r>
              <a:rPr lang="en-US" dirty="0"/>
              <a:t>Email service should send activation email when new user is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72470-B2AE-4487-AD12-B9DFE874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4165136"/>
            <a:ext cx="1007630" cy="11083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99DCAA-2AEE-4EFB-B7DE-5CCEA23590A9}"/>
              </a:ext>
            </a:extLst>
          </p:cNvPr>
          <p:cNvSpPr/>
          <p:nvPr/>
        </p:nvSpPr>
        <p:spPr>
          <a:xfrm>
            <a:off x="3306618" y="3916218"/>
            <a:ext cx="1459346" cy="544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2349AC-8FF6-4976-AFAD-550FC8B67396}"/>
              </a:ext>
            </a:extLst>
          </p:cNvPr>
          <p:cNvSpPr/>
          <p:nvPr/>
        </p:nvSpPr>
        <p:spPr>
          <a:xfrm>
            <a:off x="3306618" y="4728583"/>
            <a:ext cx="1459346" cy="544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 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019774-5E9E-4FAB-81E5-27AF0ADFB4CE}"/>
              </a:ext>
            </a:extLst>
          </p:cNvPr>
          <p:cNvSpPr/>
          <p:nvPr/>
        </p:nvSpPr>
        <p:spPr>
          <a:xfrm>
            <a:off x="5260455" y="4262581"/>
            <a:ext cx="1459346" cy="5449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Email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608D60-9CB8-4154-BC0C-C41994461B0D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4765964" y="4188691"/>
            <a:ext cx="708207" cy="15369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DBF03C-467A-4AE9-B063-ABE3CB7A059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653319" y="4188691"/>
            <a:ext cx="653299" cy="3115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AB1E0-C4D5-4048-8547-EFF9752B9D7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653319" y="4749365"/>
            <a:ext cx="653299" cy="2516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1FD355-CEDA-4673-9585-2265CB0A946F}"/>
              </a:ext>
            </a:extLst>
          </p:cNvPr>
          <p:cNvSpPr txBox="1"/>
          <p:nvPr/>
        </p:nvSpPr>
        <p:spPr>
          <a:xfrm>
            <a:off x="1698625" y="5126111"/>
            <a:ext cx="100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Controller</a:t>
            </a:r>
          </a:p>
        </p:txBody>
      </p:sp>
    </p:spTree>
    <p:extLst>
      <p:ext uri="{BB962C8B-B14F-4D97-AF65-F5344CB8AC3E}">
        <p14:creationId xmlns:p14="http://schemas.microsoft.com/office/powerpoint/2010/main" val="381712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3D2781-1DB1-4A79-87AC-936EBF83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77" y="1702285"/>
            <a:ext cx="2066925" cy="306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12B7F-2017-4ED0-90AF-480D6729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44436-E4A5-465A-97B6-FDADEB6A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54" y="1318417"/>
            <a:ext cx="597217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EE68FD-30C9-4841-B116-3D73136FE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268" y="3717906"/>
            <a:ext cx="4476750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758DB-4AF8-4391-952E-70DAC0E4D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965" y="2844788"/>
            <a:ext cx="3429000" cy="2924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FC4D7C-0AD7-4703-B64F-DE79F30AE5C3}"/>
              </a:ext>
            </a:extLst>
          </p:cNvPr>
          <p:cNvCxnSpPr>
            <a:cxnSpLocks/>
          </p:cNvCxnSpPr>
          <p:nvPr/>
        </p:nvCxnSpPr>
        <p:spPr>
          <a:xfrm flipV="1">
            <a:off x="3041211" y="2413002"/>
            <a:ext cx="1283139" cy="72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22603C-C9B7-4913-9A13-1CDA6EDFA776}"/>
              </a:ext>
            </a:extLst>
          </p:cNvPr>
          <p:cNvCxnSpPr>
            <a:cxnSpLocks/>
          </p:cNvCxnSpPr>
          <p:nvPr/>
        </p:nvCxnSpPr>
        <p:spPr>
          <a:xfrm flipV="1">
            <a:off x="2984606" y="3354377"/>
            <a:ext cx="5529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AB1B5F-D089-4815-AEEF-6C4F1056194D}"/>
              </a:ext>
            </a:extLst>
          </p:cNvPr>
          <p:cNvCxnSpPr>
            <a:cxnSpLocks/>
          </p:cNvCxnSpPr>
          <p:nvPr/>
        </p:nvCxnSpPr>
        <p:spPr>
          <a:xfrm>
            <a:off x="2975772" y="4022712"/>
            <a:ext cx="958053" cy="88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70C0E2-53C1-4C52-889A-BF5607944E71}"/>
              </a:ext>
            </a:extLst>
          </p:cNvPr>
          <p:cNvSpPr txBox="1"/>
          <p:nvPr/>
        </p:nvSpPr>
        <p:spPr>
          <a:xfrm>
            <a:off x="7252855" y="1484745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BE107-83E3-4020-9BE0-11437947AAF5}"/>
              </a:ext>
            </a:extLst>
          </p:cNvPr>
          <p:cNvSpPr txBox="1"/>
          <p:nvPr/>
        </p:nvSpPr>
        <p:spPr>
          <a:xfrm>
            <a:off x="9698410" y="298504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Entity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E5E4D-F8B3-45CE-95AF-F8373E5F7C40}"/>
              </a:ext>
            </a:extLst>
          </p:cNvPr>
          <p:cNvSpPr txBox="1"/>
          <p:nvPr/>
        </p:nvSpPr>
        <p:spPr>
          <a:xfrm>
            <a:off x="6539386" y="374437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Service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42C8AA-7B75-4647-B136-A8AEF3F96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96" y="5313339"/>
            <a:ext cx="3286125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9D2FCD-2285-4871-96AE-F9C363988409}"/>
              </a:ext>
            </a:extLst>
          </p:cNvPr>
          <p:cNvCxnSpPr>
            <a:cxnSpLocks/>
          </p:cNvCxnSpPr>
          <p:nvPr/>
        </p:nvCxnSpPr>
        <p:spPr>
          <a:xfrm>
            <a:off x="2180706" y="4306875"/>
            <a:ext cx="0" cy="122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9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6D77-7126-42E7-AD36-478056B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Controller/Service/Repository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92CE-0125-47D0-912D-39B36DB9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82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In REST applications controllers are responsible of request mapping</a:t>
            </a:r>
          </a:p>
          <a:p>
            <a:r>
              <a:rPr lang="en-US" dirty="0"/>
              <a:t>Service layer provides code modularity, the business logic and rules are specified here. Typical roles:</a:t>
            </a:r>
          </a:p>
          <a:p>
            <a:pPr lvl="1"/>
            <a:r>
              <a:rPr lang="en-US" dirty="0"/>
              <a:t>Data validation</a:t>
            </a:r>
          </a:p>
          <a:p>
            <a:pPr lvl="1"/>
            <a:r>
              <a:rPr lang="en-US" dirty="0"/>
              <a:t>Data transformation between DTO &amp; Model Entities</a:t>
            </a:r>
          </a:p>
          <a:p>
            <a:pPr lvl="1"/>
            <a:r>
              <a:rPr lang="en-US" dirty="0"/>
              <a:t>Business decision-making</a:t>
            </a:r>
          </a:p>
          <a:p>
            <a:pPr lvl="1"/>
            <a:r>
              <a:rPr lang="en-US" dirty="0"/>
              <a:t>Process routing (work-flow logic)</a:t>
            </a:r>
          </a:p>
          <a:p>
            <a:r>
              <a:rPr lang="en-US" dirty="0"/>
              <a:t>DAO &amp; Repository encapsulates the details of the persistence layer and provide a CRUD interface for entities.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5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0871-215F-4971-AA06-93C726CB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</a:t>
            </a:r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2F36-2461-4558-9D7A-1BE3F9D3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9" y="1488613"/>
            <a:ext cx="8004848" cy="3880773"/>
          </a:xfrm>
        </p:spPr>
        <p:txBody>
          <a:bodyPr/>
          <a:lstStyle/>
          <a:p>
            <a:r>
              <a:rPr lang="en-US" dirty="0"/>
              <a:t>Lets break down some of the Spring annotations.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r>
              <a:rPr lang="en-US" dirty="0"/>
              <a:t> – combines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US" dirty="0"/>
              <a:t> and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dirty="0"/>
              <a:t>. Identifies that all methods in said controller return objects as opposed to views.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US" dirty="0"/>
              <a:t> – maps HTTP requests to the given endpoint into the method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RequestParam</a:t>
            </a:r>
            <a:r>
              <a:rPr lang="en-US" dirty="0"/>
              <a:t> – pulls a parameter from the request (in this case ‘name’) into a String that can be manipulated in the 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8798F-C8BA-4423-8B39-F841348E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81" y="4459748"/>
            <a:ext cx="597217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95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95956D-DF74-4E71-B46C-ADEA15C3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68" y="5023910"/>
            <a:ext cx="3086100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1C7A3-5E61-41C5-B743-62A3B305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23" y="433429"/>
            <a:ext cx="2952750" cy="193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D5CF6-6DC8-4091-81B1-9749BE2B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DE5A-CCA8-43A0-BE7F-F40F0977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Getters/Setters, Constructors</a:t>
            </a:r>
          </a:p>
          <a:p>
            <a:r>
              <a:rPr lang="en-US" b="1" dirty="0"/>
              <a:t>Lazy Getter</a:t>
            </a:r>
          </a:p>
          <a:p>
            <a:r>
              <a:rPr lang="en-US" b="1" i="1" u="sng" dirty="0" err="1">
                <a:hlinkClick r:id="rId4"/>
              </a:rPr>
              <a:t>ToString</a:t>
            </a:r>
            <a:r>
              <a:rPr lang="en-US" dirty="0"/>
              <a:t>:</a:t>
            </a:r>
          </a:p>
          <a:p>
            <a:r>
              <a:rPr lang="en-US" b="1" i="1" u="sng" dirty="0" err="1">
                <a:hlinkClick r:id="rId5"/>
              </a:rPr>
              <a:t>EqualsAndHashCode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FBF0C-F200-4D4F-9C67-401921E39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018" y="217433"/>
            <a:ext cx="3000375" cy="240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2A6EB5-5C59-4902-8E63-67D465CCD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668" y="2573420"/>
            <a:ext cx="7029450" cy="3190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4C339C-B0DF-4B08-A17B-A9E2E5115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5498" y="5720768"/>
            <a:ext cx="701992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98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42DA-725B-482B-9280-E6275AE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1FBF-8789-4BBB-B583-6FA8B4A9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7652"/>
            <a:ext cx="7656769" cy="1320800"/>
          </a:xfrm>
        </p:spPr>
        <p:txBody>
          <a:bodyPr/>
          <a:lstStyle/>
          <a:p>
            <a:r>
              <a:rPr lang="en-US" dirty="0"/>
              <a:t>You can use Maven 3 or Gradle to build and run the application</a:t>
            </a:r>
          </a:p>
          <a:p>
            <a:r>
              <a:rPr lang="en-US" dirty="0"/>
              <a:t>Also you can run it from your IDE as standard main application</a:t>
            </a:r>
          </a:p>
          <a:p>
            <a:r>
              <a:rPr lang="en-US" dirty="0"/>
              <a:t>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3AC30-0EF0-4AF3-8384-3FD59A59B12A}"/>
              </a:ext>
            </a:extLst>
          </p:cNvPr>
          <p:cNvSpPr txBox="1"/>
          <p:nvPr/>
        </p:nvSpPr>
        <p:spPr>
          <a:xfrm>
            <a:off x="4505718" y="4050501"/>
            <a:ext cx="600891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 ____          _            __ _ _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/\\ / ___'_ __ _ _(_)_ __  __ _ \ \ \ \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 )\___ | '_ | '_| | '_ \/ _` | \ \ \ \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\\/  ___)| |_)| | | | | || (_| |  ) ) ) 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  |____| .__|_| |_|_| |_\__, | / / / /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=========|_|==============|___/=/_/_/_/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Spring Boot ::        (v2.1.6.RELEASE)</a:t>
            </a:r>
          </a:p>
          <a:p>
            <a:endParaRPr lang="en-US" sz="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2019-07-19 22:03:29.903  INFO 3448 --- [ main] </a:t>
            </a:r>
            <a:r>
              <a:rPr lang="en-US" sz="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com.app.Main</a:t>
            </a:r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: Starting Main on DESKTOP-C5N7SHO with PID 3448 (C:\projects\springboot-cloud-demo-one\user-service\target\classes started by user in C:\projects\springboot-cloud-demo-one\user-service)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2019-07-19 22:03:29.942  INFO 3448 --- [ main] </a:t>
            </a:r>
            <a:r>
              <a:rPr lang="en-US" sz="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com.app.Main</a:t>
            </a:r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2019-07-19 22:03:54.466  INFO 3448 --- [ main] </a:t>
            </a:r>
            <a:r>
              <a:rPr lang="en-US" sz="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o.s.b.w.embedded.tomcat.TomcatWebServer</a:t>
            </a:r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Tomcat started on port(s): 8081 (http) with context path ''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2019-07-19 22:03:54.477  INFO 3448 --- [ main] </a:t>
            </a:r>
            <a:r>
              <a:rPr lang="en-US" sz="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com.app.Main</a:t>
            </a:r>
            <a:r>
              <a:rPr lang="en-US" sz="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Started Main in 26.751 seconds (JVM running for 29.685)</a:t>
            </a:r>
          </a:p>
          <a:p>
            <a:endParaRPr lang="en-US" sz="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587356-A282-4DEE-A6EB-6CA9CCE0F97C}"/>
              </a:ext>
            </a:extLst>
          </p:cNvPr>
          <p:cNvSpPr txBox="1">
            <a:spLocks/>
          </p:cNvSpPr>
          <p:nvPr/>
        </p:nvSpPr>
        <p:spPr>
          <a:xfrm>
            <a:off x="677333" y="3429000"/>
            <a:ext cx="5052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test application you can use some REST client like </a:t>
            </a:r>
            <a:r>
              <a:rPr lang="en-US" dirty="0" err="1">
                <a:hlinkClick r:id="rId2"/>
              </a:rPr>
              <a:t>Restlet</a:t>
            </a:r>
            <a:r>
              <a:rPr lang="en-US" dirty="0">
                <a:hlinkClick r:id="rId2"/>
              </a:rPr>
              <a:t> Client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2E70-9826-481B-A315-5B22F9D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Test Application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1DB90-0E27-4D02-82B2-622E0AB5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66963"/>
            <a:ext cx="4944291" cy="3881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B90F5-3004-4245-93FC-B04390459554}"/>
              </a:ext>
            </a:extLst>
          </p:cNvPr>
          <p:cNvSpPr/>
          <p:nvPr/>
        </p:nvSpPr>
        <p:spPr>
          <a:xfrm>
            <a:off x="677334" y="1345624"/>
            <a:ext cx="49067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user you should send HTTP POST to:</a:t>
            </a:r>
          </a:p>
          <a:p>
            <a:r>
              <a:rPr lang="en-US" sz="1200" u="sng" dirty="0">
                <a:hlinkClick r:id="rId3"/>
              </a:rPr>
              <a:t>http://localhost:8081/users/</a:t>
            </a:r>
            <a:r>
              <a:rPr lang="en-US" sz="1200" dirty="0"/>
              <a:t> 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000" dirty="0">
                <a:solidFill>
                  <a:srgbClr val="1A1A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{"username":"testy_testerson", "password":"pa$$W0rd", "firstName":"Testy", "lastName":"Testerson"}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8E487-AD4E-4E7C-B626-EA293D87A15A}"/>
              </a:ext>
            </a:extLst>
          </p:cNvPr>
          <p:cNvSpPr/>
          <p:nvPr/>
        </p:nvSpPr>
        <p:spPr>
          <a:xfrm>
            <a:off x="6029265" y="1345624"/>
            <a:ext cx="49067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list all users you should send HTTP GET to:</a:t>
            </a:r>
          </a:p>
          <a:p>
            <a:r>
              <a:rPr lang="en-US" sz="1200" u="sng" dirty="0">
                <a:hlinkClick r:id="rId3"/>
              </a:rPr>
              <a:t>http://localhost:8081/users/</a:t>
            </a:r>
            <a:r>
              <a:rPr lang="en-US" sz="1200" dirty="0"/>
              <a:t> 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BAADB-A6DF-4B14-86C9-C5251D466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265" y="2366962"/>
            <a:ext cx="509141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AA6-9127-41CF-A842-BB7664B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FD48-4434-49F0-96C2-030AA2A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49"/>
            <a:ext cx="6310362" cy="45875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Spring Boot </a:t>
            </a:r>
            <a:r>
              <a:rPr lang="en-US" dirty="0"/>
              <a:t>is a convention over configuration framework that allows us to set up a production-ready setup of a Spring project</a:t>
            </a:r>
          </a:p>
          <a:p>
            <a:r>
              <a:rPr lang="en-US" b="1" dirty="0"/>
              <a:t>Spring </a:t>
            </a:r>
            <a:r>
              <a:rPr lang="en-US" b="1" dirty="0" err="1"/>
              <a:t>Initializr</a:t>
            </a:r>
            <a:r>
              <a:rPr lang="en-US" b="1" dirty="0"/>
              <a:t> </a:t>
            </a:r>
            <a:r>
              <a:rPr lang="en-US" dirty="0"/>
              <a:t>– online wizard to generate production ready application skeletons</a:t>
            </a:r>
          </a:p>
          <a:p>
            <a:r>
              <a:rPr lang="en-US" b="1" dirty="0"/>
              <a:t>Starters:</a:t>
            </a:r>
            <a:r>
              <a:rPr lang="en-US" dirty="0"/>
              <a:t> provide the required dependencies according to project type and transitively resolves dependencies issues.</a:t>
            </a:r>
          </a:p>
          <a:p>
            <a:r>
              <a:rPr lang="en-US" b="1" dirty="0"/>
              <a:t>Automatic configuration: </a:t>
            </a:r>
            <a:r>
              <a:rPr lang="en-US" dirty="0"/>
              <a:t>Spring Boot enables you to quickly stand-up applications in an easy and clean fashion. Best of all, there is very little of the potentially tricky Spring configuration that could otherwise be required.</a:t>
            </a:r>
          </a:p>
          <a:p>
            <a:r>
              <a:rPr lang="en-US" dirty="0"/>
              <a:t>Each Spring Boot web application includes an embedded web server.</a:t>
            </a:r>
          </a:p>
          <a:p>
            <a:r>
              <a:rPr lang="en-US" dirty="0"/>
              <a:t>Monitoring &amp; Health check tools</a:t>
            </a:r>
          </a:p>
        </p:txBody>
      </p:sp>
      <p:pic>
        <p:nvPicPr>
          <p:cNvPr id="3074" name="Picture 2" descr="https://img.devrant.com/devrant/rant/r_1867059_KBtFw.gif">
            <a:extLst>
              <a:ext uri="{FF2B5EF4-FFF2-40B4-BE49-F238E27FC236}">
                <a16:creationId xmlns:a16="http://schemas.microsoft.com/office/drawing/2014/main" id="{125108F6-9C19-4C80-860B-1556B756EE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3" y="1660849"/>
            <a:ext cx="4936827" cy="411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54AC3C-79FB-4DB5-ABF6-BE25A839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5" y="1262233"/>
            <a:ext cx="6002000" cy="5589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CE2C2-C5E7-41FD-95A0-E166CE34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: </a:t>
            </a:r>
            <a:r>
              <a:rPr lang="en-US" u="sng" dirty="0"/>
              <a:t>start.spring.io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B67075-1E48-44D0-8C8E-F7C9C9A4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123" y="1393631"/>
            <a:ext cx="4906075" cy="1979037"/>
          </a:xfrm>
        </p:spPr>
        <p:txBody>
          <a:bodyPr>
            <a:noAutofit/>
          </a:bodyPr>
          <a:lstStyle/>
          <a:p>
            <a:r>
              <a:rPr lang="en-US" sz="1600" dirty="0"/>
              <a:t>Creating your application with the </a:t>
            </a:r>
            <a:r>
              <a:rPr lang="en-US" sz="1600" dirty="0" err="1"/>
              <a:t>Initializr</a:t>
            </a:r>
            <a:r>
              <a:rPr lang="en-US" sz="1600" dirty="0"/>
              <a:t> ensures that you are picking up the tested and approved dependencies that will work well with Spring auto-configuration. </a:t>
            </a:r>
          </a:p>
          <a:p>
            <a:r>
              <a:rPr lang="en-US" sz="1600" dirty="0"/>
              <a:t>Setup project type maven/</a:t>
            </a:r>
            <a:r>
              <a:rPr lang="en-US" sz="1600" dirty="0" err="1"/>
              <a:t>gradle</a:t>
            </a:r>
            <a:r>
              <a:rPr lang="en-US" sz="1600" dirty="0"/>
              <a:t>/java/Kotlin…</a:t>
            </a:r>
          </a:p>
          <a:p>
            <a:r>
              <a:rPr lang="en-US" sz="1600" dirty="0"/>
              <a:t>Set project group and artifact</a:t>
            </a:r>
          </a:p>
          <a:p>
            <a:r>
              <a:rPr lang="en-US" sz="1600" dirty="0"/>
              <a:t>Generates maven or </a:t>
            </a:r>
            <a:r>
              <a:rPr lang="en-US" sz="1600" dirty="0" err="1"/>
              <a:t>gradle</a:t>
            </a:r>
            <a:r>
              <a:rPr lang="en-US" sz="1600" dirty="0"/>
              <a:t> project with all required dependencies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FF95B7-4C6E-405E-BD41-58250ACB1F84}"/>
              </a:ext>
            </a:extLst>
          </p:cNvPr>
          <p:cNvSpPr txBox="1">
            <a:spLocks/>
          </p:cNvSpPr>
          <p:nvPr/>
        </p:nvSpPr>
        <p:spPr>
          <a:xfrm>
            <a:off x="6404822" y="3698985"/>
            <a:ext cx="3591273" cy="343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Add dependencies</a:t>
            </a:r>
          </a:p>
          <a:p>
            <a:pPr lvl="1"/>
            <a:r>
              <a:rPr lang="en-US" dirty="0"/>
              <a:t>Spring web starter</a:t>
            </a:r>
          </a:p>
          <a:p>
            <a:pPr lvl="1"/>
            <a:r>
              <a:rPr lang="en-US" dirty="0"/>
              <a:t>Rest repositories</a:t>
            </a:r>
          </a:p>
          <a:p>
            <a:pPr lvl="1"/>
            <a:r>
              <a:rPr lang="en-US" dirty="0"/>
              <a:t>Spring Security</a:t>
            </a:r>
          </a:p>
          <a:p>
            <a:pPr lvl="1"/>
            <a:r>
              <a:rPr lang="en-US" dirty="0"/>
              <a:t>Spring Data JPA</a:t>
            </a:r>
          </a:p>
          <a:p>
            <a:pPr lvl="1"/>
            <a:r>
              <a:rPr lang="en-US" dirty="0"/>
              <a:t>Spring for Apache Kafka</a:t>
            </a:r>
          </a:p>
          <a:p>
            <a:pPr lvl="1"/>
            <a:r>
              <a:rPr lang="en-US" dirty="0"/>
              <a:t>Java Mail Sender</a:t>
            </a:r>
          </a:p>
          <a:p>
            <a:pPr lvl="1"/>
            <a:r>
              <a:rPr lang="en-US" dirty="0"/>
              <a:t>Spring Boot Actuator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535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3DE8-DB4E-4C93-A90D-A3386B23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C9BD-3186-4465-B119-25CB4949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44" y="1338468"/>
            <a:ext cx="8596668" cy="3880773"/>
          </a:xfrm>
        </p:spPr>
        <p:txBody>
          <a:bodyPr/>
          <a:lstStyle/>
          <a:p>
            <a:r>
              <a:rPr lang="en-US" dirty="0"/>
              <a:t>Starters are a set of convenient dependency descriptors</a:t>
            </a:r>
          </a:p>
          <a:p>
            <a:r>
              <a:rPr lang="en-US" dirty="0"/>
              <a:t>Spring Boot provides built-in starters which makes development easier and rapid. For example, if we want to get started using Spring and JPA for database access, just include the </a:t>
            </a:r>
            <a:r>
              <a:rPr lang="en-US" b="1" dirty="0"/>
              <a:t>spring-boot-starter-data-</a:t>
            </a:r>
            <a:r>
              <a:rPr lang="en-US" b="1" dirty="0" err="1"/>
              <a:t>jpa</a:t>
            </a:r>
            <a:r>
              <a:rPr lang="en-US" dirty="0"/>
              <a:t> dependency in your project.</a:t>
            </a:r>
          </a:p>
          <a:p>
            <a:r>
              <a:rPr lang="en-US" dirty="0"/>
              <a:t>Starter should follow a naming pattern like: </a:t>
            </a:r>
            <a:r>
              <a:rPr lang="en-US" b="1" dirty="0"/>
              <a:t>spring-boot-starter</a:t>
            </a:r>
            <a:r>
              <a:rPr lang="en-US" dirty="0"/>
              <a:t>-*, where * is a particular type of application.</a:t>
            </a:r>
          </a:p>
          <a:p>
            <a:r>
              <a:rPr lang="en-US" dirty="0"/>
              <a:t>You can add starters manually to maven or </a:t>
            </a:r>
            <a:r>
              <a:rPr lang="en-US" dirty="0" err="1"/>
              <a:t>gradle</a:t>
            </a:r>
            <a:r>
              <a:rPr lang="en-US" dirty="0"/>
              <a:t> build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86D03-6093-406A-9C8C-F77912F6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90" y="4936998"/>
            <a:ext cx="38004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877B3-8BAA-43C3-A559-02777929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60" y="5741803"/>
            <a:ext cx="3762375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F6E6F-0C48-44D1-9DD9-F9B4E486F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157463"/>
            <a:ext cx="3524250" cy="733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17884E-5AB7-4FEB-9B41-54122A3EE3CB}"/>
              </a:ext>
            </a:extLst>
          </p:cNvPr>
          <p:cNvSpPr/>
          <p:nvPr/>
        </p:nvSpPr>
        <p:spPr>
          <a:xfrm>
            <a:off x="5087635" y="5871074"/>
            <a:ext cx="4475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222A"/>
                </a:solidFill>
                <a:latin typeface="Roboto"/>
              </a:rPr>
              <a:t>A Starter for testing Spring Boot applications with libraries including JUnit, </a:t>
            </a:r>
            <a:r>
              <a:rPr lang="en-US" sz="1400" b="1" dirty="0" err="1">
                <a:solidFill>
                  <a:srgbClr val="22222A"/>
                </a:solidFill>
                <a:latin typeface="Roboto"/>
              </a:rPr>
              <a:t>Hamcrest</a:t>
            </a:r>
            <a:r>
              <a:rPr lang="en-US" sz="1400" b="1" dirty="0">
                <a:solidFill>
                  <a:srgbClr val="22222A"/>
                </a:solidFill>
                <a:latin typeface="Roboto"/>
              </a:rPr>
              <a:t>, and Mockito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D2173-CC1F-4DD9-8C12-C8354AD6C148}"/>
              </a:ext>
            </a:extLst>
          </p:cNvPr>
          <p:cNvSpPr/>
          <p:nvPr/>
        </p:nvSpPr>
        <p:spPr>
          <a:xfrm>
            <a:off x="4816278" y="5150200"/>
            <a:ext cx="4293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2222A"/>
                </a:solidFill>
                <a:latin typeface="Roboto"/>
              </a:rPr>
              <a:t>Starter for using Spring Data JPA with Hibernate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D49B7-1093-427F-B529-A9D2343D813E}"/>
              </a:ext>
            </a:extLst>
          </p:cNvPr>
          <p:cNvSpPr/>
          <p:nvPr/>
        </p:nvSpPr>
        <p:spPr>
          <a:xfrm>
            <a:off x="4217974" y="4201009"/>
            <a:ext cx="52699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2222A"/>
                </a:solidFill>
                <a:latin typeface="Roboto"/>
              </a:rPr>
              <a:t>A Starter for building web, including RESTful, applications using Spring MVC. Uses Tomcat as the default embedded container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37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23C1-125E-4A45-A405-7F2E58A7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Automatic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35D6-E114-45DB-B4D3-27AA8C27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966"/>
            <a:ext cx="8596668" cy="2955182"/>
          </a:xfrm>
        </p:spPr>
        <p:txBody>
          <a:bodyPr>
            <a:noAutofit/>
          </a:bodyPr>
          <a:lstStyle/>
          <a:p>
            <a:r>
              <a:rPr lang="en-US" sz="1600" dirty="0"/>
              <a:t>One of the flagship features of Spring Boot is its use of Auto-configuration. This is the part of Spring Boot that makes your code simply work. It gets activated when a particular </a:t>
            </a:r>
            <a:r>
              <a:rPr lang="en-US" sz="1600" i="1" dirty="0"/>
              <a:t>jar</a:t>
            </a:r>
            <a:r>
              <a:rPr lang="en-US" sz="1600" dirty="0"/>
              <a:t> file is detected on the </a:t>
            </a:r>
            <a:r>
              <a:rPr lang="en-US" sz="1600" dirty="0" err="1"/>
              <a:t>classpath</a:t>
            </a:r>
            <a:r>
              <a:rPr lang="en-US" sz="1600" dirty="0"/>
              <a:t>.</a:t>
            </a:r>
          </a:p>
          <a:p>
            <a:r>
              <a:rPr lang="en-US" sz="1600" dirty="0"/>
              <a:t>That feature is crucial for starters. Because they are activated and configured by Spring Boot automatically if you add dependencies to maven or </a:t>
            </a:r>
            <a:r>
              <a:rPr lang="en-US" sz="1600" dirty="0" err="1"/>
              <a:t>gradle</a:t>
            </a:r>
            <a:r>
              <a:rPr lang="en-US" sz="1600" dirty="0"/>
              <a:t>.</a:t>
            </a:r>
          </a:p>
          <a:p>
            <a:r>
              <a:rPr lang="en-US" sz="1600" dirty="0"/>
              <a:t>You can create your own auto configuration that will be activated if your module is added to project dependencies</a:t>
            </a:r>
          </a:p>
          <a:p>
            <a:r>
              <a:rPr lang="en-US" sz="1600" dirty="0"/>
              <a:t>Spring Boot checks for the presence of a META-INF/</a:t>
            </a:r>
            <a:r>
              <a:rPr lang="en-US" sz="1600" dirty="0" err="1"/>
              <a:t>spring.factories</a:t>
            </a:r>
            <a:r>
              <a:rPr lang="en-US" sz="1600" dirty="0"/>
              <a:t> file within your published jar. The file should list your configuration classes under the </a:t>
            </a:r>
            <a:r>
              <a:rPr lang="en-US" sz="1600" dirty="0" err="1"/>
              <a:t>EnableAutoConfiguration</a:t>
            </a:r>
            <a:r>
              <a:rPr lang="en-US" sz="1600" dirty="0"/>
              <a:t> key, as shown in the following example: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F4ECC-1CBE-40D9-9E4F-28FF97BAE473}"/>
              </a:ext>
            </a:extLst>
          </p:cNvPr>
          <p:cNvSpPr txBox="1"/>
          <p:nvPr/>
        </p:nvSpPr>
        <p:spPr>
          <a:xfrm>
            <a:off x="677334" y="4290147"/>
            <a:ext cx="901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org.springframework.boot.autoconfigure.EnableAutoConfiguration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com.app.config.AutoConfiguration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3DFF0-9DE8-44EF-A4ED-DC4953CAC137}"/>
              </a:ext>
            </a:extLst>
          </p:cNvPr>
          <p:cNvSpPr txBox="1"/>
          <p:nvPr/>
        </p:nvSpPr>
        <p:spPr>
          <a:xfrm>
            <a:off x="5539666" y="4936478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ConditionalOnClass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ConditionalOnMissingClass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 let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be included based on the presence or absence of specific classes.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1F193-E301-4631-B001-9D5A2E44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43" y="4754420"/>
            <a:ext cx="3667125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0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9485-5168-4759-8B1B-7F8810A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F2B8-A638-4892-A3FD-FF42C53A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662609" cy="38807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Each Spring Boot web application includes an embedded web server. </a:t>
            </a:r>
          </a:p>
          <a:p>
            <a:r>
              <a:rPr lang="en-US" dirty="0"/>
              <a:t>For servlet stack applications you can explicitly select server: </a:t>
            </a:r>
          </a:p>
          <a:p>
            <a:pPr lvl="1"/>
            <a:r>
              <a:rPr lang="en-US" dirty="0"/>
              <a:t>spring-boot-starter-tomcat</a:t>
            </a:r>
          </a:p>
          <a:p>
            <a:pPr lvl="1"/>
            <a:r>
              <a:rPr lang="en-US" dirty="0"/>
              <a:t>spring-boot-starter-jetty</a:t>
            </a:r>
          </a:p>
          <a:p>
            <a:r>
              <a:rPr lang="en-US" dirty="0"/>
              <a:t>For reactive stack applications:</a:t>
            </a:r>
          </a:p>
          <a:p>
            <a:pPr lvl="1"/>
            <a:r>
              <a:rPr lang="en-US" dirty="0"/>
              <a:t>spring-boot-starter-</a:t>
            </a:r>
            <a:r>
              <a:rPr lang="en-US" dirty="0" err="1"/>
              <a:t>webflux</a:t>
            </a:r>
            <a:endParaRPr lang="en-US" dirty="0"/>
          </a:p>
          <a:p>
            <a:pPr lvl="1"/>
            <a:r>
              <a:rPr lang="en-US" dirty="0"/>
              <a:t>spring-boot-starter-reactor-</a:t>
            </a:r>
            <a:r>
              <a:rPr lang="en-US" dirty="0" err="1"/>
              <a:t>netty</a:t>
            </a:r>
            <a:endParaRPr lang="en-US" dirty="0"/>
          </a:p>
          <a:p>
            <a:r>
              <a:rPr lang="en-US" dirty="0"/>
              <a:t>In main standalone applications, the main HTTP port defaults to 8080; we can easily configure Boot to use a different port: </a:t>
            </a:r>
          </a:p>
          <a:p>
            <a:pPr lvl="1"/>
            <a:r>
              <a:rPr lang="en-US" dirty="0" err="1"/>
              <a:t>server.port</a:t>
            </a:r>
            <a:r>
              <a:rPr lang="en-US" dirty="0"/>
              <a:t>=8083</a:t>
            </a:r>
          </a:p>
          <a:p>
            <a:r>
              <a:rPr lang="en-US" dirty="0"/>
              <a:t>You can easily tune the logging levels in the main properties file:</a:t>
            </a:r>
          </a:p>
          <a:p>
            <a:pPr lvl="1"/>
            <a:r>
              <a:rPr lang="en-US" dirty="0" err="1"/>
              <a:t>logging.level.org.springframework.web</a:t>
            </a:r>
            <a:r>
              <a:rPr lang="en-US" dirty="0"/>
              <a:t>: DEBUG</a:t>
            </a:r>
          </a:p>
          <a:p>
            <a:pPr lvl="1"/>
            <a:r>
              <a:rPr lang="en-US" dirty="0" err="1"/>
              <a:t>logging.level.org.hibernate</a:t>
            </a:r>
            <a:r>
              <a:rPr lang="en-US" dirty="0"/>
              <a:t>: ERROR</a:t>
            </a:r>
          </a:p>
          <a:p>
            <a:r>
              <a:rPr lang="en-US" dirty="0"/>
              <a:t>You can even deploy Spring Boot application to existing J2EE server and remove embedded Tomcat from war: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A9446-7115-440C-B251-1D3F36A2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12" y="5369386"/>
            <a:ext cx="3705225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7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F8C-94AC-4D15-99D3-2C84B89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FCEA-3EEB-4291-90CB-FDCF80AC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74" y="1322365"/>
            <a:ext cx="8736627" cy="5290878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Properties file</a:t>
            </a:r>
            <a:r>
              <a:rPr lang="en-US" sz="1600" dirty="0"/>
              <a:t>: </a:t>
            </a:r>
            <a:r>
              <a:rPr lang="en-US" sz="1600" dirty="0" err="1"/>
              <a:t>application.properties</a:t>
            </a:r>
            <a:r>
              <a:rPr lang="en-US" sz="1600" dirty="0"/>
              <a:t> or YAML format files: </a:t>
            </a:r>
            <a:r>
              <a:rPr lang="en-US" sz="1600" dirty="0" err="1"/>
              <a:t>application.yml</a:t>
            </a:r>
            <a:endParaRPr lang="en-US" sz="1600" dirty="0"/>
          </a:p>
          <a:p>
            <a:r>
              <a:rPr lang="en-US" sz="1600" b="1" dirty="0"/>
              <a:t>Profile-specific Properties:</a:t>
            </a:r>
            <a:r>
              <a:rPr lang="en-US" sz="1600" dirty="0"/>
              <a:t> allow us to map our beans to different environments: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  <a:p>
            <a:r>
              <a:rPr lang="en-US" sz="1600" dirty="0"/>
              <a:t>Profiles can be activated:</a:t>
            </a:r>
          </a:p>
          <a:p>
            <a:pPr lvl="1"/>
            <a:r>
              <a:rPr lang="en-US" sz="1400" dirty="0"/>
              <a:t>Command line: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Dspring.profiles.active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=dev</a:t>
            </a:r>
          </a:p>
          <a:p>
            <a:pPr lvl="1"/>
            <a:r>
              <a:rPr lang="en-US" sz="1400" dirty="0"/>
              <a:t>Environment variable: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spring_profiles_active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=dev</a:t>
            </a:r>
          </a:p>
          <a:p>
            <a:pPr lvl="1"/>
            <a:r>
              <a:rPr lang="en-US" sz="1400" dirty="0"/>
              <a:t>Maven profile: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&gt;dev&lt;/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/>
              <a:t>Configurations are loaded in very particular order to allow overriding of values. Properties are considered in the following order:</a:t>
            </a:r>
          </a:p>
          <a:p>
            <a:pPr lvl="1"/>
            <a:r>
              <a:rPr lang="en-US" sz="1400" dirty="0"/>
              <a:t>Properties attribute on your tests: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TestPropertySource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classpath:test.properties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400" dirty="0"/>
              <a:t>Command line arguments: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app.jar –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MyParamValue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en-US" sz="1400" dirty="0"/>
              <a:t>Java System properties: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System.getProperties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400" dirty="0"/>
              <a:t>Profile-specific outside of your packaged jar: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application-{profile}.properties</a:t>
            </a:r>
          </a:p>
          <a:p>
            <a:pPr lvl="1"/>
            <a:r>
              <a:rPr lang="en-US" sz="1400" dirty="0"/>
              <a:t>Profile-specific inside jar: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application-{profile}.properties</a:t>
            </a:r>
          </a:p>
          <a:p>
            <a:pPr lvl="1"/>
            <a:r>
              <a:rPr lang="en-US" sz="1400" dirty="0"/>
              <a:t>Properties outside of jar: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400" dirty="0"/>
          </a:p>
          <a:p>
            <a:pPr lvl="1"/>
            <a:r>
              <a:rPr lang="en-US" sz="1400" dirty="0"/>
              <a:t>Properties inside of jar: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629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762-F986-444B-8764-D4F13A77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4252-2AEC-4364-8304-EB1667B2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534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dirty="0" err="1"/>
              <a:t>SpringApplication</a:t>
            </a:r>
            <a:r>
              <a:rPr lang="en-US" sz="1600" dirty="0"/>
              <a:t> loads properties from files in the following locations and adds them to the Spring Environment</a:t>
            </a:r>
          </a:p>
          <a:p>
            <a:pPr lvl="1"/>
            <a:r>
              <a:rPr lang="en-US" sz="1400" dirty="0"/>
              <a:t>file: </a:t>
            </a:r>
            <a:r>
              <a:rPr lang="en-US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./config/</a:t>
            </a:r>
            <a:r>
              <a:rPr lang="en-US" sz="1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/>
              <a:t>file: </a:t>
            </a:r>
            <a:r>
              <a:rPr lang="en-US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err="1"/>
              <a:t>classpath</a:t>
            </a:r>
            <a:r>
              <a:rPr lang="en-US" sz="1400" dirty="0"/>
              <a:t> root: </a:t>
            </a:r>
            <a:r>
              <a:rPr lang="en-US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/config/</a:t>
            </a:r>
            <a:r>
              <a:rPr lang="en-US" sz="1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US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 err="1"/>
              <a:t>classpath</a:t>
            </a:r>
            <a:r>
              <a:rPr lang="en-US" sz="1400" dirty="0"/>
              <a:t> root: </a:t>
            </a:r>
            <a:r>
              <a:rPr lang="en-US" sz="1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If you do not like </a:t>
            </a:r>
            <a:r>
              <a:rPr lang="en-US" sz="1600" dirty="0" err="1"/>
              <a:t>application.properties</a:t>
            </a:r>
            <a:r>
              <a:rPr lang="en-US" sz="1600" dirty="0"/>
              <a:t> as the configuration file name, you can switch to another file name by specifying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spring.config.name </a:t>
            </a:r>
            <a:r>
              <a:rPr lang="en-US" sz="1600" dirty="0"/>
              <a:t>environment property: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myproject.jar --spring.config.name=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3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29427E-4176-42BB-A047-383C7AA3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60" y="4134859"/>
            <a:ext cx="1857375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AA9A2B-FA55-49AD-9048-D639AABC6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15" y="4125623"/>
            <a:ext cx="4943475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9753E-C30E-4A6D-841C-112CEF42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1C7B0-1A59-4A93-9C33-4CEF231902D9}"/>
              </a:ext>
            </a:extLst>
          </p:cNvPr>
          <p:cNvSpPr txBox="1"/>
          <p:nvPr/>
        </p:nvSpPr>
        <p:spPr>
          <a:xfrm>
            <a:off x="2768417" y="5513964"/>
            <a:ext cx="665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911C1B-3BFE-4C2B-8664-1DB6718DCF3D}"/>
              </a:ext>
            </a:extLst>
          </p:cNvPr>
          <p:cNvCxnSpPr/>
          <p:nvPr/>
        </p:nvCxnSpPr>
        <p:spPr>
          <a:xfrm flipH="1">
            <a:off x="3962400" y="4230255"/>
            <a:ext cx="2868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20E0D7-DEC0-4217-8AE9-EEB534CFE900}"/>
              </a:ext>
            </a:extLst>
          </p:cNvPr>
          <p:cNvCxnSpPr/>
          <p:nvPr/>
        </p:nvCxnSpPr>
        <p:spPr>
          <a:xfrm flipH="1">
            <a:off x="4729018" y="4378036"/>
            <a:ext cx="2262909" cy="7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82B469-1E1C-481D-80DF-41E887A9BDC0}"/>
              </a:ext>
            </a:extLst>
          </p:cNvPr>
          <p:cNvCxnSpPr>
            <a:cxnSpLocks/>
          </p:cNvCxnSpPr>
          <p:nvPr/>
        </p:nvCxnSpPr>
        <p:spPr>
          <a:xfrm flipH="1">
            <a:off x="5200073" y="4599565"/>
            <a:ext cx="1791855" cy="78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339E48-D6DE-4FCA-A3F0-11E08C8CF0F6}"/>
              </a:ext>
            </a:extLst>
          </p:cNvPr>
          <p:cNvCxnSpPr>
            <a:cxnSpLocks/>
          </p:cNvCxnSpPr>
          <p:nvPr/>
        </p:nvCxnSpPr>
        <p:spPr>
          <a:xfrm flipH="1">
            <a:off x="5200073" y="4991628"/>
            <a:ext cx="1791856" cy="5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F78055A-51C3-430E-8B41-69258216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534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dirty="0"/>
              <a:t>Direct access to config parameter from component</a:t>
            </a:r>
          </a:p>
          <a:p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Type-safe Configuration: </a:t>
            </a:r>
            <a:r>
              <a:rPr lang="en-US" sz="1200" dirty="0"/>
              <a:t>Spring Boot provides an alternative method of working with properties that lets strongly typed beans govern and validate the configuration of your application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D86A09-EFE5-42A7-B021-06200E50F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15" y="2256127"/>
            <a:ext cx="266700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0206E4-B6B4-4517-B4FF-723205F1CD51}"/>
              </a:ext>
            </a:extLst>
          </p:cNvPr>
          <p:cNvCxnSpPr>
            <a:cxnSpLocks/>
          </p:cNvCxnSpPr>
          <p:nvPr/>
        </p:nvCxnSpPr>
        <p:spPr>
          <a:xfrm flipH="1" flipV="1">
            <a:off x="3575352" y="2869851"/>
            <a:ext cx="3333448" cy="130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25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952</TotalTime>
  <Words>1334</Words>
  <Application>Microsoft Office PowerPoint</Application>
  <PresentationFormat>Widescreen</PresentationFormat>
  <Paragraphs>171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Roboto</vt:lpstr>
      <vt:lpstr>Trebuchet MS</vt:lpstr>
      <vt:lpstr>Wingdings 3</vt:lpstr>
      <vt:lpstr>Facet</vt:lpstr>
      <vt:lpstr>Introduction to  Java Microservices Part 2 : Spring Boot</vt:lpstr>
      <vt:lpstr>What is Spring Boot? </vt:lpstr>
      <vt:lpstr>Spring Initializr: start.spring.io</vt:lpstr>
      <vt:lpstr>Spring Boot Starters</vt:lpstr>
      <vt:lpstr>Automatic Configuration</vt:lpstr>
      <vt:lpstr>Embedded Server</vt:lpstr>
      <vt:lpstr>Application Configuration variants</vt:lpstr>
      <vt:lpstr>Application Configuration locations</vt:lpstr>
      <vt:lpstr>Application Configuration Example</vt:lpstr>
      <vt:lpstr>Simple Demo Monolith Application</vt:lpstr>
      <vt:lpstr>Application Structure</vt:lpstr>
      <vt:lpstr>Application Structure</vt:lpstr>
      <vt:lpstr>Controller/Service/Repository</vt:lpstr>
      <vt:lpstr>Controller annotations</vt:lpstr>
      <vt:lpstr>Lombok</vt:lpstr>
      <vt:lpstr>Run Application</vt:lpstr>
      <vt:lpstr>Test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 to Microservices Training</dc:title>
  <dc:creator>Viktor Lytsus</dc:creator>
  <cp:lastModifiedBy>Viktor Lytsus</cp:lastModifiedBy>
  <cp:revision>84</cp:revision>
  <dcterms:created xsi:type="dcterms:W3CDTF">2019-07-17T19:57:14Z</dcterms:created>
  <dcterms:modified xsi:type="dcterms:W3CDTF">2019-07-28T21:41:54Z</dcterms:modified>
</cp:coreProperties>
</file>