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3" r:id="rId2"/>
    <p:sldId id="292" r:id="rId3"/>
    <p:sldId id="262" r:id="rId4"/>
    <p:sldId id="385" r:id="rId5"/>
    <p:sldId id="394" r:id="rId6"/>
    <p:sldId id="388" r:id="rId7"/>
    <p:sldId id="395" r:id="rId8"/>
    <p:sldId id="389" r:id="rId9"/>
    <p:sldId id="396" r:id="rId10"/>
    <p:sldId id="390" r:id="rId11"/>
    <p:sldId id="397" r:id="rId12"/>
    <p:sldId id="391" r:id="rId13"/>
    <p:sldId id="392" r:id="rId14"/>
    <p:sldId id="387" r:id="rId15"/>
    <p:sldId id="39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在缓存中查找给任务对应的节点：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1</a:t>
            </a:r>
            <a:r>
              <a:rPr lang="zh-CN" altLang="en-US" sz="1200" baseline="0" dirty="0" smtClean="0"/>
              <a:t>、空节点过滤： 清除空节点过滤标记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2</a:t>
            </a:r>
            <a:r>
              <a:rPr lang="zh-CN" altLang="en-US" sz="1200" baseline="0" dirty="0" smtClean="0"/>
              <a:t>、没查到： 直接返回</a:t>
            </a:r>
            <a:r>
              <a:rPr lang="en-US" altLang="zh-CN" sz="1200" baseline="0" dirty="0" smtClean="0"/>
              <a:t>ok</a:t>
            </a:r>
          </a:p>
          <a:p>
            <a:r>
              <a:rPr lang="en-US" altLang="zh-CN" sz="1200" baseline="0" dirty="0" smtClean="0"/>
              <a:t>3</a:t>
            </a:r>
            <a:r>
              <a:rPr lang="zh-CN" altLang="en-US" sz="1200" baseline="0" dirty="0" smtClean="0"/>
              <a:t>、节点存在，调用</a:t>
            </a:r>
            <a:r>
              <a:rPr lang="en-US" altLang="zh-CN" sz="1200" baseline="0" dirty="0" err="1" smtClean="0"/>
              <a:t>CachePurge</a:t>
            </a:r>
            <a:r>
              <a:rPr lang="zh-CN" altLang="en-US" sz="1200" baseline="0" dirty="0" smtClean="0"/>
              <a:t>函数，清除一个节点设计如下几处：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内存释放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从</a:t>
            </a:r>
            <a:r>
              <a:rPr lang="en-US" altLang="zh-CN" sz="1200" baseline="0" dirty="0" smtClean="0"/>
              <a:t>Hash</a:t>
            </a:r>
            <a:r>
              <a:rPr lang="zh-CN" altLang="en-US" sz="1200" baseline="0" dirty="0" smtClean="0"/>
              <a:t>桶上移除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从</a:t>
            </a:r>
            <a:r>
              <a:rPr lang="en-US" altLang="zh-CN" sz="1200" baseline="0" dirty="0" smtClean="0"/>
              <a:t>LRU</a:t>
            </a:r>
            <a:r>
              <a:rPr lang="zh-CN" altLang="en-US" sz="1200" baseline="0" dirty="0" smtClean="0"/>
              <a:t>链表上移除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在节点组中释放该节点为</a:t>
            </a:r>
            <a:r>
              <a:rPr lang="en-US" altLang="zh-CN" sz="1200" baseline="0" dirty="0" smtClean="0"/>
              <a:t>free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zh-CN" altLang="en-US" dirty="0" smtClean="0"/>
              <a:t>直接把</a:t>
            </a:r>
            <a:r>
              <a:rPr lang="en-US" altLang="zh-CN" sz="1200" dirty="0" err="1" smtClean="0"/>
              <a:t>CCacheReplyNotify</a:t>
            </a:r>
            <a:r>
              <a:rPr lang="zh-CN" altLang="en-US" sz="1200" dirty="0" smtClean="0"/>
              <a:t>对象压入回应堆栈，然后把任务推给职责链的下一级处理器（数据源线程的</a:t>
            </a:r>
            <a:r>
              <a:rPr lang="en-US" altLang="zh-CN" sz="1200" dirty="0" err="1" smtClean="0"/>
              <a:t>CHelpCollect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en-US" altLang="zh-CN" sz="1200" dirty="0" smtClean="0"/>
              <a:t>&lt;</a:t>
            </a:r>
            <a:r>
              <a:rPr lang="zh-CN" altLang="en-US" sz="1200" dirty="0" smtClean="0"/>
              <a:t>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、回应处理（</a:t>
            </a:r>
            <a:r>
              <a:rPr lang="en-US" altLang="zh-CN" sz="1200" dirty="0" err="1" smtClean="0"/>
              <a:t>cache_sync_replace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zh-CN" altLang="en-US" sz="1200" dirty="0" smtClean="0"/>
              <a:t>如果</a:t>
            </a:r>
            <a:r>
              <a:rPr lang="en-US" altLang="zh-CN" sz="1200" dirty="0" smtClean="0"/>
              <a:t>helper</a:t>
            </a:r>
            <a:r>
              <a:rPr lang="zh-CN" altLang="en-US" sz="1200" dirty="0" smtClean="0"/>
              <a:t>返回更新记录数为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，则直接返回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。否则按下面操作</a:t>
            </a:r>
            <a:endParaRPr lang="en-US" altLang="zh-CN" sz="1200" dirty="0" smtClean="0"/>
          </a:p>
          <a:p>
            <a:r>
              <a:rPr lang="zh-CN" altLang="en-US" sz="1200" dirty="0" smtClean="0"/>
              <a:t>查找该任务对应的节点：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、不存在，直接回应</a:t>
            </a:r>
            <a:r>
              <a:rPr lang="en-US" altLang="zh-CN" sz="1200" dirty="0" smtClean="0"/>
              <a:t>ok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、空节点过滤，调用</a:t>
            </a:r>
            <a:r>
              <a:rPr lang="en-US" altLang="zh-CN" sz="1200" dirty="0" err="1" smtClean="0"/>
              <a:t>cache_insert_row</a:t>
            </a:r>
            <a:r>
              <a:rPr lang="zh-CN" altLang="en-US" sz="1200" dirty="0" smtClean="0"/>
              <a:t>，逻辑同</a:t>
            </a:r>
            <a:r>
              <a:rPr lang="en-US" altLang="zh-CN" sz="1200" dirty="0" smtClean="0"/>
              <a:t>INSERT</a:t>
            </a:r>
            <a:r>
              <a:rPr lang="zh-CN" altLang="en-US" sz="1200" dirty="0" smtClean="0"/>
              <a:t>操作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、节点存在，则调用函数</a:t>
            </a:r>
            <a:r>
              <a:rPr lang="en-US" altLang="zh-CN" sz="1200" dirty="0" err="1" smtClean="0"/>
              <a:t>cache_replace_rows</a:t>
            </a:r>
            <a:r>
              <a:rPr lang="zh-CN" altLang="en-US" sz="1200" dirty="0" smtClean="0"/>
              <a:t>，通过高端内存的</a:t>
            </a:r>
            <a:r>
              <a:rPr lang="en-US" altLang="zh-CN" sz="1200" dirty="0" err="1" smtClean="0"/>
              <a:t>ReplaceRows</a:t>
            </a:r>
            <a:r>
              <a:rPr lang="zh-CN" altLang="en-US" sz="1200" dirty="0" smtClean="0"/>
              <a:t>函数更新内存；</a:t>
            </a:r>
            <a:endParaRPr lang="en-US" altLang="zh-CN" sz="1200" dirty="0" smtClean="0"/>
          </a:p>
          <a:p>
            <a:r>
              <a:rPr lang="zh-CN" altLang="en-US" sz="1200" dirty="0" smtClean="0"/>
              <a:t>注意点：</a:t>
            </a:r>
            <a:endParaRPr lang="en-US" altLang="zh-CN" sz="1200" dirty="0" smtClean="0"/>
          </a:p>
          <a:p>
            <a:r>
              <a:rPr lang="zh-CN" altLang="en-US" sz="1200" dirty="0" smtClean="0"/>
              <a:t>该操作也会触发</a:t>
            </a:r>
            <a:r>
              <a:rPr lang="en-US" altLang="zh-CN" sz="1200" dirty="0" smtClean="0"/>
              <a:t>LRU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淘汰机制、黑名单机制。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、每次业务操作完都会将此次任务对应的节点移到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链表的头部（保证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链表的中节点从头部开始按照时间排序），具体操作在</a:t>
            </a:r>
            <a:r>
              <a:rPr lang="en-US" altLang="zh-CN" dirty="0" err="1" smtClean="0"/>
              <a:t>TransationEnd</a:t>
            </a:r>
            <a:r>
              <a:rPr lang="zh-CN" altLang="en-US" dirty="0" smtClean="0"/>
              <a:t>里面，具体逻辑为：</a:t>
            </a:r>
            <a:endParaRPr lang="en-US" altLang="zh-CN" dirty="0" smtClean="0"/>
          </a:p>
          <a:p>
            <a:r>
              <a:rPr lang="zh-CN" altLang="en-US" dirty="0" smtClean="0"/>
              <a:t>如果该节点合法，并且该节点里存在行记录，则将该节点从原来的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移除，移到</a:t>
            </a:r>
            <a:r>
              <a:rPr lang="en-US" altLang="zh-CN" dirty="0" smtClean="0"/>
              <a:t>clean 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的头部；</a:t>
            </a:r>
            <a:endParaRPr lang="en-US" altLang="zh-CN" dirty="0" smtClean="0"/>
          </a:p>
          <a:p>
            <a:r>
              <a:rPr lang="zh-CN" altLang="en-US" dirty="0" smtClean="0"/>
              <a:t>如果该节点合法，并且该节点不存在行记录，则将该节点从元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移除，移到</a:t>
            </a:r>
            <a:r>
              <a:rPr lang="en-US" altLang="zh-CN" dirty="0" smtClean="0"/>
              <a:t>empty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lru</a:t>
            </a:r>
            <a:r>
              <a:rPr lang="zh-CN" altLang="en-US" baseline="0" dirty="0" smtClean="0"/>
              <a:t>的头部；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如果该节点不合法，则不作任何动作；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、按需清除</a:t>
            </a:r>
            <a:r>
              <a:rPr lang="en-US" altLang="zh-CN" baseline="0" dirty="0" err="1" smtClean="0"/>
              <a:t>lru</a:t>
            </a:r>
            <a:r>
              <a:rPr lang="zh-CN" altLang="en-US" baseline="0" dirty="0" smtClean="0"/>
              <a:t>的触发业务：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GET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REPLACE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INSERT</a:t>
            </a:r>
            <a:r>
              <a:rPr lang="zh-CN" altLang="en-US" baseline="0" dirty="0" smtClean="0"/>
              <a:t>操作都会涉及到内存的分配，一旦内存不够用，就会出发</a:t>
            </a:r>
            <a:r>
              <a:rPr lang="en-US" altLang="zh-CN" baseline="0" dirty="0" smtClean="0"/>
              <a:t>LRU </a:t>
            </a:r>
            <a:r>
              <a:rPr lang="zh-CN" altLang="en-US" baseline="0" dirty="0" smtClean="0"/>
              <a:t>淘汰，淘汰的具体逻辑如下：</a:t>
            </a:r>
            <a:endParaRPr lang="en-US" altLang="zh-CN" baseline="0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LRU</a:t>
            </a:r>
            <a:r>
              <a:rPr lang="zh-CN" altLang="en-US" dirty="0" smtClean="0"/>
              <a:t>链表的尾部开始遍历（最多遍历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个节点），如果该节点的内存释放后（包括内存块合并）的大小满足不了需求，则只对延迟需要淘汰的节点计数值加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need_purge_node_count</a:t>
            </a:r>
            <a:r>
              <a:rPr lang="zh-CN" altLang="en-US" dirty="0" smtClean="0"/>
              <a:t>，代表待淘汰的老数据）；</a:t>
            </a:r>
            <a:endParaRPr lang="en-US" altLang="zh-CN" dirty="0" smtClean="0"/>
          </a:p>
          <a:p>
            <a:r>
              <a:rPr lang="zh-CN" altLang="en-US" dirty="0" smtClean="0"/>
              <a:t>如果该节点内存释放后满足需求，则直接释放该节点内存，满足此次业务需求（</a:t>
            </a:r>
            <a:r>
              <a:rPr lang="en-US" altLang="zh-CN" dirty="0" err="1" smtClean="0"/>
              <a:t>TryPurgeSize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然后此次业务完成后，启动匀速清除（</a:t>
            </a:r>
            <a:r>
              <a:rPr lang="en-US" altLang="zh-CN" dirty="0" err="1" smtClean="0"/>
              <a:t>DelayPurgeNotify</a:t>
            </a:r>
            <a:r>
              <a:rPr lang="zh-CN" altLang="en-US" dirty="0" smtClean="0"/>
              <a:t>），每次最多只淘汰</a:t>
            </a:r>
            <a:r>
              <a:rPr lang="en-US" altLang="zh-CN" dirty="0" smtClean="0"/>
              <a:t>50</a:t>
            </a:r>
            <a:r>
              <a:rPr lang="zh-CN" altLang="en-US" dirty="0" smtClean="0"/>
              <a:t>次（</a:t>
            </a:r>
            <a:r>
              <a:rPr lang="en-US" altLang="zh-CN" dirty="0" err="1" smtClean="0"/>
              <a:t>DelayPurgeNotify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need_purge_node_count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，则对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need_purge_node_count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50</a:t>
            </a:r>
            <a:r>
              <a:rPr lang="zh-CN" altLang="en-US" dirty="0" smtClean="0"/>
              <a:t>更新后，启动定时器；</a:t>
            </a:r>
            <a:endParaRPr lang="en-US" altLang="zh-CN" dirty="0" smtClean="0"/>
          </a:p>
          <a:p>
            <a:r>
              <a:rPr lang="zh-CN" altLang="en-US" dirty="0" smtClean="0"/>
              <a:t>等下次定时到时，再次进行清除（</a:t>
            </a:r>
            <a:r>
              <a:rPr lang="en-US" altLang="zh-CN" dirty="0" err="1" smtClean="0"/>
              <a:t>DelayPurgeNotify</a:t>
            </a:r>
            <a:r>
              <a:rPr lang="zh-CN" altLang="en-US" dirty="0" smtClean="0"/>
              <a:t>），此次清除最多也是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个，更新</a:t>
            </a:r>
            <a:r>
              <a:rPr lang="en-US" altLang="zh-CN" dirty="0" err="1" smtClean="0"/>
              <a:t>need_purge_node_count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need_purge_node_count</a:t>
            </a:r>
            <a:r>
              <a:rPr lang="zh-CN" altLang="en-US" dirty="0" smtClean="0"/>
              <a:t>大于零，再次启动</a:t>
            </a:r>
            <a:endParaRPr lang="en-US" altLang="zh-CN" dirty="0" smtClean="0"/>
          </a:p>
          <a:p>
            <a:r>
              <a:rPr lang="zh-CN" altLang="en-US" dirty="0" smtClean="0"/>
              <a:t>定时器，等定时到时再次清除。</a:t>
            </a:r>
            <a:endParaRPr lang="en-US" altLang="zh-CN" dirty="0" smtClean="0"/>
          </a:p>
          <a:p>
            <a:r>
              <a:rPr lang="zh-CN" altLang="en-US" dirty="0" smtClean="0"/>
              <a:t>注意点：</a:t>
            </a:r>
            <a:endParaRPr lang="en-US" altLang="zh-CN" dirty="0" smtClean="0"/>
          </a:p>
          <a:p>
            <a:r>
              <a:rPr lang="zh-CN" altLang="en-US" dirty="0" smtClean="0"/>
              <a:t>如果遍历</a:t>
            </a:r>
            <a:r>
              <a:rPr lang="en-US" altLang="zh-CN" dirty="0" smtClean="0"/>
              <a:t>2500</a:t>
            </a:r>
            <a:r>
              <a:rPr lang="zh-CN" altLang="en-US" dirty="0" smtClean="0"/>
              <a:t>个尾部节点，还是没有找到满足需求的节点的话，会把此次请求放入黑名单中，对此次业务的操作后续不走缓存直接访问数据库。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3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、空节点过滤特性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，当空节点过滤特性打开的时候，如果数据库没有某个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的对应记录，会在空节点过滤特性上置一个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位，现在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请求来的时候就是空节点过滤击中。如果再有对该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的插入操作的时候，会将该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记录插入数据库并建缓存，同时清楚掉该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对应的空节点过滤特性上的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位。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空节点过滤对应的配置项为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、空节点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如果空节点过滤特性没打开的时候，如果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一个缓存和数据库都不存在的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，则会在共享内存中分配一个内存并对应一个节点，只存放数据类型  行数 大小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值共四个内容，没有行数。这个节点就是空节点。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配置文件中对空节点数目的限制有相应的配置项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LimitEmptyNodes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，该项配置含义如下：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：表示不受限制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：取空间点限制数为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1000-1G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：取实际配置值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：表示不受限制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之所以在此赘述</a:t>
            </a:r>
            <a:r>
              <a:rPr lang="en-US" altLang="zh-CN" sz="1200" dirty="0" err="1" smtClean="0"/>
              <a:t>CCacheProcess</a:t>
            </a:r>
            <a:r>
              <a:rPr lang="zh-CN" altLang="en-US" sz="1200" dirty="0" smtClean="0"/>
              <a:t>类头文件和</a:t>
            </a:r>
            <a:r>
              <a:rPr lang="en-US" altLang="zh-CN" sz="1200" dirty="0" smtClean="0"/>
              <a:t>cc</a:t>
            </a:r>
            <a:r>
              <a:rPr lang="zh-CN" altLang="en-US" sz="1200" dirty="0" smtClean="0"/>
              <a:t>实现文件，是因为这个类的实现代码太分散，不提的话找起来会比较麻烦。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的任务分发处理非常简单，满足条件的直接把</a:t>
            </a:r>
            <a:r>
              <a:rPr lang="en-US" altLang="zh-CN" sz="1200" dirty="0" err="1" smtClean="0"/>
              <a:t>CCacheReplyNotify</a:t>
            </a:r>
            <a:r>
              <a:rPr lang="zh-CN" altLang="en-US" sz="1200" dirty="0" smtClean="0"/>
              <a:t>对象压入回应堆栈，然后把任务推给职责链的下一级处理器（数据源线程的</a:t>
            </a:r>
            <a:r>
              <a:rPr lang="en-US" altLang="zh-CN" sz="1200" dirty="0" err="1" smtClean="0"/>
              <a:t>CHelpCollect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zh-CN" altLang="en-US" sz="1200" dirty="0" smtClean="0"/>
              <a:t>需要注意的是，对于插入的任务是否满足条件，进行了两个方面的：</a:t>
            </a:r>
            <a:endParaRPr lang="en-US" altLang="zh-CN" sz="1200" dirty="0" smtClean="0"/>
          </a:p>
          <a:p>
            <a:r>
              <a:rPr lang="en-US" altLang="zh-CN" sz="1200" dirty="0" smtClean="0"/>
              <a:t>Key</a:t>
            </a:r>
            <a:r>
              <a:rPr lang="zh-CN" altLang="en-US" sz="1200" dirty="0" smtClean="0"/>
              <a:t>为</a:t>
            </a:r>
            <a:r>
              <a:rPr lang="en-US" altLang="zh-CN" sz="1200" dirty="0" err="1" smtClean="0"/>
              <a:t>uniq</a:t>
            </a:r>
            <a:r>
              <a:rPr lang="zh-CN" altLang="en-US" sz="1200" dirty="0" smtClean="0"/>
              <a:t>，则如果该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对应的节点里的行数不为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，提示错误，直接返回</a:t>
            </a:r>
            <a:endParaRPr lang="en-US" altLang="zh-CN" sz="1200" dirty="0" smtClean="0"/>
          </a:p>
          <a:p>
            <a:r>
              <a:rPr lang="en-US" altLang="zh-CN" sz="1200" dirty="0" smtClean="0"/>
              <a:t>Key</a:t>
            </a:r>
            <a:r>
              <a:rPr lang="zh-CN" altLang="en-US" sz="1200" dirty="0" smtClean="0"/>
              <a:t>部位</a:t>
            </a:r>
            <a:r>
              <a:rPr lang="en-US" altLang="zh-CN" sz="1200" dirty="0" err="1" smtClean="0"/>
              <a:t>uniq</a:t>
            </a:r>
            <a:r>
              <a:rPr lang="zh-CN" altLang="en-US" sz="1200" dirty="0" smtClean="0"/>
              <a:t>，但是该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对应的节点里的行数超过了配置上限（该值由</a:t>
            </a:r>
            <a:r>
              <a:rPr lang="en-US" altLang="zh-CN" sz="1200" dirty="0" err="1" smtClean="0"/>
              <a:t>cache.conf</a:t>
            </a:r>
            <a:r>
              <a:rPr lang="zh-CN" altLang="en-US" sz="1200" dirty="0" smtClean="0"/>
              <a:t>里面的</a:t>
            </a:r>
            <a:r>
              <a:rPr lang="en-US" altLang="zh-CN" sz="1200" dirty="0" err="1" smtClean="0"/>
              <a:t>LimitNodeRows</a:t>
            </a:r>
            <a:r>
              <a:rPr lang="zh-CN" altLang="en-US" sz="1200" dirty="0" smtClean="0"/>
              <a:t>配置），则提示错误，直接返回。</a:t>
            </a:r>
            <a:endParaRPr lang="en-US" altLang="zh-CN" sz="1200" dirty="0" smtClean="0"/>
          </a:p>
          <a:p>
            <a:r>
              <a:rPr lang="en-US" altLang="zh-CN" sz="1200" dirty="0" smtClean="0"/>
              <a:t>&lt;</a:t>
            </a:r>
            <a:r>
              <a:rPr lang="zh-CN" altLang="en-US" sz="1200" dirty="0" smtClean="0"/>
              <a:t>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、回应处理</a:t>
            </a:r>
            <a:endParaRPr lang="en-US" altLang="zh-CN" sz="1200" dirty="0" smtClean="0"/>
          </a:p>
          <a:p>
            <a:r>
              <a:rPr lang="zh-CN" altLang="en-US" sz="1200" dirty="0" smtClean="0"/>
              <a:t>第一步会判断是否是自增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，如果是的话，需要使用从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带回来的自增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更新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zh-CN" altLang="en-US" sz="1200" dirty="0" smtClean="0"/>
              <a:t>查找任务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对应的节点，结果分为三种情况：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、该节点不存在，则直接返回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、如果是空节点过滤或者节点已经存在则执行</a:t>
            </a:r>
            <a:r>
              <a:rPr lang="en-US" altLang="zh-CN" sz="1200" dirty="0" err="1" smtClean="0"/>
              <a:t>cache_insert_row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、对于空节点过滤的情况，首先会分配一个</a:t>
            </a:r>
            <a:r>
              <a:rPr lang="en-US" altLang="zh-CN" sz="1200" dirty="0" smtClean="0"/>
              <a:t>empty </a:t>
            </a:r>
            <a:r>
              <a:rPr lang="en-US" altLang="zh-CN" sz="1200" baseline="0" dirty="0" smtClean="0"/>
              <a:t>node(</a:t>
            </a:r>
            <a:r>
              <a:rPr lang="zh-CN" altLang="en-US" sz="1200" baseline="0" dirty="0" smtClean="0"/>
              <a:t>不分配内存</a:t>
            </a:r>
            <a:r>
              <a:rPr lang="en-US" altLang="zh-CN" sz="1200" baseline="0" dirty="0" smtClean="0"/>
              <a:t>)</a:t>
            </a:r>
            <a:r>
              <a:rPr lang="zh-CN" altLang="en-US" sz="1200" baseline="0" dirty="0" smtClean="0"/>
              <a:t>，清空空节点过滤标示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然后把该任务对应的数据插入到该节点中（分两步，</a:t>
            </a:r>
            <a:r>
              <a:rPr lang="en-US" altLang="zh-CN" sz="1200" baseline="0" dirty="0" err="1" smtClean="0"/>
              <a:t>ReplaceData+AppendData</a:t>
            </a:r>
            <a:r>
              <a:rPr lang="zh-CN" altLang="en-US" sz="1200" baseline="0" dirty="0" smtClean="0"/>
              <a:t>）；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4</a:t>
            </a:r>
            <a:r>
              <a:rPr lang="zh-CN" altLang="en-US" sz="1200" baseline="0" dirty="0" smtClean="0"/>
              <a:t>、对于节点已经存在的，调用</a:t>
            </a:r>
            <a:r>
              <a:rPr lang="en-US" altLang="zh-CN" sz="1200" baseline="0" dirty="0" err="1" smtClean="0"/>
              <a:t>AppendData</a:t>
            </a:r>
            <a:r>
              <a:rPr lang="zh-CN" altLang="en-US" sz="1200" baseline="0" dirty="0" smtClean="0"/>
              <a:t>函数将该任务对应的行插入到该节点中；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5</a:t>
            </a:r>
            <a:r>
              <a:rPr lang="zh-CN" altLang="en-US" sz="1200" baseline="0" dirty="0" smtClean="0"/>
              <a:t>、回应处理值得注意的地方有：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a</a:t>
            </a:r>
            <a:r>
              <a:rPr lang="zh-CN" altLang="en-US" sz="1200" baseline="0" dirty="0" smtClean="0"/>
              <a:t>、</a:t>
            </a:r>
            <a:r>
              <a:rPr lang="en-US" altLang="zh-CN" sz="1200" baseline="0" dirty="0" smtClean="0"/>
              <a:t>3</a:t>
            </a:r>
            <a:r>
              <a:rPr lang="zh-CN" altLang="en-US" sz="1200" baseline="0" dirty="0" smtClean="0"/>
              <a:t>中生成</a:t>
            </a:r>
            <a:r>
              <a:rPr lang="en-US" altLang="zh-CN" sz="1200" baseline="0" dirty="0" smtClean="0"/>
              <a:t>empty node</a:t>
            </a:r>
            <a:r>
              <a:rPr lang="zh-CN" altLang="en-US" sz="1200" baseline="0" dirty="0" smtClean="0"/>
              <a:t>失败的时候，直接返回操作</a:t>
            </a:r>
            <a:r>
              <a:rPr lang="en-US" altLang="zh-CN" sz="1200" baseline="0" dirty="0" smtClean="0"/>
              <a:t>ok</a:t>
            </a:r>
            <a:r>
              <a:rPr lang="zh-CN" altLang="en-US" sz="1200" baseline="0" dirty="0" smtClean="0"/>
              <a:t>，会在对该</a:t>
            </a:r>
            <a:r>
              <a:rPr lang="en-US" altLang="zh-CN" sz="1200" baseline="0" dirty="0" smtClean="0"/>
              <a:t>key</a:t>
            </a:r>
            <a:r>
              <a:rPr lang="zh-CN" altLang="en-US" sz="1200" baseline="0" dirty="0" smtClean="0"/>
              <a:t>的</a:t>
            </a:r>
            <a:r>
              <a:rPr lang="en-US" altLang="zh-CN" sz="1200" baseline="0" dirty="0" smtClean="0"/>
              <a:t>get</a:t>
            </a:r>
            <a:r>
              <a:rPr lang="zh-CN" altLang="en-US" sz="1200" baseline="0" dirty="0" smtClean="0"/>
              <a:t>操作中重新创建</a:t>
            </a:r>
            <a:r>
              <a:rPr lang="en-US" altLang="zh-CN" sz="1200" baseline="0" dirty="0" smtClean="0"/>
              <a:t>empty node</a:t>
            </a:r>
            <a:r>
              <a:rPr lang="zh-CN" altLang="en-US" sz="1200" baseline="0" dirty="0" smtClean="0"/>
              <a:t>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b</a:t>
            </a:r>
            <a:r>
              <a:rPr lang="zh-CN" altLang="en-US" sz="1200" baseline="0" dirty="0" smtClean="0"/>
              <a:t>、分配</a:t>
            </a:r>
            <a:r>
              <a:rPr lang="en-US" altLang="zh-CN" sz="1200" baseline="0" dirty="0" smtClean="0"/>
              <a:t>empty node</a:t>
            </a:r>
            <a:r>
              <a:rPr lang="zh-CN" altLang="en-US" sz="1200" baseline="0" dirty="0" smtClean="0"/>
              <a:t>会牵扯到节点组申请、</a:t>
            </a:r>
            <a:r>
              <a:rPr lang="en-US" altLang="zh-CN" sz="1200" baseline="0" dirty="0" err="1" smtClean="0"/>
              <a:t>appenddata</a:t>
            </a:r>
            <a:r>
              <a:rPr lang="zh-CN" altLang="en-US" sz="1200" baseline="0" dirty="0" smtClean="0"/>
              <a:t>操作会引起低端内存的</a:t>
            </a:r>
            <a:r>
              <a:rPr lang="en-US" altLang="zh-CN" sz="1200" baseline="0" dirty="0" err="1" smtClean="0"/>
              <a:t>realloc</a:t>
            </a:r>
            <a:r>
              <a:rPr lang="zh-CN" altLang="en-US" sz="1200" baseline="0" dirty="0" smtClean="0"/>
              <a:t>函数，这两个地方可能由于内存不够用触发</a:t>
            </a:r>
            <a:r>
              <a:rPr lang="en-US" altLang="zh-CN" sz="1200" baseline="0" dirty="0" err="1" smtClean="0"/>
              <a:t>lru</a:t>
            </a:r>
            <a:r>
              <a:rPr lang="zh-CN" altLang="en-US" sz="1200" baseline="0" dirty="0" smtClean="0"/>
              <a:t>淘汰机制；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c</a:t>
            </a:r>
            <a:r>
              <a:rPr lang="zh-CN" altLang="en-US" sz="1200" baseline="0" dirty="0" smtClean="0"/>
              <a:t>、</a:t>
            </a:r>
            <a:r>
              <a:rPr lang="en-US" altLang="zh-CN" sz="1200" baseline="0" dirty="0" err="1" smtClean="0"/>
              <a:t>appendata</a:t>
            </a:r>
            <a:r>
              <a:rPr lang="zh-CN" altLang="en-US" sz="1200" baseline="0" dirty="0" smtClean="0"/>
              <a:t>会对高内存进行操作，如果失败会触发黑名单机制；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、任务分发处理（</a:t>
            </a:r>
            <a:r>
              <a:rPr lang="en-US" altLang="zh-CN" dirty="0" err="1" smtClean="0"/>
              <a:t>cache_get_data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r>
              <a:rPr lang="zh-CN" altLang="en-US" dirty="0" smtClean="0"/>
              <a:t>查找任务对应的节点，按照三种情况处理：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、缓存中不存在，则把</a:t>
            </a:r>
            <a:r>
              <a:rPr lang="en-US" altLang="zh-CN" sz="1200" dirty="0" err="1" smtClean="0"/>
              <a:t>CCacheReplyNotify</a:t>
            </a:r>
            <a:r>
              <a:rPr lang="zh-CN" altLang="en-US" sz="1200" dirty="0" smtClean="0"/>
              <a:t>对象压入回应堆栈，然后把任务推给职责链的下一级处理器（数据源线程的</a:t>
            </a:r>
            <a:r>
              <a:rPr lang="en-US" altLang="zh-CN" sz="1200" dirty="0" err="1" smtClean="0"/>
              <a:t>CHelpCollect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、空节点过滤，则直接给调用方响应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、节点存在，就</a:t>
            </a:r>
            <a:r>
              <a:rPr lang="en-US" altLang="zh-CN" sz="1200" dirty="0" smtClean="0"/>
              <a:t>hit </a:t>
            </a:r>
            <a:r>
              <a:rPr lang="en-US" altLang="zh-CN" sz="1200" dirty="0" err="1" smtClean="0"/>
              <a:t>sucesss</a:t>
            </a:r>
            <a:r>
              <a:rPr lang="zh-CN" altLang="en-US" sz="1200" dirty="0" smtClean="0"/>
              <a:t>，调用高端内存的</a:t>
            </a:r>
            <a:r>
              <a:rPr lang="en-US" altLang="zh-CN" sz="1200" dirty="0" err="1" smtClean="0"/>
              <a:t>GetData</a:t>
            </a:r>
            <a:r>
              <a:rPr lang="zh-CN" altLang="en-US" sz="1200" dirty="0" smtClean="0"/>
              <a:t>函数将该节点的内存附在</a:t>
            </a:r>
            <a:r>
              <a:rPr lang="en-US" altLang="zh-CN" sz="1200" dirty="0" err="1" smtClean="0"/>
              <a:t>TaskRequst</a:t>
            </a:r>
            <a:r>
              <a:rPr lang="zh-CN" altLang="en-US" sz="1200" dirty="0" smtClean="0"/>
              <a:t>上返回给调用方；</a:t>
            </a:r>
            <a:endParaRPr lang="en-US" altLang="zh-CN" dirty="0" smtClean="0"/>
          </a:p>
          <a:p>
            <a:r>
              <a:rPr lang="en-US" altLang="zh-CN" sz="1200" dirty="0" smtClean="0"/>
              <a:t>&lt;</a:t>
            </a:r>
            <a:r>
              <a:rPr lang="zh-CN" altLang="en-US" sz="1200" dirty="0" smtClean="0"/>
              <a:t>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、回应处理（</a:t>
            </a:r>
            <a:r>
              <a:rPr lang="en-US" altLang="zh-CN" sz="1200" dirty="0" err="1" smtClean="0"/>
              <a:t>cache_replace_result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cache_get_rb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en-US" altLang="zh-CN" sz="1200" dirty="0" err="1" smtClean="0"/>
              <a:t>cache_replace_result</a:t>
            </a:r>
            <a:r>
              <a:rPr lang="zh-CN" altLang="en-US" sz="1200" dirty="0" smtClean="0"/>
              <a:t>处理流程：</a:t>
            </a:r>
            <a:endParaRPr lang="en-US" altLang="zh-CN" sz="1200" dirty="0" smtClean="0"/>
          </a:p>
          <a:p>
            <a:r>
              <a:rPr lang="zh-CN" altLang="en-US" sz="1200" dirty="0" smtClean="0"/>
              <a:t>如果返回的数据行数为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，则对该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设置空节点过滤标示；否则清除该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对应的空节点</a:t>
            </a:r>
            <a:endParaRPr lang="en-US" altLang="zh-CN" sz="1200" dirty="0" smtClean="0"/>
          </a:p>
          <a:p>
            <a:r>
              <a:rPr lang="en-US" altLang="zh-CN" sz="1200" dirty="0" smtClean="0"/>
              <a:t>Get</a:t>
            </a:r>
            <a:r>
              <a:rPr lang="zh-CN" altLang="en-US" sz="1200" dirty="0" smtClean="0"/>
              <a:t>回应中的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必定是缓存中不存在，此时申请一个</a:t>
            </a:r>
            <a:r>
              <a:rPr lang="en-US" altLang="zh-CN" sz="1200" dirty="0" smtClean="0"/>
              <a:t>Empty</a:t>
            </a:r>
            <a:r>
              <a:rPr lang="en-US" altLang="zh-CN" sz="1200" baseline="0" dirty="0" smtClean="0"/>
              <a:t> Node</a:t>
            </a:r>
            <a:r>
              <a:rPr lang="zh-CN" altLang="en-US" sz="1200" baseline="0" dirty="0" smtClean="0"/>
              <a:t>，然后使用高端内存的</a:t>
            </a:r>
            <a:r>
              <a:rPr lang="en-US" altLang="zh-CN" sz="1200" baseline="0" dirty="0" err="1" smtClean="0"/>
              <a:t>ReplaceData</a:t>
            </a:r>
            <a:r>
              <a:rPr lang="zh-CN" altLang="en-US" sz="1200" baseline="0" dirty="0" smtClean="0"/>
              <a:t>函数将从</a:t>
            </a:r>
            <a:r>
              <a:rPr lang="en-US" altLang="zh-CN" sz="1200" baseline="0" dirty="0" err="1" smtClean="0"/>
              <a:t>mysql</a:t>
            </a:r>
            <a:r>
              <a:rPr lang="zh-CN" altLang="en-US" sz="1200" baseline="0" dirty="0" smtClean="0"/>
              <a:t>取回的数据写入缓存；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注意点：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A</a:t>
            </a:r>
            <a:r>
              <a:rPr lang="zh-CN" altLang="en-US" sz="1200" baseline="0" dirty="0" smtClean="0"/>
              <a:t>、申请</a:t>
            </a:r>
            <a:r>
              <a:rPr lang="en-US" altLang="zh-CN" sz="1200" baseline="0" dirty="0" smtClean="0"/>
              <a:t>empty node</a:t>
            </a:r>
            <a:r>
              <a:rPr lang="zh-CN" altLang="en-US" sz="1200" baseline="0" dirty="0" smtClean="0"/>
              <a:t>如果失败的话，直接返回给调用方</a:t>
            </a:r>
            <a:r>
              <a:rPr lang="en-US" altLang="zh-CN" sz="1200" baseline="0" dirty="0" smtClean="0"/>
              <a:t>ok</a:t>
            </a:r>
            <a:r>
              <a:rPr lang="zh-CN" altLang="en-US" sz="1200" baseline="0" dirty="0" smtClean="0"/>
              <a:t>，下次</a:t>
            </a:r>
            <a:r>
              <a:rPr lang="en-US" altLang="zh-CN" sz="1200" baseline="0" dirty="0" smtClean="0"/>
              <a:t>Get</a:t>
            </a:r>
            <a:r>
              <a:rPr lang="zh-CN" altLang="en-US" sz="1200" baseline="0" dirty="0" smtClean="0"/>
              <a:t>时再建节点；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B</a:t>
            </a:r>
            <a:r>
              <a:rPr lang="zh-CN" altLang="en-US" sz="1200" baseline="0" dirty="0" smtClean="0"/>
              <a:t>、申请</a:t>
            </a:r>
            <a:r>
              <a:rPr lang="en-US" altLang="zh-CN" sz="1200" baseline="0" dirty="0" smtClean="0"/>
              <a:t>empty node</a:t>
            </a:r>
            <a:r>
              <a:rPr lang="zh-CN" altLang="en-US" sz="1200" baseline="0" dirty="0" smtClean="0"/>
              <a:t>、使用高端内存的</a:t>
            </a:r>
            <a:r>
              <a:rPr lang="en-US" altLang="zh-CN" sz="1200" baseline="0" dirty="0" err="1" smtClean="0"/>
              <a:t>ReplaceData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会触发</a:t>
            </a:r>
            <a:r>
              <a:rPr lang="en-US" altLang="zh-CN" sz="1200" baseline="0" dirty="0" err="1" smtClean="0"/>
              <a:t>lru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淘汰；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C</a:t>
            </a:r>
            <a:r>
              <a:rPr lang="zh-CN" altLang="en-US" sz="1200" baseline="0" dirty="0" smtClean="0"/>
              <a:t>、</a:t>
            </a:r>
            <a:r>
              <a:rPr lang="en-US" altLang="zh-CN" sz="1200" baseline="0" dirty="0" err="1" smtClean="0"/>
              <a:t>ReplaceData</a:t>
            </a:r>
            <a:r>
              <a:rPr lang="zh-CN" altLang="en-US" sz="1200" baseline="0" dirty="0" smtClean="0"/>
              <a:t>会触发黑名单机制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如果</a:t>
            </a:r>
            <a:r>
              <a:rPr lang="en-US" altLang="zh-CN" sz="1200" baseline="0" dirty="0" smtClean="0"/>
              <a:t>GET</a:t>
            </a:r>
            <a:r>
              <a:rPr lang="zh-CN" altLang="en-US" sz="1200" baseline="0" dirty="0" smtClean="0"/>
              <a:t>返回的记录为</a:t>
            </a:r>
            <a:r>
              <a:rPr lang="en-US" altLang="zh-CN" sz="1200" baseline="0" dirty="0" smtClean="0"/>
              <a:t>0</a:t>
            </a:r>
            <a:r>
              <a:rPr lang="zh-CN" altLang="en-US" sz="1200" baseline="0" dirty="0" smtClean="0"/>
              <a:t>并且空节点过滤特性被关了，则会构建空节点。</a:t>
            </a:r>
            <a:endParaRPr lang="en-US" altLang="zh-CN" sz="1200" baseline="0" dirty="0" smtClean="0"/>
          </a:p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zh-CN" altLang="en-US" dirty="0" smtClean="0"/>
              <a:t>直接把</a:t>
            </a:r>
            <a:r>
              <a:rPr lang="en-US" altLang="zh-CN" sz="1200" dirty="0" err="1" smtClean="0"/>
              <a:t>CCacheReplyNotify</a:t>
            </a:r>
            <a:r>
              <a:rPr lang="zh-CN" altLang="en-US" sz="1200" dirty="0" smtClean="0"/>
              <a:t>对象压入回应堆栈，然后把任务推给职责链的下一级处理器（数据源线程的</a:t>
            </a:r>
            <a:r>
              <a:rPr lang="en-US" altLang="zh-CN" sz="1200" dirty="0" err="1" smtClean="0"/>
              <a:t>CHelpCollect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en-US" altLang="zh-CN" sz="1200" dirty="0" smtClean="0"/>
              <a:t>&lt;</a:t>
            </a:r>
            <a:r>
              <a:rPr lang="zh-CN" altLang="en-US" sz="1200" dirty="0" smtClean="0"/>
              <a:t>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、回应处理（</a:t>
            </a:r>
            <a:r>
              <a:rPr lang="en-US" altLang="zh-CN" sz="1200" dirty="0" err="1" smtClean="0"/>
              <a:t>cache_sync_update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zh-CN" altLang="en-US" sz="1200" dirty="0" smtClean="0"/>
              <a:t>如果</a:t>
            </a:r>
            <a:r>
              <a:rPr lang="en-US" altLang="zh-CN" sz="1200" dirty="0" smtClean="0"/>
              <a:t>helper</a:t>
            </a:r>
            <a:r>
              <a:rPr lang="zh-CN" altLang="en-US" sz="1200" dirty="0" smtClean="0"/>
              <a:t>返回更新的记录数为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，则直接回应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。否则，查找该任务对应的节点：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、不存在或者空节点过滤，直接回应</a:t>
            </a:r>
            <a:r>
              <a:rPr lang="en-US" altLang="zh-CN" sz="1200" dirty="0" smtClean="0"/>
              <a:t>ok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、节点存在，则调用函数</a:t>
            </a:r>
            <a:r>
              <a:rPr lang="en-US" altLang="zh-CN" sz="1200" dirty="0" err="1" smtClean="0"/>
              <a:t>cache_update_rows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cache_update_rows</a:t>
            </a:r>
            <a:r>
              <a:rPr lang="zh-CN" altLang="en-US" sz="1200" dirty="0" smtClean="0"/>
              <a:t>中调用高端内存管理中的</a:t>
            </a:r>
            <a:r>
              <a:rPr lang="en-US" altLang="zh-CN" sz="1200" dirty="0" err="1" smtClean="0"/>
              <a:t>UpdateData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zh-CN" altLang="en-US" sz="1200" dirty="0" smtClean="0"/>
              <a:t>注意点：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UpdateData</a:t>
            </a:r>
            <a:r>
              <a:rPr lang="zh-CN" altLang="en-US" sz="1200" dirty="0" smtClean="0"/>
              <a:t>函数会触发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淘汰机制和黑名单机制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zh-CN" altLang="en-US" dirty="0" smtClean="0"/>
              <a:t>直接把</a:t>
            </a:r>
            <a:r>
              <a:rPr lang="en-US" altLang="zh-CN" sz="1200" dirty="0" err="1" smtClean="0"/>
              <a:t>CCacheReplyNotify</a:t>
            </a:r>
            <a:r>
              <a:rPr lang="zh-CN" altLang="en-US" sz="1200" dirty="0" smtClean="0"/>
              <a:t>对象压入回应堆栈，然后把任务推给职责链的下一级处理器（数据源线程的</a:t>
            </a:r>
            <a:r>
              <a:rPr lang="en-US" altLang="zh-CN" sz="1200" dirty="0" err="1" smtClean="0"/>
              <a:t>CHelpCollect</a:t>
            </a:r>
            <a:r>
              <a:rPr lang="zh-CN" altLang="en-US" sz="1200" dirty="0" smtClean="0"/>
              <a:t>）；</a:t>
            </a:r>
            <a:endParaRPr lang="en-US" altLang="zh-CN" sz="1200" dirty="0" smtClean="0"/>
          </a:p>
          <a:p>
            <a:r>
              <a:rPr lang="en-US" altLang="zh-CN" sz="1200" dirty="0" smtClean="0"/>
              <a:t>&lt;</a:t>
            </a:r>
            <a:r>
              <a:rPr lang="zh-CN" altLang="en-US" sz="1200" dirty="0" smtClean="0"/>
              <a:t>二</a:t>
            </a:r>
            <a:r>
              <a:rPr lang="en-US" altLang="zh-CN" sz="1200" dirty="0" smtClean="0"/>
              <a:t>&gt;</a:t>
            </a:r>
            <a:r>
              <a:rPr lang="zh-CN" altLang="en-US" sz="1200" dirty="0" smtClean="0"/>
              <a:t>、回应处理（</a:t>
            </a:r>
            <a:r>
              <a:rPr lang="en-US" altLang="zh-CN" sz="1200" dirty="0" err="1" smtClean="0"/>
              <a:t>cache_sync_delete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r>
              <a:rPr lang="zh-CN" altLang="en-US" sz="1200" dirty="0" smtClean="0"/>
              <a:t>查找该任务对应的节点：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、不存在或者空节点过滤，直接回应</a:t>
            </a:r>
            <a:r>
              <a:rPr lang="en-US" altLang="zh-CN" sz="1200" dirty="0" smtClean="0"/>
              <a:t>ok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、节点存在，则调用函数</a:t>
            </a:r>
            <a:r>
              <a:rPr lang="en-US" altLang="zh-CN" sz="1200" dirty="0" err="1" smtClean="0"/>
              <a:t>cache_delete_rows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cache_update_rows</a:t>
            </a:r>
            <a:r>
              <a:rPr lang="zh-CN" altLang="en-US" sz="1200" dirty="0" smtClean="0"/>
              <a:t>分两种情况处理：</a:t>
            </a:r>
            <a:endParaRPr lang="en-US" altLang="zh-CN" sz="1200" dirty="0" smtClean="0"/>
          </a:p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、任务没有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条件，则删除整个节点（包括内存、</a:t>
            </a:r>
            <a:r>
              <a:rPr lang="en-US" altLang="zh-CN" sz="1200" dirty="0" smtClean="0"/>
              <a:t>HASH</a:t>
            </a:r>
            <a:r>
              <a:rPr lang="zh-CN" altLang="en-US" sz="1200" dirty="0" smtClean="0"/>
              <a:t>等和节点相关的所有信息），并设置空节点过滤标记，返回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B</a:t>
            </a:r>
            <a:r>
              <a:rPr lang="zh-CN" altLang="en-US" sz="1200" dirty="0" smtClean="0"/>
              <a:t>、任务有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条件，则删除调用高端内存的</a:t>
            </a:r>
            <a:r>
              <a:rPr lang="en-US" altLang="zh-CN" sz="1200" dirty="0" err="1" smtClean="0"/>
              <a:t>DeleteData</a:t>
            </a:r>
            <a:r>
              <a:rPr lang="zh-CN" altLang="en-US" sz="1200" dirty="0" smtClean="0"/>
              <a:t>删除特定的行，然后判断该节点函数是否为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，如果为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则也许删除整个节点；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同步有源模式业务流程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DELETE</a:t>
            </a:r>
            <a:r>
              <a:rPr lang="zh-CN" altLang="en-US" sz="3600" dirty="0" smtClean="0"/>
              <a:t>操作的任务分发处理和回应处理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DELETE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、回应处理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DELETE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552450"/>
            <a:ext cx="625792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5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PURGE</a:t>
            </a:r>
            <a:r>
              <a:rPr lang="zh-CN" altLang="en-US" sz="3600" dirty="0" smtClean="0"/>
              <a:t>操作的任务分发处理和回应处理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PURGE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REPLACE</a:t>
            </a:r>
            <a:r>
              <a:rPr lang="zh-CN" altLang="en-US" sz="3600" dirty="0" smtClean="0"/>
              <a:t>操作的任务分发处理和回应处理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REPLACE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、回应处理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REPLACE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、每次的业务操作都会将给业务对应的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移到</a:t>
            </a:r>
            <a:r>
              <a:rPr lang="en-US" altLang="zh-CN" dirty="0" smtClean="0"/>
              <a:t>LRU</a:t>
            </a:r>
            <a:r>
              <a:rPr lang="zh-CN" altLang="en-US" dirty="0" smtClean="0"/>
              <a:t>链表的表头；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、每次申请内存的操作时，遇到内存不够，</a:t>
            </a:r>
            <a:endParaRPr lang="en-US" altLang="zh-CN" dirty="0" smtClean="0"/>
          </a:p>
          <a:p>
            <a:r>
              <a:rPr lang="zh-CN" altLang="en-US" dirty="0"/>
              <a:t>会从</a:t>
            </a:r>
            <a:r>
              <a:rPr lang="zh-CN" altLang="en-US" dirty="0" smtClean="0"/>
              <a:t>那个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的表尾开始清除节点；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、清除节点的逻辑分为按需清除、定时清除、匀速清除三种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6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疑问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Empty </a:t>
            </a:r>
            <a:r>
              <a:rPr lang="en-US" altLang="zh-CN" dirty="0" err="1" smtClean="0"/>
              <a:t>Lru</a:t>
            </a:r>
            <a:endParaRPr lang="en-US" altLang="zh-CN" dirty="0" smtClean="0"/>
          </a:p>
          <a:p>
            <a:r>
              <a:rPr lang="en-US" altLang="zh-CN" dirty="0" smtClean="0"/>
              <a:t>Empty </a:t>
            </a:r>
            <a:r>
              <a:rPr lang="en-US" altLang="zh-CN" dirty="0" err="1" smtClean="0"/>
              <a:t>lru</a:t>
            </a:r>
            <a:r>
              <a:rPr lang="zh-CN" altLang="en-US" dirty="0" smtClean="0"/>
              <a:t>产生的业务背景和必要性 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疑问详见备注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2816"/>
            <a:ext cx="7632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、同步模式相关的配置和代码位置说明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、同步模式下</a:t>
            </a:r>
            <a:r>
              <a:rPr lang="en-US" altLang="zh-CN" sz="2800" dirty="0" smtClean="0"/>
              <a:t>INSERT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UPDATE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DELETE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smtClean="0"/>
              <a:t>REPLACE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PURGE</a:t>
            </a:r>
            <a:r>
              <a:rPr lang="zh-CN" altLang="en-US" sz="2800" dirty="0" smtClean="0"/>
              <a:t>操作的业务流程；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、同步模式下</a:t>
            </a:r>
            <a:r>
              <a:rPr lang="en-US" altLang="zh-CN" sz="2800" dirty="0" err="1" smtClean="0"/>
              <a:t>lru</a:t>
            </a:r>
            <a:r>
              <a:rPr lang="zh-CN" altLang="en-US" sz="2800" dirty="0" smtClean="0"/>
              <a:t>的工作机制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 smtClean="0"/>
              <a:t>配置与代码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cache.conf</a:t>
            </a:r>
            <a:r>
              <a:rPr lang="zh-CN" altLang="en-US" sz="2000" dirty="0" smtClean="0"/>
              <a:t>中有两处配置项：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DelayUpdate</a:t>
            </a:r>
            <a:r>
              <a:rPr lang="zh-CN" altLang="en-US" sz="2000" dirty="0" smtClean="0"/>
              <a:t>：配置为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则为同步模式，否则为异步模式；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DisableDataSource</a:t>
            </a:r>
            <a:r>
              <a:rPr lang="zh-CN" altLang="en-US" sz="2000" dirty="0" smtClean="0"/>
              <a:t>：配置为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表示有源，否则为无源。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、缓存部分业务主要是</a:t>
            </a:r>
            <a:r>
              <a:rPr lang="en-US" altLang="zh-CN" sz="2000" dirty="0" err="1" smtClean="0"/>
              <a:t>CCacheProcess</a:t>
            </a:r>
            <a:r>
              <a:rPr lang="zh-CN" altLang="en-US" sz="2000" dirty="0" smtClean="0"/>
              <a:t>类（还有部分</a:t>
            </a:r>
            <a:r>
              <a:rPr lang="en-US" altLang="zh-CN" sz="2000" dirty="0" smtClean="0"/>
              <a:t>Reply</a:t>
            </a:r>
            <a:r>
              <a:rPr lang="zh-CN" altLang="en-US" sz="2000" dirty="0" smtClean="0"/>
              <a:t>类）：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CCacheProcess.h</a:t>
            </a:r>
            <a:r>
              <a:rPr lang="zh-CN" altLang="en-US" sz="2000" dirty="0" smtClean="0"/>
              <a:t>：该头文件定义了所有对缓存的业务级操作；在其具体实现上分为四个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文件：</a:t>
            </a:r>
            <a:endParaRPr lang="en-US" altLang="zh-CN" sz="2000" dirty="0" smtClean="0"/>
          </a:p>
          <a:p>
            <a:r>
              <a:rPr lang="en-US" altLang="zh-CN" sz="2000" dirty="0" smtClean="0"/>
              <a:t>cache_unit.cc </a:t>
            </a:r>
            <a:r>
              <a:rPr lang="zh-CN" altLang="en-US" sz="2000" dirty="0" smtClean="0"/>
              <a:t>：这个</a:t>
            </a:r>
            <a:r>
              <a:rPr lang="en-US" altLang="zh-CN" sz="2000" dirty="0" smtClean="0"/>
              <a:t>cc</a:t>
            </a:r>
            <a:r>
              <a:rPr lang="zh-CN" altLang="en-US" sz="2000" dirty="0" smtClean="0"/>
              <a:t>文件是所有模式下任务分发和回应的入口总入口：实现了任务分发器</a:t>
            </a:r>
            <a:r>
              <a:rPr lang="en-US" altLang="zh-CN" sz="2000" dirty="0" err="1" smtClean="0"/>
              <a:t>CCacheProcess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TaskNotify</a:t>
            </a:r>
            <a:r>
              <a:rPr lang="zh-CN" altLang="en-US" sz="2000" dirty="0" smtClean="0"/>
              <a:t>方法、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CCacheReplyNotify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ReplyNotify</a:t>
            </a:r>
            <a:r>
              <a:rPr lang="zh-CN" altLang="en-US" sz="2000" dirty="0" smtClean="0"/>
              <a:t>方法、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CFlushReplyNotify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ReplyNotify</a:t>
            </a:r>
            <a:r>
              <a:rPr lang="zh-CN" altLang="en-US" sz="2000" dirty="0" smtClean="0"/>
              <a:t>方法；</a:t>
            </a:r>
            <a:endParaRPr lang="en-US" altLang="zh-CN" sz="2000" dirty="0" smtClean="0"/>
          </a:p>
          <a:p>
            <a:r>
              <a:rPr lang="en-US" altLang="zh-CN" sz="2000" dirty="0" smtClean="0"/>
              <a:t>admin_process.cc</a:t>
            </a:r>
            <a:r>
              <a:rPr lang="zh-CN" altLang="en-US" sz="2000" dirty="0" smtClean="0"/>
              <a:t>： 实现了热备和迁移任务的业务代码</a:t>
            </a:r>
            <a:endParaRPr lang="en-US" altLang="zh-CN" sz="2000" dirty="0" smtClean="0"/>
          </a:p>
          <a:p>
            <a:r>
              <a:rPr lang="en-US" altLang="zh-CN" sz="2000" dirty="0" smtClean="0"/>
              <a:t>cache_flush.cc</a:t>
            </a:r>
            <a:r>
              <a:rPr lang="zh-CN" altLang="en-US" sz="2000" dirty="0" smtClean="0"/>
              <a:t>：实现部分</a:t>
            </a:r>
            <a:r>
              <a:rPr lang="en-US" altLang="zh-CN" sz="2000" dirty="0" smtClean="0"/>
              <a:t>flush</a:t>
            </a:r>
            <a:r>
              <a:rPr lang="zh-CN" altLang="en-US" sz="2000" dirty="0" smtClean="0"/>
              <a:t>相关业务（也包括</a:t>
            </a:r>
            <a:r>
              <a:rPr lang="en-US" altLang="zh-CN" sz="2000" dirty="0" err="1" smtClean="0"/>
              <a:t>CFlushRequest</a:t>
            </a:r>
            <a:r>
              <a:rPr lang="zh-CN" altLang="en-US" sz="2000" dirty="0" smtClean="0"/>
              <a:t>的实现）</a:t>
            </a:r>
            <a:endParaRPr lang="en-US" altLang="zh-CN" sz="2000" dirty="0" smtClean="0"/>
          </a:p>
          <a:p>
            <a:r>
              <a:rPr lang="en-US" altLang="zh-CN" sz="2000" dirty="0" smtClean="0"/>
              <a:t>cache_process.cc</a:t>
            </a:r>
            <a:r>
              <a:rPr lang="zh-CN" altLang="en-US" sz="2000" dirty="0" smtClean="0"/>
              <a:t>：同步、异步、无源模式业务的公共代码</a:t>
            </a:r>
            <a:endParaRPr lang="en-US" altLang="zh-CN" sz="20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Insert</a:t>
            </a:r>
            <a:r>
              <a:rPr lang="zh-CN" altLang="en-US" dirty="0" smtClean="0"/>
              <a:t>操作的任务分发处理和回应处理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Insert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、回应处理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Insert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、理解</a:t>
            </a:r>
            <a:r>
              <a:rPr lang="en-US" altLang="zh-CN" dirty="0" smtClean="0"/>
              <a:t>empty Node Filter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 node</a:t>
            </a:r>
            <a:r>
              <a:rPr lang="zh-CN" altLang="en-US" dirty="0" smtClean="0"/>
              <a:t>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685338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操作的任务分发处理和回应处理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GET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、回应处理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GET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81050"/>
            <a:ext cx="5791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6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UPDATE</a:t>
            </a:r>
            <a:r>
              <a:rPr lang="zh-CN" altLang="en-US" sz="3600" dirty="0" smtClean="0"/>
              <a:t>操作的任务分发处理和回应处理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、任务分发处理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cache_process_request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UPDATE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、回应处理</a:t>
            </a:r>
            <a:endParaRPr lang="en-US" altLang="zh-CN" dirty="0" smtClean="0"/>
          </a:p>
          <a:p>
            <a:r>
              <a:rPr lang="en-US" altLang="zh-CN" dirty="0" err="1" smtClean="0"/>
              <a:t>cache_process_reply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case UPDATE</a:t>
            </a:r>
            <a:r>
              <a:rPr lang="zh-CN" altLang="en-US" dirty="0" smtClean="0"/>
              <a:t>分支；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885825"/>
            <a:ext cx="62579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0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21780</TotalTime>
  <Words>2163</Words>
  <Application>Microsoft Office PowerPoint</Application>
  <PresentationFormat>全屏显示(4:3)</PresentationFormat>
  <Paragraphs>178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同步有源模式业务流程</vt:lpstr>
      <vt:lpstr>主要内容</vt:lpstr>
      <vt:lpstr>配置与代码</vt:lpstr>
      <vt:lpstr>Insert操作的任务分发处理和回应处理</vt:lpstr>
      <vt:lpstr>PowerPoint 演示文稿</vt:lpstr>
      <vt:lpstr>GET操作的任务分发处理和回应处理</vt:lpstr>
      <vt:lpstr>PowerPoint 演示文稿</vt:lpstr>
      <vt:lpstr>UPDATE操作的任务分发处理和回应处理</vt:lpstr>
      <vt:lpstr>PowerPoint 演示文稿</vt:lpstr>
      <vt:lpstr>DELETE操作的任务分发处理和回应处理</vt:lpstr>
      <vt:lpstr>PowerPoint 演示文稿</vt:lpstr>
      <vt:lpstr>PURGE操作的任务分发处理和回应处理</vt:lpstr>
      <vt:lpstr>REPLACE操作的任务分发处理和回应处理</vt:lpstr>
      <vt:lpstr>LRU</vt:lpstr>
      <vt:lpstr>疑问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496</cp:revision>
  <dcterms:created xsi:type="dcterms:W3CDTF">2014-02-07T08:39:50Z</dcterms:created>
  <dcterms:modified xsi:type="dcterms:W3CDTF">2014-10-22T10:06:30Z</dcterms:modified>
</cp:coreProperties>
</file>