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33" r:id="rId2"/>
    <p:sldId id="292" r:id="rId3"/>
    <p:sldId id="364" r:id="rId4"/>
    <p:sldId id="262" r:id="rId5"/>
    <p:sldId id="365" r:id="rId6"/>
    <p:sldId id="285" r:id="rId7"/>
    <p:sldId id="366" r:id="rId8"/>
    <p:sldId id="367" r:id="rId9"/>
    <p:sldId id="368" r:id="rId10"/>
    <p:sldId id="369" r:id="rId11"/>
    <p:sldId id="370" r:id="rId12"/>
    <p:sldId id="371" r:id="rId13"/>
    <p:sldId id="372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71826" autoAdjust="0"/>
  </p:normalViewPr>
  <p:slideViewPr>
    <p:cSldViewPr>
      <p:cViewPr varScale="1">
        <p:scale>
          <a:sx n="81" d="100"/>
          <a:sy n="81" d="100"/>
        </p:scale>
        <p:origin x="-24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DFE41-D01D-4AAA-A52D-28FCE721C131}" type="datetimeFigureOut">
              <a:rPr lang="zh-CN" altLang="en-US" smtClean="0"/>
              <a:t>2014/8/25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AC44A-F497-419D-A65A-F32927FB5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269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88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884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127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127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350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t>2014/8/25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87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t>2014/8/25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7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t>2014/8/25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7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t>2014/8/25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7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t>2014/8/25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7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t>2014/8/25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13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t>2014/8/25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58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t>2014/8/25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5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t>2014/8/25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3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t>2014/8/25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7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t>2014/8/25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4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E7003-6DEF-4BCD-966B-C0C06E7DC407}" type="datetimeFigureOut">
              <a:rPr lang="zh-CN" altLang="en-US" smtClean="0"/>
              <a:t>2014/8/25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95D37-AD1B-46F7-8EBC-6809B2CE6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0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DTC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统计功能分享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68144" y="3789040"/>
            <a:ext cx="2304256" cy="478904"/>
          </a:xfrm>
        </p:spPr>
        <p:txBody>
          <a:bodyPr>
            <a:noAutofit/>
          </a:bodyPr>
          <a:lstStyle/>
          <a:p>
            <a:pPr algn="l">
              <a:lnSpc>
                <a:spcPct val="145000"/>
              </a:lnSpc>
              <a:defRPr/>
            </a:pPr>
            <a:r>
              <a:rPr lang="en-US" altLang="zh-CN" sz="1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tomchen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陈俊伟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3059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数据汇总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196752"/>
            <a:ext cx="8640960" cy="6161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数据汇总在</a:t>
            </a:r>
            <a:r>
              <a:rPr lang="en-US" altLang="zh-CN" sz="2400" dirty="0" smtClean="0"/>
              <a:t>stat</a:t>
            </a:r>
            <a:r>
              <a:rPr lang="zh-CN" altLang="en-US" sz="2400" dirty="0" smtClean="0"/>
              <a:t>统计线程里面进行，通过互斥体锁超时每</a:t>
            </a:r>
            <a:r>
              <a:rPr lang="en-US" altLang="zh-CN" sz="2400" dirty="0" smtClean="0"/>
              <a:t>10s</a:t>
            </a:r>
            <a:r>
              <a:rPr lang="zh-CN" altLang="en-US" sz="2400" dirty="0" smtClean="0"/>
              <a:t>将当前值汇总到前</a:t>
            </a:r>
            <a:r>
              <a:rPr lang="en-US" altLang="zh-CN" sz="2400" dirty="0" smtClean="0"/>
              <a:t>10s</a:t>
            </a:r>
            <a:r>
              <a:rPr lang="zh-CN" altLang="en-US" sz="2400" dirty="0" smtClean="0"/>
              <a:t>同统计值、前</a:t>
            </a:r>
            <a:r>
              <a:rPr lang="en-US" altLang="zh-CN" sz="2400" dirty="0" smtClean="0"/>
              <a:t>10m</a:t>
            </a:r>
            <a:r>
              <a:rPr lang="zh-CN" altLang="en-US" sz="2400" dirty="0" smtClean="0"/>
              <a:t>平滑曲线值、历史累加制中</a:t>
            </a:r>
            <a:endParaRPr lang="en-US" altLang="zh-CN" sz="2400" dirty="0" smtClean="0"/>
          </a:p>
          <a:p>
            <a:r>
              <a:rPr lang="en-US" altLang="zh-CN" sz="2000" dirty="0" err="1" smtClean="0"/>
              <a:t>CStatThread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/>
              <a:t>ThreadLoop</a:t>
            </a:r>
            <a:r>
              <a:rPr lang="zh-CN" altLang="en-US" sz="2000" dirty="0" smtClean="0"/>
              <a:t>（）</a:t>
            </a:r>
            <a:endParaRPr lang="en-US" altLang="zh-CN" sz="2000" dirty="0" smtClean="0"/>
          </a:p>
          <a:p>
            <a:r>
              <a:rPr lang="zh-CN" altLang="en-US" sz="2000" dirty="0" smtClean="0"/>
              <a:t>｛</a:t>
            </a:r>
            <a:r>
              <a:rPr lang="en-US" altLang="zh-CN" sz="2000" dirty="0" smtClean="0"/>
              <a:t>……</a:t>
            </a:r>
          </a:p>
          <a:p>
            <a:r>
              <a:rPr lang="en-US" altLang="zh-CN" sz="2000" dirty="0"/>
              <a:t>while(</a:t>
            </a:r>
            <a:r>
              <a:rPr lang="en-US" altLang="zh-CN" sz="2000" dirty="0" err="1"/>
              <a:t>pthread_mutex_timedlock</a:t>
            </a:r>
            <a:r>
              <a:rPr lang="en-US" altLang="zh-CN" sz="2000" dirty="0"/>
              <a:t>(&amp;</a:t>
            </a:r>
            <a:r>
              <a:rPr lang="en-US" altLang="zh-CN" sz="2000" dirty="0" err="1"/>
              <a:t>wakeLock</a:t>
            </a:r>
            <a:r>
              <a:rPr lang="en-US" altLang="zh-CN" sz="2000" dirty="0"/>
              <a:t>, &amp;</a:t>
            </a:r>
            <a:r>
              <a:rPr lang="en-US" altLang="zh-CN" sz="2000" dirty="0" err="1"/>
              <a:t>ts</a:t>
            </a:r>
            <a:r>
              <a:rPr lang="en-US" altLang="zh-CN" sz="2000" dirty="0"/>
              <a:t>)!=0)</a:t>
            </a:r>
          </a:p>
          <a:p>
            <a:r>
              <a:rPr lang="en-US" altLang="zh-CN" sz="2000" dirty="0"/>
              <a:t>	{</a:t>
            </a:r>
          </a:p>
          <a:p>
            <a:r>
              <a:rPr lang="en-US" altLang="zh-CN" sz="2000" dirty="0"/>
              <a:t>		……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RunJobOnce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smtClean="0"/>
              <a:t>……</a:t>
            </a:r>
            <a:r>
              <a:rPr lang="en-US" altLang="zh-CN" sz="2000" dirty="0"/>
              <a:t>	}</a:t>
            </a:r>
            <a:endParaRPr lang="en-US" altLang="zh-CN" sz="2000" dirty="0" smtClean="0"/>
          </a:p>
          <a:p>
            <a:r>
              <a:rPr lang="en-US" altLang="zh-CN" sz="2000" dirty="0" smtClean="0"/>
              <a:t>……</a:t>
            </a:r>
            <a:r>
              <a:rPr lang="zh-CN" altLang="en-US" sz="2000" dirty="0" smtClean="0"/>
              <a:t>｝</a:t>
            </a:r>
            <a:endParaRPr lang="en-US" altLang="zh-CN" sz="2000" dirty="0"/>
          </a:p>
          <a:p>
            <a:r>
              <a:rPr lang="en-US" altLang="zh-CN" sz="2000" dirty="0" err="1"/>
              <a:t>CStatManager</a:t>
            </a:r>
            <a:r>
              <a:rPr lang="en-US" altLang="zh-CN" sz="2000" dirty="0"/>
              <a:t>::</a:t>
            </a:r>
            <a:r>
              <a:rPr lang="en-US" altLang="zh-CN" sz="2000" dirty="0" err="1" smtClean="0"/>
              <a:t>RunJobOnce</a:t>
            </a:r>
            <a:r>
              <a:rPr lang="zh-CN" altLang="en-US" sz="2000" dirty="0" smtClean="0"/>
              <a:t>（）</a:t>
            </a:r>
            <a:endParaRPr lang="en-US" altLang="zh-CN" sz="2000" dirty="0" smtClean="0"/>
          </a:p>
          <a:p>
            <a:r>
              <a:rPr lang="zh-CN" altLang="en-US" sz="2000" dirty="0" smtClean="0"/>
              <a:t>｛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……</a:t>
            </a:r>
          </a:p>
          <a:p>
            <a:r>
              <a:rPr lang="en-US" altLang="zh-CN" sz="2000" dirty="0" err="1"/>
              <a:t>memcpy</a:t>
            </a:r>
            <a:r>
              <a:rPr lang="en-US" altLang="zh-CN" sz="2000" dirty="0"/>
              <a:t>(&amp;at_10s(off), &amp;</a:t>
            </a:r>
            <a:r>
              <a:rPr lang="en-US" altLang="zh-CN" sz="2000" dirty="0" err="1"/>
              <a:t>at_cur</a:t>
            </a:r>
            <a:r>
              <a:rPr lang="en-US" altLang="zh-CN" sz="2000" dirty="0"/>
              <a:t>(off), 18*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(int64_t));</a:t>
            </a:r>
          </a:p>
          <a:p>
            <a:r>
              <a:rPr lang="en-US" altLang="zh-CN" sz="2000" dirty="0" err="1" smtClean="0"/>
              <a:t>memset</a:t>
            </a:r>
            <a:r>
              <a:rPr lang="en-US" altLang="zh-CN" sz="2000" dirty="0"/>
              <a:t>(&amp;</a:t>
            </a:r>
            <a:r>
              <a:rPr lang="en-US" altLang="zh-CN" sz="2000" dirty="0" err="1"/>
              <a:t>at_cur</a:t>
            </a:r>
            <a:r>
              <a:rPr lang="en-US" altLang="zh-CN" sz="2000" dirty="0"/>
              <a:t>(off), 0, 18*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(int64_t</a:t>
            </a:r>
            <a:r>
              <a:rPr lang="en-US" altLang="zh-CN" sz="2000" dirty="0" smtClean="0"/>
              <a:t>));……</a:t>
            </a:r>
          </a:p>
          <a:p>
            <a:r>
              <a:rPr lang="en-US" altLang="zh-CN" sz="2000" dirty="0" err="1"/>
              <a:t>at_all</a:t>
            </a:r>
            <a:r>
              <a:rPr lang="en-US" altLang="zh-CN" sz="2000" dirty="0"/>
              <a:t>(off, n) += at_10s(off, n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/>
              <a:t>trend(at_10m(off, n), at_10s(off, n));</a:t>
            </a:r>
            <a:endParaRPr lang="en-US" altLang="zh-CN" sz="2000" dirty="0" smtClean="0"/>
          </a:p>
          <a:p>
            <a:r>
              <a:rPr lang="zh-CN" altLang="en-US" sz="2000" dirty="0" smtClean="0"/>
              <a:t>｝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33536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Stat</a:t>
            </a:r>
            <a:r>
              <a:rPr lang="zh-CN" altLang="en-US" dirty="0" smtClean="0"/>
              <a:t>统计进程</a:t>
            </a:r>
            <a:r>
              <a:rPr lang="zh-CN" altLang="en-US" dirty="0"/>
              <a:t>短</a:t>
            </a:r>
            <a:r>
              <a:rPr lang="zh-CN" altLang="en-US" dirty="0" smtClean="0"/>
              <a:t>信告警通知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02541"/>
            <a:ext cx="88924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配置文件在</a:t>
            </a:r>
            <a:r>
              <a:rPr lang="en-US" altLang="zh-CN" sz="2000" dirty="0" err="1" smtClean="0"/>
              <a:t>conf</a:t>
            </a:r>
            <a:r>
              <a:rPr lang="zh-CN" altLang="en-US" sz="2000" dirty="0" smtClean="0"/>
              <a:t>文件夹下的</a:t>
            </a:r>
            <a:r>
              <a:rPr lang="en-US" altLang="zh-CN" sz="2000" dirty="0" err="1" smtClean="0"/>
              <a:t>dtcalarm.conf</a:t>
            </a:r>
            <a:endParaRPr lang="en-US" altLang="zh-CN" sz="2000" dirty="0" smtClean="0"/>
          </a:p>
          <a:p>
            <a:r>
              <a:rPr lang="zh-CN" altLang="en-US" sz="2000" dirty="0" smtClean="0"/>
              <a:t>告警</a:t>
            </a:r>
            <a:r>
              <a:rPr lang="zh-CN" altLang="en-US" sz="2000" dirty="0"/>
              <a:t>的配置项分为如下三种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/>
              <a:t>、 上报的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(</a:t>
            </a:r>
            <a:r>
              <a:rPr lang="zh-CN" altLang="en-US" sz="2000" dirty="0"/>
              <a:t>结束处不加</a:t>
            </a:r>
            <a:r>
              <a:rPr lang="en-US" altLang="zh-CN" sz="2000" dirty="0" smtClean="0"/>
              <a:t>?</a:t>
            </a:r>
            <a:r>
              <a:rPr lang="zh-CN" altLang="en-US" sz="2000" dirty="0" smtClean="0"/>
              <a:t>号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=http</a:t>
            </a:r>
            <a:r>
              <a:rPr lang="en-US" altLang="zh-CN" sz="2000" dirty="0"/>
              <a:t>://</a:t>
            </a:r>
            <a:r>
              <a:rPr lang="en-US" altLang="zh-CN" sz="2000" dirty="0" smtClean="0"/>
              <a:t>192.168.214.62/api/dtc_sms_alarm_sender.php</a:t>
            </a:r>
          </a:p>
          <a:p>
            <a:r>
              <a:rPr lang="en-US" altLang="zh-CN" sz="2000" dirty="0" smtClean="0"/>
              <a:t>2</a:t>
            </a:r>
            <a:r>
              <a:rPr lang="zh-CN" altLang="en-US" sz="2000" dirty="0"/>
              <a:t>、短信通知的手机号码</a:t>
            </a:r>
            <a:r>
              <a:rPr lang="en-US" altLang="zh-CN" sz="2000" dirty="0"/>
              <a:t>,</a:t>
            </a:r>
            <a:r>
              <a:rPr lang="zh-CN" altLang="en-US" sz="2000" dirty="0"/>
              <a:t>中间以英文分号分开</a:t>
            </a:r>
            <a:r>
              <a:rPr lang="en-US" altLang="zh-CN" sz="2000" dirty="0"/>
              <a:t>(</a:t>
            </a:r>
            <a:r>
              <a:rPr lang="zh-CN" altLang="en-US" sz="2000" dirty="0"/>
              <a:t>结束处加分号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cellphone=1283930303;1020123123;1212312312;</a:t>
            </a:r>
          </a:p>
          <a:p>
            <a:r>
              <a:rPr lang="en-US" altLang="zh-CN" sz="2000" dirty="0" smtClean="0"/>
              <a:t>3</a:t>
            </a:r>
            <a:r>
              <a:rPr lang="zh-CN" altLang="en-US" sz="2000" dirty="0"/>
              <a:t>、配置的告警项</a:t>
            </a:r>
            <a:r>
              <a:rPr lang="en-US" altLang="zh-CN" sz="2000" dirty="0"/>
              <a:t>(</a:t>
            </a:r>
            <a:r>
              <a:rPr lang="zh-CN" altLang="en-US" sz="2000" dirty="0"/>
              <a:t>结束处不加分号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err="1" smtClean="0"/>
              <a:t>statItemId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thresholdValue;cat;alarmContent</a:t>
            </a:r>
            <a:r>
              <a:rPr lang="zh-CN" altLang="en-US" sz="2000" dirty="0"/>
              <a:t>其中</a:t>
            </a:r>
            <a:r>
              <a:rPr lang="en-US" altLang="zh-CN" sz="2000" dirty="0"/>
              <a:t>cat</a:t>
            </a:r>
            <a:r>
              <a:rPr lang="zh-CN" altLang="en-US" sz="2000" dirty="0"/>
              <a:t>分为</a:t>
            </a:r>
            <a:r>
              <a:rPr lang="en-US" altLang="zh-CN" sz="2000" dirty="0"/>
              <a:t>10s </a:t>
            </a:r>
            <a:r>
              <a:rPr lang="zh-CN" altLang="en-US" sz="2000" dirty="0"/>
              <a:t>、</a:t>
            </a:r>
            <a:r>
              <a:rPr lang="en-US" altLang="zh-CN" sz="2000" dirty="0"/>
              <a:t>cur</a:t>
            </a:r>
            <a:r>
              <a:rPr lang="zh-CN" altLang="en-US" sz="2000" dirty="0"/>
              <a:t>、</a:t>
            </a:r>
            <a:r>
              <a:rPr lang="en-US" altLang="zh-CN" sz="2000" dirty="0"/>
              <a:t>10m</a:t>
            </a:r>
            <a:r>
              <a:rPr lang="zh-CN" altLang="en-US" sz="2000" dirty="0"/>
              <a:t>、</a:t>
            </a:r>
            <a:r>
              <a:rPr lang="en-US" altLang="zh-CN" sz="2000" dirty="0"/>
              <a:t>all</a:t>
            </a:r>
            <a:r>
              <a:rPr lang="zh-CN" altLang="en-US" sz="2000" dirty="0"/>
              <a:t>，如下以</a:t>
            </a:r>
            <a:r>
              <a:rPr lang="en-US" altLang="zh-CN" sz="2000" dirty="0"/>
              <a:t>inc0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cpu</a:t>
            </a:r>
            <a:r>
              <a:rPr lang="zh-CN" altLang="en-US" sz="2000" dirty="0"/>
              <a:t>占用率为例</a:t>
            </a:r>
            <a:r>
              <a:rPr lang="en-US" altLang="zh-CN" sz="2000" dirty="0"/>
              <a:t>,20000=8000;10s;inc0 thread </a:t>
            </a:r>
            <a:r>
              <a:rPr lang="en-US" altLang="zh-CN" sz="2000" dirty="0" err="1"/>
              <a:t>cpu</a:t>
            </a:r>
            <a:r>
              <a:rPr lang="en-US" altLang="zh-CN" sz="2000" dirty="0"/>
              <a:t> overload(80%)</a:t>
            </a:r>
            <a:r>
              <a:rPr lang="zh-CN" altLang="en-US" sz="2000" dirty="0"/>
              <a:t>这个配置项的含义就是接入线程</a:t>
            </a:r>
            <a:r>
              <a:rPr lang="en-US" altLang="zh-CN" sz="2000" dirty="0" err="1"/>
              <a:t>cpu</a:t>
            </a:r>
            <a:r>
              <a:rPr lang="zh-CN" altLang="en-US" sz="2000" dirty="0"/>
              <a:t>使用率的统计值（从</a:t>
            </a:r>
            <a:r>
              <a:rPr lang="en-US" altLang="zh-CN" sz="2000" dirty="0"/>
              <a:t>10s</a:t>
            </a:r>
            <a:r>
              <a:rPr lang="zh-CN" altLang="en-US" sz="2000" dirty="0"/>
              <a:t>文件中取值）大小超过了</a:t>
            </a:r>
            <a:r>
              <a:rPr lang="en-US" altLang="zh-CN" sz="2000" dirty="0"/>
              <a:t>80%</a:t>
            </a:r>
            <a:r>
              <a:rPr lang="zh-CN" altLang="en-US" sz="2000" dirty="0"/>
              <a:t>，发短信通知</a:t>
            </a:r>
            <a:r>
              <a:rPr lang="en-US" altLang="zh-CN" sz="2000" dirty="0" err="1"/>
              <a:t>cpu</a:t>
            </a:r>
            <a:r>
              <a:rPr lang="zh-CN" altLang="en-US" sz="2000" dirty="0"/>
              <a:t>超载所有配置的设置都采用小写</a:t>
            </a:r>
            <a:r>
              <a:rPr lang="zh-CN" altLang="en-US" sz="2000" dirty="0" smtClean="0"/>
              <a:t>英文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新</a:t>
            </a:r>
            <a:r>
              <a:rPr lang="zh-CN" altLang="en-US" sz="2000" dirty="0" smtClean="0"/>
              <a:t>的配置添加后不重启服务就可以生效。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308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每个</a:t>
            </a:r>
            <a:r>
              <a:rPr lang="en-US" altLang="zh-CN" sz="2400" dirty="0" smtClean="0"/>
              <a:t>5s</a:t>
            </a:r>
            <a:r>
              <a:rPr lang="zh-CN" altLang="en-US" sz="2400" dirty="0" smtClean="0"/>
              <a:t>上报一次网管</a:t>
            </a:r>
            <a:endParaRPr lang="en-US" altLang="zh-CN" sz="2400" dirty="0" smtClean="0"/>
          </a:p>
          <a:p>
            <a:r>
              <a:rPr lang="zh-CN" altLang="en-US" sz="2400" dirty="0" smtClean="0"/>
              <a:t>上报流程：</a:t>
            </a:r>
            <a:endParaRPr lang="en-US" altLang="zh-CN" sz="2400" dirty="0" smtClean="0"/>
          </a:p>
          <a:p>
            <a:r>
              <a:rPr lang="zh-CN" altLang="en-US" sz="2400" dirty="0" smtClean="0"/>
              <a:t>读取</a:t>
            </a:r>
            <a:r>
              <a:rPr lang="en-US" altLang="zh-CN" sz="2400" dirty="0" err="1" smtClean="0"/>
              <a:t>Attn.lst</a:t>
            </a:r>
            <a:r>
              <a:rPr lang="zh-CN" altLang="en-US" sz="2400" dirty="0" smtClean="0"/>
              <a:t>文件，确立需要上报的统计项和网管上报曲线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的关系</a:t>
            </a:r>
            <a:endParaRPr lang="en-US" altLang="zh-CN" sz="2400" dirty="0" smtClean="0"/>
          </a:p>
          <a:p>
            <a:r>
              <a:rPr lang="en-US" altLang="zh-CN" sz="2400" dirty="0" err="1" smtClean="0"/>
              <a:t>CStatClient</a:t>
            </a:r>
            <a:r>
              <a:rPr lang="en-US" altLang="zh-CN" sz="2400" dirty="0"/>
              <a:t>::</a:t>
            </a:r>
            <a:r>
              <a:rPr lang="en-US" altLang="zh-CN" sz="2400" dirty="0" err="1" smtClean="0"/>
              <a:t>CheckPoint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将</a:t>
            </a:r>
            <a:r>
              <a:rPr lang="en-US" altLang="zh-CN" sz="2400" dirty="0" smtClean="0"/>
              <a:t>10s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10m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all</a:t>
            </a:r>
            <a:r>
              <a:rPr lang="zh-CN" altLang="en-US" sz="2400" dirty="0" smtClean="0"/>
              <a:t>数据建立一个影子备份，放在内存映射文件中</a:t>
            </a:r>
            <a:endParaRPr lang="en-US" altLang="zh-CN" sz="2400" dirty="0" smtClean="0"/>
          </a:p>
          <a:p>
            <a:r>
              <a:rPr lang="zh-CN" altLang="en-US" sz="2400" dirty="0" smtClean="0"/>
              <a:t>根据配置，将影子文件中相关的统计项上报到对应网管的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r>
              <a:rPr lang="en-US" altLang="zh-CN" sz="2400" dirty="0" err="1" smtClean="0"/>
              <a:t>Attr_API</a:t>
            </a:r>
            <a:r>
              <a:rPr lang="en-US" altLang="zh-CN" sz="2400" dirty="0" smtClean="0"/>
              <a:t>(</a:t>
            </a:r>
            <a:r>
              <a:rPr lang="zh-CN" altLang="en-US" sz="2400" dirty="0"/>
              <a:t>网</a:t>
            </a:r>
            <a:r>
              <a:rPr lang="zh-CN" altLang="en-US" sz="2400" dirty="0" smtClean="0"/>
              <a:t>管</a:t>
            </a:r>
            <a:r>
              <a:rPr lang="en-US" altLang="zh-CN" sz="2400" dirty="0" smtClean="0"/>
              <a:t>id, </a:t>
            </a:r>
            <a:r>
              <a:rPr lang="zh-CN" altLang="en-US" sz="2400" dirty="0" smtClean="0"/>
              <a:t>统计项值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err="1" smtClean="0"/>
              <a:t>Attr_API_Set</a:t>
            </a:r>
            <a:r>
              <a:rPr lang="en-US" altLang="zh-CN" sz="2400" dirty="0" smtClean="0"/>
              <a:t>(</a:t>
            </a:r>
            <a:r>
              <a:rPr lang="zh-CN" altLang="en-US" sz="2400" dirty="0"/>
              <a:t>网管</a:t>
            </a:r>
            <a:r>
              <a:rPr lang="en-US" altLang="zh-CN" sz="2400" dirty="0"/>
              <a:t>id, </a:t>
            </a:r>
            <a:r>
              <a:rPr lang="zh-CN" altLang="en-US" sz="2400" dirty="0"/>
              <a:t>统计项值</a:t>
            </a:r>
            <a:r>
              <a:rPr lang="en-US" altLang="zh-CN" sz="2400" dirty="0" smtClean="0"/>
              <a:t>);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21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Statool</a:t>
            </a:r>
            <a:r>
              <a:rPr lang="zh-CN" altLang="en-US" dirty="0" smtClean="0"/>
              <a:t>工具的命令行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选项：</a:t>
            </a:r>
            <a:endParaRPr lang="en-US" altLang="zh-CN" sz="2400" dirty="0"/>
          </a:p>
          <a:p>
            <a:r>
              <a:rPr lang="en-US" altLang="zh-CN" sz="1800" dirty="0"/>
              <a:t>–a, </a:t>
            </a:r>
            <a:r>
              <a:rPr lang="zh-CN" altLang="en-US" sz="1800" dirty="0"/>
              <a:t>查看隐藏统计项。隐藏统计项最要用于派生统计的中间表达式值。</a:t>
            </a:r>
          </a:p>
          <a:p>
            <a:r>
              <a:rPr lang="en-US" altLang="zh-CN" sz="1800" dirty="0"/>
              <a:t>–r</a:t>
            </a:r>
            <a:r>
              <a:rPr lang="zh-CN" altLang="en-US" sz="1800" dirty="0"/>
              <a:t>，忽略指定的单位和显示格式，直接按</a:t>
            </a:r>
            <a:r>
              <a:rPr lang="en-US" altLang="zh-CN" sz="1800" dirty="0" err="1"/>
              <a:t>int</a:t>
            </a:r>
            <a:r>
              <a:rPr lang="zh-CN" altLang="en-US" sz="1800" dirty="0"/>
              <a:t>显示数据</a:t>
            </a:r>
          </a:p>
          <a:p>
            <a:r>
              <a:rPr lang="en-US" altLang="zh-CN" sz="1800" dirty="0"/>
              <a:t>–n, </a:t>
            </a:r>
            <a:r>
              <a:rPr lang="zh-CN" altLang="en-US" sz="1800" dirty="0"/>
              <a:t>不显示统计名称</a:t>
            </a:r>
            <a:r>
              <a:rPr lang="en-US" altLang="zh-CN" sz="1800" dirty="0"/>
              <a:t>name</a:t>
            </a:r>
            <a:r>
              <a:rPr lang="zh-CN" altLang="en-US" sz="1800" dirty="0"/>
              <a:t>字段</a:t>
            </a:r>
          </a:p>
          <a:p>
            <a:r>
              <a:rPr lang="en-US" altLang="zh-CN" sz="1800" dirty="0"/>
              <a:t>–b, </a:t>
            </a:r>
            <a:r>
              <a:rPr lang="zh-CN" altLang="en-US" sz="1800" dirty="0"/>
              <a:t>不显示基值计数值。加两次</a:t>
            </a:r>
            <a:r>
              <a:rPr lang="en-US" altLang="zh-CN" sz="1800" dirty="0"/>
              <a:t>-b</a:t>
            </a:r>
            <a:r>
              <a:rPr lang="zh-CN" altLang="en-US" sz="1800" dirty="0"/>
              <a:t>则不显示总数，只显示平均值。</a:t>
            </a:r>
          </a:p>
          <a:p>
            <a:r>
              <a:rPr lang="en-US" altLang="zh-CN" sz="1800" dirty="0"/>
              <a:t>–t</a:t>
            </a:r>
            <a:r>
              <a:rPr lang="zh-CN" altLang="en-US" sz="1800" dirty="0"/>
              <a:t>，不对齐统计列。每个数据间用</a:t>
            </a:r>
            <a:r>
              <a:rPr lang="en-US" altLang="zh-CN" sz="1800" dirty="0"/>
              <a:t>tab</a:t>
            </a:r>
            <a:r>
              <a:rPr lang="zh-CN" altLang="en-US" sz="1800" dirty="0"/>
              <a:t>隔开。</a:t>
            </a:r>
          </a:p>
          <a:p>
            <a:r>
              <a:rPr lang="en-US" altLang="zh-CN" sz="1800" dirty="0"/>
              <a:t>–c, </a:t>
            </a:r>
            <a:r>
              <a:rPr lang="zh-CN" altLang="en-US" sz="1800" dirty="0"/>
              <a:t>不对齐统计列。每个数据间用逗号隔开。</a:t>
            </a:r>
          </a:p>
          <a:p>
            <a:r>
              <a:rPr lang="zh-CN" altLang="en-US" sz="1800" dirty="0" smtClean="0"/>
              <a:t>命令：</a:t>
            </a:r>
            <a:endParaRPr lang="en-US" altLang="zh-CN" sz="1800" dirty="0" smtClean="0"/>
          </a:p>
          <a:p>
            <a:r>
              <a:rPr lang="en-US" altLang="zh-CN" sz="1800" dirty="0" smtClean="0"/>
              <a:t>create                                      </a:t>
            </a:r>
            <a:r>
              <a:rPr lang="zh-CN" altLang="en-US" sz="1800" dirty="0" smtClean="0"/>
              <a:t>重新创建索引文件</a:t>
            </a:r>
            <a:endParaRPr lang="zh-CN" altLang="zh-CN" sz="1800" dirty="0"/>
          </a:p>
          <a:p>
            <a:r>
              <a:rPr lang="en-US" altLang="zh-CN" sz="1800" dirty="0" smtClean="0"/>
              <a:t>dump 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id|id-id</a:t>
            </a:r>
            <a:r>
              <a:rPr lang="en-US" altLang="zh-CN" sz="1800" dirty="0" smtClean="0"/>
              <a:t>]...                   </a:t>
            </a:r>
            <a:r>
              <a:rPr lang="zh-CN" altLang="en-US" sz="1800" dirty="0" smtClean="0"/>
              <a:t>导出统计项值</a:t>
            </a:r>
            <a:r>
              <a:rPr lang="en-US" altLang="zh-CN" sz="1800" dirty="0" smtClean="0"/>
              <a:t>     </a:t>
            </a:r>
            <a:endParaRPr lang="zh-CN" altLang="zh-CN" sz="1800" dirty="0"/>
          </a:p>
          <a:p>
            <a:r>
              <a:rPr lang="en-US" altLang="zh-CN" sz="1800" dirty="0"/>
              <a:t>        </a:t>
            </a:r>
            <a:r>
              <a:rPr lang="en-US" altLang="zh-CN" sz="1800" dirty="0" err="1"/>
              <a:t>getbase</a:t>
            </a:r>
            <a:r>
              <a:rPr lang="en-US" altLang="zh-CN" sz="1800" dirty="0"/>
              <a:t> [</a:t>
            </a:r>
            <a:r>
              <a:rPr lang="en-US" altLang="zh-CN" sz="1800" dirty="0" err="1"/>
              <a:t>id|id-id</a:t>
            </a:r>
            <a:r>
              <a:rPr lang="en-US" altLang="zh-CN" sz="1800" dirty="0" smtClean="0"/>
              <a:t>]...        </a:t>
            </a:r>
            <a:r>
              <a:rPr lang="zh-CN" altLang="en-US" sz="1800" dirty="0" smtClean="0"/>
              <a:t>获取样本统计项的基数</a:t>
            </a:r>
            <a:endParaRPr lang="zh-CN" altLang="zh-CN" sz="1800" dirty="0"/>
          </a:p>
          <a:p>
            <a:r>
              <a:rPr lang="en-US" altLang="zh-CN" sz="1800" dirty="0"/>
              <a:t>        </a:t>
            </a:r>
            <a:r>
              <a:rPr lang="en-US" altLang="zh-CN" sz="1800" dirty="0" err="1"/>
              <a:t>setbase</a:t>
            </a:r>
            <a:r>
              <a:rPr lang="en-US" altLang="zh-CN" sz="1800" dirty="0"/>
              <a:t> id v1 v2</a:t>
            </a:r>
            <a:r>
              <a:rPr lang="en-US" altLang="zh-CN" sz="1800" dirty="0" smtClean="0"/>
              <a:t>...          </a:t>
            </a:r>
            <a:r>
              <a:rPr lang="zh-CN" altLang="en-US" sz="1800" dirty="0" smtClean="0"/>
              <a:t>设置样本统计项的基数</a:t>
            </a:r>
            <a:endParaRPr lang="zh-CN" altLang="zh-CN" sz="18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359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统计模块主要功能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772816"/>
            <a:ext cx="575349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、对统计项进行计数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、统计工具将统计值上报网管系统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、修改统计基数、查询具体统计值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、各种统计参数的汇总和派生统计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5056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五种统计值</a:t>
            </a:r>
            <a:endParaRPr lang="zh-CN" altLang="en-US" dirty="0"/>
          </a:p>
        </p:txBody>
      </p:sp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51520" y="1772816"/>
            <a:ext cx="7704856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、参量</a:t>
            </a:r>
            <a:endParaRPr lang="en-US" altLang="zh-CN" sz="2400" dirty="0" smtClean="0"/>
          </a:p>
          <a:p>
            <a:r>
              <a:rPr lang="zh-CN" altLang="en-US" sz="2400" dirty="0" smtClean="0"/>
              <a:t>特点：不会改变，例如版本号，共享内存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等</a:t>
            </a:r>
            <a:endParaRPr lang="en-US" altLang="zh-CN" sz="2400" dirty="0" smtClean="0"/>
          </a:p>
          <a:p>
            <a:r>
              <a:rPr lang="en-US" altLang="zh-CN" sz="2400" dirty="0"/>
              <a:t>1000               cache - </a:t>
            </a:r>
            <a:r>
              <a:rPr lang="en-US" altLang="zh-CN" sz="2400" dirty="0" err="1"/>
              <a:t>mem</a:t>
            </a:r>
            <a:r>
              <a:rPr lang="en-US" altLang="zh-CN" sz="2400" dirty="0"/>
              <a:t> size: 104857600        -        -        - 1001                cache - </a:t>
            </a:r>
            <a:r>
              <a:rPr lang="en-US" altLang="zh-CN" sz="2400" dirty="0" err="1"/>
              <a:t>shm</a:t>
            </a:r>
            <a:r>
              <a:rPr lang="en-US" altLang="zh-CN" sz="2400" dirty="0"/>
              <a:t> key:    892123        -        -        -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、计数</a:t>
            </a:r>
            <a:endParaRPr lang="en-US" altLang="zh-CN" sz="2400" dirty="0" smtClean="0"/>
          </a:p>
          <a:p>
            <a:r>
              <a:rPr lang="zh-CN" altLang="en-US" sz="2400" dirty="0" smtClean="0"/>
              <a:t>特点：</a:t>
            </a:r>
            <a:r>
              <a:rPr lang="zh-CN" altLang="zh-CN" sz="2400" dirty="0"/>
              <a:t>时间段类不停</a:t>
            </a:r>
            <a:r>
              <a:rPr lang="zh-CN" altLang="zh-CN" sz="2400" dirty="0" smtClean="0"/>
              <a:t>累加</a:t>
            </a:r>
            <a:r>
              <a:rPr lang="zh-CN" altLang="en-US" sz="2400" dirty="0" smtClean="0"/>
              <a:t>，</a:t>
            </a:r>
            <a:r>
              <a:rPr lang="zh-CN" altLang="zh-CN" sz="2400" dirty="0" smtClean="0"/>
              <a:t>汇总</a:t>
            </a:r>
            <a:r>
              <a:rPr lang="zh-CN" altLang="zh-CN" sz="2400" dirty="0"/>
              <a:t>时清零。它主要代表基于时间段的负载</a:t>
            </a:r>
            <a:r>
              <a:rPr lang="zh-CN" altLang="zh-CN" sz="2400" dirty="0" smtClean="0"/>
              <a:t>等等</a:t>
            </a:r>
            <a:r>
              <a:rPr lang="zh-CN" altLang="en-US" sz="2400" dirty="0" smtClean="0"/>
              <a:t>，</a:t>
            </a:r>
            <a:r>
              <a:rPr lang="zh-CN" altLang="en-US" sz="2400" dirty="0" smtClean="0"/>
              <a:t>例如</a:t>
            </a:r>
            <a:r>
              <a:rPr lang="en-US" altLang="zh-CN" sz="2400" dirty="0" smtClean="0"/>
              <a:t>select</a:t>
            </a:r>
            <a:r>
              <a:rPr lang="zh-CN" altLang="en-US" sz="2400" smtClean="0"/>
              <a:t>请求量大小。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zh-CN" altLang="zh-CN" sz="2400" dirty="0"/>
              <a:t>数值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特点：</a:t>
            </a:r>
            <a:r>
              <a:rPr lang="zh-CN" altLang="zh-CN" sz="2400" dirty="0" smtClean="0"/>
              <a:t>这个</a:t>
            </a:r>
            <a:r>
              <a:rPr lang="zh-CN" altLang="zh-CN" sz="2400" dirty="0"/>
              <a:t>是每个时间点值都可能在变化。汇总不改变现有</a:t>
            </a:r>
            <a:r>
              <a:rPr lang="zh-CN" altLang="zh-CN" sz="2400" dirty="0" smtClean="0"/>
              <a:t>值</a:t>
            </a:r>
            <a:r>
              <a:rPr lang="zh-CN" altLang="en-US" sz="2400" dirty="0" smtClean="0"/>
              <a:t>，</a:t>
            </a:r>
            <a:r>
              <a:rPr lang="zh-CN" altLang="zh-CN" sz="2400" dirty="0" smtClean="0"/>
              <a:t>它</a:t>
            </a:r>
            <a:r>
              <a:rPr lang="zh-CN" altLang="zh-CN" sz="2400" dirty="0"/>
              <a:t>主要表示时刻的</a:t>
            </a:r>
            <a:r>
              <a:rPr lang="zh-CN" altLang="zh-CN" sz="2400" dirty="0" smtClean="0"/>
              <a:t>状态值</a:t>
            </a:r>
            <a:r>
              <a:rPr lang="zh-CN" altLang="en-US" sz="2400" dirty="0" smtClean="0"/>
              <a:t>，</a:t>
            </a:r>
            <a:r>
              <a:rPr lang="zh-CN" altLang="en-US" sz="2400" dirty="0" smtClean="0"/>
              <a:t>例如使用内存大小统计值。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96651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62272"/>
            <a:ext cx="8229600" cy="1143000"/>
          </a:xfrm>
        </p:spPr>
        <p:txBody>
          <a:bodyPr/>
          <a:lstStyle/>
          <a:p>
            <a:pPr algn="just"/>
            <a:r>
              <a:rPr lang="zh-CN" altLang="en-US" dirty="0"/>
              <a:t>五种统计值</a:t>
            </a:r>
          </a:p>
        </p:txBody>
      </p:sp>
      <p:sp>
        <p:nvSpPr>
          <p:cNvPr id="3" name="矩形 2"/>
          <p:cNvSpPr/>
          <p:nvPr/>
        </p:nvSpPr>
        <p:spPr>
          <a:xfrm>
            <a:off x="611560" y="1772816"/>
            <a:ext cx="73448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、样本</a:t>
            </a:r>
            <a:endParaRPr lang="en-US" altLang="zh-CN" dirty="0" smtClean="0"/>
          </a:p>
          <a:p>
            <a:r>
              <a:rPr lang="zh-CN" altLang="en-US" dirty="0" smtClean="0"/>
              <a:t>特点：复杂。包括最多</a:t>
            </a:r>
            <a:r>
              <a:rPr lang="en-US" altLang="zh-CN" dirty="0" smtClean="0"/>
              <a:t>18</a:t>
            </a:r>
            <a:r>
              <a:rPr lang="zh-CN" altLang="en-US" dirty="0" smtClean="0"/>
              <a:t>项数据，第一项是历史累计总值，第二个是平均值，剩下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个是配置的统计基数对应的值。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、派生</a:t>
            </a:r>
            <a:endParaRPr lang="en-US" altLang="zh-CN" dirty="0" smtClean="0"/>
          </a:p>
          <a:p>
            <a:r>
              <a:rPr lang="zh-CN" altLang="en-US" dirty="0" smtClean="0"/>
              <a:t>特点：更加</a:t>
            </a:r>
            <a:r>
              <a:rPr lang="zh-CN" altLang="en-US" dirty="0"/>
              <a:t>复杂</a:t>
            </a:r>
            <a:r>
              <a:rPr lang="zh-CN" altLang="en-US" dirty="0" smtClean="0"/>
              <a:t>。通过一定的公式计算出来的值，只在每次汇总任务的时候计算。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各个统计项的定义在</a:t>
            </a:r>
            <a:r>
              <a:rPr lang="en-US" altLang="zh-CN" dirty="0" smtClean="0"/>
              <a:t>StatTTCDef.cc</a:t>
            </a:r>
            <a:r>
              <a:rPr lang="zh-CN" altLang="en-US" dirty="0" smtClean="0"/>
              <a:t>的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tatDefinition</a:t>
            </a:r>
            <a:r>
              <a:rPr lang="zh-CN" altLang="en-US" dirty="0" smtClean="0"/>
              <a:t>全局变量中定义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85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62272"/>
            <a:ext cx="8229600" cy="1143000"/>
          </a:xfrm>
        </p:spPr>
        <p:txBody>
          <a:bodyPr/>
          <a:lstStyle/>
          <a:p>
            <a:pPr algn="just"/>
            <a:r>
              <a:rPr lang="zh-CN" altLang="en-US" dirty="0" smtClean="0"/>
              <a:t>统计模块涉及到的文件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1412776"/>
            <a:ext cx="58326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ttcd.stat.idx</a:t>
            </a:r>
            <a:endParaRPr lang="en-US" altLang="zh-CN" dirty="0" smtClean="0"/>
          </a:p>
          <a:p>
            <a:r>
              <a:rPr lang="zh-CN" altLang="en-US" dirty="0" smtClean="0"/>
              <a:t>统计项配置文件，除了样本值的基数外，都是只读的。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Ttcd.stat.dat</a:t>
            </a:r>
          </a:p>
          <a:p>
            <a:r>
              <a:rPr lang="zh-CN" altLang="en-US" dirty="0" smtClean="0"/>
              <a:t>当前统计数据文件，由</a:t>
            </a:r>
            <a:r>
              <a:rPr lang="en-US" altLang="zh-CN" dirty="0" smtClean="0"/>
              <a:t>incoming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datasource</a:t>
            </a:r>
            <a:r>
              <a:rPr lang="zh-CN" altLang="en-US" dirty="0" smtClean="0"/>
              <a:t>线程、</a:t>
            </a:r>
            <a:r>
              <a:rPr lang="en-US" altLang="zh-CN" dirty="0" smtClean="0"/>
              <a:t>helper</a:t>
            </a:r>
            <a:r>
              <a:rPr lang="zh-CN" altLang="en-US" dirty="0" smtClean="0"/>
              <a:t>进程等业务方对统计值进行计数。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Ttcd.stat.10s</a:t>
            </a:r>
          </a:p>
          <a:p>
            <a:r>
              <a:rPr lang="zh-CN" altLang="en-US" dirty="0"/>
              <a:t>上一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10s</a:t>
            </a:r>
            <a:r>
              <a:rPr lang="zh-CN" altLang="en-US" dirty="0" smtClean="0"/>
              <a:t>的统计数据文件，由</a:t>
            </a:r>
            <a:r>
              <a:rPr lang="en-US" altLang="zh-CN" dirty="0" smtClean="0"/>
              <a:t>stat</a:t>
            </a:r>
            <a:r>
              <a:rPr lang="zh-CN" altLang="en-US" dirty="0" smtClean="0"/>
              <a:t>线程每隔</a:t>
            </a:r>
            <a:r>
              <a:rPr lang="en-US" altLang="zh-CN" dirty="0" smtClean="0"/>
              <a:t>10s</a:t>
            </a:r>
            <a:r>
              <a:rPr lang="zh-CN" altLang="en-US" dirty="0" smtClean="0"/>
              <a:t>写入。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Ttcd.stat.10m</a:t>
            </a:r>
          </a:p>
          <a:p>
            <a:r>
              <a:rPr lang="zh-CN" altLang="en-US" dirty="0"/>
              <a:t>上一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10m</a:t>
            </a:r>
            <a:r>
              <a:rPr lang="zh-CN" altLang="en-US" dirty="0" smtClean="0"/>
              <a:t>内每</a:t>
            </a:r>
            <a:r>
              <a:rPr lang="en-US" altLang="zh-CN" dirty="0" smtClean="0"/>
              <a:t>10s</a:t>
            </a:r>
            <a:r>
              <a:rPr lang="zh-CN" altLang="en-US" dirty="0" smtClean="0"/>
              <a:t>的平滑趋势数据文件，由</a:t>
            </a:r>
            <a:r>
              <a:rPr lang="en-US" altLang="zh-CN" dirty="0" smtClean="0"/>
              <a:t>stat</a:t>
            </a:r>
            <a:r>
              <a:rPr lang="zh-CN" altLang="en-US" dirty="0" smtClean="0"/>
              <a:t>线程</a:t>
            </a:r>
            <a:r>
              <a:rPr lang="zh-CN" altLang="en-US" dirty="0"/>
              <a:t>每隔</a:t>
            </a:r>
            <a:r>
              <a:rPr lang="en-US" altLang="zh-CN" dirty="0"/>
              <a:t>10s</a:t>
            </a:r>
            <a:r>
              <a:rPr lang="zh-CN" altLang="en-US" dirty="0" smtClean="0"/>
              <a:t>写入。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Ttcd.stat.all</a:t>
            </a:r>
            <a:endParaRPr lang="en-US" altLang="zh-CN" dirty="0" smtClean="0"/>
          </a:p>
          <a:p>
            <a:r>
              <a:rPr lang="zh-CN" altLang="en-US" dirty="0" smtClean="0"/>
              <a:t>历史累计值，</a:t>
            </a:r>
            <a:r>
              <a:rPr lang="zh-CN" altLang="en-US" dirty="0"/>
              <a:t>由</a:t>
            </a:r>
            <a:r>
              <a:rPr lang="en-US" altLang="zh-CN" dirty="0"/>
              <a:t>stat</a:t>
            </a:r>
            <a:r>
              <a:rPr lang="zh-CN" altLang="en-US" dirty="0"/>
              <a:t>线程</a:t>
            </a:r>
            <a:r>
              <a:rPr lang="zh-CN" altLang="en-US" dirty="0" smtClean="0"/>
              <a:t>在</a:t>
            </a:r>
            <a:r>
              <a:rPr lang="zh-CN" altLang="en-US" dirty="0"/>
              <a:t>每隔</a:t>
            </a:r>
            <a:r>
              <a:rPr lang="en-US" altLang="zh-CN" dirty="0"/>
              <a:t>10s</a:t>
            </a:r>
            <a:r>
              <a:rPr lang="zh-CN" altLang="en-US" dirty="0" smtClean="0"/>
              <a:t>写入。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tlock</a:t>
            </a:r>
            <a:r>
              <a:rPr lang="en-US" altLang="zh-CN" dirty="0"/>
              <a:t>-stat- </a:t>
            </a:r>
            <a:r>
              <a:rPr lang="en-US" altLang="zh-CN" dirty="0" err="1"/>
              <a:t>serv</a:t>
            </a:r>
            <a:r>
              <a:rPr lang="en-US" altLang="zh-CN" dirty="0"/>
              <a:t> 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devno-inodeno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 </a:t>
            </a:r>
            <a:r>
              <a:rPr lang="en-US" altLang="zh-CN" dirty="0" err="1"/>
              <a:t>tlock</a:t>
            </a:r>
            <a:r>
              <a:rPr lang="en-US" altLang="zh-CN" dirty="0"/>
              <a:t>-stat- </a:t>
            </a:r>
            <a:r>
              <a:rPr lang="en-US" altLang="zh-CN" dirty="0" err="1" smtClean="0"/>
              <a:t>attn</a:t>
            </a:r>
            <a:r>
              <a:rPr lang="en-US" altLang="zh-CN" dirty="0" smtClean="0"/>
              <a:t> </a:t>
            </a:r>
            <a:r>
              <a:rPr lang="en-US" altLang="zh-CN" dirty="0"/>
              <a:t>–</a:t>
            </a:r>
            <a:r>
              <a:rPr lang="en-US" altLang="zh-CN" dirty="0" err="1"/>
              <a:t>devno-inodeno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提供进程互斥的锁文件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 smtClean="0"/>
              <a:t>Attn.lst</a:t>
            </a:r>
            <a:endParaRPr lang="en-US" altLang="zh-CN" dirty="0" smtClean="0"/>
          </a:p>
          <a:p>
            <a:r>
              <a:rPr lang="zh-CN" altLang="en-US" dirty="0" smtClean="0"/>
              <a:t>上报网管的配置文件，建立上报统计项</a:t>
            </a:r>
            <a:r>
              <a:rPr lang="en-US" altLang="zh-CN" dirty="0" smtClean="0"/>
              <a:t>ID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itil</a:t>
            </a:r>
            <a:r>
              <a:rPr lang="zh-CN" altLang="en-US" dirty="0" smtClean="0"/>
              <a:t>曲线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的关系，定义上报数值类型（累加还是修改）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9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相关</a:t>
            </a:r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608094"/>
            <a:ext cx="930717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、内存文件映射</a:t>
            </a:r>
            <a:endParaRPr lang="en-US" altLang="zh-CN" sz="2400" dirty="0" smtClean="0"/>
          </a:p>
          <a:p>
            <a:r>
              <a:rPr lang="zh-CN" altLang="en-US" sz="2200" dirty="0" smtClean="0"/>
              <a:t>通过内存文件映射的方式，将文件的内容映射到进程内存，</a:t>
            </a:r>
            <a:endParaRPr lang="en-US" altLang="zh-CN" sz="2200" dirty="0" smtClean="0"/>
          </a:p>
          <a:p>
            <a:r>
              <a:rPr lang="zh-CN" altLang="en-US" sz="2200" dirty="0" smtClean="0"/>
              <a:t>将文件的读写操作变为内存读写，通过指针来完成读写</a:t>
            </a:r>
            <a:endParaRPr lang="en-US" altLang="zh-CN" sz="2200" dirty="0" smtClean="0"/>
          </a:p>
          <a:p>
            <a:r>
              <a:rPr lang="en-US" altLang="zh-CN" sz="2200" dirty="0" smtClean="0"/>
              <a:t>a</a:t>
            </a:r>
            <a:r>
              <a:rPr lang="zh-CN" altLang="en-US" sz="2200" dirty="0" smtClean="0"/>
              <a:t>、</a:t>
            </a:r>
            <a:r>
              <a:rPr lang="en-US" altLang="zh-CN" sz="2200" dirty="0" err="1" smtClean="0"/>
              <a:t>mmap</a:t>
            </a:r>
            <a:endParaRPr lang="en-US" altLang="zh-CN" sz="2200" dirty="0" smtClean="0"/>
          </a:p>
          <a:p>
            <a:r>
              <a:rPr lang="en-US" altLang="zh-CN" sz="2200" dirty="0" smtClean="0"/>
              <a:t>b</a:t>
            </a:r>
            <a:r>
              <a:rPr lang="zh-CN" altLang="en-US" sz="2200" dirty="0" smtClean="0"/>
              <a:t>、</a:t>
            </a:r>
            <a:r>
              <a:rPr lang="en-US" altLang="zh-CN" sz="2200" dirty="0" err="1" smtClean="0"/>
              <a:t>munmap</a:t>
            </a:r>
            <a:endParaRPr lang="en-US" altLang="zh-CN" sz="2200" dirty="0" smtClean="0"/>
          </a:p>
          <a:p>
            <a:r>
              <a:rPr lang="en-US" altLang="zh-CN" sz="2200" dirty="0" smtClean="0"/>
              <a:t>c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mprotect</a:t>
            </a:r>
            <a:endParaRPr lang="en-US" altLang="zh-CN" sz="2200" dirty="0" smtClean="0"/>
          </a:p>
          <a:p>
            <a:r>
              <a:rPr lang="en-US" altLang="zh-CN" sz="2200" dirty="0" smtClean="0"/>
              <a:t>2</a:t>
            </a:r>
            <a:r>
              <a:rPr lang="zh-CN" altLang="en-US" sz="2200" dirty="0" smtClean="0"/>
              <a:t>、原子操作来实现统计计数</a:t>
            </a:r>
            <a:endParaRPr lang="en-US" altLang="zh-CN" sz="2200" dirty="0" smtClean="0"/>
          </a:p>
          <a:p>
            <a:r>
              <a:rPr lang="en-US" altLang="zh-CN" sz="2400" dirty="0" err="1" smtClean="0"/>
              <a:t>typedef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volatile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atomic_t</a:t>
            </a:r>
            <a:r>
              <a:rPr lang="en-US" altLang="zh-CN" sz="2400" dirty="0"/>
              <a:t>; </a:t>
            </a:r>
            <a:endParaRPr lang="en-US" altLang="zh-CN" sz="2400" dirty="0" smtClean="0"/>
          </a:p>
          <a:p>
            <a:r>
              <a:rPr lang="en-US" altLang="zh-CN" sz="2200" dirty="0" err="1" smtClean="0"/>
              <a:t>atomic_read</a:t>
            </a:r>
            <a:r>
              <a:rPr lang="zh-CN" altLang="en-US" sz="2200" dirty="0" smtClean="0"/>
              <a:t>、 </a:t>
            </a:r>
            <a:r>
              <a:rPr lang="en-US" altLang="zh-CN" sz="2200" dirty="0" err="1" smtClean="0"/>
              <a:t>atomic_sub</a:t>
            </a:r>
            <a:r>
              <a:rPr lang="zh-CN" altLang="en-US" sz="2200" dirty="0" smtClean="0"/>
              <a:t>、 </a:t>
            </a:r>
            <a:r>
              <a:rPr lang="en-US" altLang="zh-CN" sz="2200" dirty="0" err="1" smtClean="0"/>
              <a:t>atomic_set</a:t>
            </a:r>
            <a:r>
              <a:rPr lang="zh-CN" altLang="en-US" sz="2200" dirty="0" smtClean="0"/>
              <a:t>等</a:t>
            </a:r>
            <a:endParaRPr lang="en-US" altLang="zh-CN" sz="2200" dirty="0" smtClean="0"/>
          </a:p>
          <a:p>
            <a:r>
              <a:rPr lang="en-US" altLang="zh-CN" sz="2200" dirty="0" smtClean="0"/>
              <a:t>GCC</a:t>
            </a:r>
            <a:r>
              <a:rPr lang="zh-CN" altLang="en-US" sz="2200" dirty="0" smtClean="0"/>
              <a:t>版本高于</a:t>
            </a:r>
            <a:r>
              <a:rPr lang="en-US" altLang="zh-CN" sz="2200" dirty="0" smtClean="0"/>
              <a:t>4</a:t>
            </a:r>
            <a:r>
              <a:rPr lang="zh-CN" altLang="en-US" sz="2200" dirty="0" smtClean="0"/>
              <a:t>采用</a:t>
            </a:r>
            <a:r>
              <a:rPr lang="en-US" altLang="zh-CN" sz="2200" dirty="0"/>
              <a:t>__</a:t>
            </a:r>
            <a:r>
              <a:rPr lang="en-US" altLang="zh-CN" sz="2200" dirty="0" err="1" smtClean="0"/>
              <a:t>sync_fetch_and_sub</a:t>
            </a:r>
            <a:r>
              <a:rPr lang="zh-CN" altLang="en-US" sz="2200" dirty="0" smtClean="0"/>
              <a:t>等系列的函数</a:t>
            </a:r>
            <a:endParaRPr lang="en-US" altLang="zh-CN" sz="2200" dirty="0" smtClean="0"/>
          </a:p>
          <a:p>
            <a:r>
              <a:rPr lang="en-US" altLang="zh-CN" sz="2200" dirty="0"/>
              <a:t>GCC</a:t>
            </a:r>
            <a:r>
              <a:rPr lang="zh-CN" altLang="en-US" sz="2200" dirty="0" smtClean="0"/>
              <a:t>版本低于</a:t>
            </a:r>
            <a:r>
              <a:rPr lang="en-US" altLang="zh-CN" sz="2200" dirty="0"/>
              <a:t>4</a:t>
            </a:r>
            <a:r>
              <a:rPr lang="zh-CN" altLang="en-US" sz="2200" dirty="0" smtClean="0"/>
              <a:t>采用汇编实现</a:t>
            </a:r>
            <a:endParaRPr lang="en-US" altLang="zh-CN" sz="2200" dirty="0" smtClean="0"/>
          </a:p>
          <a:p>
            <a:r>
              <a:rPr lang="zh-CN" altLang="en-US" sz="2200" dirty="0" smtClean="0"/>
              <a:t>具体对应文件为：</a:t>
            </a:r>
            <a:r>
              <a:rPr lang="en-US" altLang="zh-CN" sz="2200" dirty="0" err="1" smtClean="0"/>
              <a:t>atomic_asm.h</a:t>
            </a:r>
            <a:r>
              <a:rPr lang="en-US" altLang="zh-CN" sz="2200" dirty="0"/>
              <a:t> </a:t>
            </a:r>
            <a:r>
              <a:rPr lang="en-US" altLang="zh-CN" sz="2200" dirty="0" err="1" smtClean="0"/>
              <a:t>atomic_gcc.h</a:t>
            </a:r>
            <a:endParaRPr lang="en-US" altLang="zh-CN" sz="2200" dirty="0" smtClean="0"/>
          </a:p>
          <a:p>
            <a:r>
              <a:rPr lang="en-US" altLang="zh-CN" sz="2200" dirty="0" smtClean="0"/>
              <a:t>3</a:t>
            </a:r>
            <a:r>
              <a:rPr lang="zh-CN" altLang="en-US" sz="2200" dirty="0" smtClean="0"/>
              <a:t>、利用互斥体来进行同步和定时汇总数据</a:t>
            </a:r>
            <a:endParaRPr lang="en-US" altLang="zh-CN" sz="2200" dirty="0" smtClean="0"/>
          </a:p>
          <a:p>
            <a:r>
              <a:rPr lang="en-US" altLang="zh-CN" sz="2200" dirty="0" err="1"/>
              <a:t>pthread_mutex_t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lock</a:t>
            </a:r>
            <a:r>
              <a:rPr lang="zh-CN" altLang="en-US" sz="2200" dirty="0" smtClean="0"/>
              <a:t>；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pthread_mutex_init</a:t>
            </a:r>
            <a:r>
              <a:rPr lang="zh-CN" altLang="en-US" sz="2200" dirty="0" smtClean="0"/>
              <a:t>；</a:t>
            </a:r>
            <a:r>
              <a:rPr lang="en-US" altLang="zh-CN" sz="2200" dirty="0"/>
              <a:t> </a:t>
            </a:r>
            <a:r>
              <a:rPr lang="en-US" altLang="zh-CN" sz="2200" dirty="0" err="1" smtClean="0"/>
              <a:t>pthread_mutex_lock</a:t>
            </a:r>
            <a:r>
              <a:rPr lang="en-US" altLang="zh-CN" sz="2200" dirty="0"/>
              <a:t>; </a:t>
            </a:r>
            <a:r>
              <a:rPr lang="en-US" altLang="zh-CN" sz="2200" dirty="0" err="1" smtClean="0"/>
              <a:t>pthread_mutex_unlock</a:t>
            </a:r>
            <a:r>
              <a:rPr lang="en-US" altLang="zh-CN" sz="2200" dirty="0"/>
              <a:t>; </a:t>
            </a:r>
            <a:r>
              <a:rPr lang="en-US" altLang="zh-CN" sz="2200" dirty="0" err="1" smtClean="0"/>
              <a:t>pthread_mutex_timedlock</a:t>
            </a:r>
            <a:r>
              <a:rPr lang="zh-CN" altLang="en-US" sz="2200" dirty="0" smtClean="0"/>
              <a:t>；</a:t>
            </a:r>
            <a:endParaRPr lang="en-US" altLang="zh-CN" sz="2200" dirty="0"/>
          </a:p>
          <a:p>
            <a:endParaRPr lang="en-US" altLang="zh-CN" sz="2200" dirty="0" smtClean="0"/>
          </a:p>
          <a:p>
            <a:endParaRPr lang="en-US" altLang="zh-CN" sz="2200" dirty="0"/>
          </a:p>
          <a:p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238963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pPr algn="l"/>
            <a:r>
              <a:rPr lang="zh-CN" altLang="en-US" dirty="0" smtClean="0"/>
              <a:t>类关系图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50814"/>
            <a:ext cx="730567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67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初始化过程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02541"/>
            <a:ext cx="88924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/>
              <a:t>InitStat</a:t>
            </a:r>
            <a:r>
              <a:rPr lang="zh-CN" altLang="en-US" sz="3600" dirty="0" smtClean="0"/>
              <a:t>：</a:t>
            </a:r>
            <a:endParaRPr lang="en-US" altLang="zh-CN" sz="3600" dirty="0" smtClean="0"/>
          </a:p>
          <a:p>
            <a:r>
              <a:rPr lang="en-US" altLang="zh-CN" sz="2400" dirty="0" err="1" smtClean="0"/>
              <a:t>CStatThread</a:t>
            </a:r>
            <a:r>
              <a:rPr lang="en-US" altLang="zh-CN" sz="2400" dirty="0" smtClean="0"/>
              <a:t>-&gt;</a:t>
            </a:r>
            <a:r>
              <a:rPr lang="en-US" altLang="zh-CN" sz="2400" dirty="0" err="1" smtClean="0"/>
              <a:t>CreateStatIndex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创建索引文件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CStatThread</a:t>
            </a:r>
            <a:r>
              <a:rPr lang="en-US" altLang="zh-CN" sz="2400" dirty="0" smtClean="0"/>
              <a:t>-&gt;</a:t>
            </a:r>
            <a:r>
              <a:rPr lang="en-US" altLang="zh-CN" sz="2400" dirty="0" err="1" smtClean="0"/>
              <a:t>InitStatInfo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读取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CStatThread</a:t>
            </a:r>
            <a:r>
              <a:rPr lang="en-US" altLang="zh-CN" sz="2400" dirty="0"/>
              <a:t>-&gt; </a:t>
            </a:r>
            <a:r>
              <a:rPr lang="en-US" altLang="zh-CN" sz="2400" dirty="0" err="1" smtClean="0"/>
              <a:t>GetItem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写入版本、时间等常量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21175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统计</a:t>
            </a:r>
            <a:r>
              <a:rPr lang="zh-CN" altLang="en-US" dirty="0"/>
              <a:t>计数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602541"/>
            <a:ext cx="889248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统计计数在业务线程里面进行，只计算当前值，以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线程为例：</a:t>
            </a:r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r>
              <a:rPr lang="en-US" altLang="zh-CN" sz="2400" dirty="0" err="1" smtClean="0"/>
              <a:t>CCacheProcess</a:t>
            </a:r>
            <a:endParaRPr lang="en-US" altLang="zh-CN" sz="2400" dirty="0" smtClean="0"/>
          </a:p>
          <a:p>
            <a:r>
              <a:rPr lang="zh-CN" altLang="en-US" sz="2400" dirty="0" smtClean="0"/>
              <a:t>｛</a:t>
            </a:r>
            <a:r>
              <a:rPr lang="en-US" altLang="zh-CN" sz="2400" dirty="0" smtClean="0"/>
              <a:t>……</a:t>
            </a:r>
          </a:p>
          <a:p>
            <a:r>
              <a:rPr lang="en-US" altLang="zh-CN" sz="2400" dirty="0" err="1"/>
              <a:t>statInsertCount</a:t>
            </a:r>
            <a:r>
              <a:rPr lang="en-US" altLang="zh-CN" sz="2400" dirty="0"/>
              <a:t>	= statmgr.GetItemU32(TTC_INSERT_COUNT); </a:t>
            </a:r>
          </a:p>
          <a:p>
            <a:r>
              <a:rPr lang="en-US" altLang="zh-CN" sz="2400" dirty="0" smtClean="0"/>
              <a:t>……</a:t>
            </a:r>
          </a:p>
          <a:p>
            <a:r>
              <a:rPr lang="zh-CN" altLang="en-US" sz="2400" dirty="0" smtClean="0"/>
              <a:t>｝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/>
              <a:t> 			</a:t>
            </a:r>
            <a:r>
              <a:rPr lang="en-US" altLang="zh-CN" sz="2400" dirty="0" smtClean="0"/>
              <a:t>; </a:t>
            </a:r>
          </a:p>
          <a:p>
            <a:r>
              <a:rPr lang="en-US" altLang="zh-CN" sz="2400" dirty="0" err="1"/>
              <a:t>cache_process_request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（）</a:t>
            </a:r>
            <a:endParaRPr lang="en-US" altLang="zh-CN" sz="2400" dirty="0" smtClean="0"/>
          </a:p>
          <a:p>
            <a:r>
              <a:rPr lang="zh-CN" altLang="en-US" sz="2400" dirty="0" smtClean="0"/>
              <a:t>｛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………………</a:t>
            </a:r>
          </a:p>
          <a:p>
            <a:r>
              <a:rPr lang="en-US" altLang="zh-CN" sz="2400" dirty="0"/>
              <a:t>	 case </a:t>
            </a:r>
            <a:r>
              <a:rPr lang="en-US" altLang="zh-CN" sz="2400" dirty="0" err="1"/>
              <a:t>DRequest</a:t>
            </a:r>
            <a:r>
              <a:rPr lang="en-US" altLang="zh-CN" sz="2400" dirty="0"/>
              <a:t>::Insert: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++ </a:t>
            </a:r>
            <a:r>
              <a:rPr lang="en-US" altLang="zh-CN" sz="2400" dirty="0" err="1"/>
              <a:t>statInsertCount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/>
              <a:t>……</a:t>
            </a:r>
            <a:endParaRPr lang="en-US" altLang="zh-CN" sz="2400" dirty="0" smtClean="0"/>
          </a:p>
          <a:p>
            <a:r>
              <a:rPr lang="zh-CN" altLang="en-US" sz="2400" dirty="0" smtClean="0"/>
              <a:t>｝</a:t>
            </a:r>
            <a:r>
              <a:rPr lang="en-US" altLang="zh-CN" sz="2800" dirty="0"/>
              <a:t>	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21557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5931</TotalTime>
  <Words>1007</Words>
  <Application>Microsoft Office PowerPoint</Application>
  <PresentationFormat>全屏显示(4:3)</PresentationFormat>
  <Paragraphs>141</Paragraphs>
  <Slides>13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DTC统计功能分享</vt:lpstr>
      <vt:lpstr>统计模块主要功能</vt:lpstr>
      <vt:lpstr>五种统计值</vt:lpstr>
      <vt:lpstr>五种统计值</vt:lpstr>
      <vt:lpstr>统计模块涉及到的文件</vt:lpstr>
      <vt:lpstr>相关知识点</vt:lpstr>
      <vt:lpstr>类关系图</vt:lpstr>
      <vt:lpstr>初始化过程</vt:lpstr>
      <vt:lpstr>统计计数</vt:lpstr>
      <vt:lpstr>数据汇总</vt:lpstr>
      <vt:lpstr>Stat统计进程短信告警通知</vt:lpstr>
      <vt:lpstr>PowerPoint 演示文稿</vt:lpstr>
      <vt:lpstr>Statool工具的命令行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技术族3级晋等人员面试陈述</dc:title>
  <dc:creator>lightwang(王光勇)</dc:creator>
  <cp:lastModifiedBy>p_jwchen(陈俊伟)</cp:lastModifiedBy>
  <cp:revision>416</cp:revision>
  <dcterms:created xsi:type="dcterms:W3CDTF">2014-02-07T08:39:50Z</dcterms:created>
  <dcterms:modified xsi:type="dcterms:W3CDTF">2014-08-25T08:35:28Z</dcterms:modified>
</cp:coreProperties>
</file>