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8" r:id="rId4"/>
    <p:sldId id="257" r:id="rId5"/>
    <p:sldId id="259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881" autoAdjust="0"/>
  </p:normalViewPr>
  <p:slideViewPr>
    <p:cSldViewPr>
      <p:cViewPr varScale="1">
        <p:scale>
          <a:sx n="70" d="100"/>
          <a:sy n="70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B4CF-DF9B-4BF9-AA4D-26877DEDDBC3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45E84-CADD-494E-8599-36A27E914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smtClean="0"/>
              <a:t>CVersionInfo vi;</a:t>
            </a:r>
            <a:endParaRPr lang="en-US" altLang="zh-CN" smtClean="0"/>
          </a:p>
          <a:p>
            <a:r>
              <a:rPr lang="en-US" altLang="zh-CN" smtClean="0"/>
              <a:t>CVersionInfo() : CSimpleSection(versionInfoDefinition) {}</a:t>
            </a:r>
            <a:r>
              <a:rPr lang="zh-CN" altLang="en-US" smtClean="0"/>
              <a:t>；</a:t>
            </a:r>
            <a:r>
              <a:rPr lang="en-US" altLang="zh-CN" smtClean="0"/>
              <a:t>//</a:t>
            </a:r>
            <a:r>
              <a:rPr lang="zh-CN" altLang="en-US" smtClean="0"/>
              <a:t>父类构造函数传入参数</a:t>
            </a:r>
            <a:endParaRPr lang="en-US" altLang="zh-CN" smtClean="0"/>
          </a:p>
          <a:p>
            <a:r>
              <a:rPr lang="en-US" altLang="zh-CN" smtClean="0"/>
              <a:t>	</a:t>
            </a:r>
          </a:p>
          <a:p>
            <a:r>
              <a:rPr lang="zh-CN" altLang="en-US" smtClean="0"/>
              <a:t>根据</a:t>
            </a:r>
            <a:r>
              <a:rPr lang="en-US" altLang="zh-CN" smtClean="0"/>
              <a:t>versionInfoDefinition</a:t>
            </a:r>
            <a:r>
              <a:rPr lang="zh-CN" altLang="en-US" smtClean="0"/>
              <a:t>，初始化</a:t>
            </a:r>
            <a:r>
              <a:rPr lang="en-US" altLang="zh-CN" smtClean="0"/>
              <a:t>CSectionDefinition </a:t>
            </a:r>
            <a:r>
              <a:rPr lang="zh-CN" altLang="en-US" smtClean="0"/>
              <a:t>类中变量大小：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 CSectionDefinition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uint8_t sectionId;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uint8_t maxTags;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uint8_t tagType[256];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uint8_t TagType(uint8_t i) const { return tagType[i]; };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MaxTags(void) const { return maxTags;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SectionId(void) const { return sectionId;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CSimpleSection</a:t>
            </a:r>
            <a:r>
              <a:rPr lang="zh-CN" altLang="en-US" smtClean="0"/>
              <a:t>的构造函数中：</a:t>
            </a:r>
            <a:endParaRPr lang="en-US" altLang="zh-CN" smtClean="0"/>
          </a:p>
          <a:p>
            <a:r>
              <a:rPr lang="en-US" altLang="zh-CN" smtClean="0"/>
              <a:t>	 </a:t>
            </a:r>
            <a:r>
              <a:rPr lang="en-US" altLang="zh-CN" smtClean="0"/>
              <a:t>FIELD_ZERO(fieldMask);		//</a:t>
            </a:r>
            <a:r>
              <a:rPr lang="zh-CN" altLang="en-US" smtClean="0"/>
              <a:t>初始化为</a:t>
            </a:r>
            <a:r>
              <a:rPr lang="en-US" altLang="zh-CN" smtClean="0"/>
              <a:t>0</a:t>
            </a:r>
            <a:r>
              <a:rPr lang="zh-CN" altLang="en-US" smtClean="0"/>
              <a:t>，存放标志位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vi.SetTableName(tab_name);		//tab_name=test_dtc;</a:t>
            </a:r>
          </a:p>
          <a:p>
            <a:endParaRPr lang="en-US" altLang="zh-CN" smtClean="0"/>
          </a:p>
          <a:p>
            <a:r>
              <a:rPr lang="en-US" altLang="zh-CN" smtClean="0"/>
              <a:t>SetTag(1, CValue::Make(val));//</a:t>
            </a:r>
            <a:r>
              <a:rPr lang="zh-CN" altLang="en-US" smtClean="0"/>
              <a:t>设置</a:t>
            </a:r>
            <a:r>
              <a:rPr lang="en-US" altLang="zh-CN" smtClean="0"/>
              <a:t>fieldMask</a:t>
            </a:r>
            <a:r>
              <a:rPr lang="zh-CN" altLang="en-US" smtClean="0"/>
              <a:t>中各个位，以及针对</a:t>
            </a:r>
            <a:r>
              <a:rPr lang="en-US" altLang="zh-CN" smtClean="0"/>
              <a:t>val</a:t>
            </a:r>
            <a:r>
              <a:rPr lang="zh-CN" altLang="en-US" smtClean="0"/>
              <a:t>的操作。其中</a:t>
            </a:r>
            <a:r>
              <a:rPr lang="en-US" altLang="zh-CN" smtClean="0"/>
              <a:t>CValue::Make(val)</a:t>
            </a:r>
            <a:r>
              <a:rPr lang="zh-CN" altLang="en-US" smtClean="0"/>
              <a:t>引入</a:t>
            </a:r>
            <a:r>
              <a:rPr lang="en-US" altLang="zh-CN" smtClean="0"/>
              <a:t>Binary</a:t>
            </a:r>
            <a:r>
              <a:rPr lang="zh-CN" altLang="en-US" smtClean="0"/>
              <a:t>结构。最终：</a:t>
            </a:r>
            <a:r>
              <a:rPr lang="en-US" altLang="zh-CN" smtClean="0"/>
              <a:t>K-(L-V)</a:t>
            </a:r>
            <a:r>
              <a:rPr lang="zh-CN" altLang="en-US" smtClean="0"/>
              <a:t>存储格式。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1.Win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下面：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#ifndef FD_SETSIZE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FD_SETSIZE      64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#endif /* FD_SETSIZE */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fd_set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u_int   fd_count;               /* how many are SET? */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SOCKET  fd_array[FD_SETSIZE];   /* an array of SOCKETs */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fd_set;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FD_SET(fd, set) do { \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(((fd_set FAR *)(set))-&gt;fd_count &lt; FD_SETSIZE) \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((fd_set FAR *)(set))-&gt;fd_array[((fd_set FAR *)(set))-&gt;fd_count++]=(fd);\           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插入到数组最后。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while(0)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typedef struct</a:t>
            </a:r>
            <a:br>
              <a:rPr lang="en-US" smtClean="0"/>
            </a:br>
            <a:r>
              <a:rPr lang="en-US" smtClean="0"/>
              <a:t>  {</a:t>
            </a:r>
            <a:br>
              <a:rPr lang="en-US" smtClean="0"/>
            </a:br>
            <a:r>
              <a:rPr lang="en-US" smtClean="0"/>
              <a:t>    /* XPG4.2 requires this member name.  Otherwise avoid the name</a:t>
            </a:r>
            <a:br>
              <a:rPr lang="en-US" smtClean="0"/>
            </a:br>
            <a:r>
              <a:rPr lang="en-US" smtClean="0"/>
              <a:t>       from the global namespace.  */</a:t>
            </a:r>
            <a:br>
              <a:rPr lang="en-US" smtClean="0"/>
            </a:br>
            <a:r>
              <a:rPr lang="en-US" smtClean="0"/>
              <a:t>    #ifdef __USE_XOPEN</a:t>
            </a:r>
            <a:br>
              <a:rPr lang="en-US" smtClean="0"/>
            </a:br>
            <a:r>
              <a:rPr lang="en-US" smtClean="0"/>
              <a:t>            __fd_mask fds_bits[__FD_SETSIZE / __NFDBITS];</a:t>
            </a:r>
            <a:br>
              <a:rPr lang="en-US" smtClean="0"/>
            </a:br>
            <a:r>
              <a:rPr lang="en-US" smtClean="0"/>
              <a:t>    # define __FDS_BITS(set) ((set)-&gt;fds_bits)</a:t>
            </a:r>
            <a:br>
              <a:rPr lang="en-US" smtClean="0"/>
            </a:br>
            <a:r>
              <a:rPr lang="en-US" smtClean="0"/>
              <a:t>    #else </a:t>
            </a:r>
            <a:br>
              <a:rPr lang="en-US" smtClean="0"/>
            </a:br>
            <a:r>
              <a:rPr lang="en-US" smtClean="0"/>
              <a:t>            __fd_mask __fds_bits[__FD_SETSIZE / __NFDBITS];</a:t>
            </a:r>
            <a:br>
              <a:rPr lang="en-US" smtClean="0"/>
            </a:br>
            <a:r>
              <a:rPr lang="en-US" smtClean="0"/>
              <a:t>    # define __FDS_BITS(set) ((set)-&gt;__fds_bits)</a:t>
            </a:r>
            <a:br>
              <a:rPr lang="en-US" smtClean="0"/>
            </a:br>
            <a:r>
              <a:rPr lang="en-US" smtClean="0"/>
              <a:t>    #endif</a:t>
            </a:r>
            <a:br>
              <a:rPr lang="en-US" smtClean="0"/>
            </a:br>
            <a:r>
              <a:rPr lang="en-US" smtClean="0"/>
              <a:t>  } fd_set;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、编码：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*EncodeLength(char *p, uint32_t len)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if(len &lt; 240)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p[0] = len;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p+1;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&lt; (13&lt;&lt;8))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p[0] = 0xF0 + (len&gt;&gt;8);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p[1] = len &amp; 0xFF;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p+2;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&lt; (1&lt;&lt;16))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p[0] = 253;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p[1] = len &gt;&gt; 8;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p[2] = len &amp; 0xFF;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p+3;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&lt; (1&lt;&lt;24))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p[0] = 254;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p[1] = len &gt;&gt; 16;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p[2] = len &gt;&gt; 8;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p[3] = len &amp; 0xFF;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p+4;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p[0] = 255;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p[1] = len &gt;&gt; 24;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p[2] = len &gt;&gt; 16;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p[3] = len &gt;&gt; 8;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p[4] = len &amp; 0xFF;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p+5;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、解码：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DecodeLength(CBinary &amp;bin, uint32_t &amp;len)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if(!bin)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-EC_BAD_SECTION_LENGTH;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 = *bin++;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if(len &lt; 240)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&lt;= 252)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if(!bin)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-EC_BAD_SECTION_LENGTH;</a:t>
            </a:r>
          </a:p>
          <a:p>
            <a:r>
              <a:rPr lang="de-DE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 = ((len &amp; 0xF)&lt;&lt;8) + *bin++;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== 253)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if(bin &lt; 2)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-EC_BAD_SECTION_LENGTH;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 = (bin[0]&lt;&lt;8) + bin[1];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 += 2;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if(len == 254)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if(bin &lt; 3)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-EC_BAD_SECTION_LENGTH;</a:t>
            </a:r>
          </a:p>
          <a:p>
            <a:r>
              <a:rPr lang="de-DE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 = (bin[0]&lt;&lt;16) + (bin[1]&lt;&lt;8) + bin[2];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 += 3;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if(bin &lt; 4)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-EC_BAD_SECTION_LENGTH;</a:t>
            </a:r>
          </a:p>
          <a:p>
            <a:r>
              <a:rPr lang="de-DE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 = (bin[0]&lt;&lt;24) + (bin[1]&lt;&lt;16) + (bin[2]&lt;&lt;8) + bin[3];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 += 4;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if(len &gt; MAXPACKETSIZE)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-EC_BAD_VALUE_LENGTH;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CFieldDefinition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字段追加标识说明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 CFieldDefinition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FF_READONLY = 1,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FF_VOLATILE = 2,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FF_DISCARD = 4,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FF_DESC = 0x10,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FF_TIMESTAMP = 0x20,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jd_java_windows_sdk.iss</a:t>
            </a:r>
            <a:r>
              <a:rPr lang="zh-CN" altLang="en-US" smtClean="0"/>
              <a:t>脚本关键代码</a:t>
            </a:r>
            <a:endParaRPr lang="en-US" altLang="zh-CN" smtClean="0"/>
          </a:p>
          <a:p>
            <a:r>
              <a:rPr lang="en-US" altLang="zh-CN" smtClean="0"/>
              <a:t>[Files]</a:t>
            </a:r>
          </a:p>
          <a:p>
            <a:r>
              <a:rPr lang="en-US" altLang="zh-CN" smtClean="0"/>
              <a:t>Source: "E:\vs_test\ttc_4-3-4\src\api\windows_api\Debug\_dtc_java_api.dll"; DestDir: "{sys}"; Flags: 32bit;Check:not Is64BitInstallMode</a:t>
            </a:r>
          </a:p>
          <a:p>
            <a:r>
              <a:rPr lang="en-US" altLang="zh-CN" smtClean="0"/>
              <a:t>Source: "E:\vs_test\ttc_4-3-4\src\api\windows_api\Debug\_dtc_java_api.dll"; DestDir: "{win}\SysWOW64"; Flags: 32bit;Check:Is64BitInstallMode</a:t>
            </a:r>
          </a:p>
          <a:p>
            <a:r>
              <a:rPr lang="en-US" altLang="zh-CN" smtClean="0"/>
              <a:t>Source: "E:\vs_test\ttc_4-3-4\src\api\windows_api\x64\Debug\_dtc_java_api.dll"; DestDir: "{win}\System32";Check:Is64BitInstallMode; Flags: 64bit;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5E84-CADD-494E-8599-36A27E91473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1857364"/>
            <a:ext cx="5429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/>
              <a:t>SDK</a:t>
            </a:r>
            <a:r>
              <a:rPr lang="zh-CN" altLang="en-US" sz="4400" smtClean="0"/>
              <a:t>跨平台开发</a:t>
            </a:r>
            <a:endParaRPr lang="zh-CN" altLang="en-US" sz="4400"/>
          </a:p>
        </p:txBody>
      </p:sp>
      <p:sp>
        <p:nvSpPr>
          <p:cNvPr id="4" name="TextBox 3"/>
          <p:cNvSpPr txBox="1"/>
          <p:nvPr/>
        </p:nvSpPr>
        <p:spPr>
          <a:xfrm>
            <a:off x="5715008" y="557214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李海福</a:t>
            </a:r>
            <a:endParaRPr lang="en-US" altLang="zh-CN" smtClean="0"/>
          </a:p>
          <a:p>
            <a:pPr algn="ctr"/>
            <a:r>
              <a:rPr lang="en-US" altLang="zh-CN" smtClean="0"/>
              <a:t>2014.11.21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70723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3</a:t>
            </a:r>
            <a:r>
              <a:rPr lang="zh-CN" altLang="en-US" sz="2000" smtClean="0"/>
              <a:t>、不同平台</a:t>
            </a:r>
            <a:r>
              <a:rPr lang="en-US" altLang="zh-CN" sz="2000" smtClean="0"/>
              <a:t>select</a:t>
            </a:r>
            <a:r>
              <a:rPr lang="zh-CN" altLang="en-US" sz="2000" smtClean="0"/>
              <a:t>模型</a:t>
            </a:r>
            <a:r>
              <a:rPr lang="en-US" sz="2000" smtClean="0"/>
              <a:t>FD_SET(),  FD_ISSET(), FD_ZERO()</a:t>
            </a:r>
          </a:p>
          <a:p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571472" y="3345420"/>
            <a:ext cx="378621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在</a:t>
            </a:r>
            <a:r>
              <a:rPr lang="en-US" altLang="zh-CN" b="1" smtClean="0"/>
              <a:t>win</a:t>
            </a:r>
            <a:r>
              <a:rPr lang="zh-CN" altLang="en-US" b="1" smtClean="0"/>
              <a:t>下面，实现是</a:t>
            </a:r>
            <a:r>
              <a:rPr lang="en-US" altLang="zh-CN" b="1" smtClean="0"/>
              <a:t>: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348" y="785794"/>
            <a:ext cx="34290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下面是</a:t>
            </a:r>
            <a:r>
              <a:rPr lang="en-US" b="1" smtClean="0"/>
              <a:t>fd_set</a:t>
            </a:r>
            <a:r>
              <a:rPr lang="zh-CN" altLang="en-US" b="1" smtClean="0"/>
              <a:t>在</a:t>
            </a:r>
            <a:r>
              <a:rPr lang="en-US" b="1" smtClean="0"/>
              <a:t>linux</a:t>
            </a:r>
            <a:r>
              <a:rPr lang="zh-CN" altLang="en-US" b="1" smtClean="0"/>
              <a:t>下的实现：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29124" y="785794"/>
            <a:ext cx="241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__FD_SETSIZE</a:t>
            </a:r>
            <a:r>
              <a:rPr lang="zh-CN" altLang="en-US" smtClean="0"/>
              <a:t>是</a:t>
            </a:r>
            <a:r>
              <a:rPr lang="en-US" altLang="zh-CN" smtClean="0"/>
              <a:t>1024!!!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14348" y="1714488"/>
          <a:ext cx="750098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273491"/>
                <a:gridCol w="351592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312541"/>
                <a:gridCol w="223248"/>
                <a:gridCol w="714375"/>
              </a:tblGrid>
              <a:tr h="14287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1023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1000100" y="1571612"/>
            <a:ext cx="357190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72396" y="1500174"/>
            <a:ext cx="500066" cy="1071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000232" y="1571612"/>
            <a:ext cx="285752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3500430" y="1214422"/>
            <a:ext cx="714380" cy="428628"/>
          </a:xfrm>
          <a:prstGeom prst="wedgeEllipseCallout">
            <a:avLst>
              <a:gd name="adj1" fmla="val -234802"/>
              <a:gd name="adj2" fmla="val 2089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Bit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6314" y="3345420"/>
            <a:ext cx="20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FD_SETSIZE </a:t>
            </a:r>
            <a:r>
              <a:rPr lang="zh-CN" altLang="en-US" smtClean="0"/>
              <a:t>是</a:t>
            </a:r>
            <a:r>
              <a:rPr lang="en-US" altLang="zh-CN" smtClean="0"/>
              <a:t>64!!!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42910" y="5143512"/>
          <a:ext cx="7429550" cy="109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5"/>
                <a:gridCol w="742955"/>
                <a:gridCol w="742955"/>
                <a:gridCol w="742955"/>
                <a:gridCol w="742956"/>
                <a:gridCol w="742954"/>
                <a:gridCol w="742955"/>
                <a:gridCol w="742955"/>
                <a:gridCol w="742955"/>
                <a:gridCol w="742955"/>
              </a:tblGrid>
              <a:tr h="54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….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63</a:t>
                      </a:r>
                      <a:endParaRPr lang="zh-CN" altLang="en-US"/>
                    </a:p>
                  </a:txBody>
                  <a:tcPr/>
                </a:tc>
              </a:tr>
              <a:tr h="54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椭圆 20"/>
          <p:cNvSpPr/>
          <p:nvPr/>
        </p:nvSpPr>
        <p:spPr>
          <a:xfrm>
            <a:off x="1428728" y="4786322"/>
            <a:ext cx="642942" cy="1714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3143240" y="3929066"/>
            <a:ext cx="1500198" cy="714380"/>
          </a:xfrm>
          <a:prstGeom prst="wedgeEllipseCallout">
            <a:avLst>
              <a:gd name="adj1" fmla="val -132730"/>
              <a:gd name="adj2" fmla="val 21867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(int)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357298"/>
          <a:ext cx="2500332" cy="5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83"/>
                <a:gridCol w="625083"/>
                <a:gridCol w="625083"/>
                <a:gridCol w="625083"/>
              </a:tblGrid>
              <a:tr h="508636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Ver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Sec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flag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Cmd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48000" y="1357298"/>
          <a:ext cx="5810280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85"/>
                <a:gridCol w="726285"/>
                <a:gridCol w="726285"/>
                <a:gridCol w="726285"/>
                <a:gridCol w="726285"/>
                <a:gridCol w="726285"/>
                <a:gridCol w="726285"/>
                <a:gridCol w="726285"/>
              </a:tblGrid>
              <a:tr h="50006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Len[0]</a:t>
                      </a: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Len[1]</a:t>
                      </a:r>
                      <a:endParaRPr lang="zh-CN" altLang="en-US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Len[i]</a:t>
                      </a:r>
                      <a:endParaRPr lang="zh-CN" altLang="en-US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Len[7]</a:t>
                      </a:r>
                      <a:endParaRPr lang="zh-CN" altLang="en-US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1934" y="357166"/>
            <a:ext cx="50006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Section[i]</a:t>
            </a:r>
            <a:r>
              <a:rPr lang="zh-CN" altLang="en-US" smtClean="0"/>
              <a:t>中所有字段的总字节长度。各字段的不同数据类型，计算方式不同。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rot="16200000" flipV="1">
            <a:off x="5893603" y="1035827"/>
            <a:ext cx="357190" cy="285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1472" y="1857364"/>
          <a:ext cx="8286804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78"/>
                <a:gridCol w="230189"/>
                <a:gridCol w="230189"/>
                <a:gridCol w="460378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C00000"/>
                          </a:solidFill>
                        </a:rPr>
                        <a:t>len</a:t>
                      </a:r>
                      <a:endParaRPr lang="zh-CN" altLang="en-US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C00000"/>
                          </a:solidFill>
                        </a:rPr>
                        <a:t>value</a:t>
                      </a:r>
                      <a:endParaRPr lang="zh-CN" altLang="en-US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5785"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14348" y="44291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struct iovec</a:t>
            </a:r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en-US" altLang="zh-CN" smtClean="0"/>
              <a:t>void *iov_base; /* Pointer to data. */</a:t>
            </a:r>
          </a:p>
          <a:p>
            <a:r>
              <a:rPr lang="en-US" altLang="zh-CN" smtClean="0"/>
              <a:t>size_t iov_len; /* Length of data. */</a:t>
            </a:r>
          </a:p>
          <a:p>
            <a:r>
              <a:rPr lang="en-US" altLang="zh-CN" smtClean="0"/>
              <a:t>};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57686" y="514351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00628" y="4786322"/>
            <a:ext cx="4071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buf=(CBufferChain* ) malloc</a:t>
            </a:r>
            <a:r>
              <a:rPr lang="zh-CN" altLang="en-US" smtClean="0"/>
              <a:t>：开辟一个</a:t>
            </a:r>
            <a:r>
              <a:rPr lang="en-US" altLang="zh-CN" smtClean="0"/>
              <a:t>Buffer</a:t>
            </a:r>
            <a:r>
              <a:rPr lang="zh-CN" altLang="en-US" smtClean="0"/>
              <a:t>链，但此链只有一个结点，其</a:t>
            </a:r>
            <a:r>
              <a:rPr lang="en-US" altLang="zh-CN" smtClean="0"/>
              <a:t>Next-&gt;null.</a:t>
            </a:r>
          </a:p>
          <a:p>
            <a:r>
              <a:rPr lang="en-US" altLang="zh-CN" smtClean="0"/>
              <a:t>char *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en-US" altLang="zh-CN" smtClean="0"/>
              <a:t> = buf-&gt;data + sizeof(struct iovec);</a:t>
            </a:r>
          </a:p>
          <a:p>
            <a:r>
              <a:rPr lang="en-US" altLang="zh-CN" smtClean="0"/>
              <a:t>v-&gt;iov_base = p;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57686" y="471488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指向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14678" y="564357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4744" y="635795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总数据长度：</a:t>
            </a:r>
            <a:r>
              <a:rPr lang="en-US" altLang="zh-CN" smtClean="0"/>
              <a:t> v-&gt;iov_len = sizeof(header)+ header.len[i]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4348" y="378619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Client</a:t>
            </a:r>
            <a:r>
              <a:rPr lang="zh-CN" altLang="en-US" smtClean="0"/>
              <a:t>端最终：</a:t>
            </a:r>
            <a:r>
              <a:rPr lang="en-US" altLang="zh-CN" smtClean="0"/>
              <a:t>send(fd,(</a:t>
            </a:r>
            <a:r>
              <a:rPr lang="en-US" altLang="zh-CN" b="1" smtClean="0"/>
              <a:t>char*)v-&gt;iov_base,v-&gt;iov_len,0)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00034" y="928670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571480"/>
            <a:ext cx="42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</a:rPr>
              <a:t>P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71476" y="2928934"/>
          <a:ext cx="8286804" cy="5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  <a:gridCol w="690567"/>
              </a:tblGrid>
              <a:tr h="5357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等腰三角形 31"/>
          <p:cNvSpPr/>
          <p:nvPr/>
        </p:nvSpPr>
        <p:spPr>
          <a:xfrm>
            <a:off x="2357422" y="1857364"/>
            <a:ext cx="2643206" cy="10001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Version</a:t>
            </a:r>
            <a:r>
              <a:rPr lang="zh-CN" altLang="en-US" smtClean="0">
                <a:solidFill>
                  <a:srgbClr val="C00000"/>
                </a:solidFill>
              </a:rPr>
              <a:t>表结构</a:t>
            </a:r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34" y="1857364"/>
            <a:ext cx="2143140" cy="5000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6143636" y="2500306"/>
            <a:ext cx="2286016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Request</a:t>
            </a:r>
            <a:r>
              <a:rPr lang="zh-CN" altLang="en-US" smtClean="0"/>
              <a:t>表结构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4282" y="142852"/>
            <a:ext cx="3643338" cy="57150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四、</a:t>
            </a:r>
            <a:r>
              <a:rPr lang="en-US" altLang="zh-CN" sz="2400" smtClean="0">
                <a:solidFill>
                  <a:srgbClr val="7030A0"/>
                </a:solidFill>
              </a:rPr>
              <a:t>Client </a:t>
            </a:r>
            <a:r>
              <a:rPr lang="zh-CN" altLang="en-US" sz="2400" smtClean="0">
                <a:solidFill>
                  <a:srgbClr val="7030A0"/>
                </a:solidFill>
              </a:rPr>
              <a:t>端 </a:t>
            </a:r>
            <a:r>
              <a:rPr lang="en-US" altLang="zh-CN" sz="2400" smtClean="0">
                <a:solidFill>
                  <a:srgbClr val="7030A0"/>
                </a:solidFill>
              </a:rPr>
              <a:t>send</a:t>
            </a:r>
            <a:r>
              <a:rPr lang="zh-CN" altLang="en-US" sz="2400" smtClean="0">
                <a:solidFill>
                  <a:srgbClr val="7030A0"/>
                </a:solidFill>
              </a:rPr>
              <a:t>包解析</a:t>
            </a:r>
            <a:endParaRPr lang="en-US" altLang="zh-CN" sz="24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3777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网络传输对数据长度大小斤斤计较，其编码中，特别拿出针对</a:t>
            </a:r>
            <a:r>
              <a:rPr lang="en-US" altLang="zh-CN" smtClean="0"/>
              <a:t>String</a:t>
            </a:r>
            <a:r>
              <a:rPr lang="zh-CN" altLang="en-US" smtClean="0"/>
              <a:t>类型的长度计算进行讲解：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768" y="857232"/>
            <a:ext cx="7143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编码：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428736"/>
            <a:ext cx="7143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start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0562" y="1357298"/>
            <a:ext cx="7143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end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72330" y="1357298"/>
            <a:ext cx="9286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smtClean="0"/>
              <a:t>字节</a:t>
            </a:r>
            <a:endParaRPr lang="zh-CN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214414" y="185736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8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11101111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42976" y="25003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11110000=240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14678" y="250030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smtClean="0">
                <a:solidFill>
                  <a:srgbClr val="C00000"/>
                </a:solidFill>
              </a:rPr>
              <a:t>1111</a:t>
            </a:r>
            <a:r>
              <a:rPr lang="en-US" altLang="zh-CN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mtClean="0"/>
              <a:t>1100 </a:t>
            </a:r>
            <a:r>
              <a:rPr lang="en-US" altLang="zh-CN" smtClean="0">
                <a:solidFill>
                  <a:schemeClr val="accent2"/>
                </a:solidFill>
              </a:rPr>
              <a:t>11111111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350043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1101</a:t>
            </a:r>
            <a:r>
              <a:rPr lang="en-US" altLang="zh-CN" smtClean="0">
                <a:solidFill>
                  <a:schemeClr val="accent2"/>
                </a:solidFill>
              </a:rPr>
              <a:t>00000000	     </a:t>
            </a:r>
            <a:r>
              <a:rPr lang="en-US" altLang="zh-CN" b="1" smtClean="0">
                <a:solidFill>
                  <a:schemeClr val="accent2"/>
                </a:solidFill>
              </a:rPr>
              <a:t> </a:t>
            </a:r>
            <a:r>
              <a:rPr lang="en-US" altLang="zh-CN" b="1" smtClean="0">
                <a:solidFill>
                  <a:srgbClr val="C00000"/>
                </a:solidFill>
              </a:rPr>
              <a:t>1111</a:t>
            </a:r>
            <a:r>
              <a:rPr lang="en-US" altLang="zh-CN" b="1" smtClean="0">
                <a:solidFill>
                  <a:schemeClr val="accent2"/>
                </a:solidFill>
              </a:rPr>
              <a:t> </a:t>
            </a:r>
            <a:r>
              <a:rPr lang="en-US" altLang="zh-CN" smtClean="0"/>
              <a:t>1101 </a:t>
            </a:r>
            <a:r>
              <a:rPr lang="en-US" altLang="zh-CN" u="sng" smtClean="0">
                <a:solidFill>
                  <a:schemeClr val="accent2"/>
                </a:solidFill>
              </a:rPr>
              <a:t>11111111 </a:t>
            </a:r>
            <a:r>
              <a:rPr lang="en-US" altLang="zh-CN" u="sng" smtClean="0">
                <a:solidFill>
                  <a:srgbClr val="7030A0"/>
                </a:solidFill>
              </a:rPr>
              <a:t>11111111</a:t>
            </a:r>
            <a:endParaRPr lang="zh-CN" altLang="en-US" u="sng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976" y="442913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1110 </a:t>
            </a:r>
            <a:r>
              <a:rPr lang="en-US" altLang="zh-CN" smtClean="0">
                <a:solidFill>
                  <a:schemeClr val="accent6"/>
                </a:solidFill>
              </a:rPr>
              <a:t>0…0 </a:t>
            </a:r>
            <a:r>
              <a:rPr lang="en-US" altLang="zh-CN" smtClean="0">
                <a:solidFill>
                  <a:srgbClr val="7030A0"/>
                </a:solidFill>
              </a:rPr>
              <a:t>0…0                </a:t>
            </a:r>
            <a:r>
              <a:rPr lang="en-US" altLang="zh-CN" b="1" smtClean="0">
                <a:solidFill>
                  <a:srgbClr val="C00000"/>
                </a:solidFill>
              </a:rPr>
              <a:t>1111</a:t>
            </a:r>
            <a:r>
              <a:rPr lang="en-US" altLang="zh-CN" smtClean="0">
                <a:solidFill>
                  <a:srgbClr val="7030A0"/>
                </a:solidFill>
              </a:rPr>
              <a:t> </a:t>
            </a:r>
            <a:r>
              <a:rPr lang="en-US" altLang="zh-CN" smtClean="0"/>
              <a:t>1110 </a:t>
            </a:r>
            <a:r>
              <a:rPr lang="en-US" altLang="zh-CN" u="sng" smtClean="0"/>
              <a:t>1…1 1…1 1…1</a:t>
            </a:r>
            <a:endParaRPr lang="zh-CN" altLang="en-US" u="sng"/>
          </a:p>
        </p:txBody>
      </p:sp>
      <p:sp>
        <p:nvSpPr>
          <p:cNvPr id="16" name="TextBox 15"/>
          <p:cNvSpPr txBox="1"/>
          <p:nvPr/>
        </p:nvSpPr>
        <p:spPr>
          <a:xfrm>
            <a:off x="1142976" y="548856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 0…0 0…0 0…0         </a:t>
            </a:r>
            <a:r>
              <a:rPr lang="en-US" altLang="zh-CN" b="1" smtClean="0">
                <a:solidFill>
                  <a:srgbClr val="C00000"/>
                </a:solidFill>
              </a:rPr>
              <a:t>1111</a:t>
            </a:r>
            <a:r>
              <a:rPr lang="en-US" altLang="zh-CN" smtClean="0"/>
              <a:t> 1111 </a:t>
            </a:r>
            <a:r>
              <a:rPr lang="en-US" altLang="zh-CN" u="sng" smtClean="0"/>
              <a:t>1…1 1…1 1…1 1…1</a:t>
            </a:r>
            <a:endParaRPr lang="zh-CN" altLang="en-US" u="sng"/>
          </a:p>
        </p:txBody>
      </p:sp>
      <p:sp>
        <p:nvSpPr>
          <p:cNvPr id="17" name="TextBox 16"/>
          <p:cNvSpPr txBox="1"/>
          <p:nvPr/>
        </p:nvSpPr>
        <p:spPr>
          <a:xfrm>
            <a:off x="7215206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1=0+1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5206" y="24288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2=1+1.5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5206" y="350043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3=1+2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15206" y="442913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4=1+3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86644" y="54885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5=1+4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00562" y="400050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len &lt; (1&lt;&lt;16)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57422" y="400050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解码</a:t>
            </a:r>
            <a:r>
              <a:rPr lang="en-US" altLang="zh-CN" smtClean="0"/>
              <a:t>Len ==253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57422" y="491705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解码</a:t>
            </a:r>
            <a:r>
              <a:rPr lang="en-US" altLang="zh-CN" smtClean="0"/>
              <a:t>Len == 254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00562" y="49291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len &lt; (1&lt;&lt;24)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28794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解码</a:t>
            </a:r>
            <a:r>
              <a:rPr lang="en-US" altLang="zh-CN" smtClean="0"/>
              <a:t>Len == 255  </a:t>
            </a:r>
            <a:r>
              <a:rPr lang="zh-CN" altLang="en-US" smtClean="0"/>
              <a:t>有效</a:t>
            </a:r>
            <a:r>
              <a:rPr lang="en-US" altLang="zh-CN" smtClean="0"/>
              <a:t>4</a:t>
            </a:r>
            <a:r>
              <a:rPr lang="zh-CN" altLang="en-US" smtClean="0"/>
              <a:t>字节</a:t>
            </a:r>
            <a:r>
              <a:rPr lang="en-US" altLang="zh-CN" smtClean="0"/>
              <a:t>        len &lt; (1&lt;&lt;32)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428992" y="5429264"/>
            <a:ext cx="107157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1" idx="3"/>
          </p:cNvCxnSpPr>
          <p:nvPr/>
        </p:nvCxnSpPr>
        <p:spPr>
          <a:xfrm rot="5400000">
            <a:off x="3333195" y="5890918"/>
            <a:ext cx="348523" cy="156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357554" y="4429132"/>
            <a:ext cx="107157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286116" y="3500438"/>
            <a:ext cx="107157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86116" y="2500306"/>
            <a:ext cx="107157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4" idx="3"/>
          </p:cNvCxnSpPr>
          <p:nvPr/>
        </p:nvCxnSpPr>
        <p:spPr>
          <a:xfrm rot="5400000">
            <a:off x="3333195" y="4819348"/>
            <a:ext cx="205647" cy="156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3"/>
          </p:cNvCxnSpPr>
          <p:nvPr/>
        </p:nvCxnSpPr>
        <p:spPr>
          <a:xfrm rot="5400000">
            <a:off x="3261757" y="3890654"/>
            <a:ext cx="205647" cy="156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57422" y="300037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解码</a:t>
            </a:r>
            <a:r>
              <a:rPr lang="en-US" altLang="zh-CN" smtClean="0"/>
              <a:t>Len &lt;= 252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57422" y="207167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解码</a:t>
            </a:r>
            <a:r>
              <a:rPr lang="en-US" altLang="zh-CN" smtClean="0"/>
              <a:t>Len &lt;240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0364" y="928670"/>
            <a:ext cx="7143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解码：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9124" y="300037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len &lt; (13&lt;&lt;8)</a:t>
            </a:r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5037141" y="59650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57686" y="3500438"/>
            <a:ext cx="2071702" cy="428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29124" y="4357694"/>
            <a:ext cx="1357322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500562" y="5429264"/>
            <a:ext cx="1785950" cy="428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57620" y="2428868"/>
            <a:ext cx="157163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rot="16200000" flipH="1">
            <a:off x="7953516" y="2809988"/>
            <a:ext cx="20217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00958" y="300037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有效数据</a:t>
            </a:r>
            <a:r>
              <a:rPr lang="en-US" altLang="zh-CN" sz="1400" smtClean="0"/>
              <a:t>1.5</a:t>
            </a:r>
            <a:r>
              <a:rPr lang="zh-CN" altLang="en-US" sz="1400" smtClean="0"/>
              <a:t>字节</a:t>
            </a:r>
            <a:endParaRPr lang="zh-CN" altLang="en-US" sz="1400"/>
          </a:p>
        </p:txBody>
      </p:sp>
      <p:cxnSp>
        <p:nvCxnSpPr>
          <p:cNvPr id="63" name="直接箭头连接符 62"/>
          <p:cNvCxnSpPr>
            <a:endCxn id="61" idx="1"/>
          </p:cNvCxnSpPr>
          <p:nvPr/>
        </p:nvCxnSpPr>
        <p:spPr>
          <a:xfrm>
            <a:off x="5429256" y="2857496"/>
            <a:ext cx="2071702" cy="29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72396" y="398836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有效数据</a:t>
            </a:r>
            <a:r>
              <a:rPr lang="en-US" altLang="zh-CN" sz="1600" smtClean="0"/>
              <a:t>2</a:t>
            </a:r>
            <a:r>
              <a:rPr lang="zh-CN" altLang="en-US" sz="1600" smtClean="0"/>
              <a:t>字节</a:t>
            </a:r>
            <a:endParaRPr lang="zh-CN" altLang="en-US" sz="16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6429388" y="3643314"/>
            <a:ext cx="1143008" cy="44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2396" y="6143644"/>
            <a:ext cx="157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C00000"/>
                </a:solidFill>
              </a:rPr>
              <a:t>有效数据</a:t>
            </a:r>
            <a:r>
              <a:rPr lang="en-US" altLang="zh-CN" sz="1600" smtClean="0">
                <a:solidFill>
                  <a:srgbClr val="C00000"/>
                </a:solidFill>
              </a:rPr>
              <a:t>4</a:t>
            </a:r>
            <a:r>
              <a:rPr lang="zh-CN" altLang="en-US" sz="1600" smtClean="0">
                <a:solidFill>
                  <a:srgbClr val="C00000"/>
                </a:solidFill>
              </a:rPr>
              <a:t>字节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69" name="直接箭头连接符 68"/>
          <p:cNvCxnSpPr>
            <a:stCxn id="56" idx="3"/>
          </p:cNvCxnSpPr>
          <p:nvPr/>
        </p:nvCxnSpPr>
        <p:spPr>
          <a:xfrm>
            <a:off x="6286512" y="5643578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7679553" y="382190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6200000" flipH="1">
            <a:off x="7786710" y="585789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00958" y="2143116"/>
            <a:ext cx="157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有效数据</a:t>
            </a:r>
            <a:r>
              <a:rPr lang="en-US" altLang="zh-CN" sz="1600" smtClean="0"/>
              <a:t>1</a:t>
            </a:r>
            <a:r>
              <a:rPr lang="zh-CN" altLang="en-US" sz="1600" smtClean="0"/>
              <a:t>字节</a:t>
            </a:r>
            <a:endParaRPr lang="zh-CN" altLang="en-US" sz="1600"/>
          </a:p>
        </p:txBody>
      </p:sp>
      <p:cxnSp>
        <p:nvCxnSpPr>
          <p:cNvPr id="79" name="直接箭头连接符 78"/>
          <p:cNvCxnSpPr/>
          <p:nvPr/>
        </p:nvCxnSpPr>
        <p:spPr>
          <a:xfrm rot="16200000" flipH="1">
            <a:off x="7822429" y="203595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4" idx="1"/>
          </p:cNvCxnSpPr>
          <p:nvPr/>
        </p:nvCxnSpPr>
        <p:spPr>
          <a:xfrm>
            <a:off x="5286380" y="2000240"/>
            <a:ext cx="2214578" cy="312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-32" y="648869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例子，编码：</a:t>
            </a:r>
            <a:r>
              <a:rPr lang="en-US" altLang="zh-CN" smtClean="0"/>
              <a:t>p[0]=255</a:t>
            </a:r>
            <a:r>
              <a:rPr lang="zh-CN" altLang="en-US" smtClean="0"/>
              <a:t>解码时标识有效长度</a:t>
            </a:r>
            <a:r>
              <a:rPr lang="en-US" altLang="zh-CN" smtClean="0"/>
              <a:t>4</a:t>
            </a:r>
            <a:r>
              <a:rPr lang="zh-CN" altLang="en-US" smtClean="0"/>
              <a:t>字节，</a:t>
            </a:r>
            <a:r>
              <a:rPr lang="en-US" altLang="zh-CN" smtClean="0"/>
              <a:t>p[1]…p[4]</a:t>
            </a:r>
            <a:r>
              <a:rPr lang="zh-CN" altLang="en-US" smtClean="0"/>
              <a:t>存放数据。</a:t>
            </a:r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643866" y="5000636"/>
            <a:ext cx="192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有效数据</a:t>
            </a:r>
            <a:r>
              <a:rPr lang="en-US" altLang="zh-CN" sz="1600" smtClean="0"/>
              <a:t>3</a:t>
            </a:r>
            <a:r>
              <a:rPr lang="zh-CN" altLang="en-US" sz="1600" smtClean="0"/>
              <a:t>字节</a:t>
            </a:r>
            <a:endParaRPr lang="zh-CN" altLang="en-US" sz="1600"/>
          </a:p>
        </p:txBody>
      </p:sp>
      <p:cxnSp>
        <p:nvCxnSpPr>
          <p:cNvPr id="85" name="直接箭头连接符 84"/>
          <p:cNvCxnSpPr/>
          <p:nvPr/>
        </p:nvCxnSpPr>
        <p:spPr>
          <a:xfrm rot="16200000" flipH="1">
            <a:off x="7858148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3" idx="1"/>
          </p:cNvCxnSpPr>
          <p:nvPr/>
        </p:nvCxnSpPr>
        <p:spPr>
          <a:xfrm>
            <a:off x="5786446" y="4786322"/>
            <a:ext cx="1857420" cy="38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15206" y="6488692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p[0],   p[1]…p[4]</a:t>
            </a:r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 rot="5400000">
            <a:off x="7215206" y="6000768"/>
            <a:ext cx="642942" cy="214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8143900" y="6500834"/>
            <a:ext cx="142876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406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11110000</a:t>
            </a:r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00034" y="350043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</a:t>
            </a:r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8596" y="4429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</a:t>
            </a:r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8596" y="550070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</a:t>
            </a:r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8596" y="3429000"/>
            <a:ext cx="642942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0" y="2428868"/>
            <a:ext cx="642910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0" y="2059536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补齐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568091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、先</a:t>
            </a:r>
            <a:r>
              <a:rPr lang="en-US" altLang="zh-CN" smtClean="0"/>
              <a:t>recv()</a:t>
            </a:r>
            <a:r>
              <a:rPr lang="zh-CN" altLang="en-US" smtClean="0"/>
              <a:t>到</a:t>
            </a:r>
            <a:r>
              <a:rPr lang="en-US" altLang="zh-CN" smtClean="0"/>
              <a:t>Header</a:t>
            </a:r>
            <a:r>
              <a:rPr lang="zh-CN" altLang="en-US" smtClean="0"/>
              <a:t>结构</a:t>
            </a:r>
            <a:r>
              <a:rPr lang="en-US" altLang="zh-CN" smtClean="0"/>
              <a:t>36</a:t>
            </a:r>
            <a:r>
              <a:rPr lang="zh-CN" altLang="en-US" smtClean="0"/>
              <a:t>个字节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、再</a:t>
            </a:r>
            <a:r>
              <a:rPr lang="en-US" altLang="zh-CN" smtClean="0"/>
              <a:t>recv()</a:t>
            </a:r>
            <a:r>
              <a:rPr lang="zh-CN" altLang="en-US" smtClean="0"/>
              <a:t>到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sections</a:t>
            </a:r>
            <a:r>
              <a:rPr lang="zh-CN" altLang="en-US" smtClean="0"/>
              <a:t>段数据。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5720" y="1142984"/>
            <a:ext cx="742955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详细讲解</a:t>
            </a:r>
            <a:r>
              <a:rPr lang="en-US" altLang="zh-CN" smtClean="0"/>
              <a:t>section[1]= TableDefinition</a:t>
            </a:r>
            <a:r>
              <a:rPr lang="zh-CN" altLang="en-US" smtClean="0"/>
              <a:t>，数据库中表结构的平坦化处理：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2976" y="2110641"/>
            <a:ext cx="6357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/***** table definition packing:</a:t>
            </a:r>
          </a:p>
          <a:p>
            <a:r>
              <a:rPr lang="en-US" altLang="zh-CN" smtClean="0"/>
              <a:t> * &lt;HASH&gt;16 bytes, MD5 of remain data</a:t>
            </a:r>
          </a:p>
          <a:p>
            <a:r>
              <a:rPr lang="en-US" altLang="zh-CN" smtClean="0"/>
              <a:t> * &lt;VER&gt;1 byte, ==1</a:t>
            </a:r>
          </a:p>
          <a:p>
            <a:r>
              <a:rPr lang="en-US" altLang="zh-CN" smtClean="0">
                <a:solidFill>
                  <a:srgbClr val="C00000"/>
                </a:solidFill>
              </a:rPr>
              <a:t> * &lt;NAMELEN&gt;1 byte, length of table name</a:t>
            </a:r>
          </a:p>
          <a:p>
            <a:r>
              <a:rPr lang="en-US" altLang="zh-CN" smtClean="0"/>
              <a:t> * &lt;TABLENAME&gt;&lt;NAMELEN&gt; bytes, table name</a:t>
            </a:r>
          </a:p>
          <a:p>
            <a:r>
              <a:rPr lang="en-US" altLang="zh-CN" smtClean="0">
                <a:solidFill>
                  <a:srgbClr val="C00000"/>
                </a:solidFill>
              </a:rPr>
              <a:t>* &lt;NFIELD&gt;1 byte, total field# exclude key</a:t>
            </a:r>
          </a:p>
          <a:p>
            <a:r>
              <a:rPr lang="en-US" altLang="zh-CN" smtClean="0"/>
              <a:t> * &lt;FIELD&gt; list</a:t>
            </a:r>
          </a:p>
          <a:p>
            <a:r>
              <a:rPr lang="en-US" altLang="zh-CN" smtClean="0"/>
              <a:t> *   &lt;FIELDID&gt;1 byte, field ID</a:t>
            </a:r>
          </a:p>
          <a:p>
            <a:r>
              <a:rPr lang="en-US" altLang="zh-CN" smtClean="0"/>
              <a:t> *   &lt;FIELDTYPE&gt;   1 byte, field type</a:t>
            </a:r>
          </a:p>
          <a:p>
            <a:r>
              <a:rPr lang="en-US" altLang="zh-CN" smtClean="0"/>
              <a:t> *   &lt;FIELDSIZE&gt;   1 byte, field size</a:t>
            </a:r>
          </a:p>
          <a:p>
            <a:r>
              <a:rPr lang="en-US" altLang="zh-CN" smtClean="0"/>
              <a:t> *   &lt;FNAMELEN&gt;    1 byte, length of field name</a:t>
            </a:r>
          </a:p>
          <a:p>
            <a:r>
              <a:rPr lang="en-US" altLang="zh-CN" smtClean="0"/>
              <a:t> *   &lt;FNAME&gt;       &lt;FNAMELEN&gt; bytes, field name</a:t>
            </a:r>
          </a:p>
          <a:p>
            <a:r>
              <a:rPr lang="en-US" altLang="zh-CN" smtClean="0"/>
              <a:t> * &lt;ATTR&gt;table attribute, Section encoding format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r>
              <a:rPr lang="en-US" altLang="zh-CN" b="1" smtClean="0"/>
              <a:t>int CTableDefinition::BuildInfoCache(void){}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185736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、表的内存模型：表结构平坦化数据处理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72264" y="2714620"/>
            <a:ext cx="2071702" cy="23574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此为</a:t>
            </a:r>
            <a:r>
              <a:rPr lang="en-US" altLang="zh-CN" smtClean="0"/>
              <a:t>Server</a:t>
            </a:r>
            <a:r>
              <a:rPr lang="zh-CN" altLang="en-US" smtClean="0"/>
              <a:t>端针对表结构的平坦化数据处理，理解之后，</a:t>
            </a:r>
            <a:r>
              <a:rPr lang="en-US" altLang="zh-CN" smtClean="0"/>
              <a:t>Client</a:t>
            </a:r>
            <a:r>
              <a:rPr lang="zh-CN" altLang="en-US" smtClean="0"/>
              <a:t>端对其进行解析。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857224" y="307181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857224" y="342900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3143248"/>
            <a:ext cx="928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注释顺序反了，误导人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85786" y="628652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int n = 16/*hash*/+1/*</a:t>
            </a:r>
            <a:r>
              <a:rPr lang="en-US" altLang="zh-CN" b="1" u="sng" smtClean="0"/>
              <a:t>ver*/+1+/*nf*/+1/*nl*/+tableName.len;</a:t>
            </a:r>
          </a:p>
          <a:p>
            <a:r>
              <a:rPr lang="en-US" altLang="zh-CN" b="1" smtClean="0"/>
              <a:t>n += 1/*id*/+1/*type*/+5/*size*/+1/*</a:t>
            </a:r>
            <a:r>
              <a:rPr lang="en-US" altLang="zh-CN" b="1" u="sng" smtClean="0"/>
              <a:t>nl*/+fieldList[i].nameLen;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-32" y="-24"/>
            <a:ext cx="3643338" cy="57150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五、</a:t>
            </a:r>
            <a:r>
              <a:rPr lang="en-US" altLang="zh-CN" sz="2400" smtClean="0">
                <a:solidFill>
                  <a:srgbClr val="7030A0"/>
                </a:solidFill>
              </a:rPr>
              <a:t>Client </a:t>
            </a:r>
            <a:r>
              <a:rPr lang="zh-CN" altLang="en-US" sz="2400" smtClean="0">
                <a:solidFill>
                  <a:srgbClr val="7030A0"/>
                </a:solidFill>
              </a:rPr>
              <a:t>端 </a:t>
            </a:r>
            <a:r>
              <a:rPr lang="en-US" altLang="zh-CN" sz="2400" smtClean="0">
                <a:solidFill>
                  <a:srgbClr val="7030A0"/>
                </a:solidFill>
              </a:rPr>
              <a:t>recv</a:t>
            </a:r>
            <a:r>
              <a:rPr lang="zh-CN" altLang="en-US" sz="2400" smtClean="0">
                <a:solidFill>
                  <a:srgbClr val="7030A0"/>
                </a:solidFill>
              </a:rPr>
              <a:t>包解析</a:t>
            </a:r>
            <a:endParaRPr lang="en-US" altLang="zh-CN" sz="24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0001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6050" y="50004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16byteshash</a:t>
            </a:r>
            <a:r>
              <a:rPr lang="zh-CN" altLang="en-US" smtClean="0"/>
              <a:t>摘要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00760" y="4286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ver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6107917" y="8215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2264" y="42860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nameLen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500826" y="78579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6710" y="714356"/>
            <a:ext cx="13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tablename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358082" y="1071546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1714480" y="571480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720" y="14285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Total fieldsNum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358082" y="15716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48" y="1357298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Field 1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321571" y="2178835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7290" y="285749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Field i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107653" y="260746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0496" y="292893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Field n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4282" y="3786190"/>
            <a:ext cx="1928826" cy="8572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解析表结构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0166" y="4675070"/>
            <a:ext cx="400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 verify MD5;	//hash</a:t>
            </a:r>
            <a:r>
              <a:rPr lang="zh-CN" altLang="en-US" smtClean="0"/>
              <a:t>校验</a:t>
            </a:r>
            <a:endParaRPr lang="en-US" altLang="zh-CN" smtClean="0"/>
          </a:p>
          <a:p>
            <a:r>
              <a:rPr lang="en-US" altLang="zh-CN" smtClean="0"/>
              <a:t>2. Ver != 1;	//</a:t>
            </a:r>
            <a:r>
              <a:rPr lang="zh-CN" altLang="en-US" smtClean="0"/>
              <a:t>版本号</a:t>
            </a:r>
            <a:endParaRPr lang="en-US" altLang="zh-CN" smtClean="0"/>
          </a:p>
          <a:p>
            <a:r>
              <a:rPr lang="en-US" altLang="zh-CN" smtClean="0"/>
              <a:t>3. tableName.len;	//</a:t>
            </a:r>
            <a:r>
              <a:rPr lang="zh-CN" altLang="en-US" smtClean="0"/>
              <a:t>表名长度</a:t>
            </a:r>
            <a:endParaRPr lang="en-US" altLang="zh-CN" smtClean="0"/>
          </a:p>
          <a:p>
            <a:r>
              <a:rPr lang="en-US" altLang="zh-CN" smtClean="0"/>
              <a:t>4. tableName.ptr;	//</a:t>
            </a:r>
            <a:r>
              <a:rPr lang="zh-CN" altLang="en-US" smtClean="0"/>
              <a:t>表名</a:t>
            </a:r>
            <a:endParaRPr lang="en-US" altLang="zh-CN" smtClean="0"/>
          </a:p>
          <a:p>
            <a:r>
              <a:rPr lang="en-US" altLang="zh-CN" smtClean="0"/>
              <a:t>5. maxFields;  	//</a:t>
            </a:r>
            <a:r>
              <a:rPr lang="zh-CN" altLang="en-US" smtClean="0"/>
              <a:t>字段总数</a:t>
            </a:r>
            <a:endParaRPr lang="en-US" altLang="zh-CN" smtClean="0"/>
          </a:p>
          <a:p>
            <a:r>
              <a:rPr lang="en-US" altLang="zh-CN" smtClean="0"/>
              <a:t>6. fieldList[id]	//</a:t>
            </a:r>
            <a:r>
              <a:rPr lang="zh-CN" altLang="en-US" smtClean="0"/>
              <a:t>解析各个字段</a:t>
            </a:r>
            <a:endParaRPr lang="en-US" altLang="zh-CN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72132" y="3214686"/>
            <a:ext cx="3286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Stuct CFeildDefinition{</a:t>
            </a:r>
          </a:p>
          <a:p>
            <a:r>
              <a:rPr lang="en-US" altLang="zh-CN" smtClean="0"/>
              <a:t>public:</a:t>
            </a:r>
          </a:p>
          <a:p>
            <a:r>
              <a:rPr lang="en-US" altLang="zh-CN" smtClean="0"/>
              <a:t>char *fieldName;</a:t>
            </a:r>
          </a:p>
          <a:p>
            <a:r>
              <a:rPr lang="en-US" altLang="zh-CN" smtClean="0"/>
              <a:t>int fieldSize;       //bytes</a:t>
            </a:r>
          </a:p>
          <a:p>
            <a:r>
              <a:rPr lang="en-US" altLang="zh-CN" smtClean="0"/>
              <a:t>uint8_t fieldType;</a:t>
            </a:r>
          </a:p>
          <a:p>
            <a:r>
              <a:rPr lang="en-US" altLang="zh-CN" smtClean="0"/>
              <a:t>uint8_t nameLen;</a:t>
            </a:r>
          </a:p>
          <a:p>
            <a:r>
              <a:rPr lang="en-US" altLang="zh-CN" smtClean="0"/>
              <a:t>uint8_t offset;</a:t>
            </a:r>
          </a:p>
          <a:p>
            <a:r>
              <a:rPr lang="en-US" altLang="zh-CN" smtClean="0"/>
              <a:t>fieldflag_t flags;</a:t>
            </a:r>
            <a:endParaRPr lang="zh-CN" altLang="en-US" smtClean="0"/>
          </a:p>
          <a:p>
            <a:r>
              <a:rPr lang="en-US" altLang="zh-CN" smtClean="0"/>
              <a:t>int boffset</a:t>
            </a:r>
            <a:endParaRPr lang="zh-CN" altLang="en-US" smtClean="0"/>
          </a:p>
          <a:p>
            <a:r>
              <a:rPr lang="en-US" altLang="zh-CN" smtClean="0"/>
              <a:t>int bsize;         //bits</a:t>
            </a:r>
          </a:p>
          <a:p>
            <a:r>
              <a:rPr lang="en-US" altLang="zh-CN" smtClean="0"/>
              <a:t>uint16_t next;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61500160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480"/>
            <a:ext cx="9144000" cy="628654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0" y="0"/>
            <a:ext cx="8429652" cy="57150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六、</a:t>
            </a:r>
            <a:r>
              <a:rPr lang="en-US" altLang="zh-CN" sz="2400" smtClean="0">
                <a:solidFill>
                  <a:srgbClr val="7030A0"/>
                </a:solidFill>
              </a:rPr>
              <a:t>JNI(</a:t>
            </a:r>
            <a:r>
              <a:rPr lang="en-US" sz="2400" smtClean="0">
                <a:solidFill>
                  <a:srgbClr val="7030A0"/>
                </a:solidFill>
              </a:rPr>
              <a:t>Java Native Interface)</a:t>
            </a:r>
            <a:r>
              <a:rPr lang="zh-CN" altLang="en-US" sz="2400" smtClean="0">
                <a:solidFill>
                  <a:srgbClr val="7030A0"/>
                </a:solidFill>
              </a:rPr>
              <a:t>与</a:t>
            </a:r>
            <a:r>
              <a:rPr lang="en-US" altLang="zh-CN" sz="2400" smtClean="0">
                <a:solidFill>
                  <a:srgbClr val="7030A0"/>
                </a:solidFill>
              </a:rPr>
              <a:t>DLL</a:t>
            </a:r>
            <a:r>
              <a:rPr lang="zh-CN" altLang="en-US" sz="2400" smtClean="0">
                <a:solidFill>
                  <a:srgbClr val="7030A0"/>
                </a:solidFill>
              </a:rPr>
              <a:t>交互  ：</a:t>
            </a:r>
            <a:r>
              <a:rPr lang="zh-CN" altLang="en-US" sz="2400" smtClean="0">
                <a:solidFill>
                  <a:srgbClr val="FF0000"/>
                </a:solidFill>
              </a:rPr>
              <a:t>与原</a:t>
            </a:r>
            <a:r>
              <a:rPr lang="en-US" altLang="zh-CN" sz="2400" smtClean="0">
                <a:solidFill>
                  <a:srgbClr val="FF0000"/>
                </a:solidFill>
              </a:rPr>
              <a:t>jar</a:t>
            </a:r>
            <a:r>
              <a:rPr lang="zh-CN" altLang="en-US" sz="2400" smtClean="0">
                <a:solidFill>
                  <a:srgbClr val="FF0000"/>
                </a:solidFill>
              </a:rPr>
              <a:t>包完全兼容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996719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smtClean="0"/>
              <a:t>由于本地</a:t>
            </a:r>
            <a:r>
              <a:rPr lang="en-US" altLang="zh-CN" sz="2000" smtClean="0"/>
              <a:t>PC</a:t>
            </a:r>
            <a:r>
              <a:rPr lang="zh-CN" altLang="en-US" sz="2000" smtClean="0"/>
              <a:t>系统有可能为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位系统，其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版本肯定为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位系统；若</a:t>
            </a:r>
            <a:r>
              <a:rPr lang="en-US" altLang="zh-CN" sz="2000" smtClean="0"/>
              <a:t>PC</a:t>
            </a:r>
            <a:r>
              <a:rPr lang="zh-CN" altLang="en-US" sz="2000" smtClean="0"/>
              <a:t>为</a:t>
            </a:r>
            <a:r>
              <a:rPr lang="en-US" altLang="zh-CN" sz="2000" smtClean="0"/>
              <a:t>64</a:t>
            </a:r>
            <a:r>
              <a:rPr lang="zh-CN" altLang="en-US" sz="2000" smtClean="0"/>
              <a:t>位操作系统，则其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版本可能为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位、</a:t>
            </a:r>
            <a:r>
              <a:rPr lang="en-US" altLang="zh-CN" sz="2000" smtClean="0"/>
              <a:t>64</a:t>
            </a:r>
            <a:r>
              <a:rPr lang="zh-CN" altLang="en-US" sz="2000" smtClean="0"/>
              <a:t>位系统。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1714480" y="3286124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dtc_java_api.dll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14480" y="5000636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dtc_java_api.dll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5786" y="264318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Vs2012</a:t>
            </a:r>
            <a:r>
              <a:rPr lang="zh-CN" altLang="en-US" smtClean="0"/>
              <a:t>生成</a:t>
            </a:r>
            <a:r>
              <a:rPr lang="en-US" altLang="zh-CN" smtClean="0"/>
              <a:t>_dtc_java_api.dll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7224" y="3286124"/>
            <a:ext cx="857256" cy="642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32bits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7224" y="5000636"/>
            <a:ext cx="857256" cy="642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64bits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500958" y="4643446"/>
            <a:ext cx="1143008" cy="7858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</a:t>
            </a:r>
            <a:r>
              <a:rPr lang="en-US" altLang="zh-CN" smtClean="0"/>
              <a:t>PC</a:t>
            </a:r>
          </a:p>
          <a:p>
            <a:pPr algn="ctr"/>
            <a:r>
              <a:rPr lang="en-US" altLang="zh-CN" smtClean="0"/>
              <a:t>64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500958" y="3214686"/>
            <a:ext cx="1143008" cy="7858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</a:t>
            </a:r>
            <a:r>
              <a:rPr lang="en-US" altLang="zh-CN" smtClean="0"/>
              <a:t>PC</a:t>
            </a:r>
          </a:p>
          <a:p>
            <a:pPr algn="ctr"/>
            <a:r>
              <a:rPr lang="en-US" altLang="zh-CN" smtClean="0"/>
              <a:t>32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00694" y="3357562"/>
            <a:ext cx="2000264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/>
                </a:solidFill>
              </a:rPr>
              <a:t>{win}\System32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0694" y="4500570"/>
            <a:ext cx="2000264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/>
                </a:solidFill>
              </a:rPr>
              <a:t>{win}\ SysWOW64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0694" y="5072074"/>
            <a:ext cx="2000264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/>
                </a:solidFill>
              </a:rPr>
              <a:t>{win}\ System32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857620" y="3571876"/>
            <a:ext cx="1643074" cy="71438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442403">
            <a:off x="3472429" y="4281937"/>
            <a:ext cx="2101677" cy="8707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857620" y="5286388"/>
            <a:ext cx="1643074" cy="1428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714744" y="2357430"/>
            <a:ext cx="1928826" cy="4143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29058" y="400050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自动部署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-32" y="-24"/>
            <a:ext cx="4500594" cy="57150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七、</a:t>
            </a:r>
            <a:r>
              <a:rPr lang="en-US" altLang="zh-CN" sz="2400" smtClean="0">
                <a:solidFill>
                  <a:srgbClr val="7030A0"/>
                </a:solidFill>
              </a:rPr>
              <a:t>Inno Setup </a:t>
            </a:r>
            <a:r>
              <a:rPr lang="zh-CN" altLang="en-US" sz="2400" smtClean="0">
                <a:solidFill>
                  <a:srgbClr val="7030A0"/>
                </a:solidFill>
              </a:rPr>
              <a:t>安装包制作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497660"/>
            <a:ext cx="928694" cy="85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1315045"/>
            <a:ext cx="6500858" cy="454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一、解决方案依赖关系图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二、帧头</a:t>
            </a:r>
            <a:r>
              <a:rPr lang="en-US" altLang="zh-CN" sz="2800" smtClean="0"/>
              <a:t>header</a:t>
            </a:r>
            <a:r>
              <a:rPr lang="zh-CN" altLang="en-US" sz="2800" smtClean="0"/>
              <a:t>协议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三、</a:t>
            </a:r>
            <a:r>
              <a:rPr lang="en-US" altLang="zh-CN" sz="2800" smtClean="0"/>
              <a:t> Len[0]</a:t>
            </a:r>
            <a:r>
              <a:rPr lang="zh-CN" altLang="en-US" sz="2800" smtClean="0"/>
              <a:t>中</a:t>
            </a:r>
            <a:r>
              <a:rPr lang="en-US" altLang="zh-CN" sz="2800" smtClean="0"/>
              <a:t>VersionInfo</a:t>
            </a:r>
            <a:r>
              <a:rPr lang="zh-CN" altLang="en-US" sz="2800" smtClean="0"/>
              <a:t>结构解析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四、</a:t>
            </a:r>
            <a:r>
              <a:rPr lang="en-US" altLang="zh-CN" sz="2800" smtClean="0"/>
              <a:t>Client </a:t>
            </a:r>
            <a:r>
              <a:rPr lang="zh-CN" altLang="en-US" sz="2800" smtClean="0"/>
              <a:t>端 </a:t>
            </a:r>
            <a:r>
              <a:rPr lang="en-US" altLang="zh-CN" sz="2800" smtClean="0"/>
              <a:t>send</a:t>
            </a:r>
            <a:r>
              <a:rPr lang="zh-CN" altLang="en-US" sz="2800" smtClean="0"/>
              <a:t>包解析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五、</a:t>
            </a:r>
            <a:r>
              <a:rPr lang="en-US" altLang="zh-CN" sz="2800" smtClean="0"/>
              <a:t>Client </a:t>
            </a:r>
            <a:r>
              <a:rPr lang="zh-CN" altLang="en-US" sz="2800" smtClean="0"/>
              <a:t>端 </a:t>
            </a:r>
            <a:r>
              <a:rPr lang="en-US" altLang="zh-CN" sz="2800" smtClean="0"/>
              <a:t>recv</a:t>
            </a:r>
            <a:r>
              <a:rPr lang="zh-CN" altLang="en-US" sz="2800" smtClean="0"/>
              <a:t>包解析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六、</a:t>
            </a:r>
            <a:r>
              <a:rPr lang="en-US" altLang="zh-CN" sz="2800" smtClean="0"/>
              <a:t>JNI(</a:t>
            </a:r>
            <a:r>
              <a:rPr lang="en-US" sz="2800" smtClean="0"/>
              <a:t>Java Native Interface)</a:t>
            </a:r>
            <a:r>
              <a:rPr lang="zh-CN" altLang="en-US" sz="2800" smtClean="0"/>
              <a:t>与</a:t>
            </a:r>
            <a:r>
              <a:rPr lang="en-US" altLang="zh-CN" sz="2800" smtClean="0"/>
              <a:t>DLL</a:t>
            </a:r>
            <a:r>
              <a:rPr lang="zh-CN" altLang="en-US" sz="2800" smtClean="0"/>
              <a:t>交互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七、</a:t>
            </a:r>
            <a:r>
              <a:rPr lang="en-US" altLang="zh-CN" sz="2800" smtClean="0"/>
              <a:t>Inno Setup </a:t>
            </a:r>
            <a:r>
              <a:rPr lang="zh-CN" altLang="en-US" sz="2800" smtClean="0"/>
              <a:t>安装包制作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364" y="35716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目</a:t>
            </a:r>
            <a:r>
              <a:rPr lang="en-US" altLang="zh-CN" sz="3200" b="1" smtClean="0"/>
              <a:t>	</a:t>
            </a:r>
            <a:r>
              <a:rPr lang="zh-CN" altLang="en-US" sz="3200" b="1" smtClean="0"/>
              <a:t>录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79" y="1142984"/>
            <a:ext cx="359092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500174"/>
            <a:ext cx="5010150" cy="485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 7"/>
          <p:cNvSpPr/>
          <p:nvPr/>
        </p:nvSpPr>
        <p:spPr>
          <a:xfrm>
            <a:off x="0" y="214290"/>
            <a:ext cx="3929058" cy="57150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一、解决方案依赖关系图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44" y="1285860"/>
          <a:ext cx="8786844" cy="12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535780"/>
                <a:gridCol w="732237"/>
                <a:gridCol w="732237"/>
                <a:gridCol w="732237"/>
                <a:gridCol w="732237"/>
                <a:gridCol w="732237"/>
                <a:gridCol w="732237"/>
                <a:gridCol w="732237"/>
                <a:gridCol w="732237"/>
                <a:gridCol w="732237"/>
                <a:gridCol w="732237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Len[1]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Len[2]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Len[3]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Len[4]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Len[5]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Len[6]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Len[7]</a:t>
                      </a:r>
                      <a:endParaRPr lang="zh-CN" altLang="en-US" smtClean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57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82" y="3129693"/>
            <a:ext cx="6000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version</a:t>
            </a:r>
            <a:r>
              <a:rPr lang="zh-CN" altLang="en-US" smtClean="0"/>
              <a:t>：版本号，初始化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err="1" smtClean="0"/>
              <a:t>scts</a:t>
            </a:r>
            <a:r>
              <a:rPr lang="zh-CN" altLang="en-US" smtClean="0"/>
              <a:t>：段总数，初始化</a:t>
            </a:r>
            <a:r>
              <a:rPr lang="en-US" altLang="zh-CN" smtClean="0"/>
              <a:t>8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flags</a:t>
            </a:r>
            <a:r>
              <a:rPr lang="zh-CN" altLang="en-US" smtClean="0"/>
              <a:t>：</a:t>
            </a:r>
            <a:r>
              <a:rPr lang="en-US" altLang="zh-CN" smtClean="0"/>
              <a:t>ping</a:t>
            </a:r>
            <a:r>
              <a:rPr lang="zh-CN" altLang="en-US" smtClean="0"/>
              <a:t>请求时，</a:t>
            </a:r>
            <a:r>
              <a:rPr lang="en-US" altLang="zh-CN" err="1" smtClean="0"/>
              <a:t>KeepAlive+NeedTableDefinition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	   ping</a:t>
            </a:r>
            <a:r>
              <a:rPr lang="zh-CN" altLang="en-US" smtClean="0"/>
              <a:t>完毕后，</a:t>
            </a:r>
            <a:r>
              <a:rPr lang="en-US" altLang="zh-CN" err="1" smtClean="0"/>
              <a:t>KeepAlive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	   </a:t>
            </a:r>
            <a:r>
              <a:rPr lang="zh-CN" altLang="en-US" smtClean="0"/>
              <a:t>其余</a:t>
            </a:r>
            <a:r>
              <a:rPr lang="en-US" altLang="zh-CN" err="1" smtClean="0"/>
              <a:t>api</a:t>
            </a:r>
            <a:r>
              <a:rPr lang="zh-CN" altLang="en-US" smtClean="0"/>
              <a:t>没有用到。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err="1" smtClean="0"/>
              <a:t>cmd</a:t>
            </a:r>
            <a:r>
              <a:rPr lang="zh-CN" altLang="en-US" smtClean="0"/>
              <a:t>：对应不同命令请求。重要。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Len[8]</a:t>
            </a:r>
            <a:r>
              <a:rPr lang="zh-CN" altLang="en-US" smtClean="0"/>
              <a:t>：对应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4</a:t>
            </a:r>
            <a:r>
              <a:rPr lang="zh-CN" altLang="en-US" smtClean="0"/>
              <a:t>字节的各个分段的长度信息。</a:t>
            </a:r>
            <a:endParaRPr lang="en-US" altLang="zh-CN" smtClean="0"/>
          </a:p>
          <a:p>
            <a:r>
              <a:rPr lang="zh-CN" altLang="en-US" smtClean="0"/>
              <a:t>存放的长度。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6446" y="3071810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struct</a:t>
            </a:r>
            <a:r>
              <a:rPr lang="en-US" altLang="zh-CN" smtClean="0"/>
              <a:t> </a:t>
            </a:r>
            <a:r>
              <a:rPr lang="en-US" altLang="zh-CN" err="1" smtClean="0"/>
              <a:t>CPacketHeader</a:t>
            </a:r>
            <a:r>
              <a:rPr lang="en-US" altLang="zh-CN" smtClean="0"/>
              <a:t> {</a:t>
            </a:r>
          </a:p>
          <a:p>
            <a:pPr lvl="1"/>
            <a:r>
              <a:rPr lang="en-US" altLang="zh-CN" smtClean="0"/>
              <a:t>uint8_t version;</a:t>
            </a:r>
          </a:p>
          <a:p>
            <a:pPr lvl="1"/>
            <a:r>
              <a:rPr lang="en-US" altLang="zh-CN" smtClean="0"/>
              <a:t>uint8_t </a:t>
            </a:r>
            <a:r>
              <a:rPr lang="en-US" altLang="zh-CN" err="1" smtClean="0"/>
              <a:t>scts</a:t>
            </a:r>
            <a:r>
              <a:rPr lang="en-US" altLang="zh-CN" smtClean="0"/>
              <a:t>;</a:t>
            </a:r>
          </a:p>
          <a:p>
            <a:pPr lvl="1"/>
            <a:r>
              <a:rPr lang="en-US" altLang="zh-CN" smtClean="0"/>
              <a:t>uint8_t flags;</a:t>
            </a:r>
          </a:p>
          <a:p>
            <a:pPr lvl="1"/>
            <a:r>
              <a:rPr lang="en-US" altLang="zh-CN" smtClean="0"/>
              <a:t>uint8_t </a:t>
            </a:r>
            <a:r>
              <a:rPr lang="en-US" altLang="zh-CN" err="1" smtClean="0"/>
              <a:t>cmd</a:t>
            </a:r>
            <a:r>
              <a:rPr lang="en-US" altLang="zh-CN" smtClean="0"/>
              <a:t>;</a:t>
            </a:r>
          </a:p>
          <a:p>
            <a:pPr lvl="1"/>
            <a:r>
              <a:rPr lang="en-US" altLang="zh-CN" smtClean="0"/>
              <a:t>uint32_t </a:t>
            </a:r>
            <a:r>
              <a:rPr lang="en-US" altLang="zh-CN" err="1" smtClean="0"/>
              <a:t>len</a:t>
            </a:r>
            <a:r>
              <a:rPr lang="en-US" altLang="zh-CN" smtClean="0"/>
              <a:t>[</a:t>
            </a:r>
            <a:r>
              <a:rPr lang="en-US" altLang="zh-CN" err="1" smtClean="0"/>
              <a:t>DRequest</a:t>
            </a:r>
            <a:r>
              <a:rPr lang="en-US" altLang="zh-CN" smtClean="0"/>
              <a:t>::Section::Total];</a:t>
            </a:r>
          </a:p>
          <a:p>
            <a:r>
              <a:rPr lang="en-US" altLang="zh-CN" smtClean="0"/>
              <a:t>};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0" y="214290"/>
            <a:ext cx="3500430" cy="57150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二、帧头</a:t>
            </a:r>
            <a:r>
              <a:rPr lang="en-US" altLang="zh-CN" sz="2400" smtClean="0">
                <a:solidFill>
                  <a:srgbClr val="7030A0"/>
                </a:solidFill>
              </a:rPr>
              <a:t>header</a:t>
            </a:r>
            <a:r>
              <a:rPr lang="zh-CN" altLang="en-US" sz="2400" smtClean="0">
                <a:solidFill>
                  <a:srgbClr val="7030A0"/>
                </a:solidFill>
              </a:rPr>
              <a:t>协议</a:t>
            </a:r>
            <a:endParaRPr lang="en-US" altLang="zh-CN" sz="24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448648"/>
            <a:ext cx="54292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Header</a:t>
            </a:r>
            <a:r>
              <a:rPr lang="zh-CN" altLang="en-US" smtClean="0"/>
              <a:t>结构中</a:t>
            </a:r>
            <a:r>
              <a:rPr lang="en-US" altLang="zh-CN" err="1" smtClean="0"/>
              <a:t>cmd</a:t>
            </a:r>
            <a:r>
              <a:rPr lang="zh-CN" altLang="en-US" smtClean="0"/>
              <a:t>的值：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</a:t>
            </a:r>
            <a:r>
              <a:rPr lang="en-US" altLang="zh-CN" err="1" smtClean="0"/>
              <a:t>DRequest</a:t>
            </a:r>
            <a:r>
              <a:rPr lang="en-US" altLang="zh-CN" smtClean="0"/>
              <a:t> {</a:t>
            </a:r>
          </a:p>
          <a:p>
            <a:r>
              <a:rPr lang="en-US" altLang="zh-CN" smtClean="0"/>
              <a:t>public:</a:t>
            </a:r>
          </a:p>
          <a:p>
            <a:pPr lvl="1"/>
            <a:r>
              <a:rPr lang="en-US" altLang="zh-CN" err="1" smtClean="0"/>
              <a:t>enum</a:t>
            </a:r>
            <a:r>
              <a:rPr lang="en-US" altLang="zh-CN" smtClean="0"/>
              <a:t> {</a:t>
            </a:r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Nop</a:t>
            </a:r>
            <a:r>
              <a:rPr lang="en-US" altLang="zh-CN" smtClean="0"/>
              <a:t> = 0,		//Client</a:t>
            </a:r>
            <a:r>
              <a:rPr lang="zh-CN" altLang="en-US" smtClean="0"/>
              <a:t>端</a:t>
            </a:r>
            <a:r>
              <a:rPr lang="en-US" altLang="zh-CN" smtClean="0"/>
              <a:t>ping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ResultCode</a:t>
            </a:r>
            <a:r>
              <a:rPr lang="en-US" altLang="zh-CN" smtClean="0"/>
              <a:t> = 1,	//Server</a:t>
            </a:r>
            <a:r>
              <a:rPr lang="zh-CN" altLang="en-US" smtClean="0"/>
              <a:t>端结果数据返回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ResultSet</a:t>
            </a:r>
            <a:r>
              <a:rPr lang="en-US" altLang="zh-CN" smtClean="0"/>
              <a:t> = 2,	//</a:t>
            </a:r>
            <a:r>
              <a:rPr lang="zh-CN" altLang="en-US" smtClean="0"/>
              <a:t>结果数据设置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SvrAdmin</a:t>
            </a:r>
            <a:r>
              <a:rPr lang="en-US" altLang="zh-CN" smtClean="0"/>
              <a:t> = 3,</a:t>
            </a:r>
          </a:p>
          <a:p>
            <a:pPr lvl="1"/>
            <a:r>
              <a:rPr lang="en-US" altLang="zh-CN" smtClean="0"/>
              <a:t>    Get = 4,		//get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Purge = 5,		//purge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Insert = 6,		//Insert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Update = 7,		//Update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Delete = 8,		//Delete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Replace = 12,</a:t>
            </a:r>
          </a:p>
          <a:p>
            <a:pPr lvl="1"/>
            <a:r>
              <a:rPr lang="en-US" altLang="zh-CN" smtClean="0"/>
              <a:t>    Flush = 13,</a:t>
            </a:r>
          </a:p>
          <a:p>
            <a:pPr lvl="1"/>
            <a:r>
              <a:rPr lang="en-US" altLang="zh-CN" smtClean="0"/>
              <a:t>    Invalidate = 14, </a:t>
            </a:r>
          </a:p>
          <a:p>
            <a:pPr lvl="1"/>
            <a:r>
              <a:rPr lang="en-US" altLang="zh-CN" smtClean="0"/>
              <a:t>    Monitor = 15,	</a:t>
            </a:r>
          </a:p>
          <a:p>
            <a:pPr lvl="1"/>
            <a:r>
              <a:rPr lang="en-US" altLang="zh-CN" smtClean="0"/>
              <a:t>};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428604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Header</a:t>
            </a:r>
            <a:r>
              <a:rPr lang="zh-CN" altLang="en-US" smtClean="0"/>
              <a:t>结构中</a:t>
            </a:r>
            <a:r>
              <a:rPr lang="en-US" altLang="zh-CN" smtClean="0"/>
              <a:t>Flag</a:t>
            </a:r>
            <a:r>
              <a:rPr lang="zh-CN" altLang="en-US" smtClean="0"/>
              <a:t>的值：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Flag {</a:t>
            </a:r>
          </a:p>
          <a:p>
            <a:pPr lvl="1"/>
            <a:r>
              <a:rPr lang="en-US" altLang="zh-CN" smtClean="0"/>
              <a:t>    public:</a:t>
            </a:r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enum</a:t>
            </a:r>
            <a:r>
              <a:rPr lang="en-US" altLang="zh-CN" smtClean="0"/>
              <a:t> {</a:t>
            </a:r>
          </a:p>
          <a:p>
            <a:pPr lvl="1"/>
            <a:r>
              <a:rPr lang="en-US" altLang="zh-CN" smtClean="0"/>
              <a:t>   	 </a:t>
            </a:r>
            <a:r>
              <a:rPr lang="en-US" altLang="zh-CN" err="1" smtClean="0"/>
              <a:t>KeepAlive</a:t>
            </a:r>
            <a:r>
              <a:rPr lang="en-US" altLang="zh-CN" smtClean="0"/>
              <a:t> = 1,//ping</a:t>
            </a:r>
            <a:r>
              <a:rPr lang="zh-CN" altLang="en-US" smtClean="0"/>
              <a:t>完毕，保持连接</a:t>
            </a:r>
            <a:endParaRPr lang="en-US" altLang="zh-CN" smtClean="0"/>
          </a:p>
          <a:p>
            <a:pPr lvl="1"/>
            <a:r>
              <a:rPr lang="en-US" altLang="zh-CN" smtClean="0"/>
              <a:t>    	</a:t>
            </a:r>
            <a:r>
              <a:rPr lang="en-US" altLang="zh-CN" err="1" smtClean="0"/>
              <a:t>NeedTableDefinition</a:t>
            </a:r>
            <a:r>
              <a:rPr lang="en-US" altLang="zh-CN" smtClean="0"/>
              <a:t> = 2,//ping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en-US" altLang="zh-CN" smtClean="0"/>
              <a:t>    	</a:t>
            </a:r>
            <a:r>
              <a:rPr lang="en-US" altLang="zh-CN" err="1" smtClean="0"/>
              <a:t>NoCache</a:t>
            </a:r>
            <a:r>
              <a:rPr lang="en-US" altLang="zh-CN" smtClean="0"/>
              <a:t> = 4,</a:t>
            </a:r>
          </a:p>
          <a:p>
            <a:pPr lvl="1"/>
            <a:r>
              <a:rPr lang="en-US" altLang="zh-CN" smtClean="0"/>
              <a:t>    	</a:t>
            </a:r>
            <a:r>
              <a:rPr lang="en-US" altLang="zh-CN" err="1" smtClean="0"/>
              <a:t>NoResult</a:t>
            </a:r>
            <a:r>
              <a:rPr lang="en-US" altLang="zh-CN" smtClean="0"/>
              <a:t> = 8,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err="1" smtClean="0"/>
              <a:t>NoNextServer</a:t>
            </a:r>
            <a:r>
              <a:rPr lang="en-US" altLang="zh-CN" smtClean="0"/>
              <a:t> = 16,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err="1" smtClean="0"/>
              <a:t>MultiKeyValue</a:t>
            </a:r>
            <a:r>
              <a:rPr lang="en-US" altLang="zh-CN" smtClean="0"/>
              <a:t> = 32,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err="1" smtClean="0"/>
              <a:t>AdminTable</a:t>
            </a:r>
            <a:r>
              <a:rPr lang="en-US" altLang="zh-CN" smtClean="0"/>
              <a:t> = 64,</a:t>
            </a:r>
          </a:p>
          <a:p>
            <a:pPr lvl="1"/>
            <a:r>
              <a:rPr lang="en-US" altLang="zh-CN" smtClean="0"/>
              <a:t>};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4414" y="857232"/>
            <a:ext cx="7286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class Section {</a:t>
            </a:r>
          </a:p>
          <a:p>
            <a:r>
              <a:rPr lang="en-US" altLang="zh-CN" smtClean="0"/>
              <a:t>    public:</a:t>
            </a:r>
          </a:p>
          <a:p>
            <a:pPr lvl="1"/>
            <a:r>
              <a:rPr lang="en-US" altLang="zh-CN" err="1" smtClean="0"/>
              <a:t>enum</a:t>
            </a:r>
            <a:r>
              <a:rPr lang="en-US" altLang="zh-CN" smtClean="0"/>
              <a:t> {</a:t>
            </a:r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VersionInfo</a:t>
            </a:r>
            <a:r>
              <a:rPr lang="en-US" altLang="zh-CN" smtClean="0"/>
              <a:t> = 0,       		//</a:t>
            </a:r>
            <a:r>
              <a:rPr lang="zh-CN" altLang="en-US" smtClean="0"/>
              <a:t>表名、版本等信息结构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TableDefinition</a:t>
            </a:r>
            <a:r>
              <a:rPr lang="en-US" altLang="zh-CN" smtClean="0"/>
              <a:t> = 1,		//</a:t>
            </a:r>
            <a:r>
              <a:rPr lang="zh-CN" altLang="en-US" smtClean="0"/>
              <a:t>数据库中表结构信息，</a:t>
            </a:r>
            <a:r>
              <a:rPr lang="en-US" altLang="zh-CN" smtClean="0"/>
              <a:t>C</a:t>
            </a:r>
            <a:r>
              <a:rPr lang="zh-CN" altLang="en-US" smtClean="0"/>
              <a:t>从</a:t>
            </a:r>
            <a:r>
              <a:rPr lang="en-US" altLang="zh-CN" smtClean="0"/>
              <a:t>S</a:t>
            </a:r>
            <a:r>
              <a:rPr lang="zh-CN" altLang="en-US" smtClean="0"/>
              <a:t>获取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RequestInfo</a:t>
            </a:r>
            <a:r>
              <a:rPr lang="en-US" altLang="zh-CN" smtClean="0"/>
              <a:t> = 2,   		//</a:t>
            </a:r>
            <a:r>
              <a:rPr lang="zh-CN" altLang="en-US" smtClean="0"/>
              <a:t>请求信息结构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ResultInfo</a:t>
            </a:r>
            <a:r>
              <a:rPr lang="en-US" altLang="zh-CN" smtClean="0"/>
              <a:t> = 3,       		//</a:t>
            </a:r>
            <a:r>
              <a:rPr lang="zh-CN" altLang="en-US" smtClean="0"/>
              <a:t>结果信息结构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UpdateInfo</a:t>
            </a:r>
            <a:r>
              <a:rPr lang="en-US" altLang="zh-CN" smtClean="0"/>
              <a:t> = 4,		//</a:t>
            </a:r>
            <a:r>
              <a:rPr lang="zh-CN" altLang="en-US" smtClean="0"/>
              <a:t>用于</a:t>
            </a:r>
            <a:r>
              <a:rPr lang="en-US" altLang="zh-CN" smtClean="0"/>
              <a:t>update</a:t>
            </a:r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ConditionInfo</a:t>
            </a:r>
            <a:r>
              <a:rPr lang="en-US" altLang="zh-CN" smtClean="0"/>
              <a:t> = 5,		//</a:t>
            </a:r>
            <a:r>
              <a:rPr lang="zh-CN" altLang="en-US" smtClean="0"/>
              <a:t>条件信息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FieldSet</a:t>
            </a:r>
            <a:r>
              <a:rPr lang="en-US" altLang="zh-CN" smtClean="0"/>
              <a:t> = 6,			//</a:t>
            </a:r>
            <a:r>
              <a:rPr lang="zh-CN" altLang="en-US" smtClean="0"/>
              <a:t>字段列表的设置</a:t>
            </a:r>
            <a:endParaRPr lang="en-US" altLang="zh-CN" smtClean="0"/>
          </a:p>
          <a:p>
            <a:pPr lvl="1"/>
            <a:r>
              <a:rPr lang="en-US" altLang="zh-CN" smtClean="0"/>
              <a:t>    </a:t>
            </a:r>
            <a:r>
              <a:rPr lang="en-US" altLang="zh-CN" err="1" smtClean="0"/>
              <a:t>ResultSet</a:t>
            </a:r>
            <a:r>
              <a:rPr lang="en-US" altLang="zh-CN" smtClean="0"/>
              <a:t> = 7,		//</a:t>
            </a:r>
            <a:r>
              <a:rPr lang="zh-CN" altLang="en-US" smtClean="0"/>
              <a:t>表格数据的设置</a:t>
            </a:r>
            <a:endParaRPr lang="en-US" altLang="zh-CN" smtClean="0"/>
          </a:p>
          <a:p>
            <a:pPr lvl="1"/>
            <a:r>
              <a:rPr lang="en-US" altLang="zh-CN" smtClean="0"/>
              <a:t>    Total</a:t>
            </a:r>
          </a:p>
          <a:p>
            <a:pPr lvl="1"/>
            <a:r>
              <a:rPr lang="en-US" altLang="zh-CN" smtClean="0"/>
              <a:t>};</a:t>
            </a:r>
            <a:endParaRPr lang="zh-CN" altLang="en-US" smtClean="0"/>
          </a:p>
          <a:p>
            <a:r>
              <a:rPr lang="en-US" altLang="zh-CN" smtClean="0"/>
              <a:t>};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1012812"/>
            <a:ext cx="942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CVersionInfo vi;//</a:t>
            </a:r>
            <a:r>
              <a:rPr lang="zh-CN" altLang="en-US" sz="2000" smtClean="0"/>
              <a:t>声明</a:t>
            </a:r>
            <a:r>
              <a:rPr lang="en-US" altLang="zh-CN" sz="2000" smtClean="0"/>
              <a:t>vi</a:t>
            </a:r>
            <a:r>
              <a:rPr lang="zh-CN" altLang="en-US" sz="2000" smtClean="0"/>
              <a:t>，但内容精髓</a:t>
            </a:r>
            <a:endParaRPr lang="en-US" altLang="zh-CN" sz="2000" smtClean="0"/>
          </a:p>
          <a:p>
            <a:endParaRPr lang="en-US" altLang="zh-CN" smtClean="0"/>
          </a:p>
          <a:p>
            <a:r>
              <a:rPr lang="en-US" altLang="zh-CN" smtClean="0"/>
              <a:t>	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4282" y="142852"/>
            <a:ext cx="4714908" cy="57150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三、</a:t>
            </a:r>
            <a:r>
              <a:rPr lang="en-US" altLang="zh-CN" sz="2400" smtClean="0">
                <a:solidFill>
                  <a:srgbClr val="7030A0"/>
                </a:solidFill>
              </a:rPr>
              <a:t> Len[0]</a:t>
            </a:r>
            <a:r>
              <a:rPr lang="zh-CN" altLang="en-US" sz="2400" smtClean="0">
                <a:solidFill>
                  <a:srgbClr val="7030A0"/>
                </a:solidFill>
              </a:rPr>
              <a:t>中</a:t>
            </a:r>
            <a:r>
              <a:rPr lang="en-US" altLang="zh-CN" sz="2400" smtClean="0">
                <a:solidFill>
                  <a:srgbClr val="7030A0"/>
                </a:solidFill>
              </a:rPr>
              <a:t>VersionInfo</a:t>
            </a:r>
            <a:r>
              <a:rPr lang="zh-CN" altLang="en-US" sz="2400" smtClean="0">
                <a:solidFill>
                  <a:srgbClr val="7030A0"/>
                </a:solidFill>
              </a:rPr>
              <a:t>结构解析</a:t>
            </a:r>
            <a:endParaRPr lang="en-US" altLang="zh-CN" sz="2400" smtClean="0">
              <a:solidFill>
                <a:srgbClr val="7030A0"/>
              </a:solidFill>
            </a:endParaRPr>
          </a:p>
        </p:txBody>
      </p:sp>
      <p:pic>
        <p:nvPicPr>
          <p:cNvPr id="18433" name="Picture 1" descr="C:\Users\Ocean\Documents\RTXC File List\C_Users_Ocean_AppData_Local_Tencent_RTXLite_Application\Accounts\p_jdhaifuli\RTXDownload\System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935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-71462"/>
            <a:ext cx="1050138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Section.cc</a:t>
            </a:r>
            <a:r>
              <a:rPr lang="zh-CN" altLang="en-US" b="1" smtClean="0"/>
              <a:t>中定义字段结构：</a:t>
            </a:r>
            <a:endParaRPr lang="en-US" altLang="zh-CN" b="1" smtClean="0"/>
          </a:p>
          <a:p>
            <a:r>
              <a:rPr lang="en-US" altLang="zh-CN" b="1" smtClean="0"/>
              <a:t>const CSectionDefinition versionInfoDefinition = {</a:t>
            </a:r>
          </a:p>
          <a:p>
            <a:pPr lvl="1"/>
            <a:r>
              <a:rPr lang="en-US" altLang="zh-CN" smtClean="0"/>
              <a:t>DRequest::Section::</a:t>
            </a:r>
            <a:r>
              <a:rPr lang="en-US" altLang="zh-CN" i="1" smtClean="0"/>
              <a:t>VersionInfo, 19, {</a:t>
            </a:r>
          </a:p>
          <a:p>
            <a:pPr lvl="2"/>
            <a:r>
              <a:rPr lang="en-US" altLang="zh-CN" smtClean="0"/>
              <a:t>// version info: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None,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String,   // 1 -- table name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Binary,   // 2 -- data table hash [for hb register use, unless always send 0x00000...]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// 3 -- serial#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Binary,   // 4 -- real table hash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String,   // 5 -- client version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String,   // 6 -- ctlib version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String,   // 7 -- helper version [unuse]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// 8 -- keepalive timeout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// 9 -- key type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// 10 -- key field count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// 11 -- key value count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Binary,    // 12 -- key type list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Binary,    // 13 -- key name list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 // 14 -- hot backup ID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Signed,    // 15 -- hot backup master timestamp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Signed,    // 16 -- hot backup slave timestamp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Unsigned,  // 17 -- agent client id</a:t>
            </a:r>
          </a:p>
          <a:p>
            <a:pPr lvl="2"/>
            <a:r>
              <a:rPr lang="en-US" altLang="zh-CN" smtClean="0"/>
              <a:t>DField::</a:t>
            </a:r>
            <a:r>
              <a:rPr lang="en-US" altLang="zh-CN" i="1" smtClean="0"/>
              <a:t>String,    // 18 -- accessKey</a:t>
            </a:r>
          </a:p>
          <a:p>
            <a:pPr lvl="1"/>
            <a:r>
              <a:rPr lang="en-US" altLang="zh-CN" smtClean="0"/>
              <a:t>},</a:t>
            </a:r>
          </a:p>
          <a:p>
            <a:r>
              <a:rPr lang="en-US" altLang="zh-CN" smtClean="0"/>
              <a:t>};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29322" y="2214554"/>
            <a:ext cx="2857488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>
              <a:buFont typeface="Wingdings" pitchFamily="2" charset="2"/>
              <a:buChar char="u"/>
            </a:pPr>
            <a:r>
              <a:rPr lang="zh-CN" altLang="en-US" smtClean="0"/>
              <a:t>表中各个字段为顺序存储结构，方便后续扩展。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>
              <a:buFont typeface="Wingdings" pitchFamily="2" charset="2"/>
              <a:buChar char="u"/>
            </a:pPr>
            <a:r>
              <a:rPr lang="zh-CN" altLang="en-US" smtClean="0"/>
              <a:t>各个字段在表中位置固定，在字段中插入某一新字段，影响颇大！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42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Binary</a:t>
            </a:r>
            <a:r>
              <a:rPr lang="zh-CN" altLang="en-US" sz="2400" smtClean="0"/>
              <a:t>结构的妙用</a:t>
            </a:r>
            <a:endParaRPr lang="en-US" altLang="zh-CN" sz="2400" smtClean="0"/>
          </a:p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47821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22264"/>
                <a:gridCol w="285736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4287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5308" y="4643446"/>
            <a:ext cx="6000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fieldMask[1]=1;</a:t>
            </a:r>
          </a:p>
          <a:p>
            <a:r>
              <a:rPr lang="en-US" altLang="zh-CN" smtClean="0"/>
              <a:t>tagValue[1]=val;	//val</a:t>
            </a:r>
            <a:r>
              <a:rPr lang="zh-CN" altLang="en-US" smtClean="0"/>
              <a:t>中存放的为</a:t>
            </a:r>
            <a:r>
              <a:rPr lang="en-US" altLang="zh-CN" smtClean="0"/>
              <a:t>Binary</a:t>
            </a:r>
            <a:r>
              <a:rPr lang="zh-CN" altLang="en-US" smtClean="0"/>
              <a:t>结构的数据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struct CBinary {</a:t>
            </a:r>
          </a:p>
          <a:p>
            <a:pPr lvl="1"/>
            <a:r>
              <a:rPr lang="en-US" altLang="zh-CN" smtClean="0"/>
              <a:t>int len;	//V</a:t>
            </a:r>
            <a:r>
              <a:rPr lang="zh-CN" altLang="en-US" smtClean="0"/>
              <a:t>的长度，</a:t>
            </a:r>
            <a:r>
              <a:rPr lang="en-US" altLang="zh-CN" smtClean="0"/>
              <a:t>strlen(v);</a:t>
            </a:r>
          </a:p>
          <a:p>
            <a:pPr lvl="1"/>
            <a:r>
              <a:rPr lang="en-US" altLang="zh-CN" smtClean="0"/>
              <a:t>char *ptr;	//V</a:t>
            </a:r>
            <a:r>
              <a:rPr lang="zh-CN" altLang="en-US" smtClean="0"/>
              <a:t>的值</a:t>
            </a:r>
            <a:r>
              <a:rPr lang="en-US" altLang="zh-CN" smtClean="0"/>
              <a:t>,v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167010" y="4643446"/>
            <a:ext cx="42862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24728" y="4572008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K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38712" y="5857892"/>
            <a:ext cx="221457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238712" y="6143644"/>
            <a:ext cx="221457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596166" y="5786454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96166" y="6143644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0100" y="3357562"/>
            <a:ext cx="214314" cy="1000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096100" y="3571876"/>
            <a:ext cx="157163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fieldMask</a:t>
            </a:r>
            <a:r>
              <a:rPr lang="zh-CN" altLang="en-US" smtClean="0"/>
              <a:t>中</a:t>
            </a:r>
            <a:r>
              <a:rPr lang="en-US" altLang="zh-CN" smtClean="0"/>
              <a:t>24bits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57224" y="2428868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FIELD_ISSET(id, fieldMask)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FIELD_SET(id, fieldMask)</a:t>
            </a:r>
            <a:r>
              <a:rPr lang="zh-CN" altLang="en-US" smtClean="0"/>
              <a:t>；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3714744" y="2500306"/>
            <a:ext cx="142876" cy="428628"/>
          </a:xfrm>
          <a:prstGeom prst="rightBrac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6" y="2428868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针对</a:t>
            </a:r>
            <a:r>
              <a:rPr lang="en-US" altLang="zh-CN" smtClean="0"/>
              <a:t>bit</a:t>
            </a:r>
            <a:r>
              <a:rPr lang="zh-CN" altLang="en-US" smtClean="0"/>
              <a:t>操作，</a:t>
            </a:r>
            <a:r>
              <a:rPr lang="en-US" altLang="zh-CN" smtClean="0"/>
              <a:t>unix</a:t>
            </a:r>
            <a:r>
              <a:rPr lang="zh-CN" altLang="en-US" smtClean="0"/>
              <a:t>系统中引用</a:t>
            </a:r>
            <a:r>
              <a:rPr lang="en-US" altLang="zh-CN" smtClean="0"/>
              <a:t>select</a:t>
            </a:r>
            <a:r>
              <a:rPr lang="zh-CN" altLang="en-US" smtClean="0"/>
              <a:t>系列函数，</a:t>
            </a:r>
            <a:r>
              <a:rPr lang="en-US" altLang="zh-CN" smtClean="0"/>
              <a:t>Windows</a:t>
            </a:r>
            <a:r>
              <a:rPr lang="zh-CN" altLang="en-US" smtClean="0"/>
              <a:t>中系统函数意义不同。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00100" y="785794"/>
            <a:ext cx="4786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struct CBinary {</a:t>
            </a:r>
          </a:p>
          <a:p>
            <a:pPr lvl="1"/>
            <a:r>
              <a:rPr lang="en-US" altLang="zh-CN" smtClean="0"/>
              <a:t>int len;	//V</a:t>
            </a:r>
            <a:r>
              <a:rPr lang="zh-CN" altLang="en-US" smtClean="0"/>
              <a:t>的长度，</a:t>
            </a:r>
            <a:r>
              <a:rPr lang="en-US" altLang="zh-CN" smtClean="0"/>
              <a:t>strlen(v);</a:t>
            </a:r>
          </a:p>
          <a:p>
            <a:pPr lvl="1"/>
            <a:r>
              <a:rPr lang="en-US" altLang="zh-CN" smtClean="0"/>
              <a:t>char *ptr;	//V</a:t>
            </a:r>
            <a:r>
              <a:rPr lang="zh-CN" altLang="en-US" smtClean="0"/>
              <a:t>的值</a:t>
            </a:r>
            <a:r>
              <a:rPr lang="en-US" altLang="zh-CN" smtClean="0"/>
              <a:t>,v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1897</Words>
  <PresentationFormat>全屏显示(4:3)</PresentationFormat>
  <Paragraphs>456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Ocean</dc:creator>
  <cp:lastModifiedBy>Ocean</cp:lastModifiedBy>
  <cp:revision>248</cp:revision>
  <dcterms:created xsi:type="dcterms:W3CDTF">2014-11-19T02:14:41Z</dcterms:created>
  <dcterms:modified xsi:type="dcterms:W3CDTF">2014-11-21T06:59:32Z</dcterms:modified>
</cp:coreProperties>
</file>