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4"/>
  </p:sldMasterIdLst>
  <p:notesMasterIdLst>
    <p:notesMasterId r:id="rId101"/>
  </p:notesMasterIdLst>
  <p:sldIdLst>
    <p:sldId id="256" r:id="rId5"/>
    <p:sldId id="405" r:id="rId6"/>
    <p:sldId id="406" r:id="rId7"/>
    <p:sldId id="413" r:id="rId8"/>
    <p:sldId id="412" r:id="rId9"/>
    <p:sldId id="414" r:id="rId10"/>
    <p:sldId id="415" r:id="rId11"/>
    <p:sldId id="411" r:id="rId12"/>
    <p:sldId id="410" r:id="rId13"/>
    <p:sldId id="463" r:id="rId14"/>
    <p:sldId id="464" r:id="rId15"/>
    <p:sldId id="465" r:id="rId16"/>
    <p:sldId id="467" r:id="rId17"/>
    <p:sldId id="468" r:id="rId18"/>
    <p:sldId id="434" r:id="rId19"/>
    <p:sldId id="466" r:id="rId20"/>
    <p:sldId id="416" r:id="rId21"/>
    <p:sldId id="435" r:id="rId22"/>
    <p:sldId id="417" r:id="rId23"/>
    <p:sldId id="418" r:id="rId24"/>
    <p:sldId id="407" r:id="rId25"/>
    <p:sldId id="420" r:id="rId26"/>
    <p:sldId id="421" r:id="rId27"/>
    <p:sldId id="424" r:id="rId28"/>
    <p:sldId id="422" r:id="rId29"/>
    <p:sldId id="423" r:id="rId30"/>
    <p:sldId id="425" r:id="rId31"/>
    <p:sldId id="431" r:id="rId32"/>
    <p:sldId id="426" r:id="rId33"/>
    <p:sldId id="427" r:id="rId34"/>
    <p:sldId id="433" r:id="rId35"/>
    <p:sldId id="428" r:id="rId36"/>
    <p:sldId id="419" r:id="rId37"/>
    <p:sldId id="429" r:id="rId38"/>
    <p:sldId id="436" r:id="rId39"/>
    <p:sldId id="441" r:id="rId40"/>
    <p:sldId id="506" r:id="rId41"/>
    <p:sldId id="449" r:id="rId42"/>
    <p:sldId id="450" r:id="rId43"/>
    <p:sldId id="442" r:id="rId44"/>
    <p:sldId id="439" r:id="rId45"/>
    <p:sldId id="451" r:id="rId46"/>
    <p:sldId id="452" r:id="rId47"/>
    <p:sldId id="453" r:id="rId48"/>
    <p:sldId id="454" r:id="rId49"/>
    <p:sldId id="408" r:id="rId50"/>
    <p:sldId id="456" r:id="rId51"/>
    <p:sldId id="457" r:id="rId52"/>
    <p:sldId id="455" r:id="rId53"/>
    <p:sldId id="443" r:id="rId54"/>
    <p:sldId id="446" r:id="rId55"/>
    <p:sldId id="444" r:id="rId56"/>
    <p:sldId id="445" r:id="rId57"/>
    <p:sldId id="458" r:id="rId58"/>
    <p:sldId id="447" r:id="rId59"/>
    <p:sldId id="459" r:id="rId60"/>
    <p:sldId id="460" r:id="rId61"/>
    <p:sldId id="461" r:id="rId62"/>
    <p:sldId id="409" r:id="rId63"/>
    <p:sldId id="462" r:id="rId64"/>
    <p:sldId id="470" r:id="rId65"/>
    <p:sldId id="469" r:id="rId66"/>
    <p:sldId id="471" r:id="rId67"/>
    <p:sldId id="473" r:id="rId68"/>
    <p:sldId id="472" r:id="rId69"/>
    <p:sldId id="474" r:id="rId70"/>
    <p:sldId id="475" r:id="rId71"/>
    <p:sldId id="476" r:id="rId72"/>
    <p:sldId id="478" r:id="rId73"/>
    <p:sldId id="477" r:id="rId74"/>
    <p:sldId id="479" r:id="rId75"/>
    <p:sldId id="480" r:id="rId76"/>
    <p:sldId id="481" r:id="rId77"/>
    <p:sldId id="483" r:id="rId78"/>
    <p:sldId id="482" r:id="rId79"/>
    <p:sldId id="485" r:id="rId80"/>
    <p:sldId id="484" r:id="rId81"/>
    <p:sldId id="486" r:id="rId82"/>
    <p:sldId id="488" r:id="rId83"/>
    <p:sldId id="489" r:id="rId84"/>
    <p:sldId id="487" r:id="rId85"/>
    <p:sldId id="490" r:id="rId86"/>
    <p:sldId id="492" r:id="rId87"/>
    <p:sldId id="491" r:id="rId88"/>
    <p:sldId id="494" r:id="rId89"/>
    <p:sldId id="495" r:id="rId90"/>
    <p:sldId id="496" r:id="rId91"/>
    <p:sldId id="498" r:id="rId92"/>
    <p:sldId id="497" r:id="rId93"/>
    <p:sldId id="499" r:id="rId94"/>
    <p:sldId id="500" r:id="rId95"/>
    <p:sldId id="501" r:id="rId96"/>
    <p:sldId id="503" r:id="rId97"/>
    <p:sldId id="502" r:id="rId98"/>
    <p:sldId id="504" r:id="rId99"/>
    <p:sldId id="505" r:id="rId10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a:srgbClr val="FD706D"/>
    <a:srgbClr val="FF0066"/>
    <a:srgbClr val="00FF00"/>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59" autoAdjust="0"/>
  </p:normalViewPr>
  <p:slideViewPr>
    <p:cSldViewPr>
      <p:cViewPr varScale="1">
        <p:scale>
          <a:sx n="47" d="100"/>
          <a:sy n="47" d="100"/>
        </p:scale>
        <p:origin x="-117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0C113C-FA8D-46B9-81A3-E62F703A8E25}" type="datetimeFigureOut">
              <a:rPr lang="en-US"/>
              <a:pPr>
                <a:defRPr/>
              </a:pPr>
              <a:t>7/19/2014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373D014-CF31-41B1-B0BA-96666EE1241C}" type="slidenum">
              <a:rPr lang="en-US"/>
              <a:pPr>
                <a:defRPr/>
              </a:pPr>
              <a:t>‹#›</a:t>
            </a:fld>
            <a:endParaRPr lang="en-US"/>
          </a:p>
        </p:txBody>
      </p:sp>
    </p:spTree>
    <p:extLst>
      <p:ext uri="{BB962C8B-B14F-4D97-AF65-F5344CB8AC3E}">
        <p14:creationId xmlns:p14="http://schemas.microsoft.com/office/powerpoint/2010/main" val="362072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1</a:t>
            </a:fld>
            <a:endParaRPr lang="en-US"/>
          </a:p>
        </p:txBody>
      </p:sp>
    </p:spTree>
    <p:extLst>
      <p:ext uri="{BB962C8B-B14F-4D97-AF65-F5344CB8AC3E}">
        <p14:creationId xmlns:p14="http://schemas.microsoft.com/office/powerpoint/2010/main" val="102761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373D014-CF31-41B1-B0BA-96666EE1241C}" type="slidenum">
              <a:rPr lang="en-US" smtClean="0"/>
              <a:pPr>
                <a:defRPr/>
              </a:pPr>
              <a:t>22</a:t>
            </a:fld>
            <a:endParaRPr lang="en-US"/>
          </a:p>
        </p:txBody>
      </p:sp>
    </p:spTree>
    <p:extLst>
      <p:ext uri="{BB962C8B-B14F-4D97-AF65-F5344CB8AC3E}">
        <p14:creationId xmlns:p14="http://schemas.microsoft.com/office/powerpoint/2010/main" val="390749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83941B1-683A-4C00-8BE8-F19650964ED3}"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3AC470-A673-4613-A60A-19863FF4FB47}"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E73E074-DF37-4E14-8556-5EA02AC17976}"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5D99174-3558-4ECF-88CC-1EADAF5F65E5}"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10ED1C2-756A-434B-AC47-37008AB370FA}" type="slidenum">
              <a:rPr lang="en-GB" smtClean="0"/>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C27239B-9081-46C1-BBB1-847EFD3AC32B}" type="slidenum">
              <a:rPr lang="en-GB" smtClean="0"/>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24D6045-32FE-44F8-8E6B-CDA5840AB13A}" type="slidenum">
              <a:rPr lang="en-GB" smtClean="0"/>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C2B3F6-775D-4D6B-BFC1-78E4D3F60BB0}"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106AE1CE-184F-4C3F-AC52-60E2D4A4AF7F}"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B6AE2B-D1EF-49F8-BB30-9A42CAD794CC}"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B69342D-822B-4F53-90CE-C53C5656821A}" type="slidenum">
              <a:rPr lang="en-GB" smtClean="0"/>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00DA1B0-BB8A-4E9C-97D1-E3EE9168AB39}"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2.bin"/><Relationship Id="rId18" Type="http://schemas.openxmlformats.org/officeDocument/2006/relationships/image" Target="../media/image39.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6.w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38.wmf"/><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0.bin"/><Relationship Id="rId14" Type="http://schemas.openxmlformats.org/officeDocument/2006/relationships/image" Target="../media/image37.wmf"/></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xml"/><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4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0.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32.bin"/><Relationship Id="rId14" Type="http://schemas.openxmlformats.org/officeDocument/2006/relationships/image" Target="../media/image5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0.bin"/><Relationship Id="rId18" Type="http://schemas.openxmlformats.org/officeDocument/2006/relationships/image" Target="../media/image62.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9.wmf"/><Relationship Id="rId17"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8.vml"/><Relationship Id="rId6" Type="http://schemas.openxmlformats.org/officeDocument/2006/relationships/image" Target="../media/image5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8.bin"/><Relationship Id="rId14" Type="http://schemas.openxmlformats.org/officeDocument/2006/relationships/image" Target="../media/image6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4.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46.bin"/></Relationships>
</file>

<file path=ppt/slides/_rels/slide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53.bin"/><Relationship Id="rId18" Type="http://schemas.openxmlformats.org/officeDocument/2006/relationships/image" Target="../media/image77.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74.wmf"/><Relationship Id="rId17" Type="http://schemas.openxmlformats.org/officeDocument/2006/relationships/oleObject" Target="../embeddings/oleObject55.bin"/><Relationship Id="rId2" Type="http://schemas.openxmlformats.org/officeDocument/2006/relationships/slideLayout" Target="../slideLayouts/slideLayout2.xml"/><Relationship Id="rId16" Type="http://schemas.openxmlformats.org/officeDocument/2006/relationships/image" Target="../media/image76.wmf"/><Relationship Id="rId1" Type="http://schemas.openxmlformats.org/officeDocument/2006/relationships/vmlDrawing" Target="../drawings/vmlDrawing10.vml"/><Relationship Id="rId6" Type="http://schemas.openxmlformats.org/officeDocument/2006/relationships/image" Target="../media/image71.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51.bin"/><Relationship Id="rId14" Type="http://schemas.openxmlformats.org/officeDocument/2006/relationships/image" Target="../media/image7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image" Target="../media/image83.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9.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6.wmf"/><Relationship Id="rId5" Type="http://schemas.openxmlformats.org/officeDocument/2006/relationships/oleObject" Target="../embeddings/oleObject62.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64.bin"/></Relationships>
</file>

<file path=ppt/slides/_rels/slide5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90.wmf"/><Relationship Id="rId5" Type="http://schemas.openxmlformats.org/officeDocument/2006/relationships/oleObject" Target="../embeddings/oleObject66.bin"/><Relationship Id="rId4" Type="http://schemas.openxmlformats.org/officeDocument/2006/relationships/image" Target="../media/image89.wmf"/></Relationships>
</file>

<file path=ppt/slides/_rels/slide5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3.wmf"/><Relationship Id="rId5" Type="http://schemas.openxmlformats.org/officeDocument/2006/relationships/oleObject" Target="../embeddings/oleObject69.bin"/><Relationship Id="rId4" Type="http://schemas.openxmlformats.org/officeDocument/2006/relationships/image" Target="../media/image9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6.wmf"/><Relationship Id="rId5" Type="http://schemas.openxmlformats.org/officeDocument/2006/relationships/oleObject" Target="../embeddings/oleObject72.bin"/><Relationship Id="rId4" Type="http://schemas.openxmlformats.org/officeDocument/2006/relationships/image" Target="../media/image9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8.wmf"/><Relationship Id="rId5" Type="http://schemas.openxmlformats.org/officeDocument/2006/relationships/oleObject" Target="../embeddings/oleObject74.bin"/><Relationship Id="rId4" Type="http://schemas.openxmlformats.org/officeDocument/2006/relationships/image" Target="../media/image9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0.wmf"/><Relationship Id="rId18" Type="http://schemas.openxmlformats.org/officeDocument/2006/relationships/oleObject" Target="../embeddings/oleObject12.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9.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5.bin"/><Relationship Id="rId15" Type="http://schemas.openxmlformats.org/officeDocument/2006/relationships/image" Target="../media/image11.wmf"/><Relationship Id="rId10" Type="http://schemas.openxmlformats.org/officeDocument/2006/relationships/oleObject" Target="../embeddings/oleObject8.bin"/><Relationship Id="rId19" Type="http://schemas.openxmlformats.org/officeDocument/2006/relationships/image" Target="../media/image13.wmf"/><Relationship Id="rId4" Type="http://schemas.openxmlformats.org/officeDocument/2006/relationships/image" Target="../media/image6.wmf"/><Relationship Id="rId9" Type="http://schemas.openxmlformats.org/officeDocument/2006/relationships/oleObject" Target="../embeddings/oleObject7.bin"/><Relationship Id="rId1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103.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104.wmf"/><Relationship Id="rId4" Type="http://schemas.openxmlformats.org/officeDocument/2006/relationships/oleObject" Target="../embeddings/oleObject77.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xml"/><Relationship Id="rId1" Type="http://schemas.openxmlformats.org/officeDocument/2006/relationships/vmlDrawing" Target="../drawings/vmlDrawing19.vml"/><Relationship Id="rId4" Type="http://schemas.openxmlformats.org/officeDocument/2006/relationships/image" Target="../media/image105.wmf"/></Relationships>
</file>

<file path=ppt/slides/_rels/slide95.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107.wmf"/><Relationship Id="rId5" Type="http://schemas.openxmlformats.org/officeDocument/2006/relationships/oleObject" Target="../embeddings/oleObject80.bin"/><Relationship Id="rId4" Type="http://schemas.openxmlformats.org/officeDocument/2006/relationships/image" Target="../media/image106.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10"/>
          <p:cNvSpPr>
            <a:spLocks noGrp="1"/>
          </p:cNvSpPr>
          <p:nvPr>
            <p:ph type="subTitle" idx="1"/>
          </p:nvPr>
        </p:nvSpPr>
        <p:spPr>
          <a:xfrm>
            <a:off x="1219200" y="2971800"/>
            <a:ext cx="6400800" cy="1752600"/>
          </a:xfrm>
        </p:spPr>
        <p:txBody>
          <a:bodyPr/>
          <a:lstStyle/>
          <a:p>
            <a:pPr eaLnBrk="1" hangingPunct="1"/>
            <a:r>
              <a:rPr lang="en-US" dirty="0" smtClean="0">
                <a:solidFill>
                  <a:schemeClr val="tx1"/>
                </a:solidFill>
              </a:rPr>
              <a:t>ALGEBRA</a:t>
            </a:r>
          </a:p>
          <a:p>
            <a:pPr eaLnBrk="1" hangingPunct="1"/>
            <a:r>
              <a:rPr lang="en-US" dirty="0" smtClean="0">
                <a:solidFill>
                  <a:schemeClr val="tx1"/>
                </a:solidFill>
              </a:rPr>
              <a:t>Math 10-3</a:t>
            </a:r>
          </a:p>
        </p:txBody>
      </p:sp>
      <p:sp>
        <p:nvSpPr>
          <p:cNvPr id="5" name="Rectangle 4"/>
          <p:cNvSpPr/>
          <p:nvPr/>
        </p:nvSpPr>
        <p:spPr>
          <a:xfrm>
            <a:off x="990600" y="762000"/>
            <a:ext cx="7239000" cy="762000"/>
          </a:xfrm>
          <a:prstGeom prst="rect">
            <a:avLst/>
          </a:prstGeom>
          <a:solidFill>
            <a:srgbClr val="FF33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6" name="Picture 5" descr="DEPARTMENT OF MATHEMATICS.PNG"/>
          <p:cNvPicPr>
            <a:picLocks noChangeAspect="1"/>
          </p:cNvPicPr>
          <p:nvPr/>
        </p:nvPicPr>
        <p:blipFill>
          <a:blip r:embed="rId3"/>
          <a:srcRect/>
          <a:stretch>
            <a:fillRect/>
          </a:stretch>
        </p:blipFill>
        <p:spPr bwMode="auto">
          <a:xfrm>
            <a:off x="3859213" y="457200"/>
            <a:ext cx="1447800" cy="1447800"/>
          </a:xfrm>
          <a:prstGeom prst="rect">
            <a:avLst/>
          </a:prstGeom>
          <a:noFill/>
          <a:ln w="9525">
            <a:noFill/>
            <a:miter lim="800000"/>
            <a:headEnd/>
            <a:tailEnd/>
          </a:ln>
        </p:spPr>
      </p:pic>
      <p:sp>
        <p:nvSpPr>
          <p:cNvPr id="8" name="Content Placeholder 2"/>
          <p:cNvSpPr txBox="1">
            <a:spLocks/>
          </p:cNvSpPr>
          <p:nvPr/>
        </p:nvSpPr>
        <p:spPr bwMode="auto">
          <a:xfrm>
            <a:off x="609600" y="2286000"/>
            <a:ext cx="8229600" cy="1295400"/>
          </a:xfrm>
          <a:prstGeom prst="rect">
            <a:avLst/>
          </a:prstGeom>
          <a:noFill/>
          <a:ln w="9525">
            <a:noFill/>
            <a:miter lim="800000"/>
            <a:headEnd/>
            <a:tailEnd/>
          </a:ln>
        </p:spPr>
        <p:txBody>
          <a:bodyPr/>
          <a:lstStyle/>
          <a:p>
            <a:pPr algn="ctr">
              <a:spcBef>
                <a:spcPct val="20000"/>
              </a:spcBef>
              <a:buFont typeface="Arial" pitchFamily="34" charset="0"/>
              <a:buNone/>
              <a:defRPr/>
            </a:pPr>
            <a:endParaRPr lang="en-US" sz="4000" b="1" dirty="0">
              <a:solidFill>
                <a:schemeClr val="tx1">
                  <a:tint val="75000"/>
                </a:schemeClr>
              </a:solidFill>
              <a:latin typeface="Verdana" pitchFamily="34" charset="0"/>
              <a:ea typeface="Verdana" pitchFamily="34" charset="0"/>
              <a:cs typeface="Verdana" pitchFamily="34" charset="0"/>
            </a:endParaRPr>
          </a:p>
        </p:txBody>
      </p:sp>
      <p:sp>
        <p:nvSpPr>
          <p:cNvPr id="10" name="Rectangle 7"/>
          <p:cNvSpPr>
            <a:spLocks noChangeArrowheads="1"/>
          </p:cNvSpPr>
          <p:nvPr/>
        </p:nvSpPr>
        <p:spPr bwMode="auto">
          <a:xfrm>
            <a:off x="0" y="6519446"/>
            <a:ext cx="9144000" cy="338554"/>
          </a:xfrm>
          <a:prstGeom prst="rect">
            <a:avLst/>
          </a:prstGeom>
          <a:noFill/>
          <a:ln w="9525">
            <a:noFill/>
            <a:miter lim="800000"/>
            <a:headEnd/>
            <a:tailEnd/>
          </a:ln>
        </p:spPr>
        <p:txBody>
          <a:bodyPr>
            <a:spAutoFit/>
          </a:bodyPr>
          <a:lstStyle/>
          <a:p>
            <a:endParaRPr lang="en-US" sz="16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676400"/>
            <a:ext cx="8534400" cy="4561249"/>
          </a:xfrm>
          <a:prstGeom prst="rect">
            <a:avLst/>
          </a:prstGeom>
        </p:spPr>
        <p:txBody>
          <a:bodyPr wrap="square">
            <a:spAutoFit/>
          </a:bodyPr>
          <a:lstStyle/>
          <a:p>
            <a:endParaRPr lang="en-US" sz="2400" dirty="0" smtClean="0">
              <a:solidFill>
                <a:srgbClr val="21419C"/>
              </a:solidFill>
              <a:latin typeface="+mn-lt"/>
              <a:sym typeface="Wingdings 2" pitchFamily="18" charset="2"/>
            </a:endParaRPr>
          </a:p>
          <a:p>
            <a:pPr>
              <a:lnSpc>
                <a:spcPct val="105000"/>
              </a:lnSpc>
            </a:pPr>
            <a:endParaRPr lang="en-US" sz="2400" dirty="0" smtClean="0">
              <a:latin typeface="+mn-lt"/>
              <a:sym typeface="Wingdings 2" pitchFamily="18" charset="2"/>
            </a:endParaRPr>
          </a:p>
          <a:p>
            <a:pPr>
              <a:lnSpc>
                <a:spcPct val="105000"/>
              </a:lnSpc>
            </a:pPr>
            <a:endParaRPr lang="en-US" sz="2400" dirty="0" smtClean="0">
              <a:latin typeface="+mn-lt"/>
              <a:sym typeface="Wingdings 2" pitchFamily="18" charset="2"/>
            </a:endParaRPr>
          </a:p>
          <a:p>
            <a:pPr>
              <a:lnSpc>
                <a:spcPct val="105000"/>
              </a:lnSpc>
            </a:pPr>
            <a:endParaRPr lang="en-US" sz="2400" dirty="0" smtClean="0">
              <a:latin typeface="+mn-lt"/>
              <a:sym typeface="Wingdings 2" pitchFamily="18" charset="2"/>
            </a:endParaRPr>
          </a:p>
          <a:p>
            <a:pPr>
              <a:lnSpc>
                <a:spcPct val="120000"/>
              </a:lnSpc>
            </a:pPr>
            <a:r>
              <a:rPr lang="en-US" sz="2400" dirty="0" smtClean="0">
                <a:latin typeface="+mn-lt"/>
              </a:rPr>
              <a:t>–</a:t>
            </a:r>
            <a:r>
              <a:rPr lang="en-US" sz="2400" dirty="0" smtClean="0">
                <a:latin typeface="+mn-lt"/>
                <a:sym typeface="Wingdings 2" pitchFamily="18" charset="2"/>
              </a:rPr>
              <a:t>5</a:t>
            </a:r>
            <a:r>
              <a:rPr lang="en-US" sz="2400" baseline="30000" dirty="0" smtClean="0">
                <a:latin typeface="+mn-lt"/>
                <a:sym typeface="Wingdings 2" pitchFamily="18" charset="2"/>
              </a:rPr>
              <a:t>4</a:t>
            </a:r>
            <a:r>
              <a:rPr lang="en-US" sz="2400" dirty="0" smtClean="0">
                <a:latin typeface="+mn-lt"/>
                <a:sym typeface="Wingdings 2" pitchFamily="18" charset="2"/>
              </a:rPr>
              <a:t> = </a:t>
            </a:r>
            <a:r>
              <a:rPr lang="en-US" sz="2400" dirty="0" smtClean="0">
                <a:latin typeface="+mn-lt"/>
              </a:rPr>
              <a:t>–</a:t>
            </a:r>
            <a:r>
              <a:rPr lang="en-US" sz="2400" dirty="0" smtClean="0">
                <a:latin typeface="+mn-lt"/>
                <a:sym typeface="Wingdings 2" pitchFamily="18" charset="2"/>
              </a:rPr>
              <a:t>(</a:t>
            </a:r>
            <a:r>
              <a:rPr lang="en-US" sz="2400" dirty="0" smtClean="0">
                <a:latin typeface="+mn-lt"/>
              </a:rPr>
              <a:t>5 </a:t>
            </a:r>
            <a:r>
              <a:rPr lang="en-US" sz="2400" b="1" dirty="0" smtClean="0">
                <a:latin typeface="+mn-lt"/>
                <a:sym typeface="Wingdings 2" pitchFamily="18" charset="2"/>
              </a:rPr>
              <a:t></a:t>
            </a:r>
            <a:r>
              <a:rPr lang="en-US" sz="2400" dirty="0" smtClean="0">
                <a:latin typeface="+mn-lt"/>
              </a:rPr>
              <a:t> 5 </a:t>
            </a:r>
            <a:r>
              <a:rPr lang="en-US" sz="2400" b="1" dirty="0" smtClean="0">
                <a:latin typeface="+mn-lt"/>
                <a:sym typeface="Wingdings 2" pitchFamily="18" charset="2"/>
              </a:rPr>
              <a:t></a:t>
            </a:r>
            <a:r>
              <a:rPr lang="en-US" sz="2400" dirty="0" smtClean="0">
                <a:latin typeface="+mn-lt"/>
              </a:rPr>
              <a:t> 5 </a:t>
            </a:r>
            <a:r>
              <a:rPr lang="en-US" sz="2400" b="1" dirty="0" smtClean="0">
                <a:latin typeface="+mn-lt"/>
                <a:sym typeface="Wingdings 2" pitchFamily="18" charset="2"/>
              </a:rPr>
              <a:t></a:t>
            </a:r>
            <a:r>
              <a:rPr lang="en-US" sz="2400" dirty="0" smtClean="0">
                <a:latin typeface="+mn-lt"/>
              </a:rPr>
              <a:t> 5) = –625</a:t>
            </a:r>
          </a:p>
          <a:p>
            <a:pPr>
              <a:lnSpc>
                <a:spcPct val="120000"/>
              </a:lnSpc>
            </a:pPr>
            <a:endParaRPr lang="en-US" sz="2400" dirty="0" smtClean="0">
              <a:latin typeface="+mn-lt"/>
            </a:endParaRPr>
          </a:p>
          <a:p>
            <a:pPr>
              <a:lnSpc>
                <a:spcPct val="120000"/>
              </a:lnSpc>
            </a:pPr>
            <a:r>
              <a:rPr lang="en-US" sz="2400" dirty="0" smtClean="0">
                <a:latin typeface="+mn-lt"/>
              </a:rPr>
              <a:t>(–</a:t>
            </a:r>
            <a:r>
              <a:rPr lang="en-US" sz="2400" dirty="0" smtClean="0">
                <a:latin typeface="+mn-lt"/>
                <a:sym typeface="Wingdings 2" pitchFamily="18" charset="2"/>
              </a:rPr>
              <a:t>5)</a:t>
            </a:r>
            <a:r>
              <a:rPr lang="en-US" sz="2400" baseline="30000" dirty="0" smtClean="0">
                <a:latin typeface="+mn-lt"/>
                <a:sym typeface="Wingdings 2" pitchFamily="18" charset="2"/>
              </a:rPr>
              <a:t>4</a:t>
            </a:r>
            <a:r>
              <a:rPr lang="en-US" sz="2400" dirty="0" smtClean="0">
                <a:latin typeface="+mn-lt"/>
                <a:sym typeface="Wingdings 2" pitchFamily="18" charset="2"/>
              </a:rPr>
              <a:t> = (</a:t>
            </a:r>
            <a:r>
              <a:rPr lang="en-US" sz="2400" dirty="0" smtClean="0">
                <a:latin typeface="+mn-lt"/>
              </a:rPr>
              <a:t>–5)(–5)(–5)(–5) = 625</a:t>
            </a:r>
          </a:p>
          <a:p>
            <a:pPr>
              <a:lnSpc>
                <a:spcPct val="120000"/>
              </a:lnSpc>
            </a:pPr>
            <a:endParaRPr lang="en-US" sz="2400" dirty="0" smtClean="0">
              <a:latin typeface="+mn-lt"/>
            </a:endParaRPr>
          </a:p>
          <a:p>
            <a:pPr>
              <a:lnSpc>
                <a:spcPct val="120000"/>
              </a:lnSpc>
            </a:pPr>
            <a:r>
              <a:rPr lang="en-US" sz="2400" dirty="0" smtClean="0">
                <a:latin typeface="+mn-lt"/>
              </a:rPr>
              <a:t>Pay close attention to the difference between –</a:t>
            </a:r>
            <a:r>
              <a:rPr lang="en-US" sz="2400" dirty="0" smtClean="0">
                <a:latin typeface="+mn-lt"/>
                <a:sym typeface="Wingdings 2" pitchFamily="18" charset="2"/>
              </a:rPr>
              <a:t>5</a:t>
            </a:r>
            <a:r>
              <a:rPr lang="en-US" sz="2400" baseline="30000" dirty="0" smtClean="0">
                <a:latin typeface="+mn-lt"/>
                <a:sym typeface="Wingdings 2" pitchFamily="18" charset="2"/>
              </a:rPr>
              <a:t>4 </a:t>
            </a:r>
            <a:r>
              <a:rPr lang="en-US" sz="2400" dirty="0" smtClean="0">
                <a:latin typeface="+mn-lt"/>
              </a:rPr>
              <a:t>(the base is 5) and (–</a:t>
            </a:r>
            <a:r>
              <a:rPr lang="en-US" sz="2400" dirty="0" smtClean="0">
                <a:latin typeface="+mn-lt"/>
                <a:sym typeface="Wingdings 2" pitchFamily="18" charset="2"/>
              </a:rPr>
              <a:t>5)</a:t>
            </a:r>
            <a:r>
              <a:rPr lang="en-US" sz="2400" baseline="30000" dirty="0" smtClean="0">
                <a:latin typeface="+mn-lt"/>
                <a:sym typeface="Wingdings 2" pitchFamily="18" charset="2"/>
              </a:rPr>
              <a:t>4</a:t>
            </a:r>
            <a:r>
              <a:rPr lang="en-US" sz="2400" dirty="0" smtClean="0">
                <a:latin typeface="+mn-lt"/>
              </a:rPr>
              <a:t> (the base is –</a:t>
            </a:r>
            <a:r>
              <a:rPr lang="en-US" sz="2400" dirty="0" smtClean="0">
                <a:latin typeface="+mn-lt"/>
                <a:sym typeface="Wingdings 2" pitchFamily="18" charset="2"/>
              </a:rPr>
              <a:t>5).</a:t>
            </a:r>
            <a:endParaRPr lang="en-US" sz="2400" dirty="0" smtClean="0">
              <a:latin typeface="+mn-lt"/>
            </a:endParaRPr>
          </a:p>
          <a:p>
            <a:endParaRPr lang="en-US" dirty="0"/>
          </a:p>
        </p:txBody>
      </p:sp>
      <p:pic>
        <p:nvPicPr>
          <p:cNvPr id="5" name="Picture 4"/>
          <p:cNvPicPr>
            <a:picLocks noChangeAspect="1" noChangeArrowheads="1"/>
          </p:cNvPicPr>
          <p:nvPr/>
        </p:nvPicPr>
        <p:blipFill>
          <a:blip r:embed="rId2"/>
          <a:srcRect/>
          <a:stretch>
            <a:fillRect/>
          </a:stretch>
        </p:blipFill>
        <p:spPr bwMode="auto">
          <a:xfrm>
            <a:off x="533400" y="1921261"/>
            <a:ext cx="3352800" cy="898139"/>
          </a:xfrm>
          <a:prstGeom prst="rect">
            <a:avLst/>
          </a:prstGeom>
          <a:noFill/>
          <a:ln w="9525" algn="ctr">
            <a:noFill/>
            <a:miter lim="800000"/>
            <a:headEnd/>
            <a:tailEnd/>
          </a:ln>
          <a:effectLst/>
        </p:spPr>
      </p:pic>
      <p:sp>
        <p:nvSpPr>
          <p:cNvPr id="6" name="Rectangle 1"/>
          <p:cNvSpPr>
            <a:spLocks noChangeArrowheads="1"/>
          </p:cNvSpPr>
          <p:nvPr/>
        </p:nvSpPr>
        <p:spPr bwMode="auto">
          <a:xfrm>
            <a:off x="457200" y="1066800"/>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
        <p:nvSpPr>
          <p:cNvPr id="7" name="Rectangle 6"/>
          <p:cNvSpPr/>
          <p:nvPr/>
        </p:nvSpPr>
        <p:spPr>
          <a:xfrm>
            <a:off x="2743200" y="381000"/>
            <a:ext cx="3785203" cy="461665"/>
          </a:xfrm>
          <a:prstGeom prst="rect">
            <a:avLst/>
          </a:prstGeom>
        </p:spPr>
        <p:txBody>
          <a:bodyPr wrap="none">
            <a:spAutoFit/>
          </a:bodyPr>
          <a:lstStyle/>
          <a:p>
            <a:r>
              <a:rPr lang="en-US" sz="2400" b="1" dirty="0" smtClean="0">
                <a:latin typeface="+mn-lt"/>
              </a:rPr>
              <a:t>EXPONENTIAL EXPRESSIONS</a:t>
            </a:r>
            <a:endParaRPr lang="en-US" sz="2400" b="1"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066800"/>
            <a:ext cx="7467600" cy="4801314"/>
          </a:xfrm>
          <a:prstGeom prst="rect">
            <a:avLst/>
          </a:prstGeom>
        </p:spPr>
        <p:txBody>
          <a:bodyPr wrap="square">
            <a:spAutoFit/>
          </a:bodyPr>
          <a:lstStyle/>
          <a:p>
            <a:r>
              <a:rPr lang="en-US" sz="2400" dirty="0" smtClean="0">
                <a:latin typeface="+mn-lt"/>
              </a:rPr>
              <a:t>Evaluate.</a:t>
            </a:r>
          </a:p>
          <a:p>
            <a:endParaRPr lang="en-US" sz="2400" dirty="0" smtClean="0">
              <a:latin typeface="+mn-lt"/>
            </a:endParaRPr>
          </a:p>
          <a:p>
            <a:r>
              <a:rPr lang="en-US" sz="2400" b="1" dirty="0" smtClean="0">
                <a:latin typeface="+mn-lt"/>
              </a:rPr>
              <a:t>a.  </a:t>
            </a:r>
            <a:r>
              <a:rPr lang="en-US" sz="2400" dirty="0" smtClean="0">
                <a:latin typeface="+mn-lt"/>
              </a:rPr>
              <a:t>(–3</a:t>
            </a:r>
            <a:r>
              <a:rPr lang="en-US" sz="2400" baseline="30000" dirty="0" smtClean="0">
                <a:latin typeface="+mn-lt"/>
              </a:rPr>
              <a:t>4</a:t>
            </a:r>
            <a:r>
              <a:rPr lang="en-US" sz="2400" dirty="0" smtClean="0">
                <a:latin typeface="+mn-lt"/>
              </a:rPr>
              <a:t>)(–4)</a:t>
            </a:r>
            <a:r>
              <a:rPr lang="en-US" sz="2400" baseline="30000" dirty="0" smtClean="0">
                <a:latin typeface="+mn-lt"/>
              </a:rPr>
              <a:t>2</a:t>
            </a:r>
          </a:p>
          <a:p>
            <a:endParaRPr lang="en-US" sz="2400" b="1" dirty="0" smtClean="0">
              <a:latin typeface="+mn-lt"/>
            </a:endParaRPr>
          </a:p>
          <a:p>
            <a:endParaRPr lang="en-US" sz="2400" b="1" dirty="0" smtClean="0">
              <a:latin typeface="+mn-lt"/>
            </a:endParaRPr>
          </a:p>
          <a:p>
            <a:r>
              <a:rPr lang="en-US" sz="2400" b="1" dirty="0" smtClean="0">
                <a:latin typeface="+mn-lt"/>
              </a:rPr>
              <a:t>b.</a:t>
            </a:r>
            <a:endParaRPr lang="en-US" sz="2400" dirty="0" smtClean="0">
              <a:latin typeface="+mn-lt"/>
            </a:endParaRPr>
          </a:p>
          <a:p>
            <a:endParaRPr lang="en-US" sz="2400" dirty="0" smtClean="0">
              <a:latin typeface="+mn-lt"/>
            </a:endParaRPr>
          </a:p>
          <a:p>
            <a:endParaRPr lang="en-US" sz="2400" dirty="0" smtClean="0">
              <a:solidFill>
                <a:srgbClr val="21419C"/>
              </a:solidFill>
              <a:latin typeface="+mn-lt"/>
            </a:endParaRPr>
          </a:p>
          <a:p>
            <a:r>
              <a:rPr lang="en-US" sz="2400" dirty="0" smtClean="0">
                <a:solidFill>
                  <a:srgbClr val="21419C"/>
                </a:solidFill>
                <a:latin typeface="+mn-lt"/>
              </a:rPr>
              <a:t>Solution:</a:t>
            </a:r>
          </a:p>
          <a:p>
            <a:r>
              <a:rPr lang="en-US" sz="2400" b="1" dirty="0" smtClean="0">
                <a:latin typeface="+mn-lt"/>
              </a:rPr>
              <a:t>a.  </a:t>
            </a:r>
            <a:r>
              <a:rPr lang="en-US" sz="2400" dirty="0" smtClean="0">
                <a:latin typeface="+mn-lt"/>
              </a:rPr>
              <a:t>(–3</a:t>
            </a:r>
            <a:r>
              <a:rPr lang="en-US" sz="2400" baseline="30000" dirty="0" smtClean="0">
                <a:latin typeface="+mn-lt"/>
              </a:rPr>
              <a:t>4</a:t>
            </a:r>
            <a:r>
              <a:rPr lang="en-US" sz="2400" dirty="0" smtClean="0">
                <a:latin typeface="+mn-lt"/>
              </a:rPr>
              <a:t>)(–4)</a:t>
            </a:r>
            <a:r>
              <a:rPr lang="en-US" sz="2400" baseline="30000" dirty="0" smtClean="0">
                <a:latin typeface="+mn-lt"/>
              </a:rPr>
              <a:t>2 </a:t>
            </a:r>
            <a:r>
              <a:rPr lang="en-US" sz="2400" dirty="0" smtClean="0">
                <a:latin typeface="+mn-lt"/>
              </a:rPr>
              <a:t>= –(3 </a:t>
            </a:r>
            <a:r>
              <a:rPr lang="en-US" sz="2400" b="1" dirty="0" smtClean="0">
                <a:latin typeface="+mn-lt"/>
                <a:sym typeface="Wingdings 2" pitchFamily="18" charset="2"/>
              </a:rPr>
              <a:t></a:t>
            </a:r>
            <a:r>
              <a:rPr lang="en-US" sz="2400" dirty="0" smtClean="0">
                <a:latin typeface="+mn-lt"/>
              </a:rPr>
              <a:t> 3 </a:t>
            </a:r>
            <a:r>
              <a:rPr lang="en-US" sz="2400" b="1" dirty="0" smtClean="0">
                <a:latin typeface="+mn-lt"/>
                <a:sym typeface="Wingdings 2" pitchFamily="18" charset="2"/>
              </a:rPr>
              <a:t></a:t>
            </a:r>
            <a:r>
              <a:rPr lang="en-US" sz="2400" dirty="0" smtClean="0">
                <a:latin typeface="+mn-lt"/>
              </a:rPr>
              <a:t> 3 </a:t>
            </a:r>
            <a:r>
              <a:rPr lang="en-US" sz="2400" b="1" dirty="0" smtClean="0">
                <a:latin typeface="+mn-lt"/>
                <a:sym typeface="Wingdings 2" pitchFamily="18" charset="2"/>
              </a:rPr>
              <a:t></a:t>
            </a:r>
            <a:r>
              <a:rPr lang="en-US" sz="2400" dirty="0" smtClean="0">
                <a:latin typeface="+mn-lt"/>
              </a:rPr>
              <a:t> 3) </a:t>
            </a:r>
            <a:r>
              <a:rPr lang="en-US" sz="2400" b="1" dirty="0" smtClean="0">
                <a:latin typeface="+mn-lt"/>
                <a:sym typeface="Wingdings 2" pitchFamily="18" charset="2"/>
              </a:rPr>
              <a:t></a:t>
            </a:r>
            <a:r>
              <a:rPr lang="en-US" sz="2400" dirty="0" smtClean="0">
                <a:latin typeface="+mn-lt"/>
              </a:rPr>
              <a:t> (–4)(–4)</a:t>
            </a:r>
          </a:p>
          <a:p>
            <a:endParaRPr lang="en-US" sz="2400" dirty="0" smtClean="0">
              <a:latin typeface="+mn-lt"/>
            </a:endParaRPr>
          </a:p>
          <a:p>
            <a:r>
              <a:rPr lang="en-US" sz="2400" dirty="0" smtClean="0">
                <a:latin typeface="+mn-lt"/>
              </a:rPr>
              <a:t>	          = –81 </a:t>
            </a:r>
            <a:r>
              <a:rPr lang="en-US" sz="2400" b="1" dirty="0" smtClean="0">
                <a:latin typeface="+mn-lt"/>
                <a:sym typeface="Wingdings 2" pitchFamily="18" charset="2"/>
              </a:rPr>
              <a:t> </a:t>
            </a:r>
            <a:r>
              <a:rPr lang="en-US" sz="2400" dirty="0" smtClean="0">
                <a:latin typeface="+mn-lt"/>
                <a:sym typeface="Wingdings 2" pitchFamily="18" charset="2"/>
              </a:rPr>
              <a:t>16</a:t>
            </a:r>
            <a:endParaRPr lang="en-US" sz="2400" baseline="30000" dirty="0" smtClean="0">
              <a:latin typeface="+mn-lt"/>
            </a:endParaRPr>
          </a:p>
          <a:p>
            <a:endParaRPr lang="en-US" dirty="0">
              <a:solidFill>
                <a:srgbClr val="21419C"/>
              </a:solidFill>
            </a:endParaRPr>
          </a:p>
        </p:txBody>
      </p:sp>
      <p:pic>
        <p:nvPicPr>
          <p:cNvPr id="5" name="Picture 4"/>
          <p:cNvPicPr>
            <a:picLocks noChangeAspect="1" noChangeArrowheads="1"/>
          </p:cNvPicPr>
          <p:nvPr/>
        </p:nvPicPr>
        <p:blipFill>
          <a:blip r:embed="rId2"/>
          <a:srcRect/>
          <a:stretch>
            <a:fillRect/>
          </a:stretch>
        </p:blipFill>
        <p:spPr bwMode="auto">
          <a:xfrm>
            <a:off x="1295400" y="2700875"/>
            <a:ext cx="1143000" cy="1053563"/>
          </a:xfrm>
          <a:prstGeom prst="rect">
            <a:avLst/>
          </a:prstGeom>
          <a:noFill/>
          <a:ln w="9525" algn="ctr">
            <a:noFill/>
            <a:miter lim="800000"/>
            <a:headEnd/>
            <a:tailEnd/>
          </a:ln>
          <a:effectLst/>
        </p:spPr>
      </p:pic>
      <p:sp>
        <p:nvSpPr>
          <p:cNvPr id="6" name="Rectangle 5"/>
          <p:cNvSpPr/>
          <p:nvPr/>
        </p:nvSpPr>
        <p:spPr>
          <a:xfrm>
            <a:off x="2743200" y="381000"/>
            <a:ext cx="3785203" cy="461665"/>
          </a:xfrm>
          <a:prstGeom prst="rect">
            <a:avLst/>
          </a:prstGeom>
        </p:spPr>
        <p:txBody>
          <a:bodyPr wrap="none">
            <a:spAutoFit/>
          </a:bodyPr>
          <a:lstStyle/>
          <a:p>
            <a:r>
              <a:rPr lang="en-US" sz="2400" b="1" dirty="0" smtClean="0">
                <a:latin typeface="+mn-lt"/>
              </a:rPr>
              <a:t>EXPONENTIAL EXPRESSIONS</a:t>
            </a:r>
            <a:endParaRPr lang="en-US" sz="2400" b="1"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dirty="0">
                <a:solidFill>
                  <a:srgbClr val="00718C"/>
                </a:solidFill>
              </a:rPr>
              <a:t>cont’d</a:t>
            </a:r>
          </a:p>
        </p:txBody>
      </p:sp>
      <p:pic>
        <p:nvPicPr>
          <p:cNvPr id="7" name="Picture 5"/>
          <p:cNvPicPr>
            <a:picLocks noChangeAspect="1" noChangeArrowheads="1"/>
          </p:cNvPicPr>
          <p:nvPr/>
        </p:nvPicPr>
        <p:blipFill>
          <a:blip r:embed="rId2"/>
          <a:srcRect/>
          <a:stretch>
            <a:fillRect/>
          </a:stretch>
        </p:blipFill>
        <p:spPr bwMode="auto">
          <a:xfrm>
            <a:off x="1230312" y="1281113"/>
            <a:ext cx="3570288" cy="798512"/>
          </a:xfrm>
          <a:prstGeom prst="rect">
            <a:avLst/>
          </a:prstGeom>
          <a:noFill/>
          <a:ln w="9525" algn="ctr">
            <a:noFill/>
            <a:miter lim="800000"/>
            <a:headEnd/>
            <a:tailEnd/>
          </a:ln>
          <a:effectLst/>
        </p:spPr>
      </p:pic>
      <p:pic>
        <p:nvPicPr>
          <p:cNvPr id="8" name="Picture 6"/>
          <p:cNvPicPr>
            <a:picLocks noChangeAspect="1" noChangeArrowheads="1"/>
          </p:cNvPicPr>
          <p:nvPr/>
        </p:nvPicPr>
        <p:blipFill>
          <a:blip r:embed="rId3"/>
          <a:srcRect/>
          <a:stretch>
            <a:fillRect/>
          </a:stretch>
        </p:blipFill>
        <p:spPr bwMode="auto">
          <a:xfrm>
            <a:off x="2233612" y="2463800"/>
            <a:ext cx="1119188" cy="736600"/>
          </a:xfrm>
          <a:prstGeom prst="rect">
            <a:avLst/>
          </a:prstGeom>
          <a:noFill/>
          <a:ln w="9525" algn="ctr">
            <a:noFill/>
            <a:miter lim="800000"/>
            <a:headEnd/>
            <a:tailEnd/>
          </a:ln>
          <a:effectLst/>
        </p:spPr>
      </p:pic>
      <p:pic>
        <p:nvPicPr>
          <p:cNvPr id="9" name="Picture 7"/>
          <p:cNvPicPr>
            <a:picLocks noChangeAspect="1" noChangeArrowheads="1"/>
          </p:cNvPicPr>
          <p:nvPr/>
        </p:nvPicPr>
        <p:blipFill>
          <a:blip r:embed="rId4"/>
          <a:srcRect/>
          <a:stretch>
            <a:fillRect/>
          </a:stretch>
        </p:blipFill>
        <p:spPr bwMode="auto">
          <a:xfrm>
            <a:off x="2441575" y="3733800"/>
            <a:ext cx="758825" cy="276225"/>
          </a:xfrm>
          <a:prstGeom prst="rect">
            <a:avLst/>
          </a:prstGeom>
          <a:noFill/>
          <a:ln w="9525" algn="ctr">
            <a:noFill/>
            <a:miter lim="800000"/>
            <a:headEnd/>
            <a:tailEnd/>
          </a:ln>
          <a:effectLst/>
        </p:spPr>
      </p:pic>
      <p:sp>
        <p:nvSpPr>
          <p:cNvPr id="10" name="Rectangle 9"/>
          <p:cNvSpPr/>
          <p:nvPr/>
        </p:nvSpPr>
        <p:spPr>
          <a:xfrm>
            <a:off x="2743200" y="381000"/>
            <a:ext cx="3785203" cy="461665"/>
          </a:xfrm>
          <a:prstGeom prst="rect">
            <a:avLst/>
          </a:prstGeom>
        </p:spPr>
        <p:txBody>
          <a:bodyPr wrap="none">
            <a:spAutoFit/>
          </a:bodyPr>
          <a:lstStyle/>
          <a:p>
            <a:r>
              <a:rPr lang="en-US" sz="2400" b="1" dirty="0" smtClean="0">
                <a:latin typeface="+mn-lt"/>
              </a:rPr>
              <a:t>EXPONENTIAL EXPRESSIONS</a:t>
            </a:r>
            <a:endParaRPr lang="en-US" sz="2400"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900" decel="100000" fill="hold"/>
                                        <p:tgtEl>
                                          <p:spTgt spid="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Evaluate.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b.                        c.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12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0</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3000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4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rgbClr val="21419C"/>
                </a:solidFill>
                <a:effectLst/>
                <a:uLnTx/>
                <a:uFillTx/>
                <a:latin typeface="+mn-lt"/>
                <a:ea typeface="+mn-ea"/>
                <a:cs typeface="+mn-cs"/>
              </a:rPr>
              <a:t>Solution:</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9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(–2</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–(2 </a:t>
            </a:r>
            <a:r>
              <a:rPr kumimoji="0" lang="en-US" sz="20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2 </a:t>
            </a:r>
            <a:r>
              <a:rPr kumimoji="0" lang="en-US" sz="20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2 </a:t>
            </a:r>
            <a:r>
              <a:rPr kumimoji="0" lang="en-US" sz="20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2)(–3)(–3)</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–(16)(9)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rgbClr val="009AFF"/>
                </a:solidFill>
                <a:effectLst/>
                <a:uLnTx/>
                <a:uFillTx/>
                <a:latin typeface="+mn-lt"/>
                <a:ea typeface="+mn-ea"/>
                <a:cs typeface="+mn-cs"/>
              </a:rPr>
              <a:t>–144</a:t>
            </a:r>
            <a:endParaRPr kumimoji="0" lang="en-US" sz="3200" b="0" i="0" u="none" strike="noStrike" kern="1200" cap="none" spc="0" normalizeH="0" baseline="0" noProof="0" dirty="0">
              <a:ln>
                <a:noFill/>
              </a:ln>
              <a:solidFill>
                <a:srgbClr val="009AFF"/>
              </a:solidFill>
              <a:effectLst/>
              <a:uLnTx/>
              <a:uFillTx/>
              <a:latin typeface="+mn-lt"/>
              <a:ea typeface="+mn-ea"/>
              <a:cs typeface="+mn-cs"/>
            </a:endParaRPr>
          </a:p>
        </p:txBody>
      </p:sp>
      <p:sp>
        <p:nvSpPr>
          <p:cNvPr id="5" name="Rectangle 3"/>
          <p:cNvSpPr>
            <a:spLocks noGrp="1" noChangeArrowheads="1"/>
          </p:cNvSpPr>
          <p:nvPr>
            <p:ph type="title"/>
          </p:nvPr>
        </p:nvSpPr>
        <p:spPr>
          <a:xfrm>
            <a:off x="301625" y="90488"/>
            <a:ext cx="8226425" cy="1143000"/>
          </a:xfrm>
          <a:noFill/>
        </p:spPr>
        <p:txBody>
          <a:bodyPr/>
          <a:lstStyle/>
          <a:p>
            <a:r>
              <a:rPr lang="en-US" sz="2800" dirty="0" smtClean="0"/>
              <a:t> </a:t>
            </a:r>
            <a:r>
              <a:rPr lang="en-US" sz="2400" b="1" dirty="0" smtClean="0">
                <a:latin typeface="+mn-lt"/>
              </a:rPr>
              <a:t>EVALUATE AN EXPONENTIAL EXPRESSION</a:t>
            </a:r>
            <a:endParaRPr lang="en-US" sz="2400" b="1" dirty="0">
              <a:latin typeface="+mn-lt"/>
            </a:endParaRPr>
          </a:p>
        </p:txBody>
      </p:sp>
      <p:pic>
        <p:nvPicPr>
          <p:cNvPr id="6" name="Picture 7"/>
          <p:cNvPicPr>
            <a:picLocks noChangeAspect="1" noChangeArrowheads="1"/>
          </p:cNvPicPr>
          <p:nvPr/>
        </p:nvPicPr>
        <p:blipFill>
          <a:blip r:embed="rId2"/>
          <a:srcRect/>
          <a:stretch>
            <a:fillRect/>
          </a:stretch>
        </p:blipFill>
        <p:spPr bwMode="auto">
          <a:xfrm>
            <a:off x="4191000" y="1981200"/>
            <a:ext cx="941387" cy="941388"/>
          </a:xfrm>
          <a:prstGeom prst="rect">
            <a:avLst/>
          </a:prstGeom>
          <a:noFill/>
          <a:ln w="9525" algn="ctr">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1000"/>
                                        <p:tgtEl>
                                          <p:spTgt spid="4">
                                            <p:txEl>
                                              <p:pRg st="5" end="5"/>
                                            </p:txEl>
                                          </p:spTgt>
                                        </p:tgtEl>
                                      </p:cBhvr>
                                    </p:animEffect>
                                    <p:anim calcmode="lin" valueType="num">
                                      <p:cBhvr>
                                        <p:cTn id="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1000"/>
                                        <p:tgtEl>
                                          <p:spTgt spid="4">
                                            <p:txEl>
                                              <p:pRg st="7" end="7"/>
                                            </p:txEl>
                                          </p:spTgt>
                                        </p:tgtEl>
                                      </p:cBhvr>
                                    </p:animEffect>
                                    <p:anim calcmode="lin" valueType="num">
                                      <p:cBhvr>
                                        <p:cTn id="1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4">
                                            <p:txEl>
                                              <p:pRg st="7" end="7"/>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1000"/>
                                        <p:tgtEl>
                                          <p:spTgt spid="4">
                                            <p:txEl>
                                              <p:pRg st="9" end="9"/>
                                            </p:txEl>
                                          </p:spTgt>
                                        </p:tgtEl>
                                      </p:cBhvr>
                                    </p:animEffect>
                                    <p:anim calcmode="lin" valueType="num">
                                      <p:cBhvr>
                                        <p:cTn id="2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4">
                                            <p:txEl>
                                              <p:pRg st="9" end="9"/>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animEffect transition="in" filter="fade">
                                      <p:cBhvr>
                                        <p:cTn id="29" dur="1000"/>
                                        <p:tgtEl>
                                          <p:spTgt spid="4">
                                            <p:txEl>
                                              <p:pRg st="11" end="11"/>
                                            </p:txEl>
                                          </p:spTgt>
                                        </p:tgtEl>
                                      </p:cBhvr>
                                    </p:animEffect>
                                    <p:anim calcmode="lin" valueType="num">
                                      <p:cBhvr>
                                        <p:cTn id="3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4">
                                            <p:txEl>
                                              <p:pRg st="11" end="11"/>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4">
                                            <p:txEl>
                                              <p:pRg st="11" end="1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301625" y="90488"/>
            <a:ext cx="8226425" cy="1143000"/>
          </a:xfrm>
          <a:noFill/>
        </p:spPr>
        <p:txBody>
          <a:bodyPr/>
          <a:lstStyle/>
          <a:p>
            <a:r>
              <a:rPr lang="en-US" sz="2800" b="1" dirty="0" smtClean="0"/>
              <a:t> </a:t>
            </a:r>
            <a:r>
              <a:rPr lang="en-US" sz="2400" b="1" dirty="0" smtClean="0">
                <a:latin typeface="+mn-lt"/>
              </a:rPr>
              <a:t>EVALUATE AN EXPONENTIAL EXPRESSION</a:t>
            </a:r>
            <a:endParaRPr lang="en-US" sz="2400" b="1" dirty="0">
              <a:latin typeface="+mn-lt"/>
            </a:endParaRPr>
          </a:p>
        </p:txBody>
      </p:sp>
      <p:sp>
        <p:nvSpPr>
          <p:cNvPr id="7"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b . </a:t>
            </a:r>
            <a:endParaRPr kumimoji="0" lang="en-US" sz="3200" b="0" i="0" u="none" strike="noStrike" kern="1200" cap="none" spc="0" normalizeH="0" baseline="0" noProof="0" dirty="0" smtClean="0">
              <a:ln>
                <a:noFill/>
              </a:ln>
              <a:solidFill>
                <a:srgbClr val="009A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009A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009A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dirty="0" smtClean="0">
              <a:ln>
                <a:noFill/>
              </a:ln>
              <a:solidFill>
                <a:srgbClr val="009A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c.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14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0</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1400" b="0" i="1" u="none" strike="noStrike" kern="1200" cap="none" spc="0" normalizeH="0" baseline="0" noProof="0" dirty="0" smtClean="0">
                <a:ln>
                  <a:noFill/>
                </a:ln>
                <a:solidFill>
                  <a:schemeClr val="tx1"/>
                </a:solidFill>
                <a:effectLst/>
                <a:uLnTx/>
                <a:uFillTx/>
                <a:latin typeface="+mn-lt"/>
                <a:ea typeface="+mn-ea"/>
                <a:cs typeface="+mn-cs"/>
                <a:sym typeface="Symbol" pitchFamily="18" charset="2"/>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0</a:t>
            </a:r>
            <a:r>
              <a:rPr kumimoji="0" lang="en-US" sz="32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0" u="none" strike="noStrike" kern="1200" cap="none" spc="0" normalizeH="0" baseline="0" noProof="0" dirty="0" smtClean="0">
                <a:ln>
                  <a:noFill/>
                </a:ln>
                <a:solidFill>
                  <a:srgbClr val="009AFF"/>
                </a:solidFill>
                <a:effectLst/>
                <a:uLnTx/>
                <a:uFillTx/>
                <a:latin typeface="+mn-lt"/>
                <a:ea typeface="+mn-ea"/>
                <a:cs typeface="+mn-cs"/>
              </a:rPr>
              <a:t>–1</a:t>
            </a:r>
            <a:endParaRPr kumimoji="0" lang="en-US" sz="3200" b="0" i="0" u="none" strike="noStrike" kern="1200" cap="none" spc="0" normalizeH="0" baseline="0" noProof="0" dirty="0">
              <a:ln>
                <a:noFill/>
              </a:ln>
              <a:solidFill>
                <a:srgbClr val="009AFF"/>
              </a:solidFill>
              <a:effectLst/>
              <a:uLnTx/>
              <a:uFillTx/>
              <a:latin typeface="+mn-lt"/>
              <a:ea typeface="+mn-ea"/>
              <a:cs typeface="+mn-cs"/>
            </a:endParaRPr>
          </a:p>
        </p:txBody>
      </p:sp>
      <p:sp>
        <p:nvSpPr>
          <p:cNvPr id="8" name="Rectangle 3"/>
          <p:cNvSpPr txBox="1">
            <a:spLocks noChangeArrowheads="1"/>
          </p:cNvSpPr>
          <p:nvPr/>
        </p:nvSpPr>
        <p:spPr bwMode="auto">
          <a:xfrm>
            <a:off x="301625" y="90488"/>
            <a:ext cx="82264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1"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5"/>
          <p:cNvPicPr>
            <a:picLocks noChangeAspect="1" noChangeArrowheads="1"/>
          </p:cNvPicPr>
          <p:nvPr/>
        </p:nvPicPr>
        <p:blipFill>
          <a:blip r:embed="rId2"/>
          <a:srcRect/>
          <a:stretch>
            <a:fillRect/>
          </a:stretch>
        </p:blipFill>
        <p:spPr bwMode="auto">
          <a:xfrm>
            <a:off x="1287463" y="1409700"/>
            <a:ext cx="4351337" cy="904875"/>
          </a:xfrm>
          <a:prstGeom prst="rect">
            <a:avLst/>
          </a:prstGeom>
          <a:noFill/>
          <a:ln w="9525" algn="ctr">
            <a:noFill/>
            <a:miter lim="800000"/>
            <a:headEnd/>
            <a:tailEnd/>
          </a:ln>
          <a:effectLst/>
        </p:spPr>
      </p:pic>
      <p:pic>
        <p:nvPicPr>
          <p:cNvPr id="10" name="Picture 6"/>
          <p:cNvPicPr>
            <a:picLocks noChangeAspect="1" noChangeArrowheads="1"/>
          </p:cNvPicPr>
          <p:nvPr/>
        </p:nvPicPr>
        <p:blipFill>
          <a:blip r:embed="rId3"/>
          <a:srcRect/>
          <a:stretch>
            <a:fillRect/>
          </a:stretch>
        </p:blipFill>
        <p:spPr bwMode="auto">
          <a:xfrm>
            <a:off x="2438400" y="2371725"/>
            <a:ext cx="968375" cy="773113"/>
          </a:xfrm>
          <a:prstGeom prst="rect">
            <a:avLst/>
          </a:prstGeom>
          <a:noFill/>
          <a:ln w="9525" algn="ctr">
            <a:noFill/>
            <a:miter lim="800000"/>
            <a:headEnd/>
            <a:tailEnd/>
          </a:ln>
          <a:effectLst/>
        </p:spPr>
      </p:pic>
      <p:pic>
        <p:nvPicPr>
          <p:cNvPr id="11" name="Picture 7"/>
          <p:cNvPicPr>
            <a:picLocks noChangeAspect="1" noChangeArrowheads="1"/>
          </p:cNvPicPr>
          <p:nvPr/>
        </p:nvPicPr>
        <p:blipFill>
          <a:blip r:embed="rId4"/>
          <a:srcRect/>
          <a:stretch>
            <a:fillRect/>
          </a:stretch>
        </p:blipFill>
        <p:spPr bwMode="auto">
          <a:xfrm>
            <a:off x="2474913" y="3303588"/>
            <a:ext cx="649287" cy="792162"/>
          </a:xfrm>
          <a:prstGeom prst="rect">
            <a:avLst/>
          </a:prstGeom>
          <a:noFill/>
          <a:ln w="9525" algn="ctr">
            <a:noFill/>
            <a:miter lim="800000"/>
            <a:headEnd/>
            <a:tailEnd/>
          </a:ln>
          <a:effectLst/>
        </p:spPr>
      </p:pic>
      <p:sp>
        <p:nvSpPr>
          <p:cNvPr id="12" name="Text Box 8"/>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900" decel="100000" fill="hold"/>
                                        <p:tgtEl>
                                          <p:spTgt spid="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1000"/>
                                        <p:tgtEl>
                                          <p:spTgt spid="7">
                                            <p:txEl>
                                              <p:pRg st="6" end="6"/>
                                            </p:txEl>
                                          </p:spTgt>
                                        </p:tgtEl>
                                      </p:cBhvr>
                                    </p:animEffect>
                                    <p:anim calcmode="lin" valueType="num">
                                      <p:cBhvr>
                                        <p:cTn id="2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7">
                                            <p:txEl>
                                              <p:pRg st="6" end="6"/>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1000"/>
                                        <p:tgtEl>
                                          <p:spTgt spid="7">
                                            <p:txEl>
                                              <p:pRg st="8" end="8"/>
                                            </p:txEl>
                                          </p:spTgt>
                                        </p:tgtEl>
                                      </p:cBhvr>
                                    </p:animEffect>
                                    <p:anim calcmode="lin" valueType="num">
                                      <p:cBhvr>
                                        <p:cTn id="3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7">
                                            <p:txEl>
                                              <p:pRg st="8" end="8"/>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7">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3962400"/>
            <a:ext cx="82296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endParaRPr lang="en-US" sz="3200" dirty="0" smtClean="0">
              <a:solidFill>
                <a:srgbClr val="21419C"/>
              </a:solidFill>
              <a:latin typeface="+mn-lt"/>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3</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0</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                     </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–7</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0</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0</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1</a:t>
            </a:r>
            <a:endParaRPr kumimoji="0" lang="en-US" sz="3200" b="1" i="0" u="none" strike="noStrike" kern="1200" cap="none" spc="0" normalizeH="0" baseline="30000" noProof="0" dirty="0">
              <a:ln>
                <a:noFill/>
              </a:ln>
              <a:solidFill>
                <a:srgbClr val="21419C"/>
              </a:solidFill>
              <a:effectLst/>
              <a:uLnTx/>
              <a:uFillTx/>
              <a:latin typeface="+mn-lt"/>
              <a:ea typeface="+mn-ea"/>
              <a:cs typeface="+mn-cs"/>
            </a:endParaRPr>
          </a:p>
        </p:txBody>
      </p:sp>
      <p:pic>
        <p:nvPicPr>
          <p:cNvPr id="8" name="Picture 12"/>
          <p:cNvPicPr>
            <a:picLocks noChangeAspect="1" noChangeArrowheads="1"/>
          </p:cNvPicPr>
          <p:nvPr/>
        </p:nvPicPr>
        <p:blipFill>
          <a:blip r:embed="rId2"/>
          <a:srcRect/>
          <a:stretch>
            <a:fillRect/>
          </a:stretch>
        </p:blipFill>
        <p:spPr bwMode="auto">
          <a:xfrm>
            <a:off x="2362200" y="4327525"/>
            <a:ext cx="1371600" cy="930275"/>
          </a:xfrm>
          <a:prstGeom prst="rect">
            <a:avLst/>
          </a:prstGeom>
          <a:noFill/>
          <a:ln w="9525" algn="ctr">
            <a:noFill/>
            <a:miter lim="800000"/>
            <a:headEnd/>
            <a:tailEnd/>
          </a:ln>
          <a:effectLst/>
        </p:spPr>
      </p:pic>
      <p:sp>
        <p:nvSpPr>
          <p:cNvPr id="5" name="Rectangle 4"/>
          <p:cNvSpPr/>
          <p:nvPr/>
        </p:nvSpPr>
        <p:spPr>
          <a:xfrm>
            <a:off x="533400" y="838200"/>
            <a:ext cx="7848600" cy="2308324"/>
          </a:xfrm>
          <a:prstGeom prst="rect">
            <a:avLst/>
          </a:prstGeom>
        </p:spPr>
        <p:txBody>
          <a:bodyPr wrap="square">
            <a:spAutoFit/>
          </a:bodyPr>
          <a:lstStyle/>
          <a:p>
            <a:r>
              <a:rPr lang="en-US" sz="2400" dirty="0" smtClean="0">
                <a:latin typeface="+mn-lt"/>
              </a:rPr>
              <a:t>We can extend the definition of exponent to all integers. We begin with the case of zero as an exponent.</a:t>
            </a:r>
          </a:p>
          <a:p>
            <a:endParaRPr lang="en-US" sz="2400" dirty="0" smtClean="0">
              <a:latin typeface="+mn-lt"/>
            </a:endParaRPr>
          </a:p>
          <a:p>
            <a:endParaRPr lang="en-US" sz="2400" dirty="0" smtClean="0">
              <a:latin typeface="+mn-lt"/>
            </a:endParaRPr>
          </a:p>
          <a:p>
            <a:r>
              <a:rPr lang="en-US" sz="2400" dirty="0" smtClean="0">
                <a:solidFill>
                  <a:srgbClr val="21419C"/>
                </a:solidFill>
                <a:latin typeface="+mn-lt"/>
              </a:rPr>
              <a:t>Definition of </a:t>
            </a:r>
            <a:r>
              <a:rPr lang="en-US" sz="2400" i="1" dirty="0" smtClean="0">
                <a:solidFill>
                  <a:srgbClr val="21419C"/>
                </a:solidFill>
                <a:latin typeface="+mn-lt"/>
              </a:rPr>
              <a:t>b</a:t>
            </a:r>
            <a:r>
              <a:rPr lang="en-US" sz="2400" baseline="30000" dirty="0" smtClean="0">
                <a:solidFill>
                  <a:srgbClr val="21419C"/>
                </a:solidFill>
                <a:latin typeface="+mn-lt"/>
              </a:rPr>
              <a:t>0</a:t>
            </a:r>
          </a:p>
          <a:p>
            <a:r>
              <a:rPr lang="en-US" sz="2400" dirty="0" smtClean="0">
                <a:latin typeface="+mn-lt"/>
              </a:rPr>
              <a:t>For any nonzero real number </a:t>
            </a:r>
            <a:r>
              <a:rPr lang="en-US" sz="2400" i="1" dirty="0" smtClean="0">
                <a:latin typeface="+mn-lt"/>
              </a:rPr>
              <a:t>b</a:t>
            </a:r>
            <a:r>
              <a:rPr lang="en-US" sz="2400" dirty="0" smtClean="0">
                <a:latin typeface="+mn-lt"/>
              </a:rPr>
              <a:t>, </a:t>
            </a:r>
            <a:r>
              <a:rPr lang="en-US" sz="2400" i="1" dirty="0" smtClean="0">
                <a:latin typeface="+mn-lt"/>
              </a:rPr>
              <a:t>b</a:t>
            </a:r>
            <a:r>
              <a:rPr lang="en-US" sz="2400" baseline="30000" dirty="0" smtClean="0">
                <a:latin typeface="+mn-lt"/>
              </a:rPr>
              <a:t>0</a:t>
            </a:r>
            <a:r>
              <a:rPr lang="en-US" sz="2400" dirty="0" smtClean="0">
                <a:latin typeface="+mn-lt"/>
              </a:rPr>
              <a:t> = 1.</a:t>
            </a:r>
            <a:endParaRPr lang="en-US" sz="2400" dirty="0">
              <a:latin typeface="+mn-lt"/>
            </a:endParaRPr>
          </a:p>
        </p:txBody>
      </p:sp>
      <p:sp>
        <p:nvSpPr>
          <p:cNvPr id="6" name="Rectangle 5"/>
          <p:cNvSpPr/>
          <p:nvPr/>
        </p:nvSpPr>
        <p:spPr>
          <a:xfrm>
            <a:off x="2590800" y="71735"/>
            <a:ext cx="3785203" cy="461665"/>
          </a:xfrm>
          <a:prstGeom prst="rect">
            <a:avLst/>
          </a:prstGeom>
        </p:spPr>
        <p:txBody>
          <a:bodyPr wrap="none">
            <a:spAutoFit/>
          </a:bodyPr>
          <a:lstStyle/>
          <a:p>
            <a:r>
              <a:rPr lang="en-US" sz="2400" b="1" dirty="0" smtClean="0">
                <a:latin typeface="+mn-lt"/>
              </a:rPr>
              <a:t>EXPONENTIAL EXPRESSIONS</a:t>
            </a:r>
            <a:endParaRPr lang="en-US" sz="2400" b="1" dirty="0">
              <a:latin typeface="+mn-lt"/>
            </a:endParaRPr>
          </a:p>
        </p:txBody>
      </p:sp>
      <p:sp>
        <p:nvSpPr>
          <p:cNvPr id="9" name="Rectangle 1"/>
          <p:cNvSpPr>
            <a:spLocks noChangeArrowheads="1"/>
          </p:cNvSpPr>
          <p:nvPr/>
        </p:nvSpPr>
        <p:spPr bwMode="auto">
          <a:xfrm>
            <a:off x="609600" y="3429000"/>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95400"/>
            <a:ext cx="8153400" cy="2185214"/>
          </a:xfrm>
          <a:prstGeom prst="rect">
            <a:avLst/>
          </a:prstGeom>
        </p:spPr>
        <p:txBody>
          <a:bodyPr wrap="square">
            <a:spAutoFit/>
          </a:bodyPr>
          <a:lstStyle/>
          <a:p>
            <a:r>
              <a:rPr lang="en-US" sz="2400" dirty="0" smtClean="0">
                <a:latin typeface="+mn-lt"/>
              </a:rPr>
              <a:t>Now we extend the definition to include negative integers.</a:t>
            </a:r>
          </a:p>
          <a:p>
            <a:endParaRPr lang="en-US" sz="2400" dirty="0" smtClean="0">
              <a:solidFill>
                <a:srgbClr val="21419C"/>
              </a:solidFill>
              <a:latin typeface="+mn-lt"/>
            </a:endParaRPr>
          </a:p>
          <a:p>
            <a:r>
              <a:rPr lang="en-US" sz="2400" dirty="0" smtClean="0">
                <a:solidFill>
                  <a:srgbClr val="21419C"/>
                </a:solidFill>
                <a:latin typeface="+mn-lt"/>
              </a:rPr>
              <a:t>Definition of </a:t>
            </a:r>
            <a:r>
              <a:rPr lang="en-US" sz="2400" i="1" dirty="0" smtClean="0">
                <a:solidFill>
                  <a:srgbClr val="21419C"/>
                </a:solidFill>
                <a:latin typeface="+mn-lt"/>
              </a:rPr>
              <a:t>b</a:t>
            </a:r>
            <a:r>
              <a:rPr lang="en-US" sz="2400" baseline="30000" dirty="0" smtClean="0">
                <a:solidFill>
                  <a:srgbClr val="21419C"/>
                </a:solidFill>
                <a:latin typeface="+mn-lt"/>
              </a:rPr>
              <a:t>–</a:t>
            </a:r>
            <a:r>
              <a:rPr lang="en-US" sz="2400" i="1" baseline="30000" dirty="0" smtClean="0">
                <a:solidFill>
                  <a:srgbClr val="21419C"/>
                </a:solidFill>
                <a:latin typeface="+mn-lt"/>
              </a:rPr>
              <a:t>n </a:t>
            </a:r>
          </a:p>
          <a:p>
            <a:endParaRPr lang="en-US" sz="2400" i="1" baseline="30000" dirty="0" smtClean="0">
              <a:solidFill>
                <a:srgbClr val="21419C"/>
              </a:solidFill>
              <a:latin typeface="+mn-lt"/>
            </a:endParaRPr>
          </a:p>
          <a:p>
            <a:r>
              <a:rPr lang="en-US" sz="2400" dirty="0" smtClean="0">
                <a:latin typeface="+mn-lt"/>
              </a:rPr>
              <a:t>If </a:t>
            </a:r>
            <a:r>
              <a:rPr lang="en-US" sz="2400" i="1" dirty="0" smtClean="0">
                <a:latin typeface="+mn-lt"/>
              </a:rPr>
              <a:t>b </a:t>
            </a:r>
            <a:r>
              <a:rPr lang="en-US" sz="2400" dirty="0" smtClean="0">
                <a:latin typeface="+mn-lt"/>
                <a:sym typeface="Symbol" pitchFamily="18" charset="2"/>
              </a:rPr>
              <a:t></a:t>
            </a:r>
            <a:r>
              <a:rPr lang="en-US" sz="2400" dirty="0" smtClean="0">
                <a:latin typeface="+mn-lt"/>
              </a:rPr>
              <a:t> 0 and </a:t>
            </a:r>
            <a:r>
              <a:rPr lang="en-US" sz="2400" i="1" dirty="0" smtClean="0">
                <a:latin typeface="+mn-lt"/>
              </a:rPr>
              <a:t>n</a:t>
            </a:r>
            <a:r>
              <a:rPr lang="en-US" sz="2400" dirty="0" smtClean="0">
                <a:latin typeface="+mn-lt"/>
              </a:rPr>
              <a:t> is a natural number, then                            and</a:t>
            </a:r>
          </a:p>
          <a:p>
            <a:endParaRPr lang="en-US" sz="2400" dirty="0">
              <a:latin typeface="+mn-lt"/>
            </a:endParaRPr>
          </a:p>
        </p:txBody>
      </p:sp>
      <p:pic>
        <p:nvPicPr>
          <p:cNvPr id="4" name="Picture 9"/>
          <p:cNvPicPr>
            <a:picLocks noChangeAspect="1" noChangeArrowheads="1"/>
          </p:cNvPicPr>
          <p:nvPr/>
        </p:nvPicPr>
        <p:blipFill>
          <a:blip r:embed="rId2"/>
          <a:srcRect/>
          <a:stretch>
            <a:fillRect/>
          </a:stretch>
        </p:blipFill>
        <p:spPr bwMode="auto">
          <a:xfrm>
            <a:off x="5638800" y="2362200"/>
            <a:ext cx="1524000" cy="1018674"/>
          </a:xfrm>
          <a:prstGeom prst="rect">
            <a:avLst/>
          </a:prstGeom>
          <a:noFill/>
          <a:ln w="9525" algn="ctr">
            <a:noFill/>
            <a:miter lim="800000"/>
            <a:headEnd/>
            <a:tailEnd/>
          </a:ln>
          <a:effectLst/>
        </p:spPr>
      </p:pic>
      <p:pic>
        <p:nvPicPr>
          <p:cNvPr id="5" name="Picture 10"/>
          <p:cNvPicPr>
            <a:picLocks noChangeAspect="1" noChangeArrowheads="1"/>
          </p:cNvPicPr>
          <p:nvPr/>
        </p:nvPicPr>
        <p:blipFill>
          <a:blip r:embed="rId3"/>
          <a:srcRect/>
          <a:stretch>
            <a:fillRect/>
          </a:stretch>
        </p:blipFill>
        <p:spPr bwMode="auto">
          <a:xfrm>
            <a:off x="750887" y="3214688"/>
            <a:ext cx="1611313" cy="967179"/>
          </a:xfrm>
          <a:prstGeom prst="rect">
            <a:avLst/>
          </a:prstGeom>
          <a:noFill/>
          <a:ln w="9525" algn="ctr">
            <a:noFill/>
            <a:miter lim="800000"/>
            <a:headEnd/>
            <a:tailEnd/>
          </a:ln>
          <a:effectLst/>
        </p:spPr>
      </p:pic>
      <p:pic>
        <p:nvPicPr>
          <p:cNvPr id="6" name="Picture 11"/>
          <p:cNvPicPr>
            <a:picLocks noChangeAspect="1" noChangeArrowheads="1"/>
          </p:cNvPicPr>
          <p:nvPr/>
        </p:nvPicPr>
        <p:blipFill>
          <a:blip r:embed="rId4"/>
          <a:srcRect/>
          <a:stretch>
            <a:fillRect/>
          </a:stretch>
        </p:blipFill>
        <p:spPr bwMode="auto">
          <a:xfrm>
            <a:off x="457200" y="4987742"/>
            <a:ext cx="8077200" cy="1108258"/>
          </a:xfrm>
          <a:prstGeom prst="rect">
            <a:avLst/>
          </a:prstGeom>
          <a:noFill/>
          <a:ln w="9525" algn="ctr">
            <a:noFill/>
            <a:miter lim="800000"/>
            <a:headEnd/>
            <a:tailEnd/>
          </a:ln>
          <a:effectLst/>
        </p:spPr>
      </p:pic>
      <p:sp>
        <p:nvSpPr>
          <p:cNvPr id="8" name="Rectangle 1"/>
          <p:cNvSpPr>
            <a:spLocks noChangeArrowheads="1"/>
          </p:cNvSpPr>
          <p:nvPr/>
        </p:nvSpPr>
        <p:spPr bwMode="auto">
          <a:xfrm>
            <a:off x="609600" y="4419600"/>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
        <p:nvSpPr>
          <p:cNvPr id="9" name="Rectangle 8"/>
          <p:cNvSpPr/>
          <p:nvPr/>
        </p:nvSpPr>
        <p:spPr>
          <a:xfrm>
            <a:off x="2590800" y="71735"/>
            <a:ext cx="3785203" cy="461665"/>
          </a:xfrm>
          <a:prstGeom prst="rect">
            <a:avLst/>
          </a:prstGeom>
        </p:spPr>
        <p:txBody>
          <a:bodyPr wrap="none">
            <a:spAutoFit/>
          </a:bodyPr>
          <a:lstStyle/>
          <a:p>
            <a:r>
              <a:rPr lang="en-US" sz="2400" b="1" dirty="0" smtClean="0">
                <a:latin typeface="+mn-lt"/>
              </a:rPr>
              <a:t>EXPONENTIAL EXPRESSIONS</a:t>
            </a:r>
            <a:endParaRPr lang="en-US" sz="2400" b="1"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90600" y="304801"/>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LAWS OF EXPONENTS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
        <p:nvSpPr>
          <p:cNvPr id="5" name="Rectangle 6"/>
          <p:cNvSpPr>
            <a:spLocks noChangeArrowheads="1"/>
          </p:cNvSpPr>
          <p:nvPr/>
        </p:nvSpPr>
        <p:spPr bwMode="auto">
          <a:xfrm>
            <a:off x="0" y="1066800"/>
            <a:ext cx="916212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smtClean="0">
                <a:latin typeface="+mn-lt"/>
                <a:ea typeface="Times New Roman" pitchFamily="18" charset="0"/>
                <a:cs typeface="Times New Roman" pitchFamily="18" charset="0"/>
              </a:rPr>
              <a:t>Let                        and                    The following laws of exponents hold.  </a:t>
            </a:r>
            <a:endPar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609600" y="1098396"/>
          <a:ext cx="1447800" cy="413657"/>
        </p:xfrm>
        <a:graphic>
          <a:graphicData uri="http://schemas.openxmlformats.org/presentationml/2006/ole">
            <mc:AlternateContent xmlns:mc="http://schemas.openxmlformats.org/markup-compatibility/2006">
              <mc:Choice xmlns:v="urn:schemas-microsoft-com:vml" Requires="v">
                <p:oleObj spid="_x0000_s33874" name="Equation" r:id="rId3" imgW="507780" imgH="203112" progId="Equation.3">
                  <p:embed/>
                </p:oleObj>
              </mc:Choice>
              <mc:Fallback>
                <p:oleObj name="Equation" r:id="rId3" imgW="507780" imgH="203112" progId="Equation.3">
                  <p:embed/>
                  <p:pic>
                    <p:nvPicPr>
                      <p:cNvPr id="0" name="Picture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98396"/>
                        <a:ext cx="1447800" cy="413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p:cNvGraphicFramePr>
            <a:graphicFrameLocks noChangeAspect="1"/>
          </p:cNvGraphicFramePr>
          <p:nvPr/>
        </p:nvGraphicFramePr>
        <p:xfrm>
          <a:off x="2714625" y="1123950"/>
          <a:ext cx="1193800" cy="360363"/>
        </p:xfrm>
        <a:graphic>
          <a:graphicData uri="http://schemas.openxmlformats.org/presentationml/2006/ole">
            <mc:AlternateContent xmlns:mc="http://schemas.openxmlformats.org/markup-compatibility/2006">
              <mc:Choice xmlns:v="urn:schemas-microsoft-com:vml" Requires="v">
                <p:oleObj spid="_x0000_s33875" name="Equation" r:id="rId5" imgW="418918" imgH="177723" progId="Equation.3">
                  <p:embed/>
                </p:oleObj>
              </mc:Choice>
              <mc:Fallback>
                <p:oleObj name="Equation" r:id="rId5" imgW="418918" imgH="177723" progId="Equation.3">
                  <p:embed/>
                  <p:pic>
                    <p:nvPicPr>
                      <p:cNvPr id="0" name="Picture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25" y="1123950"/>
                        <a:ext cx="1193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nvGraphicFramePr>
        <p:xfrm>
          <a:off x="217488" y="1905000"/>
          <a:ext cx="3205162" cy="866775"/>
        </p:xfrm>
        <a:graphic>
          <a:graphicData uri="http://schemas.openxmlformats.org/presentationml/2006/ole">
            <mc:AlternateContent xmlns:mc="http://schemas.openxmlformats.org/markup-compatibility/2006">
              <mc:Choice xmlns:v="urn:schemas-microsoft-com:vml" Requires="v">
                <p:oleObj spid="_x0000_s33876" name="Equation" r:id="rId7" imgW="1384300" imgH="381000" progId="Equation.3">
                  <p:embed/>
                </p:oleObj>
              </mc:Choice>
              <mc:Fallback>
                <p:oleObj name="Equation" r:id="rId7" imgW="1384300" imgH="381000" progId="Equation.3">
                  <p:embed/>
                  <p:pic>
                    <p:nvPicPr>
                      <p:cNvPr id="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488" y="1905000"/>
                        <a:ext cx="320516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228600" y="2944813"/>
          <a:ext cx="2470150" cy="461962"/>
        </p:xfrm>
        <a:graphic>
          <a:graphicData uri="http://schemas.openxmlformats.org/presentationml/2006/ole">
            <mc:AlternateContent xmlns:mc="http://schemas.openxmlformats.org/markup-compatibility/2006">
              <mc:Choice xmlns:v="urn:schemas-microsoft-com:vml" Requires="v">
                <p:oleObj spid="_x0000_s33877" name="Equation" r:id="rId9" imgW="1066337" imgH="203112" progId="Equation.3">
                  <p:embed/>
                </p:oleObj>
              </mc:Choice>
              <mc:Fallback>
                <p:oleObj name="Equation" r:id="rId9" imgW="1066337" imgH="203112" progId="Equation.3">
                  <p:embed/>
                  <p:pic>
                    <p:nvPicPr>
                      <p:cNvPr id="0" name="Picture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2944813"/>
                        <a:ext cx="247015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nvGraphicFramePr>
        <p:xfrm>
          <a:off x="228600" y="3641725"/>
          <a:ext cx="2000250" cy="952500"/>
        </p:xfrm>
        <a:graphic>
          <a:graphicData uri="http://schemas.openxmlformats.org/presentationml/2006/ole">
            <mc:AlternateContent xmlns:mc="http://schemas.openxmlformats.org/markup-compatibility/2006">
              <mc:Choice xmlns:v="urn:schemas-microsoft-com:vml" Requires="v">
                <p:oleObj spid="_x0000_s33878" name="Equation" r:id="rId11" imgW="863225" imgH="418918" progId="Equation.3">
                  <p:embed/>
                </p:oleObj>
              </mc:Choice>
              <mc:Fallback>
                <p:oleObj name="Equation" r:id="rId11" imgW="863225" imgH="418918" progId="Equation.3">
                  <p:embed/>
                  <p:pic>
                    <p:nvPicPr>
                      <p:cNvPr id="0" name="Picture 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3641725"/>
                        <a:ext cx="2000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7"/>
          <p:cNvGraphicFramePr>
            <a:graphicFrameLocks noChangeAspect="1"/>
          </p:cNvGraphicFramePr>
          <p:nvPr/>
        </p:nvGraphicFramePr>
        <p:xfrm>
          <a:off x="4505325" y="1909763"/>
          <a:ext cx="2146300" cy="606425"/>
        </p:xfrm>
        <a:graphic>
          <a:graphicData uri="http://schemas.openxmlformats.org/presentationml/2006/ole">
            <mc:AlternateContent xmlns:mc="http://schemas.openxmlformats.org/markup-compatibility/2006">
              <mc:Choice xmlns:v="urn:schemas-microsoft-com:vml" Requires="v">
                <p:oleObj spid="_x0000_s33879" name="Equation" r:id="rId13" imgW="926698" imgH="266584" progId="Equation.3">
                  <p:embed/>
                </p:oleObj>
              </mc:Choice>
              <mc:Fallback>
                <p:oleObj name="Equation" r:id="rId13" imgW="926698" imgH="266584" progId="Equation.3">
                  <p:embed/>
                  <p:pic>
                    <p:nvPicPr>
                      <p:cNvPr id="0" name="Picture 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5325" y="1909763"/>
                        <a:ext cx="21463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8"/>
          <p:cNvGraphicFramePr>
            <a:graphicFrameLocks noChangeAspect="1"/>
          </p:cNvGraphicFramePr>
          <p:nvPr/>
        </p:nvGraphicFramePr>
        <p:xfrm>
          <a:off x="4541838" y="2924175"/>
          <a:ext cx="2468562" cy="549275"/>
        </p:xfrm>
        <a:graphic>
          <a:graphicData uri="http://schemas.openxmlformats.org/presentationml/2006/ole">
            <mc:AlternateContent xmlns:mc="http://schemas.openxmlformats.org/markup-compatibility/2006">
              <mc:Choice xmlns:v="urn:schemas-microsoft-com:vml" Requires="v">
                <p:oleObj spid="_x0000_s33880" name="Equation" r:id="rId15" imgW="1066800" imgH="241300" progId="Equation.3">
                  <p:embed/>
                </p:oleObj>
              </mc:Choice>
              <mc:Fallback>
                <p:oleObj name="Equation" r:id="rId15" imgW="1066800" imgH="241300" progId="Equation.3">
                  <p:embed/>
                  <p:pic>
                    <p:nvPicPr>
                      <p:cNvPr id="0" name="Picture 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1838" y="2924175"/>
                        <a:ext cx="246856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1" name="Object 9"/>
          <p:cNvGraphicFramePr>
            <a:graphicFrameLocks noChangeAspect="1"/>
          </p:cNvGraphicFramePr>
          <p:nvPr/>
        </p:nvGraphicFramePr>
        <p:xfrm>
          <a:off x="4572000" y="3600450"/>
          <a:ext cx="3151187" cy="1066800"/>
        </p:xfrm>
        <a:graphic>
          <a:graphicData uri="http://schemas.openxmlformats.org/presentationml/2006/ole">
            <mc:AlternateContent xmlns:mc="http://schemas.openxmlformats.org/markup-compatibility/2006">
              <mc:Choice xmlns:v="urn:schemas-microsoft-com:vml" Requires="v">
                <p:oleObj spid="_x0000_s33881" name="Equation" r:id="rId17" imgW="1358900" imgH="469900" progId="Equation.3">
                  <p:embed/>
                </p:oleObj>
              </mc:Choice>
              <mc:Fallback>
                <p:oleObj name="Equation" r:id="rId17" imgW="1358900" imgH="469900" progId="Equation.3">
                  <p:embed/>
                  <p:pic>
                    <p:nvPicPr>
                      <p:cNvPr id="0" name="Picture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3600450"/>
                        <a:ext cx="3151187"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1000" y="1219200"/>
            <a:ext cx="84582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 </a:t>
            </a:r>
            <a:r>
              <a:rPr kumimoji="0" lang="en-US" sz="2000" b="1" i="0" u="none" strike="noStrike" kern="1200" cap="none" spc="0" normalizeH="0" baseline="0" noProof="0" dirty="0" smtClean="0">
                <a:ln>
                  <a:noFill/>
                </a:ln>
                <a:solidFill>
                  <a:schemeClr val="tx1"/>
                </a:solidFill>
                <a:effectLst/>
                <a:uLnTx/>
                <a:uFillTx/>
                <a:latin typeface="+mn-lt"/>
                <a:ea typeface="+mn-ea"/>
                <a:cs typeface="+mn-cs"/>
                <a:sym typeface="Wingdings 2" pitchFamily="18" charset="2"/>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8</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y</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xy</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z</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y</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z</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y</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8</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z</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7</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4</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uv</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u</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30000" noProof="0" dirty="0" smtClean="0">
                <a:ln>
                  <a:noFill/>
                </a:ln>
                <a:solidFill>
                  <a:schemeClr val="tx1"/>
                </a:solidFill>
                <a:effectLst/>
                <a:uLnTx/>
                <a:uFillTx/>
                <a:latin typeface="+mn-lt"/>
                <a:ea typeface="+mn-ea"/>
                <a:cs typeface="+mn-cs"/>
                <a:sym typeface="Wingdings 2" pitchFamily="18" charset="2"/>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v</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30000" noProof="0" dirty="0" smtClean="0">
                <a:ln>
                  <a:noFill/>
                </a:ln>
                <a:solidFill>
                  <a:schemeClr val="tx1"/>
                </a:solidFill>
                <a:effectLst/>
                <a:uLnTx/>
                <a:uFillTx/>
                <a:latin typeface="+mn-lt"/>
                <a:ea typeface="+mn-ea"/>
                <a:cs typeface="+mn-cs"/>
                <a:sym typeface="Wingdings 2" pitchFamily="18" charset="2"/>
              </a:rPr>
              <a:t></a:t>
            </a:r>
            <a:r>
              <a:rPr kumimoji="0" lang="en-US" sz="12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u</a:t>
            </a:r>
            <a:r>
              <a:rPr kumimoji="0" lang="en-US" sz="8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5</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v</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15</a:t>
            </a:r>
            <a:endParaRPr kumimoji="0" lang="en-US" sz="3200" b="0" i="0" u="none" strike="noStrike" kern="1200" cap="none" spc="0" normalizeH="0" baseline="30000" noProof="0" dirty="0">
              <a:ln>
                <a:noFill/>
              </a:ln>
              <a:solidFill>
                <a:schemeClr val="tx1"/>
              </a:solidFill>
              <a:effectLst/>
              <a:uLnTx/>
              <a:uFillTx/>
              <a:latin typeface="+mn-lt"/>
              <a:ea typeface="+mn-ea"/>
              <a:cs typeface="+mn-cs"/>
            </a:endParaRPr>
          </a:p>
        </p:txBody>
      </p:sp>
      <p:pic>
        <p:nvPicPr>
          <p:cNvPr id="6" name="Picture 6"/>
          <p:cNvPicPr>
            <a:picLocks noChangeAspect="1" noChangeArrowheads="1"/>
          </p:cNvPicPr>
          <p:nvPr/>
        </p:nvPicPr>
        <p:blipFill>
          <a:blip r:embed="rId2"/>
          <a:srcRect/>
          <a:stretch>
            <a:fillRect/>
          </a:stretch>
        </p:blipFill>
        <p:spPr bwMode="auto">
          <a:xfrm>
            <a:off x="457200" y="3144252"/>
            <a:ext cx="749300" cy="889000"/>
          </a:xfrm>
          <a:prstGeom prst="rect">
            <a:avLst/>
          </a:prstGeom>
          <a:noFill/>
          <a:ln w="9525" algn="ctr">
            <a:noFill/>
            <a:miter lim="800000"/>
            <a:headEnd/>
            <a:tailEnd/>
          </a:ln>
          <a:effectLst/>
        </p:spPr>
      </p:pic>
      <p:pic>
        <p:nvPicPr>
          <p:cNvPr id="7" name="Picture 8"/>
          <p:cNvPicPr>
            <a:picLocks noChangeAspect="1" noChangeArrowheads="1"/>
          </p:cNvPicPr>
          <p:nvPr/>
        </p:nvPicPr>
        <p:blipFill>
          <a:blip r:embed="rId3"/>
          <a:srcRect/>
          <a:stretch>
            <a:fillRect/>
          </a:stretch>
        </p:blipFill>
        <p:spPr bwMode="auto">
          <a:xfrm>
            <a:off x="4648200" y="3168315"/>
            <a:ext cx="384175" cy="847725"/>
          </a:xfrm>
          <a:prstGeom prst="rect">
            <a:avLst/>
          </a:prstGeom>
          <a:noFill/>
          <a:ln w="9525" algn="ctr">
            <a:noFill/>
            <a:miter lim="800000"/>
            <a:headEnd/>
            <a:tailEnd/>
          </a:ln>
          <a:effectLst/>
        </p:spPr>
      </p:pic>
      <p:pic>
        <p:nvPicPr>
          <p:cNvPr id="8" name="Picture 7"/>
          <p:cNvPicPr>
            <a:picLocks noChangeAspect="1" noChangeArrowheads="1"/>
          </p:cNvPicPr>
          <p:nvPr/>
        </p:nvPicPr>
        <p:blipFill>
          <a:blip r:embed="rId4"/>
          <a:srcRect/>
          <a:stretch>
            <a:fillRect/>
          </a:stretch>
        </p:blipFill>
        <p:spPr bwMode="auto">
          <a:xfrm>
            <a:off x="304800" y="5410200"/>
            <a:ext cx="4625975" cy="904875"/>
          </a:xfrm>
          <a:prstGeom prst="rect">
            <a:avLst/>
          </a:prstGeom>
          <a:noFill/>
          <a:ln w="9525" algn="ctr">
            <a:noFill/>
            <a:miter lim="800000"/>
            <a:headEnd/>
            <a:tailEnd/>
          </a:ln>
          <a:effectLst/>
        </p:spPr>
      </p:pic>
      <p:sp>
        <p:nvSpPr>
          <p:cNvPr id="9" name="Rectangle 9"/>
          <p:cNvSpPr>
            <a:spLocks noChangeArrowheads="1"/>
          </p:cNvSpPr>
          <p:nvPr/>
        </p:nvSpPr>
        <p:spPr bwMode="auto">
          <a:xfrm>
            <a:off x="5715000" y="1219200"/>
            <a:ext cx="3124200" cy="707886"/>
          </a:xfrm>
          <a:prstGeom prst="rect">
            <a:avLst/>
          </a:prstGeom>
          <a:noFill/>
          <a:ln w="9525" algn="ctr">
            <a:noFill/>
            <a:miter lim="800000"/>
            <a:headEnd/>
            <a:tailEnd/>
          </a:ln>
          <a:effectLst/>
        </p:spPr>
        <p:txBody>
          <a:bodyPr wrap="square">
            <a:spAutoFit/>
          </a:bodyPr>
          <a:lstStyle/>
          <a:p>
            <a:r>
              <a:rPr lang="en-US" sz="2000" dirty="0">
                <a:solidFill>
                  <a:srgbClr val="009AFF"/>
                </a:solidFill>
                <a:latin typeface="+mn-lt"/>
              </a:rPr>
              <a:t>Add the exponents of the like </a:t>
            </a:r>
            <a:r>
              <a:rPr lang="en-US" sz="2000" dirty="0" smtClean="0">
                <a:solidFill>
                  <a:srgbClr val="009AFF"/>
                </a:solidFill>
                <a:latin typeface="+mn-lt"/>
              </a:rPr>
              <a:t>bases</a:t>
            </a:r>
            <a:r>
              <a:rPr lang="en-US" sz="2000" dirty="0">
                <a:solidFill>
                  <a:srgbClr val="009AFF"/>
                </a:solidFill>
                <a:latin typeface="+mn-lt"/>
              </a:rPr>
              <a:t>. Recall that </a:t>
            </a:r>
            <a:r>
              <a:rPr lang="en-US" sz="2000" i="1" dirty="0">
                <a:solidFill>
                  <a:srgbClr val="009AFF"/>
                </a:solidFill>
                <a:latin typeface="+mn-lt"/>
              </a:rPr>
              <a:t>a </a:t>
            </a:r>
            <a:r>
              <a:rPr lang="en-US" sz="2000" dirty="0">
                <a:solidFill>
                  <a:srgbClr val="009AFF"/>
                </a:solidFill>
                <a:latin typeface="+mn-lt"/>
              </a:rPr>
              <a:t>= </a:t>
            </a:r>
            <a:r>
              <a:rPr lang="en-US" sz="2000" i="1" dirty="0">
                <a:solidFill>
                  <a:srgbClr val="009AFF"/>
                </a:solidFill>
                <a:latin typeface="+mn-lt"/>
              </a:rPr>
              <a:t>a</a:t>
            </a:r>
            <a:r>
              <a:rPr lang="en-US" sz="2000" baseline="30000" dirty="0">
                <a:solidFill>
                  <a:srgbClr val="009AFF"/>
                </a:solidFill>
                <a:latin typeface="+mn-lt"/>
              </a:rPr>
              <a:t>1</a:t>
            </a:r>
            <a:r>
              <a:rPr lang="en-US" sz="2000" dirty="0">
                <a:solidFill>
                  <a:srgbClr val="009AFF"/>
                </a:solidFill>
                <a:latin typeface="+mn-lt"/>
              </a:rPr>
              <a:t>.</a:t>
            </a:r>
          </a:p>
        </p:txBody>
      </p:sp>
      <p:sp>
        <p:nvSpPr>
          <p:cNvPr id="10" name="Rectangle 10"/>
          <p:cNvSpPr>
            <a:spLocks noChangeArrowheads="1"/>
          </p:cNvSpPr>
          <p:nvPr/>
        </p:nvSpPr>
        <p:spPr bwMode="auto">
          <a:xfrm>
            <a:off x="5791200" y="2209800"/>
            <a:ext cx="2890663" cy="707886"/>
          </a:xfrm>
          <a:prstGeom prst="rect">
            <a:avLst/>
          </a:prstGeom>
          <a:noFill/>
          <a:ln w="9525" algn="ctr">
            <a:noFill/>
            <a:miter lim="800000"/>
            <a:headEnd/>
            <a:tailEnd/>
          </a:ln>
          <a:effectLst/>
        </p:spPr>
        <p:txBody>
          <a:bodyPr wrap="none">
            <a:spAutoFit/>
          </a:bodyPr>
          <a:lstStyle/>
          <a:p>
            <a:r>
              <a:rPr lang="en-US" sz="2000" dirty="0">
                <a:solidFill>
                  <a:srgbClr val="009AFF"/>
                </a:solidFill>
                <a:latin typeface="+mn-lt"/>
              </a:rPr>
              <a:t>Add the exponents of the </a:t>
            </a:r>
          </a:p>
          <a:p>
            <a:r>
              <a:rPr lang="en-US" sz="2000" dirty="0">
                <a:solidFill>
                  <a:srgbClr val="009AFF"/>
                </a:solidFill>
                <a:latin typeface="+mn-lt"/>
              </a:rPr>
              <a:t>like bases.</a:t>
            </a:r>
          </a:p>
        </p:txBody>
      </p:sp>
      <p:sp>
        <p:nvSpPr>
          <p:cNvPr id="11" name="Rectangle 11"/>
          <p:cNvSpPr>
            <a:spLocks noChangeArrowheads="1"/>
          </p:cNvSpPr>
          <p:nvPr/>
        </p:nvSpPr>
        <p:spPr bwMode="auto">
          <a:xfrm>
            <a:off x="5867400" y="3200400"/>
            <a:ext cx="2941959" cy="707886"/>
          </a:xfrm>
          <a:prstGeom prst="rect">
            <a:avLst/>
          </a:prstGeom>
          <a:noFill/>
          <a:ln w="9525" algn="ctr">
            <a:noFill/>
            <a:miter lim="800000"/>
            <a:headEnd/>
            <a:tailEnd/>
          </a:ln>
          <a:effectLst/>
        </p:spPr>
        <p:txBody>
          <a:bodyPr wrap="none">
            <a:spAutoFit/>
          </a:bodyPr>
          <a:lstStyle/>
          <a:p>
            <a:r>
              <a:rPr lang="en-US" sz="2000" dirty="0">
                <a:solidFill>
                  <a:srgbClr val="009AFF"/>
                </a:solidFill>
                <a:latin typeface="+mn-lt"/>
              </a:rPr>
              <a:t>Subtract the exponents of </a:t>
            </a:r>
          </a:p>
          <a:p>
            <a:r>
              <a:rPr lang="en-US" sz="2000" dirty="0">
                <a:solidFill>
                  <a:srgbClr val="009AFF"/>
                </a:solidFill>
                <a:latin typeface="+mn-lt"/>
              </a:rPr>
              <a:t>the like bases.</a:t>
            </a:r>
          </a:p>
        </p:txBody>
      </p:sp>
      <p:sp>
        <p:nvSpPr>
          <p:cNvPr id="12" name="Rectangle 12"/>
          <p:cNvSpPr>
            <a:spLocks noChangeArrowheads="1"/>
          </p:cNvSpPr>
          <p:nvPr/>
        </p:nvSpPr>
        <p:spPr bwMode="auto">
          <a:xfrm>
            <a:off x="5941151" y="4419600"/>
            <a:ext cx="2669449" cy="400110"/>
          </a:xfrm>
          <a:prstGeom prst="rect">
            <a:avLst/>
          </a:prstGeom>
          <a:noFill/>
          <a:ln w="9525" algn="ctr">
            <a:noFill/>
            <a:miter lim="800000"/>
            <a:headEnd/>
            <a:tailEnd/>
          </a:ln>
          <a:effectLst/>
        </p:spPr>
        <p:txBody>
          <a:bodyPr wrap="none">
            <a:spAutoFit/>
          </a:bodyPr>
          <a:lstStyle/>
          <a:p>
            <a:r>
              <a:rPr lang="en-US" sz="2000" dirty="0">
                <a:solidFill>
                  <a:srgbClr val="009AFF"/>
                </a:solidFill>
                <a:latin typeface="+mn-lt"/>
              </a:rPr>
              <a:t>Multiply the exponents.</a:t>
            </a:r>
          </a:p>
        </p:txBody>
      </p:sp>
      <p:sp>
        <p:nvSpPr>
          <p:cNvPr id="13" name="Rectangle 13"/>
          <p:cNvSpPr>
            <a:spLocks noChangeArrowheads="1"/>
          </p:cNvSpPr>
          <p:nvPr/>
        </p:nvSpPr>
        <p:spPr bwMode="auto">
          <a:xfrm>
            <a:off x="5941151" y="5619750"/>
            <a:ext cx="2669449" cy="400110"/>
          </a:xfrm>
          <a:prstGeom prst="rect">
            <a:avLst/>
          </a:prstGeom>
          <a:noFill/>
          <a:ln w="9525" algn="ctr">
            <a:noFill/>
            <a:miter lim="800000"/>
            <a:headEnd/>
            <a:tailEnd/>
          </a:ln>
          <a:effectLst/>
        </p:spPr>
        <p:txBody>
          <a:bodyPr wrap="none">
            <a:spAutoFit/>
          </a:bodyPr>
          <a:lstStyle/>
          <a:p>
            <a:r>
              <a:rPr lang="en-US" sz="2000" dirty="0">
                <a:solidFill>
                  <a:srgbClr val="009AFF"/>
                </a:solidFill>
                <a:latin typeface="+mn-lt"/>
              </a:rPr>
              <a:t>Multiply the exponents.</a:t>
            </a:r>
          </a:p>
        </p:txBody>
      </p:sp>
      <p:sp>
        <p:nvSpPr>
          <p:cNvPr id="14" name="Rectangle 1"/>
          <p:cNvSpPr>
            <a:spLocks noChangeArrowheads="1"/>
          </p:cNvSpPr>
          <p:nvPr/>
        </p:nvSpPr>
        <p:spPr bwMode="auto">
          <a:xfrm>
            <a:off x="990600" y="2286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LAWS OF EXPONENTS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
        <p:nvSpPr>
          <p:cNvPr id="15" name="Rectangle 1"/>
          <p:cNvSpPr>
            <a:spLocks noChangeArrowheads="1"/>
          </p:cNvSpPr>
          <p:nvPr/>
        </p:nvSpPr>
        <p:spPr bwMode="auto">
          <a:xfrm>
            <a:off x="381000" y="685800"/>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srcRect l="8826" r="1553"/>
          <a:stretch>
            <a:fillRect/>
          </a:stretch>
        </p:blipFill>
        <p:spPr bwMode="auto">
          <a:xfrm>
            <a:off x="914400" y="762000"/>
            <a:ext cx="7924800" cy="5029200"/>
          </a:xfrm>
          <a:prstGeom prst="rect">
            <a:avLst/>
          </a:prstGeom>
          <a:noFill/>
          <a:ln w="9525">
            <a:noFill/>
            <a:miter lim="800000"/>
            <a:headEnd/>
            <a:tailEnd/>
          </a:ln>
          <a:effectLst/>
        </p:spPr>
      </p:pic>
      <p:sp>
        <p:nvSpPr>
          <p:cNvPr id="3" name="Rectangle 1"/>
          <p:cNvSpPr>
            <a:spLocks noChangeArrowheads="1"/>
          </p:cNvSpPr>
          <p:nvPr/>
        </p:nvSpPr>
        <p:spPr bwMode="auto">
          <a:xfrm>
            <a:off x="990600" y="762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LAWS OF EXPONENTS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rPr>
              <a:t>LESSON 2</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POLYNOMIALS</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1066800" y="275784"/>
            <a:ext cx="7315200" cy="63940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52400" y="1074003"/>
            <a:ext cx="8153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An algebraic expression may be classified as a </a:t>
            </a: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polynomial</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a:t>
            </a: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a rational expression</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or </a:t>
            </a: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an irrational expression</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5" name="Rectangle 1"/>
          <p:cNvSpPr>
            <a:spLocks noChangeArrowheads="1"/>
          </p:cNvSpPr>
          <p:nvPr/>
        </p:nvSpPr>
        <p:spPr bwMode="auto">
          <a:xfrm>
            <a:off x="838200" y="224135"/>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
        <p:nvSpPr>
          <p:cNvPr id="36867" name="Rectangle 3"/>
          <p:cNvSpPr>
            <a:spLocks noChangeArrowheads="1"/>
          </p:cNvSpPr>
          <p:nvPr/>
        </p:nvSpPr>
        <p:spPr bwMode="auto">
          <a:xfrm>
            <a:off x="0" y="2057400"/>
            <a:ext cx="904529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11125" marR="0" lvl="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A polynomial</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is an algebraic expression of one or more</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terms each</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of</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which is a product of constants and variables, where each variable</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is raised to a positive integral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exponent including zero. </a:t>
            </a:r>
          </a:p>
        </p:txBody>
      </p:sp>
      <p:sp>
        <p:nvSpPr>
          <p:cNvPr id="36868" name="Rectangle 4"/>
          <p:cNvSpPr>
            <a:spLocks noChangeArrowheads="1"/>
          </p:cNvSpPr>
          <p:nvPr/>
        </p:nvSpPr>
        <p:spPr bwMode="auto">
          <a:xfrm>
            <a:off x="152400" y="3505200"/>
            <a:ext cx="556960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The following are examples of polynomials</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69" name="Object 5"/>
          <p:cNvGraphicFramePr>
            <a:graphicFrameLocks noChangeAspect="1"/>
          </p:cNvGraphicFramePr>
          <p:nvPr/>
        </p:nvGraphicFramePr>
        <p:xfrm>
          <a:off x="457200" y="4114800"/>
          <a:ext cx="4301066" cy="457200"/>
        </p:xfrm>
        <a:graphic>
          <a:graphicData uri="http://schemas.openxmlformats.org/presentationml/2006/ole">
            <mc:AlternateContent xmlns:mc="http://schemas.openxmlformats.org/markup-compatibility/2006">
              <mc:Choice xmlns:v="urn:schemas-microsoft-com:vml" Requires="v">
                <p:oleObj spid="_x0000_s36912" name="Equation" r:id="rId4" imgW="2413397" imgH="254397" progId="Equation.3">
                  <p:embed/>
                </p:oleObj>
              </mc:Choice>
              <mc:Fallback>
                <p:oleObj name="Equation" r:id="rId4" imgW="2413397" imgH="254397"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114800"/>
                        <a:ext cx="4301066"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1" name="Object 7"/>
          <p:cNvGraphicFramePr>
            <a:graphicFrameLocks noChangeAspect="1"/>
          </p:cNvGraphicFramePr>
          <p:nvPr/>
        </p:nvGraphicFramePr>
        <p:xfrm>
          <a:off x="457200" y="4876800"/>
          <a:ext cx="2057400" cy="524055"/>
        </p:xfrm>
        <a:graphic>
          <a:graphicData uri="http://schemas.openxmlformats.org/presentationml/2006/ole">
            <mc:AlternateContent xmlns:mc="http://schemas.openxmlformats.org/markup-compatibility/2006">
              <mc:Choice xmlns:v="urn:schemas-microsoft-com:vml" Requires="v">
                <p:oleObj spid="_x0000_s36913" name="Equation" r:id="rId6" imgW="1003261" imgH="254287" progId="Equation.3">
                  <p:embed/>
                </p:oleObj>
              </mc:Choice>
              <mc:Fallback>
                <p:oleObj name="Equation" r:id="rId6" imgW="1003261" imgH="254287" progId="Equation.3">
                  <p:embed/>
                  <p:pic>
                    <p:nvPicPr>
                      <p:cNvPr id="0" name="Picture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876800"/>
                        <a:ext cx="2057400" cy="524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3" name="Object 9"/>
          <p:cNvGraphicFramePr>
            <a:graphicFrameLocks noChangeAspect="1"/>
          </p:cNvGraphicFramePr>
          <p:nvPr/>
        </p:nvGraphicFramePr>
        <p:xfrm>
          <a:off x="457200" y="5715000"/>
          <a:ext cx="5926667" cy="457200"/>
        </p:xfrm>
        <a:graphic>
          <a:graphicData uri="http://schemas.openxmlformats.org/presentationml/2006/ole">
            <mc:AlternateContent xmlns:mc="http://schemas.openxmlformats.org/markup-compatibility/2006">
              <mc:Choice xmlns:v="urn:schemas-microsoft-com:vml" Requires="v">
                <p:oleObj spid="_x0000_s36914" name="Equation" r:id="rId8" imgW="3327797" imgH="254397" progId="Equation.3">
                  <p:embed/>
                </p:oleObj>
              </mc:Choice>
              <mc:Fallback>
                <p:oleObj name="Equation" r:id="rId8" imgW="3327797" imgH="254397" progId="Equation.3">
                  <p:embed/>
                  <p:pic>
                    <p:nvPicPr>
                      <p:cNvPr id="0" name="Picture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5715000"/>
                        <a:ext cx="592666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875" name="Object 11"/>
          <p:cNvGraphicFramePr>
            <a:graphicFrameLocks noChangeAspect="1"/>
          </p:cNvGraphicFramePr>
          <p:nvPr/>
        </p:nvGraphicFramePr>
        <p:xfrm>
          <a:off x="5715000" y="4114800"/>
          <a:ext cx="1382888" cy="533400"/>
        </p:xfrm>
        <a:graphic>
          <a:graphicData uri="http://schemas.openxmlformats.org/presentationml/2006/ole">
            <mc:AlternateContent xmlns:mc="http://schemas.openxmlformats.org/markup-compatibility/2006">
              <mc:Choice xmlns:v="urn:schemas-microsoft-com:vml" Requires="v">
                <p:oleObj spid="_x0000_s36915" name="Equation" r:id="rId10" imgW="673205" imgH="254287" progId="Equation.3">
                  <p:embed/>
                </p:oleObj>
              </mc:Choice>
              <mc:Fallback>
                <p:oleObj name="Equation" r:id="rId10" imgW="673205" imgH="254287" progId="Equation.3">
                  <p:embed/>
                  <p:pic>
                    <p:nvPicPr>
                      <p:cNvPr id="0" name="Picture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4114800"/>
                        <a:ext cx="13828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35393" y="914400"/>
            <a:ext cx="8979509"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Polynomials may be classified according to </a:t>
            </a: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degree</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according to the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number of terms present</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or according to the </a:t>
            </a: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nature of the numerical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Times New Roman" pitchFamily="18" charset="0"/>
              </a:rPr>
              <a:t>coefficient.</a:t>
            </a:r>
            <a:endParaRPr kumimoji="0" lang="en-US" sz="2400" b="1" i="0" u="none" strike="noStrike" cap="none" normalizeH="0" baseline="0" dirty="0" smtClean="0">
              <a:ln>
                <a:noFill/>
              </a:ln>
              <a:solidFill>
                <a:schemeClr val="tx1"/>
              </a:solidFill>
              <a:effectLst/>
              <a:latin typeface="+mn-lt"/>
              <a:cs typeface="Arial" pitchFamily="34" charset="0"/>
            </a:endParaRPr>
          </a:p>
        </p:txBody>
      </p:sp>
      <p:sp>
        <p:nvSpPr>
          <p:cNvPr id="6" name="Rectangle 1"/>
          <p:cNvSpPr>
            <a:spLocks noChangeArrowheads="1"/>
          </p:cNvSpPr>
          <p:nvPr/>
        </p:nvSpPr>
        <p:spPr bwMode="auto">
          <a:xfrm>
            <a:off x="76200" y="2362200"/>
            <a:ext cx="9002016"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2400" dirty="0" smtClean="0"/>
              <a:t>When polynomials are classified </a:t>
            </a:r>
            <a:r>
              <a:rPr lang="en-US" sz="2400" b="1" dirty="0" smtClean="0"/>
              <a:t>according to the number of terms </a:t>
            </a:r>
            <a:r>
              <a:rPr lang="en-US" sz="2400" dirty="0" smtClean="0"/>
              <a:t>it </a:t>
            </a:r>
          </a:p>
          <a:p>
            <a:r>
              <a:rPr lang="en-US" sz="2400" dirty="0" smtClean="0"/>
              <a:t>has, the polynomial may be described as:</a:t>
            </a:r>
            <a:endParaRPr lang="en-US" sz="2400" dirty="0"/>
          </a:p>
        </p:txBody>
      </p:sp>
      <p:sp>
        <p:nvSpPr>
          <p:cNvPr id="39939" name="Rectangle 3"/>
          <p:cNvSpPr>
            <a:spLocks noChangeArrowheads="1"/>
          </p:cNvSpPr>
          <p:nvPr/>
        </p:nvSpPr>
        <p:spPr bwMode="auto">
          <a:xfrm>
            <a:off x="152400" y="3582412"/>
            <a:ext cx="8839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685800" algn="l"/>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monomial – a polynomial of one term</a:t>
            </a:r>
          </a:p>
          <a:p>
            <a:pPr marL="0" marR="0" lvl="0" indent="0" algn="just" defTabSz="914400" rtl="0" eaLnBrk="1" fontAlgn="base" latinLnBrk="0" hangingPunct="1">
              <a:lnSpc>
                <a:spcPct val="100000"/>
              </a:lnSpc>
              <a:spcBef>
                <a:spcPct val="0"/>
              </a:spcBef>
              <a:spcAft>
                <a:spcPct val="0"/>
              </a:spcAft>
              <a:buClrTx/>
              <a:buSzTx/>
              <a:tabLst>
                <a:tab pos="685800" algn="l"/>
              </a:tabLst>
            </a:pP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binomial   - a polynomial of two terms</a:t>
            </a:r>
          </a:p>
          <a:p>
            <a:pPr marL="0" marR="0" lvl="0" indent="0" algn="just" defTabSz="914400" rtl="0" eaLnBrk="0" fontAlgn="base" latinLnBrk="0" hangingPunct="0">
              <a:lnSpc>
                <a:spcPct val="100000"/>
              </a:lnSpc>
              <a:spcBef>
                <a:spcPct val="0"/>
              </a:spcBef>
              <a:spcAft>
                <a:spcPct val="0"/>
              </a:spcAft>
              <a:buClrTx/>
              <a:buSzTx/>
              <a:tabLst>
                <a:tab pos="685800" algn="l"/>
              </a:tabLst>
            </a:pPr>
            <a:endParaRPr kumimoji="0" lang="en-US" sz="2400" b="0" i="0" u="none" strike="noStrike" cap="none" normalizeH="0" baseline="0" dirty="0" smtClean="0">
              <a:ln>
                <a:noFill/>
              </a:ln>
              <a:solidFill>
                <a:schemeClr val="tx1"/>
              </a:solidFill>
              <a:effectLst/>
              <a:latin typeface="+mn-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trinomial – a polynomial of three terms</a:t>
            </a:r>
          </a:p>
          <a:p>
            <a:pPr marL="0" marR="0" lvl="0" indent="0" algn="just" defTabSz="914400" rtl="0" eaLnBrk="0" fontAlgn="base" latinLnBrk="0" hangingPunct="0">
              <a:lnSpc>
                <a:spcPct val="100000"/>
              </a:lnSpc>
              <a:spcBef>
                <a:spcPct val="0"/>
              </a:spcBef>
              <a:spcAft>
                <a:spcPct val="0"/>
              </a:spcAft>
              <a:buClrTx/>
              <a:buSzTx/>
              <a:tabLst>
                <a:tab pos="685800" algn="l"/>
              </a:tabLst>
            </a:pPr>
            <a:endParaRPr kumimoji="0" lang="en-US" sz="2400" b="0" i="0" u="none" strike="noStrike" cap="none" normalizeH="0" baseline="0" dirty="0" smtClean="0">
              <a:ln>
                <a:noFill/>
              </a:ln>
              <a:solidFill>
                <a:schemeClr val="tx1"/>
              </a:solidFill>
              <a:effectLst/>
              <a:latin typeface="+mn-lt"/>
              <a:cs typeface="Arial" pitchFamily="34" charset="0"/>
            </a:endParaRPr>
          </a:p>
          <a:p>
            <a:pPr marL="177800" marR="0" lvl="0" indent="-177800" algn="just" defTabSz="914400" rtl="0" eaLnBrk="0" fontAlgn="base" latinLnBrk="0" hangingPunct="0">
              <a:lnSpc>
                <a:spcPct val="100000"/>
              </a:lnSpc>
              <a:spcBef>
                <a:spcPct val="0"/>
              </a:spcBef>
              <a:spcAft>
                <a:spcPct val="0"/>
              </a:spcAft>
              <a:buClrTx/>
              <a:buSzTx/>
              <a:buFontTx/>
              <a:buChar char="•"/>
              <a:tabLst>
                <a:tab pos="685800" algn="l"/>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multinomial or simply polynomial – polynomial of four or more terms</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5" name="Rectangle 1"/>
          <p:cNvSpPr>
            <a:spLocks noChangeArrowheads="1"/>
          </p:cNvSpPr>
          <p:nvPr/>
        </p:nvSpPr>
        <p:spPr bwMode="auto">
          <a:xfrm>
            <a:off x="838200" y="224135"/>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4"/>
          <p:cNvGraphicFramePr>
            <a:graphicFrameLocks noGrp="1"/>
          </p:cNvGraphicFramePr>
          <p:nvPr>
            <p:ph sz="half" idx="1"/>
          </p:nvPr>
        </p:nvGraphicFramePr>
        <p:xfrm>
          <a:off x="381000" y="1249680"/>
          <a:ext cx="8316913" cy="4770120"/>
        </p:xfrm>
        <a:graphic>
          <a:graphicData uri="http://schemas.openxmlformats.org/drawingml/2006/table">
            <a:tbl>
              <a:tblPr/>
              <a:tblGrid>
                <a:gridCol w="3398838"/>
                <a:gridCol w="2174875"/>
                <a:gridCol w="2743200"/>
              </a:tblGrid>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Polynomial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Number of Terms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Name of 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r>
              <a:tr h="548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monomial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binomial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trinomial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sz="2400" kern="1200" dirty="0" smtClean="0">
                          <a:solidFill>
                            <a:schemeClr val="tx1"/>
                          </a:solidFill>
                          <a:latin typeface="+mn-lt"/>
                          <a:ea typeface="+mn-ea"/>
                          <a:cs typeface="+mn-cs"/>
                        </a:rPr>
                        <a:t>multinomial or polynomial</a:t>
                      </a:r>
                      <a:endParaRPr kumimoji="0" lang="en-US" sz="24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binomial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2400" b="0" i="0" u="none" strike="noStrike" cap="none" normalizeH="0" baseline="0" dirty="0" smtClean="0">
                          <a:ln>
                            <a:noFill/>
                          </a:ln>
                          <a:solidFill>
                            <a:schemeClr val="tx1"/>
                          </a:solidFill>
                          <a:effectLst/>
                          <a:latin typeface="+mn-lt"/>
                          <a:cs typeface="Arial"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kern="1200" dirty="0" smtClean="0">
                          <a:solidFill>
                            <a:schemeClr val="tx1"/>
                          </a:solidFill>
                          <a:latin typeface="+mn-lt"/>
                          <a:ea typeface="+mn-ea"/>
                          <a:cs typeface="+mn-cs"/>
                        </a:rPr>
                        <a:t>multinomial or polynomial</a:t>
                      </a:r>
                      <a:endParaRPr kumimoji="0" lang="en-US" sz="24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8" name="Rectangle 57"/>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en-US"/>
          </a:p>
        </p:txBody>
      </p:sp>
      <p:sp>
        <p:nvSpPr>
          <p:cNvPr id="10" name="Rectangle 5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12" name="Rectangle 6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 name="Object 5"/>
          <p:cNvGraphicFramePr>
            <a:graphicFrameLocks noChangeAspect="1"/>
          </p:cNvGraphicFramePr>
          <p:nvPr/>
        </p:nvGraphicFramePr>
        <p:xfrm>
          <a:off x="457200" y="4022725"/>
          <a:ext cx="3228975" cy="473075"/>
        </p:xfrm>
        <a:graphic>
          <a:graphicData uri="http://schemas.openxmlformats.org/presentationml/2006/ole">
            <mc:AlternateContent xmlns:mc="http://schemas.openxmlformats.org/markup-compatibility/2006">
              <mc:Choice xmlns:v="urn:schemas-microsoft-com:vml" Requires="v">
                <p:oleObj spid="_x0000_s42055" name="Equation" r:id="rId3" imgW="1384300" imgH="203200" progId="Equation.3">
                  <p:embed/>
                </p:oleObj>
              </mc:Choice>
              <mc:Fallback>
                <p:oleObj name="Equation" r:id="rId3" imgW="1384300" imgH="203200"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22725"/>
                        <a:ext cx="3228975"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nvGraphicFramePr>
        <p:xfrm>
          <a:off x="914400" y="4706937"/>
          <a:ext cx="1654175" cy="474663"/>
        </p:xfrm>
        <a:graphic>
          <a:graphicData uri="http://schemas.openxmlformats.org/presentationml/2006/ole">
            <mc:AlternateContent xmlns:mc="http://schemas.openxmlformats.org/markup-compatibility/2006">
              <mc:Choice xmlns:v="urn:schemas-microsoft-com:vml" Requires="v">
                <p:oleObj spid="_x0000_s42056" name="Equation" r:id="rId5" imgW="710891" imgH="203112" progId="Equation.3">
                  <p:embed/>
                </p:oleObj>
              </mc:Choice>
              <mc:Fallback>
                <p:oleObj name="Equation" r:id="rId5" imgW="710891" imgH="203112" progId="Equation.3">
                  <p:embed/>
                  <p:pic>
                    <p:nvPicPr>
                      <p:cNvPr id="0"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706937"/>
                        <a:ext cx="165417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94" name="Object 10"/>
          <p:cNvGraphicFramePr>
            <a:graphicFrameLocks noChangeAspect="1"/>
          </p:cNvGraphicFramePr>
          <p:nvPr/>
        </p:nvGraphicFramePr>
        <p:xfrm>
          <a:off x="990600" y="2143125"/>
          <a:ext cx="457200" cy="371475"/>
        </p:xfrm>
        <a:graphic>
          <a:graphicData uri="http://schemas.openxmlformats.org/presentationml/2006/ole">
            <mc:AlternateContent xmlns:mc="http://schemas.openxmlformats.org/markup-compatibility/2006">
              <mc:Choice xmlns:v="urn:schemas-microsoft-com:vml" Requires="v">
                <p:oleObj spid="_x0000_s42057" name="Equation" r:id="rId7" imgW="253780" imgH="203024" progId="Equation.3">
                  <p:embed/>
                </p:oleObj>
              </mc:Choice>
              <mc:Fallback>
                <p:oleObj name="Equation" r:id="rId7" imgW="253780" imgH="203024" progId="Equation.3">
                  <p:embed/>
                  <p:pic>
                    <p:nvPicPr>
                      <p:cNvPr id="0" name="Picture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143125"/>
                        <a:ext cx="4572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96" name="Object 12"/>
          <p:cNvGraphicFramePr>
            <a:graphicFrameLocks noChangeAspect="1"/>
          </p:cNvGraphicFramePr>
          <p:nvPr/>
        </p:nvGraphicFramePr>
        <p:xfrm>
          <a:off x="990600" y="2752725"/>
          <a:ext cx="887413" cy="371475"/>
        </p:xfrm>
        <a:graphic>
          <a:graphicData uri="http://schemas.openxmlformats.org/presentationml/2006/ole">
            <mc:AlternateContent xmlns:mc="http://schemas.openxmlformats.org/markup-compatibility/2006">
              <mc:Choice xmlns:v="urn:schemas-microsoft-com:vml" Requires="v">
                <p:oleObj spid="_x0000_s42058" name="Equation" r:id="rId9" imgW="418918" imgH="177723" progId="Equation.3">
                  <p:embed/>
                </p:oleObj>
              </mc:Choice>
              <mc:Fallback>
                <p:oleObj name="Equation" r:id="rId9" imgW="418918" imgH="177723" progId="Equation.3">
                  <p:embed/>
                  <p:pic>
                    <p:nvPicPr>
                      <p:cNvPr id="0" name="Picture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2752725"/>
                        <a:ext cx="88741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98" name="Object 14"/>
          <p:cNvGraphicFramePr>
            <a:graphicFrameLocks noChangeAspect="1"/>
          </p:cNvGraphicFramePr>
          <p:nvPr/>
        </p:nvGraphicFramePr>
        <p:xfrm>
          <a:off x="990600" y="3398837"/>
          <a:ext cx="1498600" cy="411163"/>
        </p:xfrm>
        <a:graphic>
          <a:graphicData uri="http://schemas.openxmlformats.org/presentationml/2006/ole">
            <mc:AlternateContent xmlns:mc="http://schemas.openxmlformats.org/markup-compatibility/2006">
              <mc:Choice xmlns:v="urn:schemas-microsoft-com:vml" Requires="v">
                <p:oleObj spid="_x0000_s42059" name="Equation" r:id="rId11" imgW="748975" imgH="203112" progId="Equation.3">
                  <p:embed/>
                </p:oleObj>
              </mc:Choice>
              <mc:Fallback>
                <p:oleObj name="Equation" r:id="rId11" imgW="748975" imgH="203112" progId="Equation.3">
                  <p:embed/>
                  <p:pic>
                    <p:nvPicPr>
                      <p:cNvPr id="0" name="Picture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3398837"/>
                        <a:ext cx="14986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0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000" name="Object 16"/>
          <p:cNvGraphicFramePr>
            <a:graphicFrameLocks noChangeAspect="1"/>
          </p:cNvGraphicFramePr>
          <p:nvPr/>
        </p:nvGraphicFramePr>
        <p:xfrm>
          <a:off x="762000" y="5410200"/>
          <a:ext cx="2438400" cy="452437"/>
        </p:xfrm>
        <a:graphic>
          <a:graphicData uri="http://schemas.openxmlformats.org/presentationml/2006/ole">
            <mc:AlternateContent xmlns:mc="http://schemas.openxmlformats.org/markup-compatibility/2006">
              <mc:Choice xmlns:v="urn:schemas-microsoft-com:vml" Requires="v">
                <p:oleObj spid="_x0000_s42060" name="Equation" r:id="rId13" imgW="1104900" imgH="203200" progId="Equation.3">
                  <p:embed/>
                </p:oleObj>
              </mc:Choice>
              <mc:Fallback>
                <p:oleObj name="Equation" r:id="rId13" imgW="1104900" imgH="203200" progId="Equation.3">
                  <p:embed/>
                  <p:pic>
                    <p:nvPicPr>
                      <p:cNvPr id="0" name="Picture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5410200"/>
                        <a:ext cx="24384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
          <p:cNvSpPr>
            <a:spLocks noChangeArrowheads="1"/>
          </p:cNvSpPr>
          <p:nvPr/>
        </p:nvSpPr>
        <p:spPr bwMode="auto">
          <a:xfrm>
            <a:off x="838200" y="1524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
        <p:nvSpPr>
          <p:cNvPr id="19" name="Rectangle 1"/>
          <p:cNvSpPr>
            <a:spLocks noChangeArrowheads="1"/>
          </p:cNvSpPr>
          <p:nvPr/>
        </p:nvSpPr>
        <p:spPr bwMode="auto">
          <a:xfrm>
            <a:off x="1066800" y="685800"/>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35393" y="914400"/>
            <a:ext cx="9089348"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2400" dirty="0" smtClean="0"/>
              <a:t>The </a:t>
            </a:r>
            <a:r>
              <a:rPr lang="en-US" sz="2400" b="1" i="1" dirty="0" smtClean="0"/>
              <a:t>degree of a monomial</a:t>
            </a:r>
            <a:r>
              <a:rPr lang="en-US" sz="2400" i="1" dirty="0" smtClean="0"/>
              <a:t> </a:t>
            </a:r>
            <a:r>
              <a:rPr lang="en-US" sz="2400" dirty="0" smtClean="0"/>
              <a:t>is the sum of  the exponents of its literal </a:t>
            </a:r>
          </a:p>
          <a:p>
            <a:r>
              <a:rPr lang="en-US" sz="2400" dirty="0" smtClean="0"/>
              <a:t>  coefficients. </a:t>
            </a:r>
          </a:p>
          <a:p>
            <a:r>
              <a:rPr lang="en-US" sz="2400" dirty="0" smtClean="0"/>
              <a:t>The </a:t>
            </a:r>
            <a:r>
              <a:rPr lang="en-US" sz="2400" b="1" i="1" dirty="0" smtClean="0"/>
              <a:t>degree of a polynomial</a:t>
            </a:r>
            <a:r>
              <a:rPr lang="en-US" sz="2400" dirty="0" smtClean="0"/>
              <a:t> is the highest degree of its monomial terms.</a:t>
            </a:r>
          </a:p>
          <a:p>
            <a:r>
              <a:rPr lang="en-US" sz="2400" dirty="0" smtClean="0"/>
              <a:t>Polynomials are classified according to degree as:</a:t>
            </a:r>
            <a:endParaRPr lang="en-US" sz="2400" dirty="0"/>
          </a:p>
        </p:txBody>
      </p:sp>
      <p:sp>
        <p:nvSpPr>
          <p:cNvPr id="39939" name="Rectangle 3"/>
          <p:cNvSpPr>
            <a:spLocks noChangeArrowheads="1"/>
          </p:cNvSpPr>
          <p:nvPr/>
        </p:nvSpPr>
        <p:spPr bwMode="auto">
          <a:xfrm>
            <a:off x="228600" y="2626816"/>
            <a:ext cx="8839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Arial" pitchFamily="34" charset="0"/>
              <a:buChar char="•"/>
            </a:pPr>
            <a:r>
              <a:rPr lang="en-US" sz="2400" dirty="0" smtClean="0"/>
              <a:t> </a:t>
            </a:r>
            <a:r>
              <a:rPr lang="en-US" sz="2400" dirty="0" smtClean="0">
                <a:latin typeface="+mn-lt"/>
              </a:rPr>
              <a:t>zero degree </a:t>
            </a:r>
          </a:p>
          <a:p>
            <a:pPr lvl="0"/>
            <a:endParaRPr lang="en-US" sz="2400" dirty="0" smtClean="0">
              <a:latin typeface="+mn-lt"/>
            </a:endParaRPr>
          </a:p>
          <a:p>
            <a:pPr lvl="0">
              <a:buFont typeface="Arial" pitchFamily="34" charset="0"/>
              <a:buChar char="•"/>
            </a:pPr>
            <a:r>
              <a:rPr lang="en-US" sz="2400" dirty="0" smtClean="0">
                <a:latin typeface="+mn-lt"/>
              </a:rPr>
              <a:t> 1</a:t>
            </a:r>
            <a:r>
              <a:rPr lang="en-US" sz="2400" baseline="30000" dirty="0" smtClean="0">
                <a:latin typeface="+mn-lt"/>
              </a:rPr>
              <a:t>st</a:t>
            </a:r>
            <a:r>
              <a:rPr lang="en-US" sz="2400" dirty="0" smtClean="0">
                <a:latin typeface="+mn-lt"/>
              </a:rPr>
              <a:t> degree or linear</a:t>
            </a:r>
          </a:p>
          <a:p>
            <a:pPr lvl="0">
              <a:buFont typeface="Arial" pitchFamily="34" charset="0"/>
              <a:buChar char="•"/>
            </a:pPr>
            <a:endParaRPr lang="en-US" sz="2400" dirty="0" smtClean="0">
              <a:latin typeface="+mn-lt"/>
            </a:endParaRPr>
          </a:p>
          <a:p>
            <a:pPr lvl="0">
              <a:buFont typeface="Arial" pitchFamily="34" charset="0"/>
              <a:buChar char="•"/>
            </a:pPr>
            <a:r>
              <a:rPr lang="en-US" sz="2400" dirty="0" smtClean="0">
                <a:latin typeface="+mn-lt"/>
              </a:rPr>
              <a:t> 2</a:t>
            </a:r>
            <a:r>
              <a:rPr lang="en-US" sz="2400" baseline="30000" dirty="0" smtClean="0">
                <a:latin typeface="+mn-lt"/>
              </a:rPr>
              <a:t>nd</a:t>
            </a:r>
            <a:r>
              <a:rPr lang="en-US" sz="2400" dirty="0" smtClean="0">
                <a:latin typeface="+mn-lt"/>
              </a:rPr>
              <a:t> degree or quadratic</a:t>
            </a:r>
          </a:p>
          <a:p>
            <a:pPr lvl="0"/>
            <a:endParaRPr lang="en-US" sz="2400" dirty="0" smtClean="0">
              <a:latin typeface="+mn-lt"/>
            </a:endParaRPr>
          </a:p>
          <a:p>
            <a:pPr lvl="0">
              <a:buFont typeface="Arial" pitchFamily="34" charset="0"/>
              <a:buChar char="•"/>
            </a:pPr>
            <a:r>
              <a:rPr lang="en-US" sz="2400" dirty="0" smtClean="0">
                <a:latin typeface="+mn-lt"/>
              </a:rPr>
              <a:t> 3</a:t>
            </a:r>
            <a:r>
              <a:rPr lang="en-US" sz="2400" baseline="30000" dirty="0" smtClean="0">
                <a:latin typeface="+mn-lt"/>
              </a:rPr>
              <a:t>rd</a:t>
            </a:r>
            <a:r>
              <a:rPr lang="en-US" sz="2400" dirty="0" smtClean="0">
                <a:latin typeface="+mn-lt"/>
              </a:rPr>
              <a:t> degree or cubic</a:t>
            </a:r>
          </a:p>
          <a:p>
            <a:pPr lvl="0"/>
            <a:endParaRPr lang="en-US" sz="2400" dirty="0" smtClean="0">
              <a:latin typeface="+mn-lt"/>
            </a:endParaRPr>
          </a:p>
          <a:p>
            <a:pPr lvl="0">
              <a:buFont typeface="Arial" pitchFamily="34" charset="0"/>
              <a:buChar char="•"/>
            </a:pPr>
            <a:r>
              <a:rPr lang="en-US" sz="2400" dirty="0" smtClean="0">
                <a:latin typeface="+mn-lt"/>
              </a:rPr>
              <a:t> 4</a:t>
            </a:r>
            <a:r>
              <a:rPr lang="en-US" sz="2400" baseline="30000" dirty="0" smtClean="0">
                <a:latin typeface="+mn-lt"/>
              </a:rPr>
              <a:t>th</a:t>
            </a:r>
            <a:r>
              <a:rPr lang="en-US" sz="2400" dirty="0" smtClean="0">
                <a:latin typeface="+mn-lt"/>
              </a:rPr>
              <a:t> degree or </a:t>
            </a:r>
            <a:r>
              <a:rPr lang="en-US" sz="2400" dirty="0" err="1" smtClean="0">
                <a:latin typeface="+mn-lt"/>
              </a:rPr>
              <a:t>quartic</a:t>
            </a:r>
            <a:endParaRPr lang="en-US" sz="2400" dirty="0" smtClean="0">
              <a:latin typeface="+mn-lt"/>
            </a:endParaRPr>
          </a:p>
          <a:p>
            <a:pPr lvl="0"/>
            <a:endParaRPr lang="en-US" sz="2400" dirty="0" smtClean="0">
              <a:latin typeface="+mn-lt"/>
            </a:endParaRPr>
          </a:p>
          <a:p>
            <a:pPr lvl="0">
              <a:buFont typeface="Arial" pitchFamily="34" charset="0"/>
              <a:buChar char="•"/>
            </a:pPr>
            <a:r>
              <a:rPr lang="en-US" sz="2400" dirty="0" smtClean="0">
                <a:latin typeface="+mn-lt"/>
              </a:rPr>
              <a:t> nth degree , for any n a positive integer</a:t>
            </a:r>
          </a:p>
        </p:txBody>
      </p:sp>
      <p:sp>
        <p:nvSpPr>
          <p:cNvPr id="4" name="Rectangle 1"/>
          <p:cNvSpPr>
            <a:spLocks noChangeArrowheads="1"/>
          </p:cNvSpPr>
          <p:nvPr/>
        </p:nvSpPr>
        <p:spPr bwMode="auto">
          <a:xfrm>
            <a:off x="838200" y="1524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34"/>
          <p:cNvGraphicFramePr>
            <a:graphicFrameLocks noGrp="1"/>
          </p:cNvGraphicFramePr>
          <p:nvPr>
            <p:ph sz="half" idx="1"/>
          </p:nvPr>
        </p:nvGraphicFramePr>
        <p:xfrm>
          <a:off x="304800" y="914400"/>
          <a:ext cx="8316913" cy="5623560"/>
        </p:xfrm>
        <a:graphic>
          <a:graphicData uri="http://schemas.openxmlformats.org/drawingml/2006/table">
            <a:tbl>
              <a:tblPr/>
              <a:tblGrid>
                <a:gridCol w="4572000"/>
                <a:gridCol w="1295400"/>
                <a:gridCol w="2449513"/>
              </a:tblGrid>
              <a:tr h="152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Polynomial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Degree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Name of 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linear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quadratic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mn-lt"/>
                          <a:cs typeface="Arial" pitchFamily="34" charset="0"/>
                        </a:rPr>
                        <a:t>quartic</a:t>
                      </a:r>
                      <a:endParaRPr kumimoji="0" lang="en-US" sz="24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6</a:t>
                      </a:r>
                      <a:r>
                        <a:rPr kumimoji="0" lang="en-US" sz="2400" b="0" i="0" u="none" strike="noStrike" cap="none" normalizeH="0" baseline="30000" dirty="0" smtClean="0">
                          <a:ln>
                            <a:noFill/>
                          </a:ln>
                          <a:solidFill>
                            <a:schemeClr val="tx1"/>
                          </a:solidFill>
                          <a:effectLst/>
                          <a:latin typeface="+mn-lt"/>
                          <a:cs typeface="Arial" pitchFamily="34" charset="0"/>
                        </a:rPr>
                        <a:t>th</a:t>
                      </a:r>
                      <a:r>
                        <a:rPr kumimoji="0" lang="en-US" sz="2400" b="0" i="0" u="none" strike="noStrike" cap="none" normalizeH="0" baseline="0" dirty="0" smtClean="0">
                          <a:ln>
                            <a:noFill/>
                          </a:ln>
                          <a:solidFill>
                            <a:schemeClr val="tx1"/>
                          </a:solidFill>
                          <a:effectLst/>
                          <a:latin typeface="+mn-lt"/>
                          <a:cs typeface="Arial" pitchFamily="34" charset="0"/>
                        </a:rPr>
                        <a:t> degree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14</a:t>
                      </a:r>
                      <a:r>
                        <a:rPr kumimoji="0" lang="en-US" sz="2400" b="0" i="0" u="none" strike="noStrike" cap="none" normalizeH="0" baseline="30000" dirty="0" smtClean="0">
                          <a:ln>
                            <a:noFill/>
                          </a:ln>
                          <a:solidFill>
                            <a:schemeClr val="tx1"/>
                          </a:solidFill>
                          <a:effectLst/>
                          <a:latin typeface="+mn-lt"/>
                          <a:cs typeface="Arial" pitchFamily="34" charset="0"/>
                        </a:rPr>
                        <a:t>th</a:t>
                      </a:r>
                      <a:r>
                        <a:rPr kumimoji="0" lang="en-US" sz="2400" b="0" i="0" u="none" strike="noStrike" cap="none" normalizeH="0" baseline="0" dirty="0" smtClean="0">
                          <a:ln>
                            <a:noFill/>
                          </a:ln>
                          <a:solidFill>
                            <a:schemeClr val="tx1"/>
                          </a:solidFill>
                          <a:effectLst/>
                          <a:latin typeface="+mn-lt"/>
                          <a:cs typeface="Arial" pitchFamily="34" charset="0"/>
                        </a:rPr>
                        <a:t> degree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zero degree or constant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2400" b="0" i="0" u="none" strike="noStrike" cap="none" normalizeH="0" baseline="0" dirty="0" smtClean="0">
                          <a:ln>
                            <a:noFill/>
                          </a:ln>
                          <a:solidFill>
                            <a:schemeClr val="tx1"/>
                          </a:solidFill>
                          <a:effectLst/>
                          <a:latin typeface="+mn-lt"/>
                          <a:cs typeface="Arial"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8" name="Rectangle 57"/>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en-US"/>
          </a:p>
        </p:txBody>
      </p:sp>
      <p:sp>
        <p:nvSpPr>
          <p:cNvPr id="10" name="Rectangle 5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12" name="Rectangle 6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 name="Object 5"/>
          <p:cNvGraphicFramePr>
            <a:graphicFrameLocks noChangeAspect="1"/>
          </p:cNvGraphicFramePr>
          <p:nvPr/>
        </p:nvGraphicFramePr>
        <p:xfrm>
          <a:off x="457200" y="5326063"/>
          <a:ext cx="2655887" cy="388937"/>
        </p:xfrm>
        <a:graphic>
          <a:graphicData uri="http://schemas.openxmlformats.org/presentationml/2006/ole">
            <mc:AlternateContent xmlns:mc="http://schemas.openxmlformats.org/markup-compatibility/2006">
              <mc:Choice xmlns:v="urn:schemas-microsoft-com:vml" Requires="v">
                <p:oleObj spid="_x0000_s41052" name="Equation" r:id="rId3" imgW="1384300" imgH="203200" progId="Equation.3">
                  <p:embed/>
                </p:oleObj>
              </mc:Choice>
              <mc:Fallback>
                <p:oleObj name="Equation" r:id="rId3" imgW="1384300" imgH="203200" progId="Equation.3">
                  <p:embed/>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26063"/>
                        <a:ext cx="2655887"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
          <p:cNvGraphicFramePr>
            <a:graphicFrameLocks noChangeAspect="1"/>
          </p:cNvGraphicFramePr>
          <p:nvPr/>
        </p:nvGraphicFramePr>
        <p:xfrm>
          <a:off x="533400" y="5986463"/>
          <a:ext cx="3544888" cy="338137"/>
        </p:xfrm>
        <a:graphic>
          <a:graphicData uri="http://schemas.openxmlformats.org/presentationml/2006/ole">
            <mc:AlternateContent xmlns:mc="http://schemas.openxmlformats.org/markup-compatibility/2006">
              <mc:Choice xmlns:v="urn:schemas-microsoft-com:vml" Requires="v">
                <p:oleObj spid="_x0000_s41053" name="Equation" r:id="rId5" imgW="2349500" imgH="203200" progId="Equation.3">
                  <p:embed/>
                </p:oleObj>
              </mc:Choice>
              <mc:Fallback>
                <p:oleObj name="Equation" r:id="rId5" imgW="2349500" imgH="203200" progId="Equation.3">
                  <p:embed/>
                  <p:pic>
                    <p:nvPicPr>
                      <p:cNvPr id="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986463"/>
                        <a:ext cx="3544888"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nvGraphicFramePr>
        <p:xfrm>
          <a:off x="1139825" y="4702175"/>
          <a:ext cx="327025" cy="327025"/>
        </p:xfrm>
        <a:graphic>
          <a:graphicData uri="http://schemas.openxmlformats.org/presentationml/2006/ole">
            <mc:AlternateContent xmlns:mc="http://schemas.openxmlformats.org/markup-compatibility/2006">
              <mc:Choice xmlns:v="urn:schemas-microsoft-com:vml" Requires="v">
                <p:oleObj spid="_x0000_s41054" name="Equation" r:id="rId7" imgW="177492" imgH="177492" progId="Equation.3">
                  <p:embed/>
                </p:oleObj>
              </mc:Choice>
              <mc:Fallback>
                <p:oleObj name="Equation" r:id="rId7" imgW="177492" imgH="177492" progId="Equation.3">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825" y="4702175"/>
                        <a:ext cx="32702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0" name="Object 10"/>
          <p:cNvGraphicFramePr>
            <a:graphicFrameLocks noChangeAspect="1"/>
          </p:cNvGraphicFramePr>
          <p:nvPr/>
        </p:nvGraphicFramePr>
        <p:xfrm>
          <a:off x="533400" y="3903246"/>
          <a:ext cx="2438400" cy="440154"/>
        </p:xfrm>
        <a:graphic>
          <a:graphicData uri="http://schemas.openxmlformats.org/presentationml/2006/ole">
            <mc:AlternateContent xmlns:mc="http://schemas.openxmlformats.org/markup-compatibility/2006">
              <mc:Choice xmlns:v="urn:schemas-microsoft-com:vml" Requires="v">
                <p:oleObj spid="_x0000_s41055" name="Equation" r:id="rId9" imgW="1167893" imgH="203112" progId="Equation.3">
                  <p:embed/>
                </p:oleObj>
              </mc:Choice>
              <mc:Fallback>
                <p:oleObj name="Equation" r:id="rId9" imgW="1167893" imgH="203112" progId="Equation.3">
                  <p:embed/>
                  <p:pic>
                    <p:nvPicPr>
                      <p:cNvPr id="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903246"/>
                        <a:ext cx="2438400" cy="4401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2" name="Object 12"/>
          <p:cNvGraphicFramePr>
            <a:graphicFrameLocks noChangeAspect="1"/>
          </p:cNvGraphicFramePr>
          <p:nvPr/>
        </p:nvGraphicFramePr>
        <p:xfrm>
          <a:off x="457200" y="3282950"/>
          <a:ext cx="3014662" cy="374650"/>
        </p:xfrm>
        <a:graphic>
          <a:graphicData uri="http://schemas.openxmlformats.org/presentationml/2006/ole">
            <mc:AlternateContent xmlns:mc="http://schemas.openxmlformats.org/markup-compatibility/2006">
              <mc:Choice xmlns:v="urn:schemas-microsoft-com:vml" Requires="v">
                <p:oleObj spid="_x0000_s41056" name="Equation" r:id="rId11" imgW="1155700" imgH="228600" progId="Equation.3">
                  <p:embed/>
                </p:oleObj>
              </mc:Choice>
              <mc:Fallback>
                <p:oleObj name="Equation" r:id="rId11" imgW="1155700" imgH="228600" progId="Equation.3">
                  <p:embed/>
                  <p:pic>
                    <p:nvPicPr>
                      <p:cNvPr id="0" name="Picture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3282950"/>
                        <a:ext cx="3014662"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4" name="Object 14"/>
          <p:cNvGraphicFramePr>
            <a:graphicFrameLocks noChangeAspect="1"/>
          </p:cNvGraphicFramePr>
          <p:nvPr/>
        </p:nvGraphicFramePr>
        <p:xfrm>
          <a:off x="598487" y="2743200"/>
          <a:ext cx="1992313" cy="317500"/>
        </p:xfrm>
        <a:graphic>
          <a:graphicData uri="http://schemas.openxmlformats.org/presentationml/2006/ole">
            <mc:AlternateContent xmlns:mc="http://schemas.openxmlformats.org/markup-compatibility/2006">
              <mc:Choice xmlns:v="urn:schemas-microsoft-com:vml" Requires="v">
                <p:oleObj spid="_x0000_s41057" name="Equation" r:id="rId13" imgW="1295400" imgH="203200" progId="Equation.3">
                  <p:embed/>
                </p:oleObj>
              </mc:Choice>
              <mc:Fallback>
                <p:oleObj name="Equation" r:id="rId13" imgW="1295400" imgH="203200" progId="Equation.3">
                  <p:embed/>
                  <p:pic>
                    <p:nvPicPr>
                      <p:cNvPr id="0" name="Picture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487" y="2743200"/>
                        <a:ext cx="19923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7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6" name="Object 16"/>
          <p:cNvGraphicFramePr>
            <a:graphicFrameLocks noChangeAspect="1"/>
          </p:cNvGraphicFramePr>
          <p:nvPr/>
        </p:nvGraphicFramePr>
        <p:xfrm>
          <a:off x="533400" y="1447800"/>
          <a:ext cx="885825" cy="393700"/>
        </p:xfrm>
        <a:graphic>
          <a:graphicData uri="http://schemas.openxmlformats.org/presentationml/2006/ole">
            <mc:AlternateContent xmlns:mc="http://schemas.openxmlformats.org/markup-compatibility/2006">
              <mc:Choice xmlns:v="urn:schemas-microsoft-com:vml" Requires="v">
                <p:oleObj spid="_x0000_s41058" name="Equation" r:id="rId15" imgW="393359" imgH="177646" progId="Equation.3">
                  <p:embed/>
                </p:oleObj>
              </mc:Choice>
              <mc:Fallback>
                <p:oleObj name="Equation" r:id="rId15" imgW="393359" imgH="177646" progId="Equation.3">
                  <p:embed/>
                  <p:pic>
                    <p:nvPicPr>
                      <p:cNvPr id="0" name="Picture 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1447800"/>
                        <a:ext cx="88582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79" name="Object 19"/>
          <p:cNvGraphicFramePr>
            <a:graphicFrameLocks noChangeAspect="1"/>
          </p:cNvGraphicFramePr>
          <p:nvPr/>
        </p:nvGraphicFramePr>
        <p:xfrm>
          <a:off x="533400" y="2057400"/>
          <a:ext cx="1600200" cy="371276"/>
        </p:xfrm>
        <a:graphic>
          <a:graphicData uri="http://schemas.openxmlformats.org/presentationml/2006/ole">
            <mc:AlternateContent xmlns:mc="http://schemas.openxmlformats.org/markup-compatibility/2006">
              <mc:Choice xmlns:v="urn:schemas-microsoft-com:vml" Requires="v">
                <p:oleObj spid="_x0000_s41059" name="Equation" r:id="rId17" imgW="888614" imgH="203112" progId="Equation.3">
                  <p:embed/>
                </p:oleObj>
              </mc:Choice>
              <mc:Fallback>
                <p:oleObj name="Equation" r:id="rId17" imgW="888614" imgH="203112" progId="Equation.3">
                  <p:embed/>
                  <p:pic>
                    <p:nvPicPr>
                      <p:cNvPr id="0" name="Picture 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2057400"/>
                        <a:ext cx="1600200" cy="371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
          <p:cNvSpPr>
            <a:spLocks noChangeArrowheads="1"/>
          </p:cNvSpPr>
          <p:nvPr/>
        </p:nvSpPr>
        <p:spPr bwMode="auto">
          <a:xfrm>
            <a:off x="1066800" y="304800"/>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pPr indent="222250"/>
            <a:r>
              <a:rPr lang="en-US" sz="2400" dirty="0" smtClean="0">
                <a:latin typeface="+mn-lt"/>
              </a:rPr>
              <a:t>Polynomials can also be classified according to the nature of its numerical coefficient as being </a:t>
            </a:r>
            <a:r>
              <a:rPr lang="en-US" sz="2400" b="1" i="1" dirty="0" smtClean="0">
                <a:latin typeface="+mn-lt"/>
              </a:rPr>
              <a:t>integral, rational or irrational</a:t>
            </a:r>
            <a:r>
              <a:rPr lang="en-US" sz="2400" dirty="0" smtClean="0">
                <a:latin typeface="+mn-lt"/>
              </a:rPr>
              <a:t>. </a:t>
            </a:r>
            <a:endParaRPr lang="en-US" sz="2400" dirty="0">
              <a:latin typeface="+mn-lt"/>
            </a:endParaRPr>
          </a:p>
        </p:txBody>
      </p:sp>
      <p:graphicFrame>
        <p:nvGraphicFramePr>
          <p:cNvPr id="4" name="Table 3"/>
          <p:cNvGraphicFramePr>
            <a:graphicFrameLocks noGrp="1"/>
          </p:cNvGraphicFramePr>
          <p:nvPr/>
        </p:nvGraphicFramePr>
        <p:xfrm>
          <a:off x="609600" y="2286000"/>
          <a:ext cx="8001000" cy="3512820"/>
        </p:xfrm>
        <a:graphic>
          <a:graphicData uri="http://schemas.openxmlformats.org/drawingml/2006/table">
            <a:tbl>
              <a:tblPr firstRow="1" bandRow="1">
                <a:tableStyleId>{5C22544A-7EE6-4342-B048-85BDC9FD1C3A}</a:tableStyleId>
              </a:tblPr>
              <a:tblGrid>
                <a:gridCol w="2133600"/>
                <a:gridCol w="5867400"/>
              </a:tblGrid>
              <a:tr h="678180">
                <a:tc>
                  <a:txBody>
                    <a:bodyPr/>
                    <a:lstStyle/>
                    <a:p>
                      <a:pPr algn="ctr"/>
                      <a:r>
                        <a:rPr lang="en-US" sz="2400" dirty="0" smtClean="0"/>
                        <a:t>TYPE</a:t>
                      </a:r>
                      <a:endParaRPr lang="en-US" sz="2400" dirty="0"/>
                    </a:p>
                  </a:txBody>
                  <a:tcPr/>
                </a:tc>
                <a:tc>
                  <a:txBody>
                    <a:bodyPr/>
                    <a:lstStyle/>
                    <a:p>
                      <a:pPr algn="ctr"/>
                      <a:r>
                        <a:rPr lang="en-US" sz="2400" dirty="0" smtClean="0"/>
                        <a:t>DESCRIPTION</a:t>
                      </a:r>
                      <a:endParaRPr lang="en-US" sz="2400" dirty="0"/>
                    </a:p>
                  </a:txBody>
                  <a:tcPr/>
                </a:tc>
              </a:tr>
              <a:tr h="678180">
                <a:tc>
                  <a:txBody>
                    <a:bodyPr/>
                    <a:lstStyle/>
                    <a:p>
                      <a:pPr algn="l"/>
                      <a:r>
                        <a:rPr lang="en-US" sz="2400" b="0" i="0" dirty="0" smtClean="0">
                          <a:latin typeface="+mn-lt"/>
                        </a:rPr>
                        <a:t> Integral </a:t>
                      </a:r>
                      <a:endParaRPr lang="en-US" sz="2400" b="0" i="0" dirty="0"/>
                    </a:p>
                  </a:txBody>
                  <a:tcPr/>
                </a:tc>
                <a:tc>
                  <a:txBody>
                    <a:bodyPr/>
                    <a:lstStyle/>
                    <a:p>
                      <a:r>
                        <a:rPr lang="en-US" sz="2400" kern="1200" dirty="0" smtClean="0">
                          <a:solidFill>
                            <a:schemeClr val="dk1"/>
                          </a:solidFill>
                          <a:latin typeface="+mn-lt"/>
                          <a:ea typeface="+mn-ea"/>
                          <a:cs typeface="+mn-cs"/>
                        </a:rPr>
                        <a:t>has integers as numerical coefficients of all of the terms</a:t>
                      </a:r>
                      <a:endParaRPr lang="en-US" sz="2400" dirty="0"/>
                    </a:p>
                  </a:txBody>
                  <a:tcPr/>
                </a:tc>
              </a:tr>
              <a:tr h="678180">
                <a:tc>
                  <a:txBody>
                    <a:bodyPr/>
                    <a:lstStyle/>
                    <a:p>
                      <a:pPr algn="l"/>
                      <a:r>
                        <a:rPr lang="en-US" sz="2400" b="0" i="0" dirty="0" smtClean="0">
                          <a:latin typeface="+mn-lt"/>
                        </a:rPr>
                        <a:t> Rational</a:t>
                      </a:r>
                      <a:endParaRPr lang="en-US" sz="2400" b="0" i="0" dirty="0"/>
                    </a:p>
                  </a:txBody>
                  <a:tcPr/>
                </a:tc>
                <a:tc>
                  <a:txBody>
                    <a:bodyPr/>
                    <a:lstStyle/>
                    <a:p>
                      <a:r>
                        <a:rPr lang="en-US" sz="2400" kern="1200" dirty="0" smtClean="0">
                          <a:solidFill>
                            <a:schemeClr val="dk1"/>
                          </a:solidFill>
                          <a:latin typeface="+mn-lt"/>
                          <a:ea typeface="+mn-ea"/>
                          <a:cs typeface="+mn-cs"/>
                        </a:rPr>
                        <a:t>when some of the numerical coefficients are expressed as a ratio of two integers or as a fraction or as decimal numbers</a:t>
                      </a:r>
                      <a:endParaRPr lang="en-US" sz="2400" dirty="0"/>
                    </a:p>
                  </a:txBody>
                  <a:tcPr/>
                </a:tc>
              </a:tr>
              <a:tr h="678180">
                <a:tc>
                  <a:txBody>
                    <a:bodyPr/>
                    <a:lstStyle/>
                    <a:p>
                      <a:pPr algn="l"/>
                      <a:r>
                        <a:rPr lang="en-US" sz="2400" b="0" i="0" dirty="0" smtClean="0">
                          <a:latin typeface="+mn-lt"/>
                        </a:rPr>
                        <a:t>Irrational</a:t>
                      </a:r>
                      <a:endParaRPr lang="en-US" sz="2400" b="0" i="0" dirty="0"/>
                    </a:p>
                  </a:txBody>
                  <a:tcPr/>
                </a:tc>
                <a:tc>
                  <a:txBody>
                    <a:bodyPr/>
                    <a:lstStyle/>
                    <a:p>
                      <a:r>
                        <a:rPr lang="en-US" sz="2400" dirty="0" smtClean="0"/>
                        <a:t>when some of the coefficients</a:t>
                      </a:r>
                      <a:r>
                        <a:rPr lang="en-US" sz="2400" baseline="0" dirty="0" smtClean="0"/>
                        <a:t> of the terms are irrational</a:t>
                      </a:r>
                      <a:endParaRPr lang="en-US" sz="2400" dirty="0"/>
                    </a:p>
                  </a:txBody>
                  <a:tcPr/>
                </a:tc>
              </a:tr>
            </a:tbl>
          </a:graphicData>
        </a:graphic>
      </p:graphicFrame>
      <p:sp>
        <p:nvSpPr>
          <p:cNvPr id="5" name="Rectangle 1"/>
          <p:cNvSpPr>
            <a:spLocks noChangeArrowheads="1"/>
          </p:cNvSpPr>
          <p:nvPr/>
        </p:nvSpPr>
        <p:spPr bwMode="auto">
          <a:xfrm>
            <a:off x="838200" y="1524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533400"/>
            <a:ext cx="2286000" cy="533400"/>
          </a:xfrm>
        </p:spPr>
        <p:txBody>
          <a:bodyPr/>
          <a:lstStyle/>
          <a:p>
            <a:r>
              <a:rPr lang="en-US" sz="2400" b="1" dirty="0" smtClean="0"/>
              <a:t>EXAMPLE</a:t>
            </a:r>
          </a:p>
        </p:txBody>
      </p:sp>
      <p:graphicFrame>
        <p:nvGraphicFramePr>
          <p:cNvPr id="5" name="Group 34"/>
          <p:cNvGraphicFramePr>
            <a:graphicFrameLocks noGrp="1"/>
          </p:cNvGraphicFramePr>
          <p:nvPr>
            <p:ph sz="half" idx="1"/>
          </p:nvPr>
        </p:nvGraphicFramePr>
        <p:xfrm>
          <a:off x="304800" y="1191768"/>
          <a:ext cx="8316913" cy="4447032"/>
        </p:xfrm>
        <a:graphic>
          <a:graphicData uri="http://schemas.openxmlformats.org/drawingml/2006/table">
            <a:tbl>
              <a:tblPr/>
              <a:tblGrid>
                <a:gridCol w="4191000"/>
                <a:gridCol w="2286000"/>
                <a:gridCol w="1839913"/>
              </a:tblGrid>
              <a:tr h="152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mn-lt"/>
                        <a:cs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Polynomial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Nature of Numerical Coefficient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pitchFamily="34" charset="0"/>
                        </a:rPr>
                        <a:t>Name of 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50000"/>
                      </a:schemeClr>
                    </a:solid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all integers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integral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all integers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integral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one is irrational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irrational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one is irrational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irrational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2400" b="0" i="0" u="none" strike="noStrike" cap="none" normalizeH="0" baseline="0" dirty="0" smtClean="0">
                        <a:ln>
                          <a:noFill/>
                        </a:ln>
                        <a:solidFill>
                          <a:schemeClr val="tx1"/>
                        </a:solidFill>
                        <a:effectLst/>
                        <a:latin typeface="+mn-lt"/>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two are ratio of two integers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pitchFamily="34" charset="0"/>
                        </a:rPr>
                        <a:t>rational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8" name="Rectangle 57"/>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en-US"/>
          </a:p>
        </p:txBody>
      </p:sp>
      <p:sp>
        <p:nvSpPr>
          <p:cNvPr id="10" name="Rectangle 5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12" name="Rectangle 6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sp>
        <p:nvSpPr>
          <p:cNvPr id="4097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7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10" name="Object 10"/>
          <p:cNvGraphicFramePr>
            <a:graphicFrameLocks noChangeAspect="1"/>
          </p:cNvGraphicFramePr>
          <p:nvPr/>
        </p:nvGraphicFramePr>
        <p:xfrm>
          <a:off x="457200" y="2590800"/>
          <a:ext cx="3870325" cy="365125"/>
        </p:xfrm>
        <a:graphic>
          <a:graphicData uri="http://schemas.openxmlformats.org/presentationml/2006/ole">
            <mc:AlternateContent xmlns:mc="http://schemas.openxmlformats.org/markup-compatibility/2006">
              <mc:Choice xmlns:v="urn:schemas-microsoft-com:vml" Requires="v">
                <p:oleObj spid="_x0000_s51264" name="Equation" r:id="rId3" imgW="2171700" imgH="203200" progId="Equation.3">
                  <p:embed/>
                </p:oleObj>
              </mc:Choice>
              <mc:Fallback>
                <p:oleObj name="Equation" r:id="rId3" imgW="2171700" imgH="203200" progId="Equation.3">
                  <p:embed/>
                  <p:pic>
                    <p:nvPicPr>
                      <p:cNvPr id="0" name="Picture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0800"/>
                        <a:ext cx="387032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12" name="Object 12"/>
          <p:cNvGraphicFramePr>
            <a:graphicFrameLocks noChangeAspect="1"/>
          </p:cNvGraphicFramePr>
          <p:nvPr/>
        </p:nvGraphicFramePr>
        <p:xfrm>
          <a:off x="762000" y="3124200"/>
          <a:ext cx="1879600" cy="388937"/>
        </p:xfrm>
        <a:graphic>
          <a:graphicData uri="http://schemas.openxmlformats.org/presentationml/2006/ole">
            <mc:AlternateContent xmlns:mc="http://schemas.openxmlformats.org/markup-compatibility/2006">
              <mc:Choice xmlns:v="urn:schemas-microsoft-com:vml" Requires="v">
                <p:oleObj spid="_x0000_s51265" name="Equation" r:id="rId5" imgW="990170" imgH="203112" progId="Equation.3">
                  <p:embed/>
                </p:oleObj>
              </mc:Choice>
              <mc:Fallback>
                <p:oleObj name="Equation" r:id="rId5" imgW="990170" imgH="203112" progId="Equation.3">
                  <p:embed/>
                  <p:pic>
                    <p:nvPicPr>
                      <p:cNvPr id="0" name="Picture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124200"/>
                        <a:ext cx="18796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14" name="Object 14"/>
          <p:cNvGraphicFramePr>
            <a:graphicFrameLocks noChangeAspect="1"/>
          </p:cNvGraphicFramePr>
          <p:nvPr/>
        </p:nvGraphicFramePr>
        <p:xfrm>
          <a:off x="762000" y="3657600"/>
          <a:ext cx="1677987" cy="465137"/>
        </p:xfrm>
        <a:graphic>
          <a:graphicData uri="http://schemas.openxmlformats.org/presentationml/2006/ole">
            <mc:AlternateContent xmlns:mc="http://schemas.openxmlformats.org/markup-compatibility/2006">
              <mc:Choice xmlns:v="urn:schemas-microsoft-com:vml" Requires="v">
                <p:oleObj spid="_x0000_s51266" name="Equation" r:id="rId7" imgW="888614" imgH="241195" progId="Equation.3">
                  <p:embed/>
                </p:oleObj>
              </mc:Choice>
              <mc:Fallback>
                <p:oleObj name="Equation" r:id="rId7" imgW="888614" imgH="241195" progId="Equation.3">
                  <p:embed/>
                  <p:pic>
                    <p:nvPicPr>
                      <p:cNvPr id="0" name="Picture 6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657600"/>
                        <a:ext cx="1677987"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16" name="Object 16"/>
          <p:cNvGraphicFramePr>
            <a:graphicFrameLocks noChangeAspect="1"/>
          </p:cNvGraphicFramePr>
          <p:nvPr/>
        </p:nvGraphicFramePr>
        <p:xfrm>
          <a:off x="914400" y="4267200"/>
          <a:ext cx="1042987" cy="384175"/>
        </p:xfrm>
        <a:graphic>
          <a:graphicData uri="http://schemas.openxmlformats.org/presentationml/2006/ole">
            <mc:AlternateContent xmlns:mc="http://schemas.openxmlformats.org/markup-compatibility/2006">
              <mc:Choice xmlns:v="urn:schemas-microsoft-com:vml" Requires="v">
                <p:oleObj spid="_x0000_s51267" name="Equation" r:id="rId9" imgW="469696" imgH="177723" progId="Equation.3">
                  <p:embed/>
                </p:oleObj>
              </mc:Choice>
              <mc:Fallback>
                <p:oleObj name="Equation" r:id="rId9" imgW="469696" imgH="177723" progId="Equation.3">
                  <p:embed/>
                  <p:pic>
                    <p:nvPicPr>
                      <p:cNvPr id="0" name="Picture 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267200"/>
                        <a:ext cx="1042987"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1218" name="Object 18"/>
          <p:cNvGraphicFramePr>
            <a:graphicFrameLocks noChangeAspect="1"/>
          </p:cNvGraphicFramePr>
          <p:nvPr/>
        </p:nvGraphicFramePr>
        <p:xfrm>
          <a:off x="838200" y="4740275"/>
          <a:ext cx="1784350" cy="822325"/>
        </p:xfrm>
        <a:graphic>
          <a:graphicData uri="http://schemas.openxmlformats.org/presentationml/2006/ole">
            <mc:AlternateContent xmlns:mc="http://schemas.openxmlformats.org/markup-compatibility/2006">
              <mc:Choice xmlns:v="urn:schemas-microsoft-com:vml" Requires="v">
                <p:oleObj spid="_x0000_s51268" name="Equation" r:id="rId11" imgW="863225" imgH="393529" progId="Equation.3">
                  <p:embed/>
                </p:oleObj>
              </mc:Choice>
              <mc:Fallback>
                <p:oleObj name="Equation" r:id="rId11" imgW="863225" imgH="393529" progId="Equation.3">
                  <p:embed/>
                  <p:pic>
                    <p:nvPicPr>
                      <p:cNvPr id="0" name="Picture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4740275"/>
                        <a:ext cx="17843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0" name="Rectangle 20"/>
          <p:cNvSpPr>
            <a:spLocks noChangeArrowheads="1"/>
          </p:cNvSpPr>
          <p:nvPr/>
        </p:nvSpPr>
        <p:spPr bwMode="auto">
          <a:xfrm>
            <a:off x="0" y="371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0" name="Picture 8"/>
          <p:cNvPicPr>
            <a:picLocks noChangeAspect="1" noChangeArrowheads="1"/>
          </p:cNvPicPr>
          <p:nvPr/>
        </p:nvPicPr>
        <p:blipFill>
          <a:blip r:embed="rId2"/>
          <a:srcRect l="12279" t="32207" r="13281" b="21233"/>
          <a:stretch>
            <a:fillRect/>
          </a:stretch>
        </p:blipFill>
        <p:spPr bwMode="auto">
          <a:xfrm>
            <a:off x="228600" y="1981199"/>
            <a:ext cx="8763000" cy="3868351"/>
          </a:xfrm>
          <a:prstGeom prst="rect">
            <a:avLst/>
          </a:prstGeom>
          <a:noFill/>
          <a:ln w="9525">
            <a:noFill/>
            <a:miter lim="800000"/>
            <a:headEnd/>
            <a:tailEnd/>
          </a:ln>
          <a:effectLst/>
        </p:spPr>
      </p:pic>
      <p:sp>
        <p:nvSpPr>
          <p:cNvPr id="44041" name="Rectangle 9"/>
          <p:cNvSpPr>
            <a:spLocks noChangeArrowheads="1"/>
          </p:cNvSpPr>
          <p:nvPr/>
        </p:nvSpPr>
        <p:spPr bwMode="auto">
          <a:xfrm>
            <a:off x="157437" y="1219200"/>
            <a:ext cx="8986563"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400" i="0" u="none" strike="noStrike" cap="none" normalizeH="0" baseline="0" dirty="0" smtClean="0">
                <a:ln>
                  <a:noFill/>
                </a:ln>
                <a:solidFill>
                  <a:schemeClr val="tx1"/>
                </a:solidFill>
                <a:effectLst/>
                <a:latin typeface="+mn-lt"/>
                <a:ea typeface="Times New Roman" pitchFamily="18" charset="0"/>
                <a:cs typeface="Times New Roman" pitchFamily="18" charset="0"/>
              </a:rPr>
              <a:t>Complete the table below by classifying each of the given polynomials </a:t>
            </a:r>
          </a:p>
          <a:p>
            <a:pPr marL="0" marR="0" lvl="0" indent="0" algn="just" defTabSz="914400" rtl="0" eaLnBrk="1" fontAlgn="base" latinLnBrk="0" hangingPunct="1">
              <a:lnSpc>
                <a:spcPct val="100000"/>
              </a:lnSpc>
              <a:spcBef>
                <a:spcPct val="0"/>
              </a:spcBef>
              <a:spcAft>
                <a:spcPct val="0"/>
              </a:spcAft>
              <a:buClrTx/>
              <a:buSzTx/>
              <a:tabLst/>
            </a:pPr>
            <a:r>
              <a:rPr lang="en-US" sz="2400" dirty="0" smtClean="0">
                <a:latin typeface="+mn-lt"/>
                <a:ea typeface="Times New Roman" pitchFamily="18" charset="0"/>
                <a:cs typeface="Times New Roman" pitchFamily="18" charset="0"/>
              </a:rPr>
              <a:t>   a</a:t>
            </a:r>
            <a:r>
              <a:rPr kumimoji="0" lang="en-US" sz="2400" i="0" u="none" strike="noStrike" cap="none" normalizeH="0" baseline="0" dirty="0" smtClean="0">
                <a:ln>
                  <a:noFill/>
                </a:ln>
                <a:solidFill>
                  <a:schemeClr val="tx1"/>
                </a:solidFill>
                <a:effectLst/>
                <a:latin typeface="+mn-lt"/>
                <a:ea typeface="Times New Roman" pitchFamily="18" charset="0"/>
                <a:cs typeface="Times New Roman" pitchFamily="18" charset="0"/>
              </a:rPr>
              <a:t>ccording</a:t>
            </a:r>
            <a:r>
              <a:rPr lang="en-US" sz="2400" dirty="0" smtClean="0">
                <a:latin typeface="+mn-lt"/>
                <a:ea typeface="Times New Roman" pitchFamily="18" charset="0"/>
                <a:cs typeface="Arial" pitchFamily="34" charset="0"/>
              </a:rPr>
              <a:t>  </a:t>
            </a:r>
            <a:r>
              <a:rPr kumimoji="0" lang="en-US" sz="2400" i="0" u="none" strike="noStrike" cap="none" normalizeH="0" baseline="0" dirty="0" smtClean="0">
                <a:ln>
                  <a:noFill/>
                </a:ln>
                <a:solidFill>
                  <a:schemeClr val="tx1"/>
                </a:solidFill>
                <a:effectLst/>
                <a:latin typeface="+mn-lt"/>
                <a:ea typeface="Times New Roman" pitchFamily="18" charset="0"/>
                <a:cs typeface="Times New Roman" pitchFamily="18" charset="0"/>
              </a:rPr>
              <a:t>to the stated parameters.</a:t>
            </a:r>
            <a:endParaRPr kumimoji="0" lang="en-US" sz="2400" i="0" u="none" strike="noStrike" cap="none" normalizeH="0" baseline="0" dirty="0" smtClean="0">
              <a:ln>
                <a:noFill/>
              </a:ln>
              <a:solidFill>
                <a:schemeClr val="tx1"/>
              </a:solidFill>
              <a:effectLst/>
              <a:latin typeface="+mn-lt"/>
              <a:cs typeface="Arial" pitchFamily="34" charset="0"/>
            </a:endParaRPr>
          </a:p>
        </p:txBody>
      </p:sp>
      <p:sp>
        <p:nvSpPr>
          <p:cNvPr id="4" name="Rectangle 1"/>
          <p:cNvSpPr>
            <a:spLocks noChangeArrowheads="1"/>
          </p:cNvSpPr>
          <p:nvPr/>
        </p:nvSpPr>
        <p:spPr bwMode="auto">
          <a:xfrm>
            <a:off x="838200" y="152400"/>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CLASSIFICATION OF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rPr>
              <a:t>ALGEBRAIC</a:t>
            </a:r>
            <a:r>
              <a:rPr kumimoji="0" lang="en-US" altLang="zh-CN" sz="2400" b="1" i="0" u="none" strike="noStrike" cap="none" normalizeH="0" dirty="0" smtClean="0">
                <a:ln>
                  <a:noFill/>
                </a:ln>
                <a:solidFill>
                  <a:schemeClr val="tx1"/>
                </a:solidFill>
                <a:effectLst/>
                <a:latin typeface="+mn-lt"/>
                <a:ea typeface="SimSun" pitchFamily="2" charset="-122"/>
                <a:cs typeface="Times New Roman" pitchFamily="18" charset="0"/>
              </a:rPr>
              <a:t> EXPRESSIONS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04800"/>
            <a:ext cx="7696200" cy="461665"/>
          </a:xfrm>
          <a:prstGeom prst="rect">
            <a:avLst/>
          </a:prstGeom>
        </p:spPr>
        <p:txBody>
          <a:bodyPr wrap="square">
            <a:spAutoFit/>
          </a:bodyPr>
          <a:lstStyle/>
          <a:p>
            <a:r>
              <a:rPr lang="en-US" sz="2400" b="1" dirty="0" smtClean="0">
                <a:latin typeface="+mn-lt"/>
              </a:rPr>
              <a:t>STANDARD FORM OF A POLYNOMIAL</a:t>
            </a:r>
            <a:endParaRPr lang="en-US" sz="2400" b="1" dirty="0">
              <a:latin typeface="+mn-lt"/>
            </a:endParaRPr>
          </a:p>
        </p:txBody>
      </p:sp>
      <p:sp>
        <p:nvSpPr>
          <p:cNvPr id="5" name="Rectangle 4"/>
          <p:cNvSpPr/>
          <p:nvPr/>
        </p:nvSpPr>
        <p:spPr>
          <a:xfrm>
            <a:off x="838200" y="5493603"/>
            <a:ext cx="7696200" cy="830997"/>
          </a:xfrm>
          <a:prstGeom prst="rect">
            <a:avLst/>
          </a:prstGeom>
        </p:spPr>
        <p:txBody>
          <a:bodyPr wrap="square">
            <a:spAutoFit/>
          </a:bodyPr>
          <a:lstStyle/>
          <a:p>
            <a:r>
              <a:rPr lang="en-US" sz="2400" dirty="0" smtClean="0">
                <a:latin typeface="+mn-lt"/>
              </a:rPr>
              <a:t>A polynomial is in standard form when the terms are written in decreasing powers of the variable.</a:t>
            </a:r>
            <a:endParaRPr lang="en-US" sz="2400" dirty="0">
              <a:latin typeface="+mn-lt"/>
            </a:endParaRPr>
          </a:p>
        </p:txBody>
      </p:sp>
      <p:sp>
        <p:nvSpPr>
          <p:cNvPr id="6" name="Rectangle 5"/>
          <p:cNvSpPr/>
          <p:nvPr/>
        </p:nvSpPr>
        <p:spPr>
          <a:xfrm>
            <a:off x="685800" y="1066800"/>
            <a:ext cx="7848600" cy="4154984"/>
          </a:xfrm>
          <a:prstGeom prst="rect">
            <a:avLst/>
          </a:prstGeom>
        </p:spPr>
        <p:txBody>
          <a:bodyPr wrap="square">
            <a:spAutoFit/>
          </a:bodyPr>
          <a:lstStyle/>
          <a:p>
            <a:r>
              <a:rPr lang="en-US" sz="2400" dirty="0" smtClean="0">
                <a:solidFill>
                  <a:srgbClr val="21419C"/>
                </a:solidFill>
                <a:latin typeface="+mn-lt"/>
              </a:rPr>
              <a:t>Definition of the Standard Form of a Polynomial</a:t>
            </a:r>
          </a:p>
          <a:p>
            <a:endParaRPr lang="en-US" sz="2400" dirty="0" smtClean="0">
              <a:latin typeface="+mn-lt"/>
            </a:endParaRPr>
          </a:p>
          <a:p>
            <a:r>
              <a:rPr lang="en-US" sz="2400" dirty="0" smtClean="0">
                <a:latin typeface="+mn-lt"/>
              </a:rPr>
              <a:t>The </a:t>
            </a:r>
            <a:r>
              <a:rPr lang="en-US" sz="2400" b="1" dirty="0" smtClean="0">
                <a:latin typeface="+mn-lt"/>
              </a:rPr>
              <a:t>standard form of a polynomial </a:t>
            </a:r>
            <a:r>
              <a:rPr lang="en-US" sz="2400" dirty="0" smtClean="0">
                <a:latin typeface="+mn-lt"/>
              </a:rPr>
              <a:t>of degree </a:t>
            </a:r>
            <a:r>
              <a:rPr lang="en-US" sz="2400" i="1" dirty="0" smtClean="0">
                <a:latin typeface="+mn-lt"/>
              </a:rPr>
              <a:t>n </a:t>
            </a:r>
            <a:r>
              <a:rPr lang="en-US" sz="2400" dirty="0" smtClean="0">
                <a:latin typeface="+mn-lt"/>
              </a:rPr>
              <a:t>in the variable </a:t>
            </a:r>
            <a:r>
              <a:rPr lang="en-US" sz="2400" i="1" dirty="0" smtClean="0">
                <a:latin typeface="+mn-lt"/>
              </a:rPr>
              <a:t>x </a:t>
            </a:r>
            <a:r>
              <a:rPr lang="en-US" sz="2400" dirty="0" smtClean="0">
                <a:latin typeface="+mn-lt"/>
              </a:rPr>
              <a:t>is</a:t>
            </a:r>
          </a:p>
          <a:p>
            <a:endParaRPr lang="en-US" sz="2400" dirty="0" smtClean="0">
              <a:latin typeface="+mn-lt"/>
            </a:endParaRPr>
          </a:p>
          <a:p>
            <a:r>
              <a:rPr lang="en-US" sz="2400" i="1" dirty="0" smtClean="0">
                <a:latin typeface="+mn-lt"/>
              </a:rPr>
              <a:t>	</a:t>
            </a:r>
            <a:r>
              <a:rPr lang="en-US" sz="2400" i="1" dirty="0" err="1" smtClean="0">
                <a:latin typeface="+mn-lt"/>
              </a:rPr>
              <a:t>a</a:t>
            </a:r>
            <a:r>
              <a:rPr lang="en-US" sz="2400" i="1" baseline="-25000" dirty="0" err="1" smtClean="0">
                <a:latin typeface="+mn-lt"/>
              </a:rPr>
              <a:t>n</a:t>
            </a:r>
            <a:r>
              <a:rPr lang="en-US" sz="2400" i="1" dirty="0" err="1" smtClean="0">
                <a:latin typeface="+mn-lt"/>
              </a:rPr>
              <a:t>x</a:t>
            </a:r>
            <a:r>
              <a:rPr lang="en-US" sz="2400" i="1" baseline="30000" dirty="0" err="1" smtClean="0">
                <a:latin typeface="+mn-lt"/>
              </a:rPr>
              <a:t>n</a:t>
            </a:r>
            <a:r>
              <a:rPr lang="en-US" sz="2400" i="1" dirty="0" smtClean="0">
                <a:latin typeface="+mn-lt"/>
              </a:rPr>
              <a:t> </a:t>
            </a:r>
            <a:r>
              <a:rPr lang="en-US" sz="2400" dirty="0" smtClean="0">
                <a:latin typeface="+mn-lt"/>
              </a:rPr>
              <a:t>+ </a:t>
            </a:r>
            <a:r>
              <a:rPr lang="en-US" sz="2400" i="1" dirty="0" smtClean="0">
                <a:latin typeface="+mn-lt"/>
              </a:rPr>
              <a:t>a</a:t>
            </a:r>
            <a:r>
              <a:rPr lang="en-US" sz="2400" i="1" baseline="-25000" dirty="0" smtClean="0">
                <a:latin typeface="+mn-lt"/>
              </a:rPr>
              <a:t>n </a:t>
            </a:r>
            <a:r>
              <a:rPr lang="en-US" sz="2400" baseline="-25000" dirty="0" smtClean="0">
                <a:latin typeface="+mn-lt"/>
              </a:rPr>
              <a:t>– 1</a:t>
            </a:r>
            <a:r>
              <a:rPr lang="en-US" sz="2400" i="1" dirty="0" smtClean="0">
                <a:latin typeface="+mn-lt"/>
              </a:rPr>
              <a:t>x</a:t>
            </a:r>
            <a:r>
              <a:rPr lang="en-US" sz="2400" i="1" baseline="30000" dirty="0" smtClean="0">
                <a:latin typeface="+mn-lt"/>
              </a:rPr>
              <a:t>n </a:t>
            </a:r>
            <a:r>
              <a:rPr lang="en-US" sz="2400" baseline="30000" dirty="0" smtClean="0">
                <a:latin typeface="+mn-lt"/>
              </a:rPr>
              <a:t>– 1</a:t>
            </a:r>
            <a:r>
              <a:rPr lang="en-US" sz="2400" dirty="0" smtClean="0">
                <a:latin typeface="+mn-lt"/>
              </a:rPr>
              <a:t> + </a:t>
            </a:r>
            <a:r>
              <a:rPr lang="en-US" sz="2400" baseline="30000" dirty="0" smtClean="0">
                <a:latin typeface="+mn-lt"/>
              </a:rPr>
              <a:t>…</a:t>
            </a:r>
            <a:r>
              <a:rPr lang="en-US" sz="2400" dirty="0" smtClean="0">
                <a:latin typeface="+mn-lt"/>
              </a:rPr>
              <a:t> + </a:t>
            </a:r>
            <a:r>
              <a:rPr lang="en-US" sz="2400" i="1" dirty="0" smtClean="0">
                <a:latin typeface="+mn-lt"/>
              </a:rPr>
              <a:t>a</a:t>
            </a:r>
            <a:r>
              <a:rPr lang="en-US" sz="2400" baseline="-25000" dirty="0" smtClean="0">
                <a:latin typeface="+mn-lt"/>
              </a:rPr>
              <a:t>2</a:t>
            </a:r>
            <a:r>
              <a:rPr lang="en-US" sz="2400" i="1" dirty="0" smtClean="0">
                <a:latin typeface="+mn-lt"/>
              </a:rPr>
              <a:t>x</a:t>
            </a:r>
            <a:r>
              <a:rPr lang="en-US" sz="2400" baseline="30000" dirty="0" smtClean="0">
                <a:latin typeface="+mn-lt"/>
              </a:rPr>
              <a:t>2</a:t>
            </a:r>
            <a:r>
              <a:rPr lang="en-US" sz="2400" dirty="0" smtClean="0">
                <a:latin typeface="+mn-lt"/>
              </a:rPr>
              <a:t> + </a:t>
            </a:r>
            <a:r>
              <a:rPr lang="en-US" sz="2400" i="1" dirty="0" smtClean="0">
                <a:latin typeface="+mn-lt"/>
              </a:rPr>
              <a:t>a</a:t>
            </a:r>
            <a:r>
              <a:rPr lang="en-US" sz="2400" baseline="-25000" dirty="0" smtClean="0">
                <a:latin typeface="+mn-lt"/>
              </a:rPr>
              <a:t>1</a:t>
            </a:r>
            <a:r>
              <a:rPr lang="en-US" sz="2400" i="1" dirty="0" smtClean="0">
                <a:latin typeface="+mn-lt"/>
              </a:rPr>
              <a:t>x </a:t>
            </a:r>
            <a:r>
              <a:rPr lang="en-US" sz="2400" dirty="0" smtClean="0">
                <a:latin typeface="+mn-lt"/>
              </a:rPr>
              <a:t>+ </a:t>
            </a:r>
            <a:r>
              <a:rPr lang="en-US" sz="2400" i="1" dirty="0" smtClean="0">
                <a:latin typeface="+mn-lt"/>
              </a:rPr>
              <a:t>a</a:t>
            </a:r>
            <a:r>
              <a:rPr lang="en-US" sz="2400" baseline="-25000" dirty="0" smtClean="0">
                <a:latin typeface="+mn-lt"/>
              </a:rPr>
              <a:t>0</a:t>
            </a:r>
          </a:p>
          <a:p>
            <a:endParaRPr lang="en-US" sz="2400" dirty="0" smtClean="0">
              <a:latin typeface="+mn-lt"/>
            </a:endParaRPr>
          </a:p>
          <a:p>
            <a:r>
              <a:rPr lang="en-US" sz="2400" dirty="0" smtClean="0">
                <a:latin typeface="+mn-lt"/>
              </a:rPr>
              <a:t>where </a:t>
            </a:r>
            <a:r>
              <a:rPr lang="en-US" sz="2400" i="1" dirty="0" smtClean="0">
                <a:latin typeface="+mn-lt"/>
              </a:rPr>
              <a:t>a</a:t>
            </a:r>
            <a:r>
              <a:rPr lang="en-US" sz="2400" i="1" baseline="-25000" dirty="0" smtClean="0">
                <a:latin typeface="+mn-lt"/>
              </a:rPr>
              <a:t>n</a:t>
            </a:r>
            <a:r>
              <a:rPr lang="en-US" sz="2400" i="1" dirty="0" smtClean="0">
                <a:latin typeface="+mn-lt"/>
              </a:rPr>
              <a:t> </a:t>
            </a:r>
            <a:r>
              <a:rPr lang="en-US" sz="2400" b="1" dirty="0" smtClean="0">
                <a:latin typeface="+mn-lt"/>
                <a:sym typeface="Symbol" pitchFamily="18" charset="2"/>
              </a:rPr>
              <a:t></a:t>
            </a:r>
            <a:r>
              <a:rPr lang="en-US" sz="2400" dirty="0" smtClean="0">
                <a:latin typeface="+mn-lt"/>
              </a:rPr>
              <a:t> 0 and </a:t>
            </a:r>
            <a:r>
              <a:rPr lang="en-US" sz="2400" i="1" dirty="0" smtClean="0">
                <a:latin typeface="+mn-lt"/>
              </a:rPr>
              <a:t>n </a:t>
            </a:r>
            <a:r>
              <a:rPr lang="en-US" sz="2400" dirty="0" smtClean="0">
                <a:latin typeface="+mn-lt"/>
              </a:rPr>
              <a:t>is a nonnegative integer. </a:t>
            </a:r>
          </a:p>
          <a:p>
            <a:endParaRPr lang="en-US" sz="2400" dirty="0" smtClean="0">
              <a:latin typeface="+mn-lt"/>
            </a:endParaRPr>
          </a:p>
          <a:p>
            <a:r>
              <a:rPr lang="en-US" sz="2400" dirty="0" smtClean="0">
                <a:latin typeface="+mn-lt"/>
              </a:rPr>
              <a:t>The coefficient </a:t>
            </a:r>
            <a:r>
              <a:rPr lang="en-US" sz="2400" i="1" dirty="0" smtClean="0">
                <a:latin typeface="+mn-lt"/>
              </a:rPr>
              <a:t>a</a:t>
            </a:r>
            <a:r>
              <a:rPr lang="en-US" sz="2400" i="1" baseline="-25000" dirty="0" smtClean="0">
                <a:latin typeface="+mn-lt"/>
              </a:rPr>
              <a:t>n</a:t>
            </a:r>
            <a:r>
              <a:rPr lang="en-US" sz="2400" i="1" dirty="0" smtClean="0">
                <a:latin typeface="+mn-lt"/>
              </a:rPr>
              <a:t> </a:t>
            </a:r>
            <a:r>
              <a:rPr lang="en-US" sz="2400" dirty="0" smtClean="0">
                <a:latin typeface="+mn-lt"/>
              </a:rPr>
              <a:t>is the </a:t>
            </a:r>
            <a:r>
              <a:rPr lang="en-US" sz="2400" b="1" dirty="0" smtClean="0">
                <a:latin typeface="+mn-lt"/>
              </a:rPr>
              <a:t>leading coefficient</a:t>
            </a:r>
            <a:r>
              <a:rPr lang="en-US" sz="2400" dirty="0" smtClean="0">
                <a:latin typeface="+mn-lt"/>
              </a:rPr>
              <a:t>, and </a:t>
            </a:r>
            <a:r>
              <a:rPr lang="en-US" sz="2400" i="1" dirty="0" smtClean="0">
                <a:latin typeface="+mn-lt"/>
              </a:rPr>
              <a:t>a</a:t>
            </a:r>
            <a:r>
              <a:rPr lang="en-US" sz="2400" baseline="-25000" dirty="0" smtClean="0">
                <a:latin typeface="+mn-lt"/>
              </a:rPr>
              <a:t>0</a:t>
            </a:r>
            <a:r>
              <a:rPr lang="en-US" sz="2400" dirty="0" smtClean="0">
                <a:latin typeface="+mn-lt"/>
              </a:rPr>
              <a:t> is the </a:t>
            </a:r>
            <a:r>
              <a:rPr lang="en-US" sz="2400" b="1" dirty="0" smtClean="0">
                <a:latin typeface="+mn-lt"/>
              </a:rPr>
              <a:t>constant term</a:t>
            </a:r>
            <a:r>
              <a:rPr lang="en-US" sz="2400" dirty="0" smtClean="0">
                <a:latin typeface="+mn-lt"/>
              </a:rPr>
              <a:t>.</a:t>
            </a:r>
            <a:endParaRPr lang="en-US" sz="2400"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457200" y="1370013"/>
            <a:ext cx="8229600" cy="2287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a:ln>
                <a:noFill/>
              </a:ln>
              <a:solidFill>
                <a:srgbClr val="21419C"/>
              </a:solidFill>
              <a:effectLst/>
              <a:uLnTx/>
              <a:uFillTx/>
              <a:latin typeface="+mn-lt"/>
              <a:ea typeface="+mn-ea"/>
              <a:cs typeface="+mn-cs"/>
            </a:endParaRPr>
          </a:p>
        </p:txBody>
      </p:sp>
      <p:pic>
        <p:nvPicPr>
          <p:cNvPr id="11" name="Picture 4"/>
          <p:cNvPicPr>
            <a:picLocks noChangeAspect="1" noChangeArrowheads="1"/>
          </p:cNvPicPr>
          <p:nvPr/>
        </p:nvPicPr>
        <p:blipFill>
          <a:blip r:embed="rId2"/>
          <a:srcRect/>
          <a:stretch>
            <a:fillRect/>
          </a:stretch>
        </p:blipFill>
        <p:spPr bwMode="auto">
          <a:xfrm>
            <a:off x="152400" y="2301589"/>
            <a:ext cx="8686800" cy="1737011"/>
          </a:xfrm>
          <a:prstGeom prst="rect">
            <a:avLst/>
          </a:prstGeom>
          <a:noFill/>
          <a:ln w="9525" algn="ctr">
            <a:noFill/>
            <a:miter lim="800000"/>
            <a:headEnd/>
            <a:tailEnd/>
          </a:ln>
          <a:effectLst/>
        </p:spPr>
      </p:pic>
      <p:sp>
        <p:nvSpPr>
          <p:cNvPr id="4" name="Rectangle 3"/>
          <p:cNvSpPr/>
          <p:nvPr/>
        </p:nvSpPr>
        <p:spPr>
          <a:xfrm>
            <a:off x="762000" y="304800"/>
            <a:ext cx="7696200" cy="461665"/>
          </a:xfrm>
          <a:prstGeom prst="rect">
            <a:avLst/>
          </a:prstGeom>
        </p:spPr>
        <p:txBody>
          <a:bodyPr wrap="square">
            <a:spAutoFit/>
          </a:bodyPr>
          <a:lstStyle/>
          <a:p>
            <a:pPr algn="ctr"/>
            <a:r>
              <a:rPr lang="en-US" sz="2400" b="1" dirty="0" smtClean="0">
                <a:latin typeface="+mn-lt"/>
              </a:rPr>
              <a:t>STANDARD FORM OF A POLYNOMIAL</a:t>
            </a:r>
            <a:endParaRPr lang="en-US" sz="2400" b="1" dirty="0">
              <a:latin typeface="+mn-lt"/>
            </a:endParaRPr>
          </a:p>
        </p:txBody>
      </p:sp>
      <p:sp>
        <p:nvSpPr>
          <p:cNvPr id="5" name="Rectangle 2"/>
          <p:cNvSpPr>
            <a:spLocks noGrp="1" noChangeArrowheads="1"/>
          </p:cNvSpPr>
          <p:nvPr>
            <p:ph type="title"/>
          </p:nvPr>
        </p:nvSpPr>
        <p:spPr>
          <a:xfrm>
            <a:off x="304800" y="1524000"/>
            <a:ext cx="2286000" cy="533400"/>
          </a:xfrm>
        </p:spPr>
        <p:txBody>
          <a:bodyPr/>
          <a:lstStyle/>
          <a:p>
            <a:r>
              <a:rPr lang="en-US" sz="2400" b="1" dirty="0" smtClean="0"/>
              <a:t>EXAMPLE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400" dirty="0" smtClean="0">
                <a:latin typeface="+mn-lt"/>
              </a:rPr>
              <a:t>A </a:t>
            </a:r>
            <a:r>
              <a:rPr lang="en-US" sz="2400" b="1" i="1" dirty="0" smtClean="0">
                <a:latin typeface="+mn-lt"/>
              </a:rPr>
              <a:t>rational expression</a:t>
            </a:r>
            <a:r>
              <a:rPr lang="en-US" sz="2400" dirty="0" smtClean="0">
                <a:latin typeface="+mn-lt"/>
              </a:rPr>
              <a:t> is an algebraic expression involving a ratio of two polynomials.</a:t>
            </a:r>
            <a:endParaRPr lang="en-US" sz="2400" dirty="0">
              <a:latin typeface="+mn-lt"/>
            </a:endParaRPr>
          </a:p>
        </p:txBody>
      </p:sp>
      <p:sp>
        <p:nvSpPr>
          <p:cNvPr id="47105" name="Rectangle 1"/>
          <p:cNvSpPr>
            <a:spLocks noChangeArrowheads="1"/>
          </p:cNvSpPr>
          <p:nvPr/>
        </p:nvSpPr>
        <p:spPr bwMode="auto">
          <a:xfrm>
            <a:off x="152400" y="2743200"/>
            <a:ext cx="8534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An </a:t>
            </a: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irrational expression</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is an algebraic expression that involves </a:t>
            </a:r>
          </a:p>
          <a:p>
            <a:pPr marR="0" lvl="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variables raised to fractional exponents, such as the following:</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4710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6" name="Object 2"/>
          <p:cNvGraphicFramePr>
            <a:graphicFrameLocks noChangeAspect="1"/>
          </p:cNvGraphicFramePr>
          <p:nvPr/>
        </p:nvGraphicFramePr>
        <p:xfrm>
          <a:off x="990600" y="1777139"/>
          <a:ext cx="1143000" cy="813661"/>
        </p:xfrm>
        <a:graphic>
          <a:graphicData uri="http://schemas.openxmlformats.org/presentationml/2006/ole">
            <mc:AlternateContent xmlns:mc="http://schemas.openxmlformats.org/markup-compatibility/2006">
              <mc:Choice xmlns:v="urn:schemas-microsoft-com:vml" Requires="v">
                <p:oleObj spid="_x0000_s47193" name="Equation" r:id="rId3" imgW="558954" imgH="393926" progId="Equation.3">
                  <p:embed/>
                </p:oleObj>
              </mc:Choice>
              <mc:Fallback>
                <p:oleObj name="Equation" r:id="rId3" imgW="558954" imgH="393926" progId="Equation.3">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77139"/>
                        <a:ext cx="1143000" cy="813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8" name="Object 4"/>
          <p:cNvGraphicFramePr>
            <a:graphicFrameLocks noChangeAspect="1"/>
          </p:cNvGraphicFramePr>
          <p:nvPr/>
        </p:nvGraphicFramePr>
        <p:xfrm>
          <a:off x="3276600" y="1905000"/>
          <a:ext cx="1010093" cy="762000"/>
        </p:xfrm>
        <a:graphic>
          <a:graphicData uri="http://schemas.openxmlformats.org/presentationml/2006/ole">
            <mc:AlternateContent xmlns:mc="http://schemas.openxmlformats.org/markup-compatibility/2006">
              <mc:Choice xmlns:v="urn:schemas-microsoft-com:vml" Requires="v">
                <p:oleObj spid="_x0000_s47194" name="Equation" r:id="rId5" imgW="533565" imgH="406620" progId="Equation.3">
                  <p:embed/>
                </p:oleObj>
              </mc:Choice>
              <mc:Fallback>
                <p:oleObj name="Equation" r:id="rId5" imgW="533565" imgH="406620" progId="Equation.3">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905000"/>
                        <a:ext cx="101009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10" name="Object 6"/>
          <p:cNvGraphicFramePr>
            <a:graphicFrameLocks noChangeAspect="1"/>
          </p:cNvGraphicFramePr>
          <p:nvPr/>
        </p:nvGraphicFramePr>
        <p:xfrm>
          <a:off x="5334000" y="1817802"/>
          <a:ext cx="1752600" cy="849198"/>
        </p:xfrm>
        <a:graphic>
          <a:graphicData uri="http://schemas.openxmlformats.org/presentationml/2006/ole">
            <mc:AlternateContent xmlns:mc="http://schemas.openxmlformats.org/markup-compatibility/2006">
              <mc:Choice xmlns:v="urn:schemas-microsoft-com:vml" Requires="v">
                <p:oleObj spid="_x0000_s47195" name="Equation" r:id="rId7" imgW="927094" imgH="444704" progId="Equation.3">
                  <p:embed/>
                </p:oleObj>
              </mc:Choice>
              <mc:Fallback>
                <p:oleObj name="Equation" r:id="rId7" imgW="927094" imgH="444704" progId="Equation.3">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1817802"/>
                        <a:ext cx="1752600" cy="849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12" name="Object 8"/>
          <p:cNvGraphicFramePr>
            <a:graphicFrameLocks noChangeAspect="1"/>
          </p:cNvGraphicFramePr>
          <p:nvPr/>
        </p:nvGraphicFramePr>
        <p:xfrm>
          <a:off x="457200" y="4191000"/>
          <a:ext cx="1752600" cy="550235"/>
        </p:xfrm>
        <a:graphic>
          <a:graphicData uri="http://schemas.openxmlformats.org/presentationml/2006/ole">
            <mc:AlternateContent xmlns:mc="http://schemas.openxmlformats.org/markup-compatibility/2006">
              <mc:Choice xmlns:v="urn:schemas-microsoft-com:vml" Requires="v">
                <p:oleObj spid="_x0000_s47196" name="Equation" r:id="rId9" imgW="825897" imgH="254397" progId="Equation.3">
                  <p:embed/>
                </p:oleObj>
              </mc:Choice>
              <mc:Fallback>
                <p:oleObj name="Equation" r:id="rId9" imgW="825897" imgH="254397" progId="Equation.3">
                  <p:embed/>
                  <p:pic>
                    <p:nvPicPr>
                      <p:cNvPr id="0" name="Picture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4191000"/>
                        <a:ext cx="1752600" cy="550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14" name="Object 10"/>
          <p:cNvGraphicFramePr>
            <a:graphicFrameLocks noChangeAspect="1"/>
          </p:cNvGraphicFramePr>
          <p:nvPr/>
        </p:nvGraphicFramePr>
        <p:xfrm>
          <a:off x="533399" y="5181600"/>
          <a:ext cx="2805289" cy="533400"/>
        </p:xfrm>
        <a:graphic>
          <a:graphicData uri="http://schemas.openxmlformats.org/presentationml/2006/ole">
            <mc:AlternateContent xmlns:mc="http://schemas.openxmlformats.org/markup-compatibility/2006">
              <mc:Choice xmlns:v="urn:schemas-microsoft-com:vml" Requires="v">
                <p:oleObj spid="_x0000_s47197" name="Equation" r:id="rId11" imgW="1346013" imgH="254287" progId="Equation.3">
                  <p:embed/>
                </p:oleObj>
              </mc:Choice>
              <mc:Fallback>
                <p:oleObj name="Equation" r:id="rId11" imgW="1346013" imgH="254287" progId="Equation.3">
                  <p:embed/>
                  <p:pic>
                    <p:nvPicPr>
                      <p:cNvPr id="0" name="Picture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399" y="5181600"/>
                        <a:ext cx="2805289"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16" name="Object 12"/>
          <p:cNvGraphicFramePr>
            <a:graphicFrameLocks noChangeAspect="1"/>
          </p:cNvGraphicFramePr>
          <p:nvPr/>
        </p:nvGraphicFramePr>
        <p:xfrm>
          <a:off x="533400" y="5943600"/>
          <a:ext cx="1828800" cy="650240"/>
        </p:xfrm>
        <a:graphic>
          <a:graphicData uri="http://schemas.openxmlformats.org/presentationml/2006/ole">
            <mc:AlternateContent xmlns:mc="http://schemas.openxmlformats.org/markup-compatibility/2006">
              <mc:Choice xmlns:v="urn:schemas-microsoft-com:vml" Requires="v">
                <p:oleObj spid="_x0000_s47198" name="Equation" r:id="rId13" imgW="850928" imgH="305064" progId="Equation.3">
                  <p:embed/>
                </p:oleObj>
              </mc:Choice>
              <mc:Fallback>
                <p:oleObj name="Equation" r:id="rId13" imgW="850928" imgH="305064" progId="Equation.3">
                  <p:embed/>
                  <p:pic>
                    <p:nvPicPr>
                      <p:cNvPr id="0" name="Picture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943600"/>
                        <a:ext cx="1828800" cy="65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18" name="Object 14"/>
          <p:cNvGraphicFramePr>
            <a:graphicFrameLocks noChangeAspect="1"/>
          </p:cNvGraphicFramePr>
          <p:nvPr/>
        </p:nvGraphicFramePr>
        <p:xfrm>
          <a:off x="3886200" y="4114800"/>
          <a:ext cx="2612571" cy="685800"/>
        </p:xfrm>
        <a:graphic>
          <a:graphicData uri="http://schemas.openxmlformats.org/presentationml/2006/ole">
            <mc:AlternateContent xmlns:mc="http://schemas.openxmlformats.org/markup-compatibility/2006">
              <mc:Choice xmlns:v="urn:schemas-microsoft-com:vml" Requires="v">
                <p:oleObj spid="_x0000_s47199" name="Equation" r:id="rId15" imgW="774761" imgH="393926" progId="Equation.3">
                  <p:embed/>
                </p:oleObj>
              </mc:Choice>
              <mc:Fallback>
                <p:oleObj name="Equation" r:id="rId15" imgW="774761" imgH="393926" progId="Equation.3">
                  <p:embed/>
                  <p:pic>
                    <p:nvPicPr>
                      <p:cNvPr id="0" name="Picture 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0" y="4114800"/>
                        <a:ext cx="2612571"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20" name="Object 16"/>
          <p:cNvGraphicFramePr>
            <a:graphicFrameLocks noChangeAspect="1"/>
          </p:cNvGraphicFramePr>
          <p:nvPr/>
        </p:nvGraphicFramePr>
        <p:xfrm>
          <a:off x="3810000" y="5181600"/>
          <a:ext cx="1828800" cy="1172817"/>
        </p:xfrm>
        <a:graphic>
          <a:graphicData uri="http://schemas.openxmlformats.org/presentationml/2006/ole">
            <mc:AlternateContent xmlns:mc="http://schemas.openxmlformats.org/markup-compatibility/2006">
              <mc:Choice xmlns:v="urn:schemas-microsoft-com:vml" Requires="v">
                <p:oleObj spid="_x0000_s47200" name="Equation" r:id="rId17" imgW="876697" imgH="559197" progId="Equation.3">
                  <p:embed/>
                </p:oleObj>
              </mc:Choice>
              <mc:Fallback>
                <p:oleObj name="Equation" r:id="rId17" imgW="876697" imgH="559197" progId="Equation.3">
                  <p:embed/>
                  <p:pic>
                    <p:nvPicPr>
                      <p:cNvPr id="0" name="Picture 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5181600"/>
                        <a:ext cx="1828800" cy="1172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
          <p:cNvSpPr txBox="1">
            <a:spLocks noChangeArrowheads="1"/>
          </p:cNvSpPr>
          <p:nvPr/>
        </p:nvSpPr>
        <p:spPr bwMode="auto">
          <a:xfrm>
            <a:off x="381000" y="13716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
        <p:nvSpPr>
          <p:cNvPr id="23" name="Rectangle 2"/>
          <p:cNvSpPr txBox="1">
            <a:spLocks noChangeArrowheads="1"/>
          </p:cNvSpPr>
          <p:nvPr/>
        </p:nvSpPr>
        <p:spPr bwMode="auto">
          <a:xfrm>
            <a:off x="304800" y="35814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rPr>
              <a:t>OPERATIONS</a:t>
            </a:r>
            <a:r>
              <a:rPr kumimoji="0" lang="en-US" altLang="zh-CN" sz="2400" b="1" i="0" u="none" strike="noStrike" cap="none" normalizeH="0" dirty="0" smtClean="0">
                <a:ln>
                  <a:noFill/>
                </a:ln>
                <a:solidFill>
                  <a:schemeClr val="tx1"/>
                </a:solidFill>
                <a:effectLst/>
                <a:latin typeface="+mn-lt"/>
                <a:ea typeface="SimSun" pitchFamily="2" charset="-122"/>
                <a:cs typeface="Times New Roman" pitchFamily="18" charset="0"/>
              </a:rPr>
              <a:t> ON </a:t>
            </a:r>
            <a:r>
              <a:rPr lang="en-US" altLang="zh-CN" sz="2400" b="1" dirty="0" smtClean="0">
                <a:latin typeface="+mn-lt"/>
                <a:ea typeface="SimSun" pitchFamily="2" charset="-122"/>
                <a:cs typeface="Times New Roman" pitchFamily="18" charset="0"/>
              </a:rPr>
              <a:t>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228600" y="914400"/>
            <a:ext cx="8534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Like real numbers,</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we can also perform operations on algebraic expressions, in particular on polynomials. We begin by removal of grouping symbols and then addition and subtraction.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2133600" y="224135"/>
            <a:ext cx="4034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ADDITION AND SUBTRACTION</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p:sp>
        <p:nvSpPr>
          <p:cNvPr id="5" name="Rectangle 3"/>
          <p:cNvSpPr>
            <a:spLocks noChangeArrowheads="1"/>
          </p:cNvSpPr>
          <p:nvPr/>
        </p:nvSpPr>
        <p:spPr bwMode="auto">
          <a:xfrm>
            <a:off x="152400" y="2286000"/>
            <a:ext cx="8534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When simplifying polynomials</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involving grouping symbols, we begin by removing them. The commonly used grouping symbols are {braces}, [brackets],   and  (parentheses).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228600" y="3657600"/>
            <a:ext cx="85344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Rules in Simplifying </a:t>
            </a:r>
            <a:r>
              <a:rPr lang="en-US" sz="2400" dirty="0" smtClean="0">
                <a:latin typeface="Calibri" pitchFamily="34" charset="0"/>
                <a:ea typeface="Times New Roman" pitchFamily="18" charset="0"/>
                <a:cs typeface="Times New Roman" pitchFamily="18" charset="0"/>
              </a:rPr>
              <a:t>P</a:t>
            </a:r>
            <a:r>
              <a:rPr kumimoji="0" lang="en-US" sz="2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olynomials</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a:t>
            </a:r>
            <a:r>
              <a:rPr lang="en-US" sz="2400" dirty="0" smtClean="0">
                <a:latin typeface="Calibri" pitchFamily="34" charset="0"/>
                <a:ea typeface="Times New Roman" pitchFamily="18" charset="0"/>
                <a:cs typeface="Times New Roman" pitchFamily="18" charset="0"/>
              </a:rPr>
              <a:t>I</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nvolving </a:t>
            </a:r>
            <a:r>
              <a:rPr lang="en-US" sz="2400" dirty="0" smtClean="0">
                <a:latin typeface="Calibri" pitchFamily="34" charset="0"/>
                <a:ea typeface="Times New Roman" pitchFamily="18" charset="0"/>
                <a:cs typeface="Times New Roman" pitchFamily="18" charset="0"/>
              </a:rPr>
              <a:t>G</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rouping </a:t>
            </a:r>
            <a:r>
              <a:rPr lang="en-US" sz="2400" dirty="0" smtClean="0">
                <a:latin typeface="Calibri" pitchFamily="34" charset="0"/>
                <a:ea typeface="Times New Roman" pitchFamily="18" charset="0"/>
                <a:cs typeface="Times New Roman" pitchFamily="18" charset="0"/>
              </a:rPr>
              <a:t>S</a:t>
            </a: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ymbols</a:t>
            </a:r>
          </a:p>
          <a:p>
            <a:pPr marL="457200" marR="0" lvl="0" indent="-457200" algn="just" defTabSz="914400" rtl="0" eaLnBrk="1" fontAlgn="base" latinLnBrk="0" hangingPunct="1">
              <a:lnSpc>
                <a:spcPct val="100000"/>
              </a:lnSpc>
              <a:spcBef>
                <a:spcPct val="0"/>
              </a:spcBef>
              <a:spcAft>
                <a:spcPct val="0"/>
              </a:spcAft>
              <a:buClrTx/>
              <a:buSzTx/>
              <a:buFont typeface="+mj-lt"/>
              <a:buAutoNum type="arabicPeriod"/>
              <a:tabLst/>
            </a:pPr>
            <a:r>
              <a:rPr lang="en-US" sz="2400" dirty="0" smtClean="0">
                <a:latin typeface="Calibri" pitchFamily="34" charset="0"/>
                <a:ea typeface="Times New Roman" pitchFamily="18" charset="0"/>
                <a:cs typeface="Times New Roman" pitchFamily="18" charset="0"/>
              </a:rPr>
              <a:t>Remove the grouping symbols by applying the distributive property of multiplication over addition.</a:t>
            </a:r>
          </a:p>
          <a:p>
            <a:pPr marL="457200" marR="0" lvl="0" indent="-457200" algn="just" defTabSz="914400" rtl="0" eaLnBrk="1" fontAlgn="base" latinLnBrk="0" hangingPunct="1">
              <a:lnSpc>
                <a:spcPct val="100000"/>
              </a:lnSpc>
              <a:spcBef>
                <a:spcPct val="0"/>
              </a:spcBef>
              <a:spcAft>
                <a:spcPct val="0"/>
              </a:spcAft>
              <a:buClrTx/>
              <a:buSzTx/>
              <a:buFont typeface="+mj-lt"/>
              <a:buAutoNum type="arabicPeriod"/>
              <a:tabLst/>
            </a:pPr>
            <a:r>
              <a:rPr kumimoji="0" lang="en-US" sz="24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Remove the innermost symbols first and work from the inside out.</a:t>
            </a:r>
          </a:p>
          <a:p>
            <a:pPr marL="457200" marR="0" lvl="0" indent="-457200" algn="just" defTabSz="914400" rtl="0" eaLnBrk="1" fontAlgn="base" latinLnBrk="0" hangingPunct="1">
              <a:lnSpc>
                <a:spcPct val="100000"/>
              </a:lnSpc>
              <a:spcBef>
                <a:spcPct val="0"/>
              </a:spcBef>
              <a:spcAft>
                <a:spcPct val="0"/>
              </a:spcAft>
              <a:buClrTx/>
              <a:buSzTx/>
              <a:buFont typeface="+mj-lt"/>
              <a:buAutoNum type="arabicPeriod"/>
              <a:tabLst/>
            </a:pPr>
            <a:r>
              <a:rPr lang="en-US" sz="2400" baseline="0" dirty="0" smtClean="0">
                <a:latin typeface="Calibri" pitchFamily="34" charset="0"/>
                <a:cs typeface="Times New Roman" pitchFamily="18" charset="0"/>
              </a:rPr>
              <a:t>Collect</a:t>
            </a:r>
            <a:r>
              <a:rPr lang="en-US" sz="2400" dirty="0" smtClean="0">
                <a:latin typeface="Calibri" pitchFamily="34" charset="0"/>
                <a:cs typeface="Times New Roman" pitchFamily="18" charset="0"/>
              </a:rPr>
              <a:t> similar terms as they appear.</a:t>
            </a:r>
          </a:p>
          <a:p>
            <a:pPr marL="457200" marR="0" lvl="0" indent="-457200" algn="just" defTabSz="914400" rtl="0" eaLnBrk="1" fontAlgn="base" latinLnBrk="0" hangingPunct="1">
              <a:lnSpc>
                <a:spcPct val="100000"/>
              </a:lnSpc>
              <a:spcBef>
                <a:spcPct val="0"/>
              </a:spcBef>
              <a:spcAft>
                <a:spcPct val="0"/>
              </a:spcAft>
              <a:buClrTx/>
              <a:buSzTx/>
              <a:buFont typeface="+mj-lt"/>
              <a:buAutoNum type="arabicPeriod"/>
              <a:tabLst/>
            </a:pPr>
            <a:r>
              <a:rPr kumimoji="0" lang="en-US" sz="2400" b="0" i="0" u="none" strike="noStrike" cap="none" normalizeH="0" baseline="0" dirty="0" smtClean="0">
                <a:ln>
                  <a:noFill/>
                </a:ln>
                <a:solidFill>
                  <a:schemeClr val="tx1"/>
                </a:solidFill>
                <a:effectLst/>
                <a:latin typeface="Calibri" pitchFamily="34" charset="0"/>
                <a:cs typeface="Times New Roman" pitchFamily="18" charset="0"/>
              </a:rPr>
              <a:t>Arrange</a:t>
            </a:r>
            <a:r>
              <a:rPr kumimoji="0" lang="en-US" sz="2400" b="0" i="0" u="none" strike="noStrike" cap="none" normalizeH="0" dirty="0" smtClean="0">
                <a:ln>
                  <a:noFill/>
                </a:ln>
                <a:solidFill>
                  <a:schemeClr val="tx1"/>
                </a:solidFill>
                <a:effectLst/>
                <a:latin typeface="Calibri" pitchFamily="34" charset="0"/>
                <a:cs typeface="Times New Roman" pitchFamily="18" charset="0"/>
              </a:rPr>
              <a:t> the resulting polynomial in alphabetical and descending order of one variable.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9906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400" dirty="0" smtClean="0">
                <a:latin typeface="+mn-lt"/>
              </a:rPr>
              <a:t>Simplify the given expression by removing symbols of grouping:</a:t>
            </a:r>
          </a:p>
          <a:p>
            <a:r>
              <a:rPr lang="en-US" sz="3200" dirty="0" smtClean="0"/>
              <a:t> </a:t>
            </a: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32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rgbClr val="21419C"/>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a:ln>
                <a:noFill/>
              </a:ln>
              <a:solidFill>
                <a:srgbClr val="21419C"/>
              </a:solidFill>
              <a:effectLst/>
              <a:uLnTx/>
              <a:uFillTx/>
              <a:latin typeface="+mn-lt"/>
              <a:ea typeface="+mn-ea"/>
              <a:cs typeface="+mn-cs"/>
            </a:endParaRPr>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5" name="Object 1"/>
          <p:cNvGraphicFramePr>
            <a:graphicFrameLocks noChangeAspect="1"/>
          </p:cNvGraphicFramePr>
          <p:nvPr/>
        </p:nvGraphicFramePr>
        <p:xfrm>
          <a:off x="450850" y="1600200"/>
          <a:ext cx="5119688" cy="484187"/>
        </p:xfrm>
        <a:graphic>
          <a:graphicData uri="http://schemas.openxmlformats.org/presentationml/2006/ole">
            <mc:AlternateContent xmlns:mc="http://schemas.openxmlformats.org/markup-compatibility/2006">
              <mc:Choice xmlns:v="urn:schemas-microsoft-com:vml" Requires="v">
                <p:oleObj spid="_x0000_s57399" name="Equation" r:id="rId3" imgW="2451100" imgH="228600" progId="Equation.3">
                  <p:embed/>
                </p:oleObj>
              </mc:Choice>
              <mc:Fallback>
                <p:oleObj name="Equation" r:id="rId3" imgW="2451100" imgH="228600" progId="Equation.3">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 y="1600200"/>
                        <a:ext cx="511968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47" name="Object 3"/>
          <p:cNvGraphicFramePr>
            <a:graphicFrameLocks noChangeAspect="1"/>
          </p:cNvGraphicFramePr>
          <p:nvPr/>
        </p:nvGraphicFramePr>
        <p:xfrm>
          <a:off x="377825" y="2438400"/>
          <a:ext cx="5219700" cy="504825"/>
        </p:xfrm>
        <a:graphic>
          <a:graphicData uri="http://schemas.openxmlformats.org/presentationml/2006/ole">
            <mc:AlternateContent xmlns:mc="http://schemas.openxmlformats.org/markup-compatibility/2006">
              <mc:Choice xmlns:v="urn:schemas-microsoft-com:vml" Requires="v">
                <p:oleObj spid="_x0000_s57400" name="Equation" r:id="rId5" imgW="2336800" imgH="215900" progId="Equation.3">
                  <p:embed/>
                </p:oleObj>
              </mc:Choice>
              <mc:Fallback>
                <p:oleObj name="Equation" r:id="rId5" imgW="2336800" imgH="215900" progId="Equation.3">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825" y="2438400"/>
                        <a:ext cx="52197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4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4"/>
          <p:cNvGraphicFramePr>
            <a:graphicFrameLocks noChangeAspect="1"/>
          </p:cNvGraphicFramePr>
          <p:nvPr/>
        </p:nvGraphicFramePr>
        <p:xfrm>
          <a:off x="381000" y="3276600"/>
          <a:ext cx="5767388" cy="466725"/>
        </p:xfrm>
        <a:graphic>
          <a:graphicData uri="http://schemas.openxmlformats.org/presentationml/2006/ole">
            <mc:AlternateContent xmlns:mc="http://schemas.openxmlformats.org/markup-compatibility/2006">
              <mc:Choice xmlns:v="urn:schemas-microsoft-com:vml" Requires="v">
                <p:oleObj spid="_x0000_s57401" name="Equation" r:id="rId7" imgW="2730500" imgH="215900" progId="Equation.3">
                  <p:embed/>
                </p:oleObj>
              </mc:Choice>
              <mc:Fallback>
                <p:oleObj name="Equation" r:id="rId7" imgW="2730500" imgH="215900" progId="Equation.3">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276600"/>
                        <a:ext cx="576738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50" name="Object 6"/>
          <p:cNvGraphicFramePr>
            <a:graphicFrameLocks noChangeAspect="1"/>
          </p:cNvGraphicFramePr>
          <p:nvPr/>
        </p:nvGraphicFramePr>
        <p:xfrm>
          <a:off x="381000" y="4038600"/>
          <a:ext cx="7537450" cy="471487"/>
        </p:xfrm>
        <a:graphic>
          <a:graphicData uri="http://schemas.openxmlformats.org/presentationml/2006/ole">
            <mc:AlternateContent xmlns:mc="http://schemas.openxmlformats.org/markup-compatibility/2006">
              <mc:Choice xmlns:v="urn:schemas-microsoft-com:vml" Requires="v">
                <p:oleObj spid="_x0000_s57402" name="Equation" r:id="rId9" imgW="3530600" imgH="215900" progId="Equation.3">
                  <p:embed/>
                </p:oleObj>
              </mc:Choice>
              <mc:Fallback>
                <p:oleObj name="Equation" r:id="rId9" imgW="3530600" imgH="215900" progId="Equation.3">
                  <p:embed/>
                  <p:pic>
                    <p:nvPicPr>
                      <p:cNvPr id="0" name="Picture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038600"/>
                        <a:ext cx="753745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7353" name="Object 9"/>
          <p:cNvGraphicFramePr>
            <a:graphicFrameLocks noChangeAspect="1"/>
          </p:cNvGraphicFramePr>
          <p:nvPr/>
        </p:nvGraphicFramePr>
        <p:xfrm>
          <a:off x="366712" y="4867275"/>
          <a:ext cx="8777288" cy="390525"/>
        </p:xfrm>
        <a:graphic>
          <a:graphicData uri="http://schemas.openxmlformats.org/presentationml/2006/ole">
            <mc:AlternateContent xmlns:mc="http://schemas.openxmlformats.org/markup-compatibility/2006">
              <mc:Choice xmlns:v="urn:schemas-microsoft-com:vml" Requires="v">
                <p:oleObj spid="_x0000_s57403" name="Equation" r:id="rId11" imgW="4965700" imgH="215900" progId="Equation.3">
                  <p:embed/>
                </p:oleObj>
              </mc:Choice>
              <mc:Fallback>
                <p:oleObj name="Equation" r:id="rId11" imgW="4965700" imgH="215900" progId="Equation.3">
                  <p:embed/>
                  <p:pic>
                    <p:nvPicPr>
                      <p:cNvPr id="0" name="Picture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712" y="4867275"/>
                        <a:ext cx="877728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355" name="Picture 11"/>
          <p:cNvPicPr>
            <a:picLocks noChangeAspect="1" noChangeArrowheads="1"/>
          </p:cNvPicPr>
          <p:nvPr/>
        </p:nvPicPr>
        <p:blipFill>
          <a:blip r:embed="rId13"/>
          <a:srcRect/>
          <a:stretch>
            <a:fillRect/>
          </a:stretch>
        </p:blipFill>
        <p:spPr bwMode="auto">
          <a:xfrm>
            <a:off x="838200" y="5572610"/>
            <a:ext cx="8153400" cy="535517"/>
          </a:xfrm>
          <a:prstGeom prst="rect">
            <a:avLst/>
          </a:prstGeom>
          <a:noFill/>
          <a:ln w="9525">
            <a:noFill/>
            <a:miter lim="800000"/>
            <a:headEnd/>
            <a:tailEnd/>
          </a:ln>
        </p:spPr>
      </p:pic>
      <p:sp>
        <p:nvSpPr>
          <p:cNvPr id="15" name="TextBox 14"/>
          <p:cNvSpPr txBox="1"/>
          <p:nvPr/>
        </p:nvSpPr>
        <p:spPr>
          <a:xfrm>
            <a:off x="304800" y="5558135"/>
            <a:ext cx="417102" cy="461665"/>
          </a:xfrm>
          <a:prstGeom prst="rect">
            <a:avLst/>
          </a:prstGeom>
          <a:noFill/>
        </p:spPr>
        <p:txBody>
          <a:bodyPr wrap="none" rtlCol="0">
            <a:spAutoFit/>
          </a:bodyPr>
          <a:lstStyle/>
          <a:p>
            <a:r>
              <a:rPr lang="en-US" sz="2400" dirty="0" smtClean="0">
                <a:latin typeface="+mn-lt"/>
              </a:rPr>
              <a:t>6.</a:t>
            </a:r>
            <a:endParaRPr lang="en-US" sz="2400" dirty="0">
              <a:latin typeface="+mn-lt"/>
            </a:endParaRPr>
          </a:p>
        </p:txBody>
      </p:sp>
      <p:sp>
        <p:nvSpPr>
          <p:cNvPr id="16" name="Rectangle 1"/>
          <p:cNvSpPr>
            <a:spLocks noChangeArrowheads="1"/>
          </p:cNvSpPr>
          <p:nvPr/>
        </p:nvSpPr>
        <p:spPr bwMode="auto">
          <a:xfrm>
            <a:off x="2133600" y="224135"/>
            <a:ext cx="4034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ADDITION AND SUBTRACTION</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523999"/>
          </a:xfrm>
        </p:spPr>
        <p:txBody>
          <a:bodyPr/>
          <a:lstStyle/>
          <a:p>
            <a:pPr marL="0" indent="0">
              <a:buNone/>
            </a:pPr>
            <a:r>
              <a:rPr lang="en-US" dirty="0" smtClean="0"/>
              <a:t>To add/subtract polynomials, arrange similar terms in column and find the sum/difference in each column. </a:t>
            </a:r>
          </a:p>
          <a:p>
            <a:pPr>
              <a:buNone/>
            </a:pPr>
            <a:endParaRPr lang="en-US" dirty="0" smtClean="0"/>
          </a:p>
          <a:p>
            <a:endParaRPr lang="en-US" dirty="0"/>
          </a:p>
        </p:txBody>
      </p:sp>
      <p:sp>
        <p:nvSpPr>
          <p:cNvPr id="4" name="Rectangle 1"/>
          <p:cNvSpPr>
            <a:spLocks noChangeArrowheads="1"/>
          </p:cNvSpPr>
          <p:nvPr/>
        </p:nvSpPr>
        <p:spPr bwMode="auto">
          <a:xfrm>
            <a:off x="2133600" y="224135"/>
            <a:ext cx="4034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ADDITION AND SUBTRACTION</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3352799"/>
              </a:xfrm>
            </p:spPr>
            <p:txBody>
              <a:bodyPr/>
              <a:lstStyle/>
              <a:p>
                <a:pPr marL="0" indent="0">
                  <a:buNone/>
                </a:pPr>
                <a:r>
                  <a:rPr lang="en-US" sz="2400" i="0" dirty="0" smtClean="0"/>
                  <a:t>Add the polynomials in each of the following:</a:t>
                </a:r>
              </a:p>
              <a:p>
                <a:pPr>
                  <a:buFont typeface="+mj-lt"/>
                  <a:buAutoNum type="arabicPeriod"/>
                </a:pPr>
                <a14:m>
                  <m:oMath xmlns:m="http://schemas.openxmlformats.org/officeDocument/2006/math">
                    <m:r>
                      <a:rPr lang="en-US" sz="2400" i="0">
                        <a:latin typeface="Cambria Math" panose="02040503050406030204" pitchFamily="18" charset="0"/>
                      </a:rPr>
                      <m:t>15</m:t>
                    </m:r>
                    <m:sSup>
                      <m:sSupPr>
                        <m:ctrlPr>
                          <a:rPr lang="en-US" sz="2400" i="1">
                            <a:latin typeface="Cambria Math"/>
                          </a:rPr>
                        </m:ctrlPr>
                      </m:sSupPr>
                      <m:e>
                        <m:r>
                          <m:rPr>
                            <m:sty m:val="p"/>
                          </m:rPr>
                          <a:rPr lang="en-US" sz="2400" i="0">
                            <a:latin typeface="Cambria Math" panose="02040503050406030204" pitchFamily="18" charset="0"/>
                          </a:rPr>
                          <m:t>m</m:t>
                        </m:r>
                      </m:e>
                      <m:sup>
                        <m:r>
                          <a:rPr lang="en-US" sz="2400" i="0">
                            <a:latin typeface="Cambria Math" panose="02040503050406030204" pitchFamily="18" charset="0"/>
                          </a:rPr>
                          <m:t>2</m:t>
                        </m:r>
                      </m:sup>
                    </m:sSup>
                    <m:r>
                      <a:rPr lang="en-US" sz="2400" i="0">
                        <a:latin typeface="Cambria Math" panose="02040503050406030204" pitchFamily="18" charset="0"/>
                      </a:rPr>
                      <m:t>+9</m:t>
                    </m:r>
                    <m:r>
                      <m:rPr>
                        <m:sty m:val="p"/>
                      </m:rPr>
                      <a:rPr lang="en-US" sz="2400" i="0">
                        <a:latin typeface="Cambria Math" panose="02040503050406030204" pitchFamily="18" charset="0"/>
                      </a:rPr>
                      <m:t>mn</m:t>
                    </m:r>
                    <m:r>
                      <a:rPr lang="en-US" sz="2400" i="0">
                        <a:latin typeface="Cambria Math" panose="02040503050406030204" pitchFamily="18" charset="0"/>
                      </a:rPr>
                      <m:t>−22</m:t>
                    </m:r>
                    <m:sSup>
                      <m:sSupPr>
                        <m:ctrlPr>
                          <a:rPr lang="en-US" sz="2400" i="1">
                            <a:latin typeface="Cambria Math"/>
                          </a:rPr>
                        </m:ctrlPr>
                      </m:sSupPr>
                      <m:e>
                        <m:r>
                          <m:rPr>
                            <m:sty m:val="p"/>
                          </m:rPr>
                          <a:rPr lang="en-US" sz="2400" i="0">
                            <a:latin typeface="Cambria Math" panose="02040503050406030204" pitchFamily="18" charset="0"/>
                          </a:rPr>
                          <m:t>n</m:t>
                        </m:r>
                      </m:e>
                      <m:sup>
                        <m:r>
                          <a:rPr lang="en-US" sz="2400" i="0">
                            <a:latin typeface="Cambria Math" panose="02040503050406030204" pitchFamily="18" charset="0"/>
                          </a:rPr>
                          <m:t>2</m:t>
                        </m:r>
                      </m:sup>
                    </m:sSup>
                    <m:r>
                      <a:rPr lang="en-US" sz="2400" i="0">
                        <a:latin typeface="Cambria Math" panose="02040503050406030204" pitchFamily="18" charset="0"/>
                      </a:rPr>
                      <m:t>, 8</m:t>
                    </m:r>
                    <m:sSup>
                      <m:sSupPr>
                        <m:ctrlPr>
                          <a:rPr lang="en-US" sz="2400" i="1">
                            <a:latin typeface="Cambria Math"/>
                          </a:rPr>
                        </m:ctrlPr>
                      </m:sSupPr>
                      <m:e>
                        <m:r>
                          <m:rPr>
                            <m:sty m:val="p"/>
                          </m:rPr>
                          <a:rPr lang="en-US" sz="2400" i="0">
                            <a:latin typeface="Cambria Math" panose="02040503050406030204" pitchFamily="18" charset="0"/>
                          </a:rPr>
                          <m:t>m</m:t>
                        </m:r>
                      </m:e>
                      <m:sup>
                        <m:r>
                          <a:rPr lang="en-US" sz="2400" i="0">
                            <a:latin typeface="Cambria Math" panose="02040503050406030204" pitchFamily="18" charset="0"/>
                          </a:rPr>
                          <m:t>2</m:t>
                        </m:r>
                      </m:sup>
                    </m:sSup>
                    <m:r>
                      <a:rPr lang="en-US" sz="2400" i="0">
                        <a:latin typeface="Cambria Math" panose="02040503050406030204" pitchFamily="18" charset="0"/>
                      </a:rPr>
                      <m:t>−17</m:t>
                    </m:r>
                    <m:r>
                      <m:rPr>
                        <m:sty m:val="p"/>
                      </m:rPr>
                      <a:rPr lang="en-US" sz="2400" i="0">
                        <a:latin typeface="Cambria Math" panose="02040503050406030204" pitchFamily="18" charset="0"/>
                      </a:rPr>
                      <m:t>mn</m:t>
                    </m:r>
                    <m:r>
                      <a:rPr lang="en-US" sz="2400" i="0">
                        <a:latin typeface="Cambria Math" panose="02040503050406030204" pitchFamily="18" charset="0"/>
                      </a:rPr>
                      <m:t>−12</m:t>
                    </m:r>
                    <m:sSup>
                      <m:sSupPr>
                        <m:ctrlPr>
                          <a:rPr lang="en-US" sz="2400" i="1">
                            <a:latin typeface="Cambria Math"/>
                          </a:rPr>
                        </m:ctrlPr>
                      </m:sSupPr>
                      <m:e>
                        <m:r>
                          <m:rPr>
                            <m:sty m:val="p"/>
                          </m:rPr>
                          <a:rPr lang="en-US" sz="2400" i="0">
                            <a:latin typeface="Cambria Math" panose="02040503050406030204" pitchFamily="18" charset="0"/>
                          </a:rPr>
                          <m:t>n</m:t>
                        </m:r>
                      </m:e>
                      <m:sup>
                        <m:r>
                          <a:rPr lang="en-US" sz="2400" i="0">
                            <a:latin typeface="Cambria Math" panose="02040503050406030204" pitchFamily="18" charset="0"/>
                          </a:rPr>
                          <m:t>2</m:t>
                        </m:r>
                      </m:sup>
                    </m:sSup>
                  </m:oMath>
                </a14:m>
                <a:endParaRPr lang="en-US" sz="2400" dirty="0" smtClean="0"/>
              </a:p>
              <a:p>
                <a:pPr>
                  <a:buFont typeface="+mj-lt"/>
                  <a:buAutoNum type="arabicPeriod"/>
                </a:pPr>
                <a14:m>
                  <m:oMath xmlns:m="http://schemas.openxmlformats.org/officeDocument/2006/math">
                    <m:r>
                      <a:rPr lang="en-US" sz="2400">
                        <a:latin typeface="Cambria Math" panose="02040503050406030204" pitchFamily="18" charset="0"/>
                      </a:rPr>
                      <m:t>7</m:t>
                    </m:r>
                    <m:sSup>
                      <m:sSupPr>
                        <m:ctrlPr>
                          <a:rPr lang="en-US" sz="2400" i="1">
                            <a:latin typeface="Cambria Math"/>
                          </a:rPr>
                        </m:ctrlPr>
                      </m:sSupPr>
                      <m:e>
                        <m:r>
                          <m:rPr>
                            <m:sty m:val="p"/>
                          </m:rPr>
                          <a:rPr lang="en-US" sz="2400">
                            <a:latin typeface="Cambria Math" panose="02040503050406030204" pitchFamily="18" charset="0"/>
                          </a:rPr>
                          <m:t>x</m:t>
                        </m:r>
                      </m:e>
                      <m:sup>
                        <m:r>
                          <a:rPr lang="en-US" sz="2400">
                            <a:latin typeface="Cambria Math" panose="02040503050406030204" pitchFamily="18" charset="0"/>
                          </a:rPr>
                          <m:t>2</m:t>
                        </m:r>
                      </m:sup>
                    </m:sSup>
                    <m:r>
                      <a:rPr lang="en-US" sz="2400">
                        <a:latin typeface="Cambria Math" panose="02040503050406030204" pitchFamily="18" charset="0"/>
                      </a:rPr>
                      <m:t>+6</m:t>
                    </m:r>
                    <m:r>
                      <a:rPr lang="en-US" sz="2400" i="1">
                        <a:latin typeface="Cambria Math" panose="02040503050406030204" pitchFamily="18" charset="0"/>
                      </a:rPr>
                      <m:t>−</m:t>
                    </m:r>
                    <m:r>
                      <a:rPr lang="en-US" sz="2400">
                        <a:latin typeface="Cambria Math" panose="02040503050406030204" pitchFamily="18" charset="0"/>
                      </a:rPr>
                      <m:t>3</m:t>
                    </m:r>
                    <m:r>
                      <m:rPr>
                        <m:sty m:val="p"/>
                      </m:rPr>
                      <a:rPr lang="en-US" sz="2400">
                        <a:latin typeface="Cambria Math" panose="02040503050406030204" pitchFamily="18" charset="0"/>
                      </a:rPr>
                      <m:t>x</m:t>
                    </m:r>
                    <m:r>
                      <a:rPr lang="en-US" sz="2400">
                        <a:latin typeface="Cambria Math" panose="02040503050406030204" pitchFamily="18" charset="0"/>
                      </a:rPr>
                      <m:t>, 18</m:t>
                    </m:r>
                    <m:r>
                      <a:rPr lang="en-US" sz="2400" i="1">
                        <a:latin typeface="Cambria Math" panose="02040503050406030204" pitchFamily="18" charset="0"/>
                      </a:rPr>
                      <m:t>−</m:t>
                    </m:r>
                    <m:r>
                      <a:rPr lang="en-US" sz="2400">
                        <a:latin typeface="Cambria Math" panose="02040503050406030204" pitchFamily="18" charset="0"/>
                      </a:rPr>
                      <m:t>13</m:t>
                    </m:r>
                    <m:r>
                      <m:rPr>
                        <m:sty m:val="p"/>
                      </m:rPr>
                      <a:rPr lang="en-US" sz="2400">
                        <a:latin typeface="Cambria Math" panose="02040503050406030204" pitchFamily="18" charset="0"/>
                      </a:rPr>
                      <m:t>x</m:t>
                    </m:r>
                    <m:r>
                      <a:rPr lang="en-US" sz="2400" i="1">
                        <a:latin typeface="Cambria Math" panose="02040503050406030204" pitchFamily="18" charset="0"/>
                      </a:rPr>
                      <m:t>−</m:t>
                    </m:r>
                    <m:r>
                      <a:rPr lang="en-US" sz="2400">
                        <a:latin typeface="Cambria Math" panose="02040503050406030204" pitchFamily="18" charset="0"/>
                      </a:rPr>
                      <m:t>15</m:t>
                    </m:r>
                    <m:sSup>
                      <m:sSupPr>
                        <m:ctrlPr>
                          <a:rPr lang="en-US" sz="2400" i="1">
                            <a:latin typeface="Cambria Math"/>
                          </a:rPr>
                        </m:ctrlPr>
                      </m:sSupPr>
                      <m:e>
                        <m:r>
                          <m:rPr>
                            <m:sty m:val="p"/>
                          </m:rPr>
                          <a:rPr lang="en-US" sz="2400">
                            <a:latin typeface="Cambria Math" panose="02040503050406030204" pitchFamily="18" charset="0"/>
                          </a:rPr>
                          <m:t>x</m:t>
                        </m:r>
                      </m:e>
                      <m:sup>
                        <m:r>
                          <a:rPr lang="en-US" sz="2400">
                            <a:latin typeface="Cambria Math" panose="02040503050406030204" pitchFamily="18" charset="0"/>
                          </a:rPr>
                          <m:t>2</m:t>
                        </m:r>
                      </m:sup>
                    </m:sSup>
                  </m:oMath>
                </a14:m>
                <a:endParaRPr lang="en-US" sz="2400" dirty="0"/>
              </a:p>
              <a:p>
                <a:pPr>
                  <a:buFont typeface="+mj-lt"/>
                  <a:buAutoNum type="arabicPeriod"/>
                </a:pPr>
                <a14:m>
                  <m:oMath xmlns:m="http://schemas.openxmlformats.org/officeDocument/2006/math">
                    <m:r>
                      <a:rPr lang="en-US" sz="2400">
                        <a:latin typeface="Cambria Math" panose="02040503050406030204" pitchFamily="18" charset="0"/>
                      </a:rPr>
                      <m:t>2</m:t>
                    </m:r>
                    <m:r>
                      <m:rPr>
                        <m:sty m:val="p"/>
                      </m:rPr>
                      <a:rPr lang="en-US" sz="2400">
                        <a:latin typeface="Cambria Math" panose="02040503050406030204" pitchFamily="18" charset="0"/>
                      </a:rPr>
                      <m:t>a</m:t>
                    </m:r>
                    <m:r>
                      <a:rPr lang="en-US" sz="2400">
                        <a:latin typeface="Cambria Math" panose="02040503050406030204" pitchFamily="18" charset="0"/>
                      </a:rPr>
                      <m:t>+4</m:t>
                    </m:r>
                    <m:r>
                      <m:rPr>
                        <m:sty m:val="p"/>
                      </m:rPr>
                      <a:rPr lang="en-US" sz="2400">
                        <a:latin typeface="Cambria Math" panose="02040503050406030204" pitchFamily="18" charset="0"/>
                      </a:rPr>
                      <m:t>b</m:t>
                    </m:r>
                    <m:r>
                      <a:rPr lang="en-US" sz="2400">
                        <a:latin typeface="Cambria Math" panose="02040503050406030204" pitchFamily="18" charset="0"/>
                      </a:rPr>
                      <m:t>+3</m:t>
                    </m:r>
                    <m:r>
                      <m:rPr>
                        <m:sty m:val="p"/>
                      </m:rPr>
                      <a:rPr lang="en-US" sz="2400">
                        <a:latin typeface="Cambria Math" panose="02040503050406030204" pitchFamily="18" charset="0"/>
                      </a:rPr>
                      <m:t>c</m:t>
                    </m:r>
                    <m:r>
                      <a:rPr lang="en-US" sz="2400">
                        <a:latin typeface="Cambria Math" panose="02040503050406030204" pitchFamily="18" charset="0"/>
                      </a:rPr>
                      <m:t>, 7</m:t>
                    </m:r>
                    <m:r>
                      <m:rPr>
                        <m:sty m:val="p"/>
                      </m:rPr>
                      <a:rPr lang="en-US" sz="2400">
                        <a:latin typeface="Cambria Math" panose="02040503050406030204" pitchFamily="18" charset="0"/>
                      </a:rPr>
                      <m:t>a</m:t>
                    </m:r>
                    <m:r>
                      <a:rPr lang="en-US" sz="2400">
                        <a:latin typeface="Cambria Math" panose="02040503050406030204" pitchFamily="18" charset="0"/>
                      </a:rPr>
                      <m:t>+8</m:t>
                    </m:r>
                    <m:r>
                      <m:rPr>
                        <m:sty m:val="p"/>
                      </m:rPr>
                      <a:rPr lang="en-US" sz="2400">
                        <a:latin typeface="Cambria Math" panose="02040503050406030204" pitchFamily="18" charset="0"/>
                      </a:rPr>
                      <m:t>b</m:t>
                    </m:r>
                    <m:r>
                      <a:rPr lang="en-US" sz="2400" i="1">
                        <a:latin typeface="Cambria Math" panose="02040503050406030204" pitchFamily="18" charset="0"/>
                      </a:rPr>
                      <m:t>−</m:t>
                    </m:r>
                    <m:r>
                      <a:rPr lang="en-US" sz="2400">
                        <a:latin typeface="Cambria Math" panose="02040503050406030204" pitchFamily="18" charset="0"/>
                      </a:rPr>
                      <m:t>2</m:t>
                    </m:r>
                    <m:r>
                      <m:rPr>
                        <m:sty m:val="p"/>
                      </m:rPr>
                      <a:rPr lang="en-US" sz="2400">
                        <a:latin typeface="Cambria Math" panose="02040503050406030204" pitchFamily="18" charset="0"/>
                      </a:rPr>
                      <m:t>c</m:t>
                    </m:r>
                    <m:r>
                      <a:rPr lang="en-US" sz="2400">
                        <a:latin typeface="Cambria Math" panose="02040503050406030204" pitchFamily="18" charset="0"/>
                      </a:rPr>
                      <m:t>, 14</m:t>
                    </m:r>
                    <m:r>
                      <m:rPr>
                        <m:sty m:val="p"/>
                      </m:rPr>
                      <a:rPr lang="en-US" sz="2400">
                        <a:latin typeface="Cambria Math" panose="02040503050406030204" pitchFamily="18" charset="0"/>
                      </a:rPr>
                      <m:t>a</m:t>
                    </m:r>
                    <m:r>
                      <a:rPr lang="en-US" sz="2400" i="1">
                        <a:latin typeface="Cambria Math" panose="02040503050406030204" pitchFamily="18" charset="0"/>
                      </a:rPr>
                      <m:t>−</m:t>
                    </m:r>
                    <m:r>
                      <a:rPr lang="en-US" sz="2400">
                        <a:latin typeface="Cambria Math" panose="02040503050406030204" pitchFamily="18" charset="0"/>
                      </a:rPr>
                      <m:t>2</m:t>
                    </m:r>
                    <m:r>
                      <m:rPr>
                        <m:sty m:val="p"/>
                      </m:rPr>
                      <a:rPr lang="en-US" sz="2400">
                        <a:latin typeface="Cambria Math" panose="02040503050406030204" pitchFamily="18" charset="0"/>
                      </a:rPr>
                      <m:t>b</m:t>
                    </m:r>
                    <m:r>
                      <a:rPr lang="en-US" sz="2400" i="1">
                        <a:latin typeface="Cambria Math" panose="02040503050406030204" pitchFamily="18" charset="0"/>
                      </a:rPr>
                      <m:t>−</m:t>
                    </m:r>
                    <m:r>
                      <a:rPr lang="en-US" sz="2400">
                        <a:latin typeface="Cambria Math" panose="02040503050406030204" pitchFamily="18" charset="0"/>
                      </a:rPr>
                      <m:t>5</m:t>
                    </m:r>
                    <m:r>
                      <m:rPr>
                        <m:sty m:val="p"/>
                      </m:rPr>
                      <a:rPr lang="en-US" sz="2400">
                        <a:latin typeface="Cambria Math" panose="02040503050406030204" pitchFamily="18" charset="0"/>
                      </a:rPr>
                      <m:t>c</m:t>
                    </m:r>
                  </m:oMath>
                </a14:m>
                <a:endParaRPr lang="en-US" sz="2400" dirty="0"/>
              </a:p>
              <a:p>
                <a:pPr>
                  <a:buFont typeface="+mj-lt"/>
                  <a:buAutoNum type="arabicPeriod"/>
                </a:pPr>
                <a14:m>
                  <m:oMath xmlns:m="http://schemas.openxmlformats.org/officeDocument/2006/math">
                    <m:r>
                      <a:rPr lang="en-US" sz="2400">
                        <a:latin typeface="Cambria Math" panose="02040503050406030204" pitchFamily="18" charset="0"/>
                      </a:rPr>
                      <m:t>3</m:t>
                    </m:r>
                    <m:sSup>
                      <m:sSupPr>
                        <m:ctrlPr>
                          <a:rPr lang="en-US" sz="2400" i="1">
                            <a:latin typeface="Cambria Math"/>
                          </a:rPr>
                        </m:ctrlPr>
                      </m:sSupPr>
                      <m:e>
                        <m:r>
                          <m:rPr>
                            <m:sty m:val="p"/>
                          </m:rPr>
                          <a:rPr lang="en-US" sz="2400">
                            <a:latin typeface="Cambria Math" panose="02040503050406030204" pitchFamily="18" charset="0"/>
                          </a:rPr>
                          <m:t>x</m:t>
                        </m:r>
                      </m:e>
                      <m:sup>
                        <m:r>
                          <a:rPr lang="en-US" sz="2400">
                            <a:latin typeface="Cambria Math" panose="02040503050406030204" pitchFamily="18" charset="0"/>
                          </a:rPr>
                          <m:t>2</m:t>
                        </m:r>
                      </m:sup>
                    </m:sSup>
                    <m:r>
                      <a:rPr lang="en-US" sz="2400">
                        <a:latin typeface="Cambria Math" panose="02040503050406030204" pitchFamily="18" charset="0"/>
                      </a:rPr>
                      <m:t>+2</m:t>
                    </m:r>
                    <m:r>
                      <m:rPr>
                        <m:sty m:val="p"/>
                      </m:rPr>
                      <a:rPr lang="en-US" sz="2400">
                        <a:latin typeface="Cambria Math" panose="02040503050406030204" pitchFamily="18" charset="0"/>
                      </a:rPr>
                      <m:t>xy</m:t>
                    </m:r>
                    <m:r>
                      <a:rPr lang="en-US" sz="2400" i="1">
                        <a:latin typeface="Cambria Math" panose="02040503050406030204" pitchFamily="18" charset="0"/>
                      </a:rPr>
                      <m:t>−</m:t>
                    </m:r>
                    <m:r>
                      <a:rPr lang="en-US" sz="2400">
                        <a:latin typeface="Cambria Math" panose="02040503050406030204" pitchFamily="18" charset="0"/>
                      </a:rPr>
                      <m:t>4</m:t>
                    </m:r>
                    <m:sSup>
                      <m:sSupPr>
                        <m:ctrlPr>
                          <a:rPr lang="en-US" sz="2400" i="1">
                            <a:latin typeface="Cambria Math"/>
                          </a:rPr>
                        </m:ctrlPr>
                      </m:sSupPr>
                      <m:e>
                        <m:r>
                          <m:rPr>
                            <m:sty m:val="p"/>
                          </m:rPr>
                          <a:rPr lang="en-US" sz="2400">
                            <a:latin typeface="Cambria Math" panose="02040503050406030204" pitchFamily="18" charset="0"/>
                          </a:rPr>
                          <m:t>y</m:t>
                        </m:r>
                      </m:e>
                      <m:sup>
                        <m:r>
                          <a:rPr lang="en-US" sz="2400">
                            <a:latin typeface="Cambria Math" panose="02040503050406030204" pitchFamily="18" charset="0"/>
                          </a:rPr>
                          <m:t>2</m:t>
                        </m:r>
                      </m:sup>
                    </m:sSup>
                    <m:r>
                      <a:rPr lang="en-US" sz="2400">
                        <a:latin typeface="Cambria Math" panose="02040503050406030204" pitchFamily="18" charset="0"/>
                      </a:rPr>
                      <m:t>, 5</m:t>
                    </m:r>
                    <m:r>
                      <m:rPr>
                        <m:sty m:val="p"/>
                      </m:rPr>
                      <a:rPr lang="en-US" sz="2400">
                        <a:latin typeface="Cambria Math" panose="02040503050406030204" pitchFamily="18" charset="0"/>
                      </a:rPr>
                      <m:t>xy</m:t>
                    </m:r>
                    <m:r>
                      <a:rPr lang="en-US" sz="2400">
                        <a:latin typeface="Cambria Math" panose="02040503050406030204" pitchFamily="18" charset="0"/>
                      </a:rPr>
                      <m:t>+3</m:t>
                    </m:r>
                    <m:sSup>
                      <m:sSupPr>
                        <m:ctrlPr>
                          <a:rPr lang="en-US" sz="2400" i="1">
                            <a:latin typeface="Cambria Math"/>
                          </a:rPr>
                        </m:ctrlPr>
                      </m:sSupPr>
                      <m:e>
                        <m:r>
                          <m:rPr>
                            <m:sty m:val="p"/>
                          </m:rPr>
                          <a:rPr lang="en-US" sz="2400">
                            <a:latin typeface="Cambria Math" panose="02040503050406030204" pitchFamily="18" charset="0"/>
                          </a:rPr>
                          <m:t>y</m:t>
                        </m:r>
                      </m:e>
                      <m:sup>
                        <m:r>
                          <a:rPr lang="en-US" sz="2400">
                            <a:latin typeface="Cambria Math" panose="02040503050406030204" pitchFamily="18" charset="0"/>
                          </a:rPr>
                          <m:t>2</m:t>
                        </m:r>
                      </m:sup>
                    </m:sSup>
                    <m:r>
                      <a:rPr lang="en-US" sz="2400" i="1">
                        <a:latin typeface="Cambria Math" panose="02040503050406030204" pitchFamily="18" charset="0"/>
                      </a:rPr>
                      <m:t>−</m:t>
                    </m:r>
                    <m:r>
                      <a:rPr lang="en-US" sz="2400">
                        <a:latin typeface="Cambria Math" panose="02040503050406030204" pitchFamily="18" charset="0"/>
                      </a:rPr>
                      <m:t>2</m:t>
                    </m:r>
                    <m:sSup>
                      <m:sSupPr>
                        <m:ctrlPr>
                          <a:rPr lang="en-US" sz="2400" i="1">
                            <a:latin typeface="Cambria Math"/>
                          </a:rPr>
                        </m:ctrlPr>
                      </m:sSupPr>
                      <m:e>
                        <m:r>
                          <m:rPr>
                            <m:sty m:val="p"/>
                          </m:rPr>
                          <a:rPr lang="en-US" sz="2400">
                            <a:latin typeface="Cambria Math" panose="02040503050406030204" pitchFamily="18" charset="0"/>
                          </a:rPr>
                          <m:t>x</m:t>
                        </m:r>
                      </m:e>
                      <m:sup>
                        <m:r>
                          <a:rPr lang="en-US" sz="2400">
                            <a:latin typeface="Cambria Math" panose="02040503050406030204" pitchFamily="18" charset="0"/>
                          </a:rPr>
                          <m:t>2</m:t>
                        </m:r>
                      </m:sup>
                    </m:sSup>
                    <m:r>
                      <a:rPr lang="en-US" sz="2400">
                        <a:latin typeface="Cambria Math" panose="02040503050406030204" pitchFamily="18" charset="0"/>
                      </a:rPr>
                      <m:t>, 4</m:t>
                    </m:r>
                    <m:sSup>
                      <m:sSupPr>
                        <m:ctrlPr>
                          <a:rPr lang="en-US" sz="2400" i="1">
                            <a:latin typeface="Cambria Math"/>
                          </a:rPr>
                        </m:ctrlPr>
                      </m:sSupPr>
                      <m:e>
                        <m:r>
                          <m:rPr>
                            <m:sty m:val="p"/>
                          </m:rPr>
                          <a:rPr lang="en-US" sz="2400">
                            <a:latin typeface="Cambria Math" panose="02040503050406030204" pitchFamily="18" charset="0"/>
                          </a:rPr>
                          <m:t>x</m:t>
                        </m:r>
                      </m:e>
                      <m:sup>
                        <m:r>
                          <a:rPr lang="en-US" sz="2400">
                            <a:latin typeface="Cambria Math" panose="02040503050406030204" pitchFamily="18" charset="0"/>
                          </a:rPr>
                          <m:t>2</m:t>
                        </m:r>
                      </m:sup>
                    </m:sSup>
                    <m:r>
                      <a:rPr lang="en-US" sz="2400" i="1">
                        <a:latin typeface="Cambria Math" panose="02040503050406030204" pitchFamily="18" charset="0"/>
                      </a:rPr>
                      <m:t>−</m:t>
                    </m:r>
                    <m:r>
                      <m:rPr>
                        <m:sty m:val="p"/>
                      </m:rPr>
                      <a:rPr lang="en-US" sz="2400">
                        <a:latin typeface="Cambria Math" panose="02040503050406030204" pitchFamily="18" charset="0"/>
                      </a:rPr>
                      <m:t>xy</m:t>
                    </m:r>
                    <m:r>
                      <a:rPr lang="en-US" sz="2400">
                        <a:latin typeface="Cambria Math" panose="02040503050406030204" pitchFamily="18" charset="0"/>
                      </a:rPr>
                      <m:t>+10</m:t>
                    </m:r>
                    <m:sSup>
                      <m:sSupPr>
                        <m:ctrlPr>
                          <a:rPr lang="en-US" sz="2400" i="1">
                            <a:latin typeface="Cambria Math"/>
                          </a:rPr>
                        </m:ctrlPr>
                      </m:sSupPr>
                      <m:e>
                        <m:r>
                          <m:rPr>
                            <m:sty m:val="p"/>
                          </m:rPr>
                          <a:rPr lang="en-US" sz="2400">
                            <a:latin typeface="Cambria Math" panose="02040503050406030204" pitchFamily="18" charset="0"/>
                          </a:rPr>
                          <m:t>y</m:t>
                        </m:r>
                      </m:e>
                      <m:sup>
                        <m:r>
                          <a:rPr lang="en-US" sz="2400">
                            <a:latin typeface="Cambria Math" panose="02040503050406030204" pitchFamily="18" charset="0"/>
                          </a:rPr>
                          <m:t>2</m:t>
                        </m:r>
                      </m:sup>
                    </m:sSup>
                  </m:oMath>
                </a14:m>
                <a:endParaRPr lang="en-US" sz="2400" dirty="0"/>
              </a:p>
              <a:p>
                <a:pPr>
                  <a:buFont typeface="+mj-lt"/>
                  <a:buAutoNum type="arabicPeriod"/>
                </a:pPr>
                <a14:m>
                  <m:oMath xmlns:m="http://schemas.openxmlformats.org/officeDocument/2006/math">
                    <m:r>
                      <a:rPr lang="en-US" sz="2400">
                        <a:latin typeface="Cambria Math" panose="02040503050406030204" pitchFamily="18" charset="0"/>
                      </a:rPr>
                      <m:t>7</m:t>
                    </m:r>
                    <m:sSup>
                      <m:sSupPr>
                        <m:ctrlPr>
                          <a:rPr lang="en-US" sz="2400" i="1">
                            <a:latin typeface="Cambria Math"/>
                          </a:rPr>
                        </m:ctrlPr>
                      </m:sSupPr>
                      <m:e>
                        <m:r>
                          <m:rPr>
                            <m:sty m:val="p"/>
                          </m:rPr>
                          <a:rPr lang="en-US" sz="2400">
                            <a:latin typeface="Cambria Math" panose="02040503050406030204" pitchFamily="18" charset="0"/>
                          </a:rPr>
                          <m:t>a</m:t>
                        </m:r>
                      </m:e>
                      <m:sup>
                        <m:r>
                          <a:rPr lang="en-US" sz="2400">
                            <a:latin typeface="Cambria Math" panose="02040503050406030204" pitchFamily="18" charset="0"/>
                          </a:rPr>
                          <m:t>3</m:t>
                        </m:r>
                      </m:sup>
                    </m:sSup>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2</m:t>
                        </m:r>
                      </m:sup>
                    </m:sSup>
                    <m:r>
                      <a:rPr lang="en-US" sz="2400" i="1">
                        <a:latin typeface="Cambria Math" panose="02040503050406030204" pitchFamily="18" charset="0"/>
                      </a:rPr>
                      <m:t>−</m:t>
                    </m:r>
                    <m:r>
                      <a:rPr lang="en-US" sz="2400">
                        <a:latin typeface="Cambria Math" panose="02040503050406030204" pitchFamily="18" charset="0"/>
                      </a:rPr>
                      <m:t>2</m:t>
                    </m:r>
                    <m:r>
                      <m:rPr>
                        <m:sty m:val="p"/>
                      </m:rPr>
                      <a:rPr lang="en-US" sz="2400">
                        <a:latin typeface="Cambria Math" panose="02040503050406030204" pitchFamily="18" charset="0"/>
                      </a:rPr>
                      <m:t>a</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2</m:t>
                        </m:r>
                      </m:sup>
                    </m:sSup>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3</m:t>
                        </m:r>
                      </m:sup>
                    </m:sSup>
                    <m:r>
                      <a:rPr lang="en-US" sz="2400">
                        <a:latin typeface="Cambria Math" panose="02040503050406030204" pitchFamily="18" charset="0"/>
                      </a:rPr>
                      <m:t>+</m:t>
                    </m:r>
                    <m:r>
                      <m:rPr>
                        <m:sty m:val="p"/>
                      </m:rPr>
                      <a:rPr lang="en-US" sz="2400">
                        <a:latin typeface="Cambria Math" panose="02040503050406030204" pitchFamily="18" charset="0"/>
                      </a:rPr>
                      <m:t>a</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4</m:t>
                        </m:r>
                      </m:sup>
                    </m:sSup>
                    <m:r>
                      <a:rPr lang="en-US" sz="2400" i="1">
                        <a:latin typeface="Cambria Math" panose="02040503050406030204" pitchFamily="18" charset="0"/>
                      </a:rPr>
                      <m:t>−</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5</m:t>
                        </m:r>
                      </m:sup>
                    </m:sSup>
                    <m:r>
                      <a:rPr lang="en-US" sz="2400">
                        <a:latin typeface="Cambria Math" panose="02040503050406030204" pitchFamily="18" charset="0"/>
                      </a:rPr>
                      <m:t>, 3</m:t>
                    </m:r>
                    <m:sSup>
                      <m:sSupPr>
                        <m:ctrlPr>
                          <a:rPr lang="en-US" sz="2400" i="1">
                            <a:latin typeface="Cambria Math"/>
                          </a:rPr>
                        </m:ctrlPr>
                      </m:sSupPr>
                      <m:e>
                        <m:r>
                          <m:rPr>
                            <m:sty m:val="p"/>
                          </m:rPr>
                          <a:rPr lang="en-US" sz="2400">
                            <a:latin typeface="Cambria Math" panose="02040503050406030204" pitchFamily="18" charset="0"/>
                          </a:rPr>
                          <m:t>a</m:t>
                        </m:r>
                      </m:e>
                      <m:sup>
                        <m:r>
                          <a:rPr lang="en-US" sz="2400">
                            <a:latin typeface="Cambria Math" panose="02040503050406030204" pitchFamily="18" charset="0"/>
                          </a:rPr>
                          <m:t>2</m:t>
                        </m:r>
                      </m:sup>
                    </m:sSup>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3</m:t>
                        </m:r>
                      </m:sup>
                    </m:sSup>
                    <m:r>
                      <a:rPr lang="en-US" sz="2400" i="1">
                        <a:latin typeface="Cambria Math" panose="02040503050406030204" pitchFamily="18" charset="0"/>
                      </a:rPr>
                      <m:t>−</m:t>
                    </m:r>
                    <m:r>
                      <m:rPr>
                        <m:sty m:val="p"/>
                      </m:rPr>
                      <a:rPr lang="en-US" sz="2400">
                        <a:latin typeface="Cambria Math" panose="02040503050406030204" pitchFamily="18" charset="0"/>
                      </a:rPr>
                      <m:t>a</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4</m:t>
                        </m:r>
                      </m:sup>
                    </m:sSup>
                    <m:r>
                      <a:rPr lang="en-US" sz="2400">
                        <a:latin typeface="Cambria Math" panose="02040503050406030204" pitchFamily="18" charset="0"/>
                      </a:rPr>
                      <m:t>+2</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5</m:t>
                        </m:r>
                      </m:sup>
                    </m:sSup>
                    <m:r>
                      <a:rPr lang="en-US" sz="2400">
                        <a:latin typeface="Cambria Math" panose="02040503050406030204" pitchFamily="18" charset="0"/>
                      </a:rPr>
                      <m:t>, 6</m:t>
                    </m:r>
                    <m:sSup>
                      <m:sSupPr>
                        <m:ctrlPr>
                          <a:rPr lang="en-US" sz="2400" i="1">
                            <a:latin typeface="Cambria Math"/>
                          </a:rPr>
                        </m:ctrlPr>
                      </m:sSupPr>
                      <m:e>
                        <m:r>
                          <m:rPr>
                            <m:sty m:val="p"/>
                          </m:rPr>
                          <a:rPr lang="en-US" sz="2400">
                            <a:latin typeface="Cambria Math" panose="02040503050406030204" pitchFamily="18" charset="0"/>
                          </a:rPr>
                          <m:t>a</m:t>
                        </m:r>
                      </m:e>
                      <m:sup>
                        <m:r>
                          <a:rPr lang="en-US" sz="2400">
                            <a:latin typeface="Cambria Math" panose="02040503050406030204" pitchFamily="18" charset="0"/>
                          </a:rPr>
                          <m:t>3</m:t>
                        </m:r>
                      </m:sup>
                    </m:sSup>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2</m:t>
                        </m:r>
                      </m:sup>
                    </m:sSup>
                    <m:r>
                      <a:rPr lang="en-US" sz="2400" i="1">
                        <a:latin typeface="Cambria Math" panose="02040503050406030204" pitchFamily="18" charset="0"/>
                      </a:rPr>
                      <m:t>−</m:t>
                    </m:r>
                    <m:r>
                      <a:rPr lang="en-US" sz="2400">
                        <a:latin typeface="Cambria Math" panose="02040503050406030204" pitchFamily="18" charset="0"/>
                      </a:rPr>
                      <m:t>9</m:t>
                    </m:r>
                    <m:r>
                      <m:rPr>
                        <m:sty m:val="p"/>
                      </m:rPr>
                      <a:rPr lang="en-US" sz="2400">
                        <a:latin typeface="Cambria Math" panose="02040503050406030204" pitchFamily="18" charset="0"/>
                      </a:rPr>
                      <m:t>a</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4</m:t>
                        </m:r>
                      </m:sup>
                    </m:sSup>
                    <m:r>
                      <a:rPr lang="en-US" sz="2400">
                        <a:latin typeface="Cambria Math" panose="02040503050406030204" pitchFamily="18" charset="0"/>
                      </a:rPr>
                      <m:t>+2</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5</m:t>
                        </m:r>
                      </m:sup>
                    </m:sSup>
                    <m:r>
                      <a:rPr lang="en-US" sz="2400">
                        <a:latin typeface="Cambria Math" panose="02040503050406030204" pitchFamily="18" charset="0"/>
                      </a:rPr>
                      <m:t>, </m:t>
                    </m:r>
                    <m:r>
                      <a:rPr lang="en-US" sz="2400" i="1">
                        <a:latin typeface="Cambria Math" panose="02040503050406030204" pitchFamily="18" charset="0"/>
                      </a:rPr>
                      <m:t>−</m:t>
                    </m:r>
                    <m:r>
                      <a:rPr lang="en-US" sz="2400">
                        <a:latin typeface="Cambria Math" panose="02040503050406030204" pitchFamily="18" charset="0"/>
                      </a:rPr>
                      <m:t>8</m:t>
                    </m:r>
                    <m:sSup>
                      <m:sSupPr>
                        <m:ctrlPr>
                          <a:rPr lang="en-US" sz="2400" i="1">
                            <a:latin typeface="Cambria Math"/>
                          </a:rPr>
                        </m:ctrlPr>
                      </m:sSupPr>
                      <m:e>
                        <m:r>
                          <m:rPr>
                            <m:sty m:val="p"/>
                          </m:rPr>
                          <a:rPr lang="en-US" sz="2400">
                            <a:latin typeface="Cambria Math" panose="02040503050406030204" pitchFamily="18" charset="0"/>
                          </a:rPr>
                          <m:t>a</m:t>
                        </m:r>
                      </m:e>
                      <m:sup>
                        <m:r>
                          <a:rPr lang="en-US" sz="2400">
                            <a:latin typeface="Cambria Math" panose="02040503050406030204" pitchFamily="18" charset="0"/>
                          </a:rPr>
                          <m:t>3</m:t>
                        </m:r>
                      </m:sup>
                    </m:sSup>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2</m:t>
                        </m:r>
                      </m:sup>
                    </m:sSup>
                    <m:r>
                      <a:rPr lang="en-US" sz="2400" i="1">
                        <a:latin typeface="Cambria Math" panose="02040503050406030204" pitchFamily="18" charset="0"/>
                      </a:rPr>
                      <m:t>−</m:t>
                    </m:r>
                    <m:r>
                      <a:rPr lang="en-US" sz="2400">
                        <a:latin typeface="Cambria Math" panose="02040503050406030204" pitchFamily="18" charset="0"/>
                      </a:rPr>
                      <m:t>12</m:t>
                    </m:r>
                    <m:sSup>
                      <m:sSupPr>
                        <m:ctrlPr>
                          <a:rPr lang="en-US" sz="2400" i="1">
                            <a:latin typeface="Cambria Math"/>
                          </a:rPr>
                        </m:ctrlPr>
                      </m:sSupPr>
                      <m:e>
                        <m:r>
                          <m:rPr>
                            <m:sty m:val="p"/>
                          </m:rPr>
                          <a:rPr lang="en-US" sz="2400">
                            <a:latin typeface="Cambria Math" panose="02040503050406030204" pitchFamily="18" charset="0"/>
                          </a:rPr>
                          <m:t>a</m:t>
                        </m:r>
                      </m:e>
                      <m:sup>
                        <m:r>
                          <a:rPr lang="en-US" sz="2400">
                            <a:latin typeface="Cambria Math" panose="02040503050406030204" pitchFamily="18" charset="0"/>
                          </a:rPr>
                          <m:t>2</m:t>
                        </m:r>
                      </m:sup>
                    </m:sSup>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3</m:t>
                        </m:r>
                      </m:sup>
                    </m:sSup>
                    <m:r>
                      <a:rPr lang="en-US" sz="2400">
                        <a:latin typeface="Cambria Math" panose="02040503050406030204" pitchFamily="18" charset="0"/>
                      </a:rPr>
                      <m:t>+10</m:t>
                    </m:r>
                    <m:sSup>
                      <m:sSupPr>
                        <m:ctrlPr>
                          <a:rPr lang="en-US" sz="2400" i="1">
                            <a:latin typeface="Cambria Math"/>
                          </a:rPr>
                        </m:ctrlPr>
                      </m:sSupPr>
                      <m:e>
                        <m:r>
                          <m:rPr>
                            <m:sty m:val="p"/>
                          </m:rPr>
                          <a:rPr lang="en-US" sz="2400">
                            <a:latin typeface="Cambria Math" panose="02040503050406030204" pitchFamily="18" charset="0"/>
                          </a:rPr>
                          <m:t>b</m:t>
                        </m:r>
                      </m:e>
                      <m:sup>
                        <m:r>
                          <a:rPr lang="en-US" sz="2400">
                            <a:latin typeface="Cambria Math" panose="02040503050406030204" pitchFamily="18" charset="0"/>
                          </a:rPr>
                          <m:t>5</m:t>
                        </m:r>
                      </m:sup>
                    </m:sSup>
                  </m:oMath>
                </a14:m>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3352799"/>
              </a:xfrm>
              <a:blipFill rotWithShape="0">
                <a:blip r:embed="rId2"/>
                <a:stretch>
                  <a:fillRect l="-1111" t="-1455"/>
                </a:stretch>
              </a:blipFill>
            </p:spPr>
            <p:txBody>
              <a:bodyPr/>
              <a:lstStyle/>
              <a:p>
                <a:r>
                  <a:rPr lang="en-US">
                    <a:noFill/>
                  </a:rPr>
                  <a:t> </a:t>
                </a:r>
              </a:p>
            </p:txBody>
          </p:sp>
        </mc:Fallback>
      </mc:AlternateContent>
      <p:sp>
        <p:nvSpPr>
          <p:cNvPr id="4" name="Rectangle 1"/>
          <p:cNvSpPr>
            <a:spLocks noChangeArrowheads="1"/>
          </p:cNvSpPr>
          <p:nvPr/>
        </p:nvSpPr>
        <p:spPr bwMode="auto">
          <a:xfrm>
            <a:off x="2133600" y="224135"/>
            <a:ext cx="4034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ADDITION AND SUBTRACTION</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p:spTree>
    <p:extLst>
      <p:ext uri="{BB962C8B-B14F-4D97-AF65-F5344CB8AC3E}">
        <p14:creationId xmlns:p14="http://schemas.microsoft.com/office/powerpoint/2010/main" val="1959284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33600" y="224135"/>
            <a:ext cx="4034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ADDITION AND SUBTRACTION</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57200" y="1600200"/>
                <a:ext cx="8077200" cy="3737946"/>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PMingLiU" panose="02020500000000000000" pitchFamily="18" charset="-120"/>
                    <a:cs typeface="Times New Roman" panose="02020603050405020304" pitchFamily="18" charset="0"/>
                  </a:rPr>
                  <a:t>Subtract the first polynomial from the second polynomial in each of the following.</a:t>
                </a: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0">
                        <a:effectLst/>
                        <a:latin typeface="Cambria Math" panose="02040503050406030204" pitchFamily="18" charset="0"/>
                        <a:ea typeface="PMingLiU" panose="02020500000000000000" pitchFamily="18" charset="-120"/>
                        <a:cs typeface="Times New Roman" panose="02020603050405020304" pitchFamily="18" charset="0"/>
                      </a:rPr>
                      <m:t>15</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−8</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 −4</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+12</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0">
                        <a:effectLst/>
                        <a:latin typeface="Cambria Math" panose="02040503050406030204" pitchFamily="18" charset="0"/>
                        <a:ea typeface="PMingLiU" panose="02020500000000000000" pitchFamily="18" charset="-120"/>
                        <a:cs typeface="Times New Roman" panose="02020603050405020304" pitchFamily="18" charset="0"/>
                      </a:rPr>
                      <m:t>25</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+8, −4</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−10</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+12</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b</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b</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b</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−12</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ab</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 2</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b</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b</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+8</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b</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ab</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+28</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mn</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 −24</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−23</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+48</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n</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mn</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r>
                      <a:rPr lang="en-US" sz="2400" i="0">
                        <a:effectLst/>
                        <a:latin typeface="Cambria Math" panose="02040503050406030204" pitchFamily="18" charset="0"/>
                        <a:ea typeface="PMingLiU" panose="02020500000000000000" pitchFamily="18" charset="-120"/>
                        <a:cs typeface="Times New Roman" panose="02020603050405020304" pitchFamily="18" charset="0"/>
                      </a:rPr>
                      <m:t>18</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x</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y</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z</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+25</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x</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y</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z</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x</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y</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z</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wxyz</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−4, </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x</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y</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z</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wxyz</m:t>
                    </m:r>
                    <m:r>
                      <a:rPr lang="en-US" sz="2400" i="0">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x</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y</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z</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w</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x</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y</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m:rPr>
                            <m:sty m:val="p"/>
                          </m:rPr>
                          <a:rPr lang="en-US" sz="2400" i="0">
                            <a:effectLst/>
                            <a:latin typeface="Cambria Math" panose="02040503050406030204" pitchFamily="18" charset="0"/>
                            <a:ea typeface="PMingLiU" panose="02020500000000000000" pitchFamily="18" charset="-120"/>
                            <a:cs typeface="Times New Roman" panose="02020603050405020304" pitchFamily="18" charset="0"/>
                          </a:rPr>
                          <m:t>z</m:t>
                        </m:r>
                      </m:e>
                      <m:sup>
                        <m:r>
                          <a:rPr lang="en-US" sz="2400" i="0">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0">
                        <a:effectLst/>
                        <a:latin typeface="Cambria Math" panose="02040503050406030204" pitchFamily="18" charset="0"/>
                        <a:ea typeface="PMingLiU" panose="02020500000000000000" pitchFamily="18" charset="-120"/>
                        <a:cs typeface="Times New Roman" panose="02020603050405020304" pitchFamily="18" charset="0"/>
                      </a:rPr>
                      <m:t>−4</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200" y="1600200"/>
                <a:ext cx="8077200" cy="3737946"/>
              </a:xfrm>
              <a:prstGeom prst="rect">
                <a:avLst/>
              </a:prstGeom>
              <a:blipFill rotWithShape="0">
                <a:blip r:embed="rId2"/>
                <a:stretch>
                  <a:fillRect l="-1132" t="-1142" b="-114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33600" y="224135"/>
            <a:ext cx="403424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ADDITION AND SUBTRACTION</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TextBox 3"/>
              <p:cNvSpPr txBox="1"/>
              <p:nvPr/>
            </p:nvSpPr>
            <p:spPr>
              <a:xfrm>
                <a:off x="457200" y="1600200"/>
                <a:ext cx="8077200" cy="4222631"/>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PMingLiU" panose="02020500000000000000" pitchFamily="18" charset="-120"/>
                    <a:cs typeface="Times New Roman" panose="02020603050405020304" pitchFamily="18" charset="0"/>
                  </a:rPr>
                  <a:t>Do as indicated</a:t>
                </a: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PMingLiU" panose="02020500000000000000" pitchFamily="18" charset="-120"/>
                    <a:cs typeface="Times New Roman" panose="02020603050405020304" pitchFamily="18" charset="0"/>
                  </a:rPr>
                  <a:t>Subtract the sum of the last three expressions from the sum of the remaining expressions below,</a:t>
                </a:r>
                <a:br>
                  <a:rPr lang="en-US" sz="2400" dirty="0">
                    <a:effectLst/>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𝑧</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−6, 2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+9</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+7</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𝑧</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+10, 8</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−8, 5</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−10</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𝑧</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+7, 3</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𝑧</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+8</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−12</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effectLst/>
                    <a:latin typeface="Calibri" panose="020F0502020204030204" pitchFamily="34" charset="0"/>
                    <a:ea typeface="PMingLiU" panose="02020500000000000000" pitchFamily="18" charset="-120"/>
                    <a:cs typeface="Times New Roman" panose="02020603050405020304" pitchFamily="18" charset="0"/>
                  </a:rPr>
                  <a:t>From what polynomial should </a:t>
                </a: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18</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𝑎𝑏</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+9</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oMath>
                </a14:m>
                <a:r>
                  <a:rPr lang="en-US" sz="2400" dirty="0">
                    <a:effectLst/>
                    <a:latin typeface="Calibri" panose="020F0502020204030204" pitchFamily="34" charset="0"/>
                    <a:ea typeface="PMingLiU" panose="02020500000000000000" pitchFamily="18" charset="-120"/>
                    <a:cs typeface="Times New Roman" panose="02020603050405020304" pitchFamily="18" charset="0"/>
                  </a:rPr>
                  <a:t> be subtracted to give </a:t>
                </a: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+46</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𝑎𝑏</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oMath>
                </a14:m>
                <a:r>
                  <a:rPr lang="en-US" sz="2400" dirty="0">
                    <a:effectLst/>
                    <a:latin typeface="Calibri" panose="020F0502020204030204" pitchFamily="34" charset="0"/>
                    <a:ea typeface="PMingLiU" panose="02020500000000000000" pitchFamily="18" charset="-12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pPr>
                <a:r>
                  <a:rPr lang="en-US" sz="2400" dirty="0">
                    <a:effectLst/>
                    <a:latin typeface="Calibri" panose="020F0502020204030204" pitchFamily="34" charset="0"/>
                    <a:ea typeface="PMingLiU" panose="02020500000000000000" pitchFamily="18" charset="-120"/>
                    <a:cs typeface="Times New Roman" panose="02020603050405020304" pitchFamily="18" charset="0"/>
                  </a:rPr>
                  <a:t>What must be subtracted from the sum of </a:t>
                </a: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+1</m:t>
                    </m:r>
                  </m:oMath>
                </a14:m>
                <a:r>
                  <a:rPr lang="en-US" sz="2400" dirty="0">
                    <a:effectLst/>
                    <a:latin typeface="Calibri" panose="020F0502020204030204" pitchFamily="34" charset="0"/>
                    <a:ea typeface="PMingLiU" panose="02020500000000000000" pitchFamily="18" charset="-120"/>
                    <a:cs typeface="Times New Roman" panose="02020603050405020304" pitchFamily="18" charset="0"/>
                  </a:rPr>
                  <a:t> and </a:t>
                </a:r>
                <a14:m>
                  <m:oMath xmlns:m="http://schemas.openxmlformats.org/officeDocument/2006/math">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oMath>
                </a14:m>
                <a:r>
                  <a:rPr lang="en-US" sz="2400" dirty="0">
                    <a:effectLst/>
                    <a:latin typeface="Calibri" panose="020F0502020204030204" pitchFamily="34" charset="0"/>
                    <a:ea typeface="PMingLiU" panose="02020500000000000000" pitchFamily="18" charset="-120"/>
                    <a:cs typeface="Times New Roman" panose="02020603050405020304" pitchFamily="18" charset="0"/>
                  </a:rPr>
                  <a:t> to get </a:t>
                </a:r>
                <a14:m>
                  <m:oMath xmlns:m="http://schemas.openxmlformats.org/officeDocument/2006/math">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oMath>
                </a14:m>
                <a:r>
                  <a:rPr lang="en-US" sz="2400" dirty="0">
                    <a:effectLst/>
                    <a:latin typeface="Calibri" panose="020F0502020204030204" pitchFamily="34" charset="0"/>
                    <a:ea typeface="PMingLiU" panose="02020500000000000000" pitchFamily="18" charset="-12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7200" y="1600200"/>
                <a:ext cx="8077200" cy="4222631"/>
              </a:xfrm>
              <a:prstGeom prst="rect">
                <a:avLst/>
              </a:prstGeom>
              <a:blipFill rotWithShape="0">
                <a:blip r:embed="rId2"/>
                <a:stretch>
                  <a:fillRect l="-1208" t="-1012" r="-151"/>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066800"/>
            <a:ext cx="8458200" cy="830997"/>
          </a:xfrm>
          <a:prstGeom prst="rect">
            <a:avLst/>
          </a:prstGeom>
        </p:spPr>
        <p:txBody>
          <a:bodyPr wrap="square">
            <a:spAutoFit/>
          </a:bodyPr>
          <a:lstStyle/>
          <a:p>
            <a:r>
              <a:rPr lang="en-US" sz="2400" dirty="0" smtClean="0">
                <a:latin typeface="+mn-lt"/>
              </a:rPr>
              <a:t>Mathematical statements use two types of quantities: constants and variables. </a:t>
            </a:r>
          </a:p>
        </p:txBody>
      </p:sp>
      <p:sp>
        <p:nvSpPr>
          <p:cNvPr id="6" name="Rectangle 5"/>
          <p:cNvSpPr/>
          <p:nvPr/>
        </p:nvSpPr>
        <p:spPr>
          <a:xfrm>
            <a:off x="2971800" y="304800"/>
            <a:ext cx="3421706" cy="461665"/>
          </a:xfrm>
          <a:prstGeom prst="rect">
            <a:avLst/>
          </a:prstGeom>
        </p:spPr>
        <p:txBody>
          <a:bodyPr wrap="none">
            <a:spAutoFit/>
          </a:bodyPr>
          <a:lstStyle/>
          <a:p>
            <a:pPr lvl="0" algn="ctr"/>
            <a:r>
              <a:rPr lang="en-US" altLang="zh-CN" sz="2400" b="1" dirty="0" smtClean="0">
                <a:latin typeface="+mn-lt"/>
                <a:ea typeface="SimSun" pitchFamily="2" charset="-122"/>
                <a:cs typeface="Times New Roman" pitchFamily="18" charset="0"/>
              </a:rPr>
              <a:t>ALGEBRAIC EXPRESSIONS</a:t>
            </a:r>
          </a:p>
        </p:txBody>
      </p:sp>
      <p:sp>
        <p:nvSpPr>
          <p:cNvPr id="7" name="Rectangle 6"/>
          <p:cNvSpPr/>
          <p:nvPr/>
        </p:nvSpPr>
        <p:spPr>
          <a:xfrm>
            <a:off x="381000" y="3881735"/>
            <a:ext cx="8001000" cy="461665"/>
          </a:xfrm>
          <a:prstGeom prst="rect">
            <a:avLst/>
          </a:prstGeom>
        </p:spPr>
        <p:txBody>
          <a:bodyPr wrap="square">
            <a:spAutoFit/>
          </a:bodyPr>
          <a:lstStyle/>
          <a:p>
            <a:r>
              <a:rPr lang="en-US" sz="2400" dirty="0" smtClean="0">
                <a:latin typeface="+mn-lt"/>
              </a:rPr>
              <a:t>A </a:t>
            </a:r>
            <a:r>
              <a:rPr lang="en-US" sz="2400" b="1" i="1" dirty="0" smtClean="0">
                <a:latin typeface="+mn-lt"/>
              </a:rPr>
              <a:t>variable</a:t>
            </a:r>
            <a:r>
              <a:rPr lang="en-US" sz="2400" dirty="0" smtClean="0">
                <a:latin typeface="+mn-lt"/>
              </a:rPr>
              <a:t> is a symbol  that takes on different values.</a:t>
            </a:r>
          </a:p>
        </p:txBody>
      </p:sp>
      <p:sp>
        <p:nvSpPr>
          <p:cNvPr id="8" name="Rectangle 7"/>
          <p:cNvSpPr/>
          <p:nvPr/>
        </p:nvSpPr>
        <p:spPr>
          <a:xfrm>
            <a:off x="304800" y="2052935"/>
            <a:ext cx="7696200" cy="461665"/>
          </a:xfrm>
          <a:prstGeom prst="rect">
            <a:avLst/>
          </a:prstGeom>
        </p:spPr>
        <p:txBody>
          <a:bodyPr wrap="square">
            <a:spAutoFit/>
          </a:bodyPr>
          <a:lstStyle/>
          <a:p>
            <a:r>
              <a:rPr lang="en-US" sz="2400" dirty="0" smtClean="0">
                <a:latin typeface="+mn-lt"/>
              </a:rPr>
              <a:t>A</a:t>
            </a:r>
            <a:r>
              <a:rPr lang="en-US" sz="2400" b="1" dirty="0" smtClean="0">
                <a:latin typeface="+mn-lt"/>
              </a:rPr>
              <a:t> </a:t>
            </a:r>
            <a:r>
              <a:rPr lang="en-US" sz="2400" b="1" i="1" dirty="0" smtClean="0">
                <a:latin typeface="+mn-lt"/>
              </a:rPr>
              <a:t>constant</a:t>
            </a:r>
            <a:r>
              <a:rPr lang="en-US" sz="2400" dirty="0" smtClean="0">
                <a:latin typeface="+mn-lt"/>
              </a:rPr>
              <a:t> is a symbol whose value does not change .</a:t>
            </a:r>
            <a:endParaRPr lang="en-US" sz="2400" dirty="0" smtClean="0"/>
          </a:p>
        </p:txBody>
      </p:sp>
      <p:sp>
        <p:nvSpPr>
          <p:cNvPr id="9" name="Rectangle 8"/>
          <p:cNvSpPr/>
          <p:nvPr/>
        </p:nvSpPr>
        <p:spPr>
          <a:xfrm>
            <a:off x="457200" y="2667001"/>
            <a:ext cx="7696200" cy="461665"/>
          </a:xfrm>
          <a:prstGeom prst="rect">
            <a:avLst/>
          </a:prstGeom>
        </p:spPr>
        <p:txBody>
          <a:bodyPr wrap="square">
            <a:spAutoFit/>
          </a:bodyPr>
          <a:lstStyle/>
          <a:p>
            <a:r>
              <a:rPr lang="en-US" sz="2400" dirty="0" smtClean="0">
                <a:latin typeface="+mn-lt"/>
              </a:rPr>
              <a:t>Examples:  26, -6,  2.71828, </a:t>
            </a:r>
          </a:p>
        </p:txBody>
      </p:sp>
      <p:graphicFrame>
        <p:nvGraphicFramePr>
          <p:cNvPr id="10" name="Object 9"/>
          <p:cNvGraphicFramePr>
            <a:graphicFrameLocks noChangeAspect="1"/>
          </p:cNvGraphicFramePr>
          <p:nvPr/>
        </p:nvGraphicFramePr>
        <p:xfrm>
          <a:off x="3962400" y="2667077"/>
          <a:ext cx="492125" cy="425450"/>
        </p:xfrm>
        <a:graphic>
          <a:graphicData uri="http://schemas.openxmlformats.org/presentationml/2006/ole">
            <mc:AlternateContent xmlns:mc="http://schemas.openxmlformats.org/markup-compatibility/2006">
              <mc:Choice xmlns:v="urn:schemas-microsoft-com:vml" Requires="v">
                <p:oleObj spid="_x0000_s1046" name="Equation" r:id="rId3" imgW="279279" imgH="241195" progId="Equation.3">
                  <p:embed/>
                </p:oleObj>
              </mc:Choice>
              <mc:Fallback>
                <p:oleObj name="Equation" r:id="rId3" imgW="279279" imgH="241195"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667077"/>
                        <a:ext cx="4921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572000" y="2582862"/>
          <a:ext cx="268288" cy="693738"/>
        </p:xfrm>
        <a:graphic>
          <a:graphicData uri="http://schemas.openxmlformats.org/presentationml/2006/ole">
            <mc:AlternateContent xmlns:mc="http://schemas.openxmlformats.org/markup-compatibility/2006">
              <mc:Choice xmlns:v="urn:schemas-microsoft-com:vml" Requires="v">
                <p:oleObj spid="_x0000_s1047" name="Equation" r:id="rId5" imgW="152334" imgH="393529" progId="Equation.3">
                  <p:embed/>
                </p:oleObj>
              </mc:Choice>
              <mc:Fallback>
                <p:oleObj name="Equation" r:id="rId5" imgW="152334" imgH="393529"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582862"/>
                        <a:ext cx="26828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533400" y="4491335"/>
            <a:ext cx="7696200" cy="461665"/>
          </a:xfrm>
          <a:prstGeom prst="rect">
            <a:avLst/>
          </a:prstGeom>
        </p:spPr>
        <p:txBody>
          <a:bodyPr wrap="square">
            <a:spAutoFit/>
          </a:bodyPr>
          <a:lstStyle/>
          <a:p>
            <a:r>
              <a:rPr lang="en-US" sz="2400" dirty="0" smtClean="0">
                <a:latin typeface="+mn-lt"/>
              </a:rPr>
              <a:t>Examples:  a, b, c,… x, y, z </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304800" y="838200"/>
            <a:ext cx="8458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400" dirty="0" smtClean="0">
                <a:latin typeface="Calibri" pitchFamily="34" charset="0"/>
                <a:ea typeface="Times New Roman" pitchFamily="18" charset="0"/>
                <a:cs typeface="Times New Roman" pitchFamily="18" charset="0"/>
              </a:rPr>
              <a:t>The distributive property is used to multiply polynomials. Arrange the terms of both polynomials in descending powers of  one variable, then multiply each term of one polynomial by all the terms of the other polynomial. Combine similar terms and express the resulting expression in alphabetical and descending order in one variable.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2133600" y="224135"/>
            <a:ext cx="4724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MULTIPLICATION  OF POLYNOMIALS</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p:sp>
        <p:nvSpPr>
          <p:cNvPr id="7" name="Rectangle 3"/>
          <p:cNvSpPr>
            <a:spLocks noChangeArrowheads="1"/>
          </p:cNvSpPr>
          <p:nvPr/>
        </p:nvSpPr>
        <p:spPr bwMode="auto">
          <a:xfrm>
            <a:off x="381000" y="3352800"/>
            <a:ext cx="8458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en-US" sz="2400" dirty="0" smtClean="0">
                <a:latin typeface="Calibri" pitchFamily="34" charset="0"/>
                <a:ea typeface="Times New Roman" pitchFamily="18" charset="0"/>
                <a:cs typeface="Times New Roman" pitchFamily="18" charset="0"/>
              </a:rPr>
              <a:t>Another way of multiplying polynomial arranged in descending power is to use an array.  The coefficients of the first polynomial are written from left to right as the headings of the columns and the coefficients of the second polynomial are written from top to bottom  as the heading of the row. Next fill in the intersections of the row and column with the products of the column headings and row headings. Add diagonally these products. The sum will be the coefficients of the product.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33600" y="224135"/>
            <a:ext cx="4724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MULTIPLICATION  OF POLYNOMIALS</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57200" y="1447800"/>
                <a:ext cx="8153400" cy="3042371"/>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PMingLiU" panose="02020500000000000000" pitchFamily="18" charset="-120"/>
                    <a:cs typeface="Times New Roman" panose="02020603050405020304" pitchFamily="18" charset="0"/>
                  </a:rPr>
                  <a:t>Find the indicated product</a:t>
                </a: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e>
                    </m:d>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7</m:t>
                            </m:r>
                          </m:sup>
                        </m:sSup>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𝑎𝑏</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e>
                    </m:d>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𝑎𝑏</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e>
                    </m:d>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𝑏</m:t>
                        </m:r>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 y="1447800"/>
                <a:ext cx="8153400" cy="3042371"/>
              </a:xfrm>
              <a:prstGeom prst="rect">
                <a:avLst/>
              </a:prstGeom>
              <a:blipFill rotWithShape="0">
                <a:blip r:embed="rId2"/>
                <a:stretch>
                  <a:fillRect l="-1121" t="-140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133600" y="224135"/>
            <a:ext cx="4724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MULTIPLICATION  OF POLYNOMIALS</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09600" y="1447800"/>
                <a:ext cx="7924800" cy="3037883"/>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PMingLiU" panose="02020500000000000000" pitchFamily="18" charset="-120"/>
                    <a:cs typeface="Times New Roman" panose="02020603050405020304" pitchFamily="18" charset="0"/>
                  </a:rPr>
                  <a:t>Find the indicated product.</a:t>
                </a: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e>
                    </m:d>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+7</m:t>
                        </m:r>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d>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−6</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𝑚𝑛</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+1)</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𝑥</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609600" y="1447800"/>
                <a:ext cx="7924800" cy="3037883"/>
              </a:xfrm>
              <a:prstGeom prst="rect">
                <a:avLst/>
              </a:prstGeom>
              <a:blipFill rotWithShape="0">
                <a:blip r:embed="rId2"/>
                <a:stretch>
                  <a:fillRect l="-1154" t="-1406"/>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33600" y="224135"/>
            <a:ext cx="4724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DIVISION  OF POLYNOMIALS</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p:sp>
        <p:nvSpPr>
          <p:cNvPr id="3" name="Rectangle 3"/>
          <p:cNvSpPr>
            <a:spLocks noChangeArrowheads="1"/>
          </p:cNvSpPr>
          <p:nvPr/>
        </p:nvSpPr>
        <p:spPr bwMode="auto">
          <a:xfrm>
            <a:off x="304800" y="838200"/>
            <a:ext cx="8458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sz="2400" dirty="0" smtClean="0">
                <a:latin typeface="Calibri" pitchFamily="34" charset="0"/>
                <a:ea typeface="Times New Roman" pitchFamily="18" charset="0"/>
                <a:cs typeface="Times New Roman" pitchFamily="18" charset="0"/>
              </a:rPr>
              <a:t> To divide a polynomial by a monomial, divide each term of the polynomial by the monomial by applying the rules for signed numbers and applying the laws of exponent.</a:t>
            </a:r>
          </a:p>
          <a:p>
            <a:pPr marL="0" marR="0" lvl="0" indent="0" algn="just" defTabSz="914400" rtl="0" eaLnBrk="1" fontAlgn="base" latinLnBrk="0" hangingPunct="1">
              <a:lnSpc>
                <a:spcPct val="100000"/>
              </a:lnSpc>
              <a:spcBef>
                <a:spcPct val="0"/>
              </a:spcBef>
              <a:spcAft>
                <a:spcPct val="0"/>
              </a:spcAft>
              <a:buClrTx/>
              <a:buSzTx/>
              <a:tabLst/>
            </a:pPr>
            <a:endParaRPr lang="en-US" sz="2400" dirty="0" smtClean="0">
              <a:latin typeface="Calibri" pitchFamily="34"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Calibri" pitchFamily="34" charset="0"/>
                <a:cs typeface="Times New Roman" pitchFamily="18" charset="0"/>
              </a:rPr>
              <a:t> </a:t>
            </a:r>
            <a:r>
              <a:rPr lang="en-US" sz="2400" dirty="0" smtClean="0">
                <a:latin typeface="Calibri" pitchFamily="34" charset="0"/>
                <a:cs typeface="Times New Roman" pitchFamily="18" charset="0"/>
              </a:rPr>
              <a:t>To divide a polynomial by another polynomial , arrange each  polynomial in alphabetical and descending order of one variable and  use the long division process. </a:t>
            </a:r>
          </a:p>
          <a:p>
            <a:pPr marL="0" marR="0" lvl="0" indent="0" algn="just" defTabSz="914400" rtl="0" eaLnBrk="1" fontAlgn="base" latinLnBrk="0" hangingPunct="1">
              <a:lnSpc>
                <a:spcPct val="100000"/>
              </a:lnSpc>
              <a:spcBef>
                <a:spcPct val="0"/>
              </a:spcBef>
              <a:spcAft>
                <a:spcPct val="0"/>
              </a:spcAft>
              <a:buClrTx/>
              <a:buSzTx/>
              <a:tabLst/>
            </a:pPr>
            <a:endParaRPr lang="en-US" sz="2400" dirty="0" smtClean="0">
              <a:latin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Calibri" pitchFamily="34" charset="0"/>
                <a:cs typeface="Times New Roman" pitchFamily="18" charset="0"/>
              </a:rPr>
              <a:t>Another</a:t>
            </a:r>
            <a:r>
              <a:rPr kumimoji="0" lang="en-US" sz="2400" b="0" i="0" u="none" strike="noStrike" cap="none" normalizeH="0" dirty="0" smtClean="0">
                <a:ln>
                  <a:noFill/>
                </a:ln>
                <a:solidFill>
                  <a:schemeClr val="tx1"/>
                </a:solidFill>
                <a:effectLst/>
                <a:latin typeface="Calibri" pitchFamily="34" charset="0"/>
                <a:cs typeface="Times New Roman" pitchFamily="18" charset="0"/>
              </a:rPr>
              <a:t> way of dividing a polynomial </a:t>
            </a:r>
            <a:r>
              <a:rPr kumimoji="0" lang="en-US" sz="2400" b="1" i="1" u="none" strike="noStrike" cap="none" normalizeH="0" dirty="0" smtClean="0">
                <a:ln>
                  <a:noFill/>
                </a:ln>
                <a:solidFill>
                  <a:schemeClr val="tx1"/>
                </a:solidFill>
                <a:effectLst/>
                <a:latin typeface="Calibri" pitchFamily="34" charset="0"/>
                <a:cs typeface="Times New Roman" pitchFamily="18" charset="0"/>
              </a:rPr>
              <a:t>P(x)</a:t>
            </a:r>
            <a:r>
              <a:rPr kumimoji="0" lang="en-US" sz="2400" b="0" i="0" u="none" strike="noStrike" cap="none" normalizeH="0" dirty="0" smtClean="0">
                <a:ln>
                  <a:noFill/>
                </a:ln>
                <a:solidFill>
                  <a:schemeClr val="tx1"/>
                </a:solidFill>
                <a:effectLst/>
                <a:latin typeface="Calibri" pitchFamily="34" charset="0"/>
                <a:cs typeface="Times New Roman" pitchFamily="18" charset="0"/>
              </a:rPr>
              <a:t> by a binomial of the form </a:t>
            </a:r>
            <a:r>
              <a:rPr kumimoji="0" lang="en-US" sz="2400" b="1" i="1" u="none" strike="noStrike" cap="none" normalizeH="0" dirty="0" smtClean="0">
                <a:ln>
                  <a:noFill/>
                </a:ln>
                <a:solidFill>
                  <a:schemeClr val="tx1"/>
                </a:solidFill>
                <a:effectLst/>
                <a:latin typeface="Calibri" pitchFamily="34" charset="0"/>
                <a:cs typeface="Times New Roman" pitchFamily="18" charset="0"/>
              </a:rPr>
              <a:t>ax – r </a:t>
            </a:r>
            <a:r>
              <a:rPr kumimoji="0" lang="en-US" sz="2400" b="0" i="0" u="none" strike="noStrike" cap="none" normalizeH="0" dirty="0" smtClean="0">
                <a:ln>
                  <a:noFill/>
                </a:ln>
                <a:solidFill>
                  <a:schemeClr val="tx1"/>
                </a:solidFill>
                <a:effectLst/>
                <a:latin typeface="Calibri" pitchFamily="34" charset="0"/>
                <a:cs typeface="Times New Roman" pitchFamily="18" charset="0"/>
              </a:rPr>
              <a:t> is through the use of </a:t>
            </a:r>
            <a:r>
              <a:rPr kumimoji="0" lang="en-US" sz="2400" b="1" i="1" u="none" strike="noStrike" cap="none" normalizeH="0" dirty="0" smtClean="0">
                <a:ln>
                  <a:noFill/>
                </a:ln>
                <a:solidFill>
                  <a:schemeClr val="tx1"/>
                </a:solidFill>
                <a:effectLst/>
                <a:latin typeface="Calibri" pitchFamily="34" charset="0"/>
                <a:cs typeface="Times New Roman" pitchFamily="18" charset="0"/>
              </a:rPr>
              <a:t>synthetic division </a:t>
            </a:r>
            <a:r>
              <a:rPr kumimoji="0" lang="en-US" sz="2400" b="0" i="0" u="none" strike="noStrike" cap="none" normalizeH="0" dirty="0" smtClean="0">
                <a:ln>
                  <a:noFill/>
                </a:ln>
                <a:solidFill>
                  <a:schemeClr val="tx1"/>
                </a:solidFill>
                <a:effectLst/>
                <a:latin typeface="Calibri" pitchFamily="34" charset="0"/>
                <a:cs typeface="Times New Roman" pitchFamily="18" charset="0"/>
              </a:rPr>
              <a:t>which is very useful when dividing polynomial of more than the second degree.</a:t>
            </a:r>
          </a:p>
          <a:p>
            <a:pPr marL="0" marR="0" lvl="0" indent="0" algn="just" defTabSz="914400" rtl="0" eaLnBrk="1" fontAlgn="base" latinLnBrk="0" hangingPunct="1">
              <a:lnSpc>
                <a:spcPct val="100000"/>
              </a:lnSpc>
              <a:spcBef>
                <a:spcPct val="0"/>
              </a:spcBef>
              <a:spcAft>
                <a:spcPct val="0"/>
              </a:spcAft>
              <a:buClrTx/>
              <a:buSzTx/>
              <a:tabLst/>
            </a:pPr>
            <a:endParaRPr kumimoji="0" lang="en-US" sz="2400" b="0" i="0" u="none" strike="noStrike" cap="none" normalizeH="0" dirty="0" smtClean="0">
              <a:ln>
                <a:noFill/>
              </a:ln>
              <a:solidFill>
                <a:schemeClr val="tx1"/>
              </a:solidFill>
              <a:effectLst/>
              <a:latin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sz="2400" baseline="0" dirty="0" smtClean="0">
                <a:latin typeface="Calibri" pitchFamily="34" charset="0"/>
                <a:cs typeface="Times New Roman" pitchFamily="18" charset="0"/>
              </a:rPr>
              <a:t>We can also use synthetic division when dividing a</a:t>
            </a:r>
            <a:r>
              <a:rPr lang="en-US" sz="2400" dirty="0" smtClean="0">
                <a:latin typeface="Calibri" pitchFamily="34" charset="0"/>
                <a:cs typeface="Times New Roman" pitchFamily="18" charset="0"/>
              </a:rPr>
              <a:t> polynomial by another polynomial other than binomial. We call this as </a:t>
            </a:r>
            <a:r>
              <a:rPr lang="en-US" sz="2400" b="1" i="1" dirty="0" smtClean="0">
                <a:latin typeface="Calibri" pitchFamily="34" charset="0"/>
                <a:cs typeface="Times New Roman" pitchFamily="18" charset="0"/>
              </a:rPr>
              <a:t>extended synthetic division.</a:t>
            </a:r>
            <a:endParaRPr kumimoji="0" lang="en-US" sz="1800" b="1" i="1"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133600" y="224135"/>
            <a:ext cx="4724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DIVISION  OF POLYNOMIALS</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57200" y="1828800"/>
                <a:ext cx="8229600" cy="3222998"/>
              </a:xfrm>
              <a:prstGeom prst="rect">
                <a:avLst/>
              </a:prstGeom>
              <a:noFill/>
            </p:spPr>
            <p:txBody>
              <a:bodyPr wrap="square" rtlCol="0">
                <a:spAutoFit/>
              </a:bodyPr>
              <a:lstStyle/>
              <a:p>
                <a:pPr marL="0" marR="0">
                  <a:lnSpc>
                    <a:spcPct val="107000"/>
                  </a:lnSpc>
                  <a:spcBef>
                    <a:spcPts val="0"/>
                  </a:spcBef>
                  <a:spcAft>
                    <a:spcPts val="800"/>
                  </a:spcAft>
                </a:pPr>
                <a:r>
                  <a:rPr lang="en-US" sz="2400" dirty="0">
                    <a:latin typeface="Calibri" panose="020F0502020204030204" pitchFamily="34" charset="0"/>
                    <a:ea typeface="PMingLiU" panose="02020500000000000000" pitchFamily="18" charset="-120"/>
                    <a:cs typeface="Times New Roman" panose="02020603050405020304" pitchFamily="18" charset="0"/>
                  </a:rPr>
                  <a:t>Give the quotient orally, where </a:t>
                </a: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 </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∈ℵ</m:t>
                    </m:r>
                  </m:oMath>
                </a14:m>
                <a:r>
                  <a:rPr lang="en-US" sz="2400" dirty="0">
                    <a:effectLst/>
                    <a:latin typeface="Calibri" panose="020F0502020204030204" pitchFamily="34" charset="0"/>
                    <a:ea typeface="PMingLiU" panose="02020500000000000000" pitchFamily="18" charset="-120"/>
                    <a:cs typeface="Times New Roman" panose="02020603050405020304" pitchFamily="18" charset="0"/>
                  </a:rPr>
                  <a:t>. Assume none of the divisor is zero.</a:t>
                </a: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400" i="1">
                        <a:effectLst/>
                        <a:latin typeface="Cambria Math" panose="02040503050406030204" pitchFamily="18" charset="0"/>
                        <a:ea typeface="PMingLiU" panose="02020500000000000000" pitchFamily="18" charset="-120"/>
                        <a:cs typeface="Times New Roman" panose="02020603050405020304" pitchFamily="18" charset="0"/>
                      </a:rPr>
                      <m:t>6</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𝑒</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sup>
                    </m:sSup>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𝑒</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𝑚</m:t>
                            </m:r>
                          </m:sup>
                        </m:sSup>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sup>
                        </m:sSup>
                      </m:e>
                    </m:d>
                    <m:r>
                      <a:rPr lang="en-US" sz="2400"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sz="2400" i="1">
                            <a:effectLst/>
                            <a:latin typeface="Cambria Math"/>
                            <a:ea typeface="PMingLiU" panose="02020500000000000000" pitchFamily="18" charset="-120"/>
                            <a:cs typeface="Times New Roman" panose="02020603050405020304" pitchFamily="18" charset="0"/>
                          </a:rPr>
                        </m:ctrlPr>
                      </m:d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400" i="1">
                                <a:effectLst/>
                                <a:latin typeface="Cambria Math"/>
                                <a:ea typeface="PMingLiU" panose="02020500000000000000" pitchFamily="18" charset="-120"/>
                                <a:cs typeface="Times New Roman" panose="02020603050405020304" pitchFamily="18" charset="0"/>
                              </a:rPr>
                            </m:ctrlPr>
                          </m:sSupPr>
                          <m:e>
                            <m:r>
                              <a:rPr lang="en-US" sz="2400" i="1">
                                <a:effectLst/>
                                <a:latin typeface="Cambria Math" panose="02040503050406030204" pitchFamily="18" charset="0"/>
                                <a:ea typeface="PMingLiU" panose="02020500000000000000" pitchFamily="18" charset="-120"/>
                                <a:cs typeface="Times New Roman" panose="02020603050405020304" pitchFamily="18" charset="0"/>
                              </a:rPr>
                              <m:t>2</m:t>
                            </m:r>
                          </m:e>
                          <m:sup>
                            <m:r>
                              <a:rPr lang="en-US" sz="2400" i="1">
                                <a:effectLst/>
                                <a:latin typeface="Cambria Math" panose="02040503050406030204" pitchFamily="18" charset="0"/>
                                <a:ea typeface="PMingLiU" panose="02020500000000000000" pitchFamily="18" charset="-120"/>
                                <a:cs typeface="Times New Roman" panose="02020603050405020304" pitchFamily="18" charset="0"/>
                              </a:rPr>
                              <m:t>𝑛</m:t>
                            </m:r>
                          </m:sup>
                        </m:sSup>
                      </m:e>
                    </m:d>
                  </m:oMath>
                </a14:m>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f>
                      <m:fPr>
                        <m:ctrlPr>
                          <a:rPr lang="en-US" sz="2000" i="1">
                            <a:effectLst/>
                            <a:latin typeface="Cambria Math"/>
                            <a:ea typeface="PMingLiU" panose="02020500000000000000" pitchFamily="18" charset="-120"/>
                            <a:cs typeface="Times New Roman" panose="02020603050405020304" pitchFamily="18" charset="0"/>
                          </a:rPr>
                        </m:ctrlPr>
                      </m:fPr>
                      <m:num>
                        <m:r>
                          <a:rPr lang="en-US" sz="2000" i="1">
                            <a:effectLst/>
                            <a:latin typeface="Cambria Math" panose="02040503050406030204" pitchFamily="18" charset="0"/>
                            <a:ea typeface="PMingLiU" panose="02020500000000000000" pitchFamily="18" charset="-120"/>
                            <a:cs typeface="Times New Roman" panose="02020603050405020304" pitchFamily="18" charset="0"/>
                          </a:rPr>
                          <m:t>14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num>
                      <m:den>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den>
                    </m:f>
                  </m:oMath>
                </a14:m>
                <a:endParaRPr lang="en-US" sz="1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f>
                      <m:fPr>
                        <m:ctrlPr>
                          <a:rPr lang="en-US" sz="2000" i="1">
                            <a:effectLst/>
                            <a:latin typeface="Cambria Math"/>
                            <a:ea typeface="PMingLiU" panose="02020500000000000000" pitchFamily="18" charset="-120"/>
                            <a:cs typeface="Times New Roman" panose="02020603050405020304" pitchFamily="18" charset="0"/>
                          </a:rPr>
                        </m:ctrlPr>
                      </m:fPr>
                      <m:num>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𝑛</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𝑛</m:t>
                            </m:r>
                          </m:sup>
                        </m:sSup>
                      </m:num>
                      <m:den>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𝑛</m:t>
                            </m:r>
                          </m:sup>
                        </m:sSup>
                      </m:den>
                    </m:f>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 y="1828800"/>
                <a:ext cx="8229600" cy="3222998"/>
              </a:xfrm>
              <a:prstGeom prst="rect">
                <a:avLst/>
              </a:prstGeom>
              <a:blipFill rotWithShape="0">
                <a:blip r:embed="rId2"/>
                <a:stretch>
                  <a:fillRect l="-1111" t="-1323"/>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133600" y="76200"/>
            <a:ext cx="4724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Times New Roman" pitchFamily="18" charset="0"/>
              </a:rPr>
              <a:t>DIVISION  OF POLYNOMIALS</a:t>
            </a:r>
            <a:endParaRPr kumimoji="0" lang="en-US" sz="2400" b="1"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304800" y="1066800"/>
                <a:ext cx="8305800" cy="3767955"/>
              </a:xfrm>
              <a:prstGeom prst="rect">
                <a:avLst/>
              </a:prstGeom>
            </p:spPr>
            <p:txBody>
              <a:bodyPr wrap="square">
                <a:spAutoFit/>
              </a:bodyPr>
              <a:lstStyle/>
              <a:p>
                <a:pPr marL="0" marR="0">
                  <a:lnSpc>
                    <a:spcPct val="107000"/>
                  </a:lnSpc>
                  <a:spcBef>
                    <a:spcPts val="0"/>
                  </a:spcBef>
                  <a:spcAft>
                    <a:spcPts val="800"/>
                  </a:spcAft>
                </a:pPr>
                <a:r>
                  <a:rPr lang="en-US" dirty="0">
                    <a:latin typeface="Calibri" panose="020F0502020204030204" pitchFamily="34" charset="0"/>
                    <a:ea typeface="PMingLiU" panose="02020500000000000000" pitchFamily="18" charset="-120"/>
                    <a:cs typeface="Times New Roman" panose="02020603050405020304" pitchFamily="18" charset="0"/>
                  </a:rPr>
                  <a:t>Perform the indicated division using long division. Assume none of the divisor is zero.</a:t>
                </a: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15</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𝑟</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6</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−20</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𝑟</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+10</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𝑟</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8</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7</m:t>
                            </m:r>
                          </m:sup>
                        </m:sSup>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𝑟</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12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−32</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+21</m:t>
                        </m:r>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−3</m:t>
                        </m:r>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15</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−7</m:t>
                        </m:r>
                        <m:r>
                          <a:rPr lang="en-US" i="1">
                            <a:effectLst/>
                            <a:latin typeface="Cambria Math" panose="02040503050406030204" pitchFamily="18" charset="0"/>
                            <a:ea typeface="PMingLiU" panose="02020500000000000000" pitchFamily="18" charset="-120"/>
                            <a:cs typeface="Times New Roman" panose="02020603050405020304" pitchFamily="18" charset="0"/>
                          </a:rPr>
                          <m:t>𝑎</m:t>
                        </m:r>
                        <m:r>
                          <a:rPr lang="en-US" i="1">
                            <a:effectLst/>
                            <a:latin typeface="Cambria Math" panose="02040503050406030204" pitchFamily="18" charset="0"/>
                            <a:ea typeface="PMingLiU" panose="02020500000000000000" pitchFamily="18" charset="-120"/>
                            <a:cs typeface="Times New Roman" panose="02020603050405020304" pitchFamily="18" charset="0"/>
                          </a:rPr>
                          <m:t>−4</m:t>
                        </m:r>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1+3</m:t>
                        </m:r>
                        <m:r>
                          <a:rPr lang="en-US" i="1">
                            <a:effectLst/>
                            <a:latin typeface="Cambria Math" panose="02040503050406030204" pitchFamily="18" charset="0"/>
                            <a:ea typeface="PMingLiU" panose="02020500000000000000" pitchFamily="18" charset="-120"/>
                            <a:cs typeface="Times New Roman" panose="02020603050405020304" pitchFamily="18" charset="0"/>
                          </a:rPr>
                          <m:t>𝑎</m:t>
                        </m:r>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24</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−15</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6</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+5</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+12</m:t>
                        </m:r>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+3</m:t>
                        </m:r>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+7)÷((2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+15</m:t>
                        </m:r>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12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+19</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−47</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+21</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+28−26</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5</m:t>
                            </m:r>
                          </m:sup>
                        </m:sSup>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4−5</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7</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m:t>
                        </m:r>
                        <m:r>
                          <a:rPr lang="en-US" i="1">
                            <a:effectLst/>
                            <a:latin typeface="Cambria Math" panose="02040503050406030204" pitchFamily="18" charset="0"/>
                            <a:ea typeface="PMingLiU" panose="02020500000000000000" pitchFamily="18" charset="-120"/>
                            <a:cs typeface="Times New Roman" panose="02020603050405020304" pitchFamily="18" charset="0"/>
                          </a:rPr>
                          <m:t>𝑎</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8</m:t>
                            </m:r>
                          </m:sup>
                        </m:sSup>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m:t>
                        </m:r>
                        <m:r>
                          <a:rPr lang="en-US" i="1">
                            <a:effectLst/>
                            <a:latin typeface="Cambria Math" panose="02040503050406030204" pitchFamily="18" charset="0"/>
                            <a:ea typeface="PMingLiU" panose="02020500000000000000" pitchFamily="18" charset="-120"/>
                            <a:cs typeface="Times New Roman" panose="02020603050405020304" pitchFamily="18" charset="0"/>
                          </a:rPr>
                          <m:t>𝑎</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e>
                    </m:d>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r>
                      <a:rPr lang="en-US"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7</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−24</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6</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+13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5</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−24</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+20</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7</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−11</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8</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+6</m:t>
                    </m:r>
                    <m:r>
                      <a:rPr lang="en-US" i="1">
                        <a:effectLst/>
                        <a:latin typeface="Cambria Math" panose="02040503050406030204" pitchFamily="18" charset="0"/>
                        <a:ea typeface="PMingLiU" panose="02020500000000000000" pitchFamily="18" charset="-120"/>
                        <a:cs typeface="Times New Roman" panose="02020603050405020304" pitchFamily="18" charset="0"/>
                      </a:rPr>
                      <m:t>𝑐</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9</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10</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𝑐</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𝑑</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1066800"/>
                <a:ext cx="8305800" cy="3767955"/>
              </a:xfrm>
              <a:prstGeom prst="rect">
                <a:avLst/>
              </a:prstGeom>
              <a:blipFill rotWithShape="0">
                <a:blip r:embed="rId2"/>
                <a:stretch>
                  <a:fillRect l="-587" t="-647"/>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5800" y="1"/>
            <a:ext cx="8458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dirty="0" smtClean="0">
                <a:latin typeface="+mn-lt"/>
                <a:ea typeface="Times New Roman" pitchFamily="18" charset="0"/>
                <a:cs typeface="Times New Roman" pitchFamily="18" charset="0"/>
              </a:rPr>
              <a:t>Divide the first polynomial by the second polynomial synthetically.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dirty="0" smtClean="0">
                <a:ln>
                  <a:noFill/>
                </a:ln>
                <a:solidFill>
                  <a:schemeClr val="tx1"/>
                </a:solidFill>
                <a:effectLst/>
                <a:latin typeface="+mn-lt"/>
                <a:ea typeface="Times New Roman" pitchFamily="18" charset="0"/>
                <a:cs typeface="Times New Roman" pitchFamily="18" charset="0"/>
              </a:rPr>
              <a:t>Assume none of the divisor is zero.</a:t>
            </a:r>
          </a:p>
        </p:txBody>
      </p:sp>
      <mc:AlternateContent xmlns:mc="http://schemas.openxmlformats.org/markup-compatibility/2006" xmlns:a14="http://schemas.microsoft.com/office/drawing/2010/main">
        <mc:Choice Requires="a14">
          <p:sp>
            <p:nvSpPr>
              <p:cNvPr id="2" name="Rectangle 1"/>
              <p:cNvSpPr/>
              <p:nvPr/>
            </p:nvSpPr>
            <p:spPr>
              <a:xfrm>
                <a:off x="533400" y="1447800"/>
                <a:ext cx="8001000" cy="2710165"/>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14:m>
                  <m:oMath xmlns:m="http://schemas.openxmlformats.org/officeDocument/2006/math">
                    <m:sSup>
                      <m:sSupPr>
                        <m:ctrlPr>
                          <a:rPr lang="en-US" sz="2000" i="1">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+21</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+18;</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12</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−17</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𝑚</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−45</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𝑚𝑛</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+25</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𝑛</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𝑚</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𝑛</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−10</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−20;</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−9</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−15</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+18;</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33400" y="1447800"/>
                <a:ext cx="8001000" cy="2710165"/>
              </a:xfrm>
              <a:prstGeom prst="rect">
                <a:avLst/>
              </a:prstGeom>
              <a:blipFill rotWithShape="0">
                <a:blip r:embed="rId2"/>
                <a:stretch>
                  <a:fillRect l="-762" t="-1351" b="-2703"/>
                </a:stretch>
              </a:blipFill>
            </p:spPr>
            <p:txBody>
              <a:bodyPr/>
              <a:lstStyle/>
              <a:p>
                <a:r>
                  <a:rPr lang="en-US">
                    <a:noFill/>
                  </a:rPr>
                  <a:t> </a:t>
                </a:r>
              </a:p>
            </p:txBody>
          </p:sp>
        </mc:Fallback>
      </mc:AlternateContent>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5800" y="1"/>
            <a:ext cx="8458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dirty="0" smtClean="0">
                <a:latin typeface="+mn-lt"/>
                <a:ea typeface="Times New Roman" pitchFamily="18" charset="0"/>
                <a:cs typeface="Times New Roman" pitchFamily="18" charset="0"/>
              </a:rPr>
              <a:t>Divide the first polynomial by the second polynomial synthetically.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dirty="0" smtClean="0">
                <a:ln>
                  <a:noFill/>
                </a:ln>
                <a:solidFill>
                  <a:schemeClr val="tx1"/>
                </a:solidFill>
                <a:effectLst/>
                <a:latin typeface="+mn-lt"/>
                <a:ea typeface="Times New Roman" pitchFamily="18" charset="0"/>
                <a:cs typeface="Times New Roman" pitchFamily="18" charset="0"/>
              </a:rPr>
              <a:t>Assume none of the divisor is zero.</a:t>
            </a:r>
          </a:p>
        </p:txBody>
      </p:sp>
      <mc:AlternateContent xmlns:mc="http://schemas.openxmlformats.org/markup-compatibility/2006" xmlns:a14="http://schemas.microsoft.com/office/drawing/2010/main">
        <mc:Choice Requires="a14">
          <p:sp>
            <p:nvSpPr>
              <p:cNvPr id="2" name="Rectangle 1"/>
              <p:cNvSpPr/>
              <p:nvPr/>
            </p:nvSpPr>
            <p:spPr>
              <a:xfrm>
                <a:off x="707571" y="1676400"/>
                <a:ext cx="4572000" cy="2726900"/>
              </a:xfrm>
              <a:prstGeom prst="rect">
                <a:avLst/>
              </a:prstGeom>
            </p:spPr>
            <p:txBody>
              <a:bodyPr>
                <a:spAutoFit/>
              </a:bodyPr>
              <a:lstStyle/>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+18</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−36;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−15</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+16;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10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𝑚</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+16</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𝑚</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−8;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𝑚</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+21</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−18;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𝑦</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−25</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−11</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+5;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−15; </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 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07571" y="1676400"/>
                <a:ext cx="4572000" cy="2726900"/>
              </a:xfrm>
              <a:prstGeom prst="rect">
                <a:avLst/>
              </a:prstGeom>
              <a:blipFill rotWithShape="0">
                <a:blip r:embed="rId2"/>
                <a:stretch>
                  <a:fillRect l="-1333" t="-1119" b="-2013"/>
                </a:stretch>
              </a:blipFill>
            </p:spPr>
            <p:txBody>
              <a:bodyPr/>
              <a:lstStyle/>
              <a:p>
                <a:r>
                  <a:rPr lang="en-US">
                    <a:noFill/>
                  </a:rPr>
                  <a:t> </a:t>
                </a:r>
              </a:p>
            </p:txBody>
          </p:sp>
        </mc:Fallback>
      </mc:AlternateContent>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5800" y="1"/>
            <a:ext cx="8458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dirty="0" smtClean="0">
                <a:latin typeface="+mn-lt"/>
                <a:ea typeface="Times New Roman" pitchFamily="18" charset="0"/>
                <a:cs typeface="Times New Roman" pitchFamily="18" charset="0"/>
              </a:rPr>
              <a:t>Divide the first polynomial by the second polynomial using extended synthetic division</a:t>
            </a:r>
            <a:endParaRPr kumimoji="0" lang="en-US" sz="2400" i="0" u="none" strike="noStrike" cap="none" normalizeH="0" dirty="0" smtClean="0">
              <a:ln>
                <a:noFill/>
              </a:ln>
              <a:solidFill>
                <a:schemeClr val="tx1"/>
              </a:solidFill>
              <a:effectLst/>
              <a:latin typeface="+mn-lt"/>
              <a:ea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381000" y="1371600"/>
                <a:ext cx="8458200" cy="3071354"/>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−18; </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−12</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  </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−26</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+12;  2</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21</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−9</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𝑐</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−10;  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𝑐</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𝑐</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9</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−1;  </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14:m>
                  <m:oMath xmlns:m="http://schemas.openxmlformats.org/officeDocument/2006/math">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9</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−10</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+4;  </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𝑥</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14:m>
                  <m:oMath xmlns:m="http://schemas.openxmlformats.org/officeDocument/2006/math">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9</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8</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+19</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7</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−38</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6</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+26</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5</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−17</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+31</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+11</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−6;  2</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sz="2000" i="1">
                            <a:effectLst/>
                            <a:latin typeface="Cambria Math"/>
                            <a:ea typeface="PMingLiU" panose="02020500000000000000" pitchFamily="18" charset="-120"/>
                            <a:cs typeface="Times New Roman" panose="02020603050405020304" pitchFamily="18" charset="0"/>
                          </a:rPr>
                        </m:ctrlPr>
                      </m:sSupPr>
                      <m:e>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e>
                      <m:sup>
                        <m:r>
                          <a:rPr lang="en-US" sz="2000"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sz="2000" i="1">
                        <a:effectLst/>
                        <a:latin typeface="Cambria Math" panose="02040503050406030204" pitchFamily="18" charset="0"/>
                        <a:ea typeface="PMingLiU" panose="02020500000000000000" pitchFamily="18" charset="-120"/>
                        <a:cs typeface="Times New Roman" panose="02020603050405020304" pitchFamily="18" charset="0"/>
                      </a:rPr>
                      <m:t>+</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𝑏</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−4</m:t>
                    </m:r>
                    <m:r>
                      <a:rPr lang="en-US" sz="2000" i="1">
                        <a:effectLst/>
                        <a:latin typeface="Cambria Math" panose="02040503050406030204" pitchFamily="18" charset="0"/>
                        <a:ea typeface="PMingLiU" panose="02020500000000000000" pitchFamily="18" charset="-120"/>
                        <a:cs typeface="Times New Roman" panose="02020603050405020304" pitchFamily="18" charset="0"/>
                      </a:rPr>
                      <m:t>𝑎</m:t>
                    </m:r>
                  </m:oMath>
                </a14:m>
                <a:endParaRPr lang="en-US" sz="2000"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371600"/>
                <a:ext cx="8458200" cy="3071354"/>
              </a:xfrm>
              <a:prstGeom prst="rect">
                <a:avLst/>
              </a:prstGeom>
              <a:blipFill rotWithShape="0">
                <a:blip r:embed="rId2"/>
                <a:stretch>
                  <a:fillRect l="-721" t="-992"/>
                </a:stretch>
              </a:blipFill>
            </p:spPr>
            <p:txBody>
              <a:bodyPr/>
              <a:lstStyle/>
              <a:p>
                <a:r>
                  <a:rPr lang="en-US">
                    <a:noFill/>
                  </a:rPr>
                  <a:t> </a:t>
                </a:r>
              </a:p>
            </p:txBody>
          </p:sp>
        </mc:Fallback>
      </mc:AlternateContent>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SPECIAL PRODUCTS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2438400" y="2487720"/>
          <a:ext cx="5257800" cy="3479663"/>
        </p:xfrm>
        <a:graphic>
          <a:graphicData uri="http://schemas.openxmlformats.org/presentationml/2006/ole">
            <mc:AlternateContent xmlns:mc="http://schemas.openxmlformats.org/markup-compatibility/2006">
              <mc:Choice xmlns:v="urn:schemas-microsoft-com:vml" Requires="v">
                <p:oleObj spid="_x0000_s2059" name="Equation" r:id="rId3" imgW="2095500" imgH="1371600" progId="Equation.3">
                  <p:embed/>
                </p:oleObj>
              </mc:Choice>
              <mc:Fallback>
                <p:oleObj name="Equation" r:id="rId3" imgW="2095500" imgH="13716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87720"/>
                        <a:ext cx="5257800" cy="347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381000" y="990600"/>
            <a:ext cx="8458200" cy="1200329"/>
          </a:xfrm>
          <a:prstGeom prst="rect">
            <a:avLst/>
          </a:prstGeom>
        </p:spPr>
        <p:txBody>
          <a:bodyPr wrap="square">
            <a:spAutoFit/>
          </a:bodyPr>
          <a:lstStyle/>
          <a:p>
            <a:r>
              <a:rPr lang="en-US" sz="2400" dirty="0" smtClean="0">
                <a:latin typeface="+mn-lt"/>
              </a:rPr>
              <a:t>An  </a:t>
            </a:r>
            <a:r>
              <a:rPr lang="en-US" sz="2400" b="1" i="1" dirty="0" smtClean="0">
                <a:latin typeface="+mn-lt"/>
              </a:rPr>
              <a:t>algebraic expression </a:t>
            </a:r>
            <a:r>
              <a:rPr lang="en-US" sz="2400" dirty="0" smtClean="0">
                <a:latin typeface="+mn-lt"/>
              </a:rPr>
              <a:t>is the result of associating constants and variables by addition, subtraction, multiplication, division, including roots and powers.</a:t>
            </a:r>
            <a:endParaRPr lang="en-US" sz="2400" dirty="0">
              <a:latin typeface="+mn-lt"/>
            </a:endParaRPr>
          </a:p>
        </p:txBody>
      </p:sp>
      <p:sp>
        <p:nvSpPr>
          <p:cNvPr id="9" name="Rectangle 1"/>
          <p:cNvSpPr>
            <a:spLocks noChangeArrowheads="1"/>
          </p:cNvSpPr>
          <p:nvPr/>
        </p:nvSpPr>
        <p:spPr bwMode="auto">
          <a:xfrm>
            <a:off x="457200" y="2357735"/>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
        <p:nvSpPr>
          <p:cNvPr id="10" name="Rectangle 9"/>
          <p:cNvSpPr/>
          <p:nvPr/>
        </p:nvSpPr>
        <p:spPr>
          <a:xfrm>
            <a:off x="2971800" y="304800"/>
            <a:ext cx="3421706" cy="461665"/>
          </a:xfrm>
          <a:prstGeom prst="rect">
            <a:avLst/>
          </a:prstGeom>
        </p:spPr>
        <p:txBody>
          <a:bodyPr wrap="none">
            <a:spAutoFit/>
          </a:bodyPr>
          <a:lstStyle/>
          <a:p>
            <a:pPr lvl="0" algn="ctr"/>
            <a:r>
              <a:rPr lang="en-US" altLang="zh-CN" sz="2400" b="1" dirty="0" smtClean="0">
                <a:latin typeface="+mn-lt"/>
                <a:ea typeface="SimSun" pitchFamily="2" charset="-122"/>
                <a:cs typeface="Times New Roman" pitchFamily="18" charset="0"/>
              </a:rPr>
              <a:t>ALGEBRAIC EXPRESSIONS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00200"/>
            <a:ext cx="7924800" cy="1569660"/>
          </a:xfrm>
          <a:prstGeom prst="rect">
            <a:avLst/>
          </a:prstGeom>
        </p:spPr>
        <p:txBody>
          <a:bodyPr wrap="square">
            <a:spAutoFit/>
          </a:bodyPr>
          <a:lstStyle/>
          <a:p>
            <a:r>
              <a:rPr lang="en-US" sz="2400" dirty="0" smtClean="0">
                <a:latin typeface="+mn-lt"/>
              </a:rPr>
              <a:t>Certain types of products occur so frequently that they deserve our special attention. Such products are called </a:t>
            </a:r>
            <a:r>
              <a:rPr lang="en-US" sz="2400" b="1" dirty="0" smtClean="0">
                <a:latin typeface="+mn-lt"/>
              </a:rPr>
              <a:t>special products </a:t>
            </a:r>
            <a:r>
              <a:rPr lang="en-US" sz="2400" dirty="0" smtClean="0">
                <a:latin typeface="+mn-lt"/>
              </a:rPr>
              <a:t>and they should be learned and memorized in order to save time in multiplication.</a:t>
            </a:r>
            <a:endParaRPr lang="en-US" sz="2400" dirty="0">
              <a:latin typeface="+mn-lt"/>
            </a:endParaRPr>
          </a:p>
        </p:txBody>
      </p:sp>
      <p:sp>
        <p:nvSpPr>
          <p:cNvPr id="3" name="Rectangle 1"/>
          <p:cNvSpPr>
            <a:spLocks noChangeArrowheads="1"/>
          </p:cNvSpPr>
          <p:nvPr/>
        </p:nvSpPr>
        <p:spPr bwMode="auto">
          <a:xfrm>
            <a:off x="990600" y="3810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SPECIAL PRODUCTS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438400" y="152400"/>
            <a:ext cx="411337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SPECIAL PRODUCT </a:t>
            </a:r>
            <a:r>
              <a:rPr kumimoji="0" lang="en-US" sz="2400" b="1" i="0" u="none" strike="noStrike" cap="none" normalizeH="0" dirty="0" smtClean="0">
                <a:ln>
                  <a:noFill/>
                </a:ln>
                <a:solidFill>
                  <a:schemeClr val="tx1"/>
                </a:solidFill>
                <a:effectLst/>
                <a:latin typeface="+mn-lt"/>
                <a:ea typeface="Times New Roman" pitchFamily="18" charset="0"/>
                <a:cs typeface="Arial" pitchFamily="34" charset="0"/>
              </a:rPr>
              <a:t> FORMULAS</a:t>
            </a:r>
            <a:endParaRPr kumimoji="0" lang="en-US" sz="2400" b="0" i="0" u="none" strike="noStrike" cap="none" normalizeH="0" baseline="0" dirty="0" smtClean="0">
              <a:ln>
                <a:noFill/>
              </a:ln>
              <a:solidFill>
                <a:schemeClr val="tx1"/>
              </a:solidFill>
              <a:effectLst/>
              <a:latin typeface="+mn-lt"/>
              <a:cs typeface="Arial"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533400" y="1295400"/>
                <a:ext cx="8305800" cy="4047647"/>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US" b="1" dirty="0">
                    <a:latin typeface="Calibri" panose="020F0502020204030204" pitchFamily="34" charset="0"/>
                    <a:ea typeface="PMingLiU" panose="02020500000000000000" pitchFamily="18" charset="-120"/>
                    <a:cs typeface="Times New Roman" panose="02020603050405020304" pitchFamily="18" charset="0"/>
                  </a:rPr>
                  <a:t>PRODUCT OF TWO BINOMIALS</a:t>
                </a:r>
                <a:br>
                  <a:rPr lang="en-US" b="1" dirty="0">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𝑎𝑥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𝑏𝑦</m:t>
                        </m:r>
                      </m:e>
                    </m:d>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𝑐𝑥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𝑑𝑦</m:t>
                        </m:r>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𝑎𝑐</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𝑎𝑑</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𝑏𝑐</m:t>
                        </m:r>
                      </m:e>
                    </m:d>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𝑏𝑑</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b="1" dirty="0">
                    <a:effectLst/>
                    <a:latin typeface="Calibri" panose="020F0502020204030204" pitchFamily="34" charset="0"/>
                    <a:ea typeface="PMingLiU" panose="02020500000000000000" pitchFamily="18" charset="-120"/>
                    <a:cs typeface="Times New Roman" panose="02020603050405020304" pitchFamily="18" charset="0"/>
                  </a:rPr>
                  <a:t>PRODUCT OF A SUM AND A DIFFERENCE</a:t>
                </a:r>
                <a:br>
                  <a:rPr lang="en-US" b="1" dirty="0">
                    <a:effectLst/>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b="1" dirty="0">
                    <a:effectLst/>
                    <a:latin typeface="Calibri" panose="020F0502020204030204" pitchFamily="34" charset="0"/>
                    <a:ea typeface="PMingLiU" panose="02020500000000000000" pitchFamily="18" charset="-120"/>
                    <a:cs typeface="Times New Roman" panose="02020603050405020304" pitchFamily="18" charset="0"/>
                  </a:rPr>
                  <a:t>SQUARE OF A BINOMIAL</a:t>
                </a:r>
                <a:br>
                  <a:rPr lang="en-US" b="1" dirty="0">
                    <a:effectLst/>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sSup>
                      <m:sSupPr>
                        <m:ctrlPr>
                          <a:rPr lang="en-US" i="1">
                            <a:effectLst/>
                            <a:latin typeface="Cambria Math"/>
                            <a:ea typeface="PMingLiU" panose="02020500000000000000" pitchFamily="18" charset="-120"/>
                            <a:cs typeface="Times New Roman" panose="02020603050405020304" pitchFamily="18" charset="0"/>
                          </a:rPr>
                        </m:ctrlPr>
                      </m:sSupPr>
                      <m:e>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               </m:t>
                    </m:r>
                    <m:sSup>
                      <m:sSupPr>
                        <m:ctrlPr>
                          <a:rPr lang="en-US" i="1">
                            <a:effectLst/>
                            <a:latin typeface="Cambria Math"/>
                            <a:ea typeface="PMingLiU" panose="02020500000000000000" pitchFamily="18" charset="-120"/>
                            <a:cs typeface="Times New Roman" panose="02020603050405020304" pitchFamily="18" charset="0"/>
                          </a:rPr>
                        </m:ctrlPr>
                      </m:sSupPr>
                      <m:e>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b="1" dirty="0">
                    <a:effectLst/>
                    <a:latin typeface="Calibri" panose="020F0502020204030204" pitchFamily="34" charset="0"/>
                    <a:ea typeface="PMingLiU" panose="02020500000000000000" pitchFamily="18" charset="-120"/>
                    <a:cs typeface="Times New Roman" panose="02020603050405020304" pitchFamily="18" charset="0"/>
                  </a:rPr>
                  <a:t>CUBE OF A BINOMIAL</a:t>
                </a:r>
                <a:br>
                  <a:rPr lang="en-US" b="1" dirty="0">
                    <a:effectLst/>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sSup>
                      <m:sSupPr>
                        <m:ctrlPr>
                          <a:rPr lang="en-US" i="1">
                            <a:effectLst/>
                            <a:latin typeface="Cambria Math"/>
                            <a:ea typeface="PMingLiU" panose="02020500000000000000" pitchFamily="18" charset="-120"/>
                            <a:cs typeface="Times New Roman" panose="02020603050405020304" pitchFamily="18" charset="0"/>
                          </a:rPr>
                        </m:ctrlPr>
                      </m:sSupPr>
                      <m:e>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𝑦</m:t>
                    </m:r>
                    <m:r>
                      <a:rPr lang="en-US" i="1">
                        <a:effectLst/>
                        <a:latin typeface="Cambria Math" panose="02040503050406030204" pitchFamily="18" charset="0"/>
                        <a:ea typeface="PMingLiU" panose="02020500000000000000" pitchFamily="18" charset="-120"/>
                        <a:cs typeface="Times New Roman" panose="02020603050405020304" pitchFamily="18" charset="0"/>
                      </a:rPr>
                      <m:t>+3</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         </m:t>
                    </m:r>
                    <m:sSup>
                      <m:sSupPr>
                        <m:ctrlPr>
                          <a:rPr lang="en-US" i="1">
                            <a:effectLst/>
                            <a:latin typeface="Cambria Math"/>
                            <a:ea typeface="PMingLiU" panose="02020500000000000000" pitchFamily="18" charset="-120"/>
                            <a:cs typeface="Times New Roman" panose="02020603050405020304" pitchFamily="18" charset="0"/>
                          </a:rPr>
                        </m:ctrlPr>
                      </m:sSupPr>
                      <m:e>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𝑦</m:t>
                    </m:r>
                    <m:r>
                      <a:rPr lang="en-US" i="1">
                        <a:effectLst/>
                        <a:latin typeface="Cambria Math" panose="02040503050406030204" pitchFamily="18" charset="0"/>
                        <a:ea typeface="PMingLiU" panose="02020500000000000000" pitchFamily="18" charset="-120"/>
                        <a:cs typeface="Times New Roman" panose="02020603050405020304" pitchFamily="18" charset="0"/>
                      </a:rPr>
                      <m:t>+3</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b="1" dirty="0">
                    <a:effectLst/>
                    <a:latin typeface="Calibri" panose="020F0502020204030204" pitchFamily="34" charset="0"/>
                    <a:ea typeface="PMingLiU" panose="02020500000000000000" pitchFamily="18" charset="-120"/>
                    <a:cs typeface="Times New Roman" panose="02020603050405020304" pitchFamily="18" charset="0"/>
                  </a:rPr>
                  <a:t>PRODUCT OF A BINOMIAL AND A TRINOMIAL</a:t>
                </a:r>
                <a:br>
                  <a:rPr lang="en-US" b="1" dirty="0">
                    <a:effectLst/>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d>
                      <m:dPr>
                        <m:ctrlPr>
                          <a:rPr lang="en-US" i="1">
                            <a:effectLst/>
                            <a:latin typeface="Cambria Math"/>
                            <a:ea typeface="PMingLiU" panose="02020500000000000000" pitchFamily="18" charset="-120"/>
                            <a:cs typeface="Times New Roman" panose="02020603050405020304" pitchFamily="18" charset="0"/>
                          </a:rPr>
                        </m:ctrlPr>
                      </m:dPr>
                      <m:e>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        </m:t>
                    </m:r>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d>
                    <m:d>
                      <m:dPr>
                        <m:ctrlPr>
                          <a:rPr lang="en-US" i="1">
                            <a:effectLst/>
                            <a:latin typeface="Cambria Math"/>
                            <a:ea typeface="PMingLiU" panose="02020500000000000000" pitchFamily="18" charset="-120"/>
                            <a:cs typeface="Times New Roman" panose="02020603050405020304" pitchFamily="18" charset="0"/>
                          </a:rPr>
                        </m:ctrlPr>
                      </m:dPr>
                      <m:e>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e>
                    </m:d>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3</m:t>
                        </m:r>
                      </m:sup>
                    </m:sSup>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b="1" dirty="0">
                    <a:effectLst/>
                    <a:latin typeface="Calibri" panose="020F0502020204030204" pitchFamily="34" charset="0"/>
                    <a:ea typeface="PMingLiU" panose="02020500000000000000" pitchFamily="18" charset="-120"/>
                    <a:cs typeface="Times New Roman" panose="02020603050405020304" pitchFamily="18" charset="0"/>
                  </a:rPr>
                  <a:t>SQUARE OF A POLYNOMIAL</a:t>
                </a:r>
                <a:br>
                  <a:rPr lang="en-US" b="1" dirty="0">
                    <a:effectLst/>
                    <a:latin typeface="Calibri" panose="020F0502020204030204" pitchFamily="34" charset="0"/>
                    <a:ea typeface="PMingLiU" panose="02020500000000000000" pitchFamily="18" charset="-120"/>
                    <a:cs typeface="Times New Roman" panose="02020603050405020304" pitchFamily="18" charset="0"/>
                  </a:rPr>
                </a:br>
                <a14:m>
                  <m:oMath xmlns:m="http://schemas.openxmlformats.org/officeDocument/2006/math">
                    <m:sSup>
                      <m:sSupPr>
                        <m:ctrlPr>
                          <a:rPr lang="en-US" i="1">
                            <a:effectLst/>
                            <a:latin typeface="Cambria Math"/>
                            <a:ea typeface="PMingLiU" panose="02020500000000000000" pitchFamily="18" charset="-120"/>
                            <a:cs typeface="Times New Roman" panose="02020603050405020304" pitchFamily="18" charset="0"/>
                          </a:rPr>
                        </m:ctrlPr>
                      </m:sSupPr>
                      <m:e>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𝑧</m:t>
                            </m:r>
                          </m:e>
                        </m:d>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𝑧</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𝑥𝑧</m:t>
                    </m:r>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𝑦𝑧</m:t>
                    </m:r>
                  </m:oMath>
                </a14:m>
                <a:r>
                  <a:rPr lang="en-US" dirty="0">
                    <a:effectLst/>
                    <a:latin typeface="Cambria Math" panose="02040503050406030204" pitchFamily="18" charset="0"/>
                    <a:ea typeface="PMingLiU" panose="02020500000000000000" pitchFamily="18" charset="-120"/>
                    <a:cs typeface="Times New Roman" panose="02020603050405020304" pitchFamily="18" charset="0"/>
                  </a:rPr>
                  <a:t/>
                </a:r>
                <a:br>
                  <a:rPr lang="en-US" dirty="0">
                    <a:effectLst/>
                    <a:latin typeface="Cambria Math" panose="02040503050406030204" pitchFamily="18" charset="0"/>
                    <a:ea typeface="PMingLiU" panose="02020500000000000000" pitchFamily="18" charset="-120"/>
                    <a:cs typeface="Times New Roman" panose="02020603050405020304" pitchFamily="18" charset="0"/>
                  </a:rPr>
                </a:br>
                <a14:m>
                  <m:oMath xmlns:m="http://schemas.openxmlformats.org/officeDocument/2006/math">
                    <m:sSup>
                      <m:sSupPr>
                        <m:ctrlPr>
                          <a:rPr lang="en-US" i="1">
                            <a:effectLst/>
                            <a:latin typeface="Cambria Math"/>
                            <a:ea typeface="PMingLiU" panose="02020500000000000000" pitchFamily="18" charset="-120"/>
                            <a:cs typeface="Times New Roman" panose="02020603050405020304" pitchFamily="18" charset="0"/>
                          </a:rPr>
                        </m:ctrlPr>
                      </m:sSupPr>
                      <m:e>
                        <m:d>
                          <m:dPr>
                            <m:ctrlPr>
                              <a:rPr lang="en-US" i="1">
                                <a:effectLst/>
                                <a:latin typeface="Cambria Math"/>
                                <a:ea typeface="PMingLiU" panose="02020500000000000000" pitchFamily="18" charset="-120"/>
                                <a:cs typeface="Times New Roman" panose="02020603050405020304" pitchFamily="18" charset="0"/>
                              </a:rPr>
                            </m:ctrlPr>
                          </m:dPr>
                          <m:e>
                            <m:r>
                              <a:rPr lang="en-US" i="1">
                                <a:effectLst/>
                                <a:latin typeface="Cambria Math" panose="02040503050406030204" pitchFamily="18" charset="0"/>
                                <a:ea typeface="PMingLiU" panose="02020500000000000000" pitchFamily="18" charset="-120"/>
                                <a:cs typeface="Times New Roman" panose="02020603050405020304" pitchFamily="18" charset="0"/>
                              </a:rPr>
                              <m:t>𝑤</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𝑧</m:t>
                            </m:r>
                          </m:e>
                        </m:d>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𝑤</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𝑥</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𝑦</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m:t>
                    </m:r>
                    <m:sSup>
                      <m:sSupPr>
                        <m:ctrlPr>
                          <a:rPr lang="en-US" i="1">
                            <a:effectLst/>
                            <a:latin typeface="Cambria Math"/>
                            <a:ea typeface="PMingLiU" panose="02020500000000000000" pitchFamily="18" charset="-120"/>
                            <a:cs typeface="Times New Roman" panose="02020603050405020304" pitchFamily="18" charset="0"/>
                          </a:rPr>
                        </m:ctrlPr>
                      </m:sSupPr>
                      <m:e>
                        <m:r>
                          <a:rPr lang="en-US" i="1">
                            <a:effectLst/>
                            <a:latin typeface="Cambria Math" panose="02040503050406030204" pitchFamily="18" charset="0"/>
                            <a:ea typeface="PMingLiU" panose="02020500000000000000" pitchFamily="18" charset="-120"/>
                            <a:cs typeface="Times New Roman" panose="02020603050405020304" pitchFamily="18" charset="0"/>
                          </a:rPr>
                          <m:t>𝑧</m:t>
                        </m:r>
                      </m:e>
                      <m:sup>
                        <m:r>
                          <a:rPr lang="en-US" i="1">
                            <a:effectLst/>
                            <a:latin typeface="Cambria Math" panose="02040503050406030204" pitchFamily="18" charset="0"/>
                            <a:ea typeface="PMingLiU" panose="02020500000000000000" pitchFamily="18" charset="-120"/>
                            <a:cs typeface="Times New Roman" panose="02020603050405020304" pitchFamily="18" charset="0"/>
                          </a:rPr>
                          <m:t>2</m:t>
                        </m:r>
                      </m:sup>
                    </m:sSup>
                    <m:r>
                      <a:rPr lang="en-US" i="1">
                        <a:effectLst/>
                        <a:latin typeface="Cambria Math" panose="02040503050406030204" pitchFamily="18" charset="0"/>
                        <a:ea typeface="PMingLiU" panose="02020500000000000000" pitchFamily="18" charset="-120"/>
                        <a:cs typeface="Times New Roman" panose="02020603050405020304" pitchFamily="18" charset="0"/>
                      </a:rPr>
                      <m:t>+2(</m:t>
                    </m:r>
                    <m:r>
                      <a:rPr lang="en-US" i="1">
                        <a:effectLst/>
                        <a:latin typeface="Cambria Math" panose="02040503050406030204" pitchFamily="18" charset="0"/>
                        <a:ea typeface="PMingLiU" panose="02020500000000000000" pitchFamily="18" charset="-120"/>
                        <a:cs typeface="Times New Roman" panose="02020603050405020304" pitchFamily="18" charset="0"/>
                      </a:rPr>
                      <m:t>𝑤𝑥</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𝑤𝑦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𝑤𝑧</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𝑥𝑦</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𝑥𝑧</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r>
                      <a:rPr lang="en-US" i="1">
                        <a:effectLst/>
                        <a:latin typeface="Cambria Math" panose="02040503050406030204" pitchFamily="18" charset="0"/>
                        <a:ea typeface="PMingLiU" panose="02020500000000000000" pitchFamily="18" charset="-120"/>
                        <a:cs typeface="Times New Roman" panose="02020603050405020304" pitchFamily="18" charset="0"/>
                      </a:rPr>
                      <m:t>𝑦𝑧</m:t>
                    </m:r>
                    <m:r>
                      <a:rPr lang="en-US" i="1">
                        <a:effectLst/>
                        <a:latin typeface="Cambria Math" panose="02040503050406030204" pitchFamily="18" charset="0"/>
                        <a:ea typeface="PMingLiU" panose="02020500000000000000" pitchFamily="18" charset="-120"/>
                        <a:cs typeface="Times New Roman" panose="02020603050405020304" pitchFamily="18" charset="0"/>
                      </a:rPr>
                      <m:t>)</m:t>
                    </m:r>
                  </m:oMath>
                </a14:m>
                <a:endParaRPr lang="en-US" dirty="0">
                  <a:effectLst/>
                  <a:latin typeface="Calibri" panose="020F0502020204030204" pitchFamily="34" charset="0"/>
                  <a:ea typeface="PMingLiU" panose="02020500000000000000" pitchFamily="18" charset="-12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33400" y="1295400"/>
                <a:ext cx="8305800" cy="4047647"/>
              </a:xfrm>
              <a:prstGeom prst="rect">
                <a:avLst/>
              </a:prstGeom>
              <a:blipFill rotWithShape="0">
                <a:blip r:embed="rId2"/>
                <a:stretch>
                  <a:fillRect l="-661" t="-754"/>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the terms of the binomials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c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are labeled as shown below, then the product of the two binomials can be computed mentally by 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FOIL method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4"/>
          <p:cNvPicPr>
            <a:picLocks noChangeAspect="1" noChangeArrowheads="1"/>
          </p:cNvPicPr>
          <p:nvPr/>
        </p:nvPicPr>
        <p:blipFill>
          <a:blip r:embed="rId2"/>
          <a:srcRect/>
          <a:stretch>
            <a:fillRect/>
          </a:stretch>
        </p:blipFill>
        <p:spPr bwMode="auto">
          <a:xfrm>
            <a:off x="614363" y="3810000"/>
            <a:ext cx="7843837" cy="2012950"/>
          </a:xfrm>
          <a:prstGeom prst="rect">
            <a:avLst/>
          </a:prstGeom>
          <a:noFill/>
          <a:ln w="9525" algn="ctr">
            <a:noFill/>
            <a:miter lim="800000"/>
            <a:headEnd/>
            <a:tailEnd/>
          </a:ln>
          <a:effectLst/>
        </p:spPr>
      </p:pic>
      <p:sp>
        <p:nvSpPr>
          <p:cNvPr id="6" name="Rectangle 1"/>
          <p:cNvSpPr>
            <a:spLocks noChangeArrowheads="1"/>
          </p:cNvSpPr>
          <p:nvPr/>
        </p:nvSpPr>
        <p:spPr bwMode="auto">
          <a:xfrm>
            <a:off x="2521096" y="304800"/>
            <a:ext cx="410830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PRODUCT OF TWO BINOMIALS</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2070080"/>
            <a:ext cx="8153400" cy="3416320"/>
          </a:xfrm>
          <a:prstGeom prst="rect">
            <a:avLst/>
          </a:prstGeom>
        </p:spPr>
        <p:txBody>
          <a:bodyPr wrap="square">
            <a:spAutoFit/>
          </a:bodyPr>
          <a:lstStyle/>
          <a:p>
            <a:r>
              <a:rPr lang="en-US" sz="2400" dirty="0" smtClean="0">
                <a:latin typeface="+mn-lt"/>
              </a:rPr>
              <a:t>In the following illustration, we find the product of (7</a:t>
            </a:r>
            <a:r>
              <a:rPr lang="en-US" sz="2400" i="1" dirty="0" smtClean="0">
                <a:latin typeface="+mn-lt"/>
              </a:rPr>
              <a:t>x </a:t>
            </a:r>
            <a:r>
              <a:rPr lang="en-US" sz="2400" dirty="0" smtClean="0">
                <a:latin typeface="+mn-lt"/>
              </a:rPr>
              <a:t>– 2) and (5</a:t>
            </a:r>
            <a:r>
              <a:rPr lang="en-US" sz="2400" i="1" dirty="0" smtClean="0">
                <a:latin typeface="+mn-lt"/>
              </a:rPr>
              <a:t>x </a:t>
            </a:r>
            <a:r>
              <a:rPr lang="en-US" sz="2400" dirty="0" smtClean="0">
                <a:latin typeface="+mn-lt"/>
              </a:rPr>
              <a:t>+ 4) by the FOIL method.</a:t>
            </a:r>
          </a:p>
          <a:p>
            <a:endParaRPr lang="en-US" sz="2400" dirty="0" smtClean="0">
              <a:latin typeface="+mn-lt"/>
            </a:endParaRPr>
          </a:p>
          <a:p>
            <a:endParaRPr lang="en-US" sz="2400" dirty="0" smtClean="0">
              <a:latin typeface="+mn-lt"/>
            </a:endParaRPr>
          </a:p>
          <a:p>
            <a:r>
              <a:rPr lang="en-US" sz="2400" dirty="0" smtClean="0">
                <a:latin typeface="+mn-lt"/>
              </a:rPr>
              <a:t>(7</a:t>
            </a:r>
            <a:r>
              <a:rPr lang="en-US" sz="2400" i="1" dirty="0" smtClean="0">
                <a:latin typeface="+mn-lt"/>
              </a:rPr>
              <a:t>x </a:t>
            </a:r>
            <a:r>
              <a:rPr lang="en-US" sz="2400" dirty="0" smtClean="0">
                <a:latin typeface="+mn-lt"/>
              </a:rPr>
              <a:t>– 2)(5</a:t>
            </a:r>
            <a:r>
              <a:rPr lang="en-US" sz="2400" i="1" dirty="0" smtClean="0">
                <a:latin typeface="+mn-lt"/>
              </a:rPr>
              <a:t>x </a:t>
            </a:r>
            <a:r>
              <a:rPr lang="en-US" sz="2400" dirty="0" smtClean="0">
                <a:latin typeface="+mn-lt"/>
              </a:rPr>
              <a:t>+ 4) = (7</a:t>
            </a:r>
            <a:r>
              <a:rPr lang="en-US" sz="2400" i="1" dirty="0" smtClean="0">
                <a:latin typeface="+mn-lt"/>
              </a:rPr>
              <a:t>x</a:t>
            </a:r>
            <a:r>
              <a:rPr lang="en-US" sz="2400" dirty="0" smtClean="0">
                <a:latin typeface="+mn-lt"/>
              </a:rPr>
              <a:t>)(5</a:t>
            </a:r>
            <a:r>
              <a:rPr lang="en-US" sz="2400" i="1" dirty="0" smtClean="0">
                <a:latin typeface="+mn-lt"/>
              </a:rPr>
              <a:t>x</a:t>
            </a:r>
            <a:r>
              <a:rPr lang="en-US" sz="2400" dirty="0" smtClean="0">
                <a:latin typeface="+mn-lt"/>
              </a:rPr>
              <a:t>) + (7</a:t>
            </a:r>
            <a:r>
              <a:rPr lang="en-US" sz="2400" i="1" dirty="0" smtClean="0">
                <a:latin typeface="+mn-lt"/>
              </a:rPr>
              <a:t>x</a:t>
            </a:r>
            <a:r>
              <a:rPr lang="en-US" sz="2400" dirty="0" smtClean="0">
                <a:latin typeface="+mn-lt"/>
              </a:rPr>
              <a:t>)(4) + (–2)(5</a:t>
            </a:r>
            <a:r>
              <a:rPr lang="en-US" sz="2400" i="1" dirty="0" smtClean="0">
                <a:latin typeface="+mn-lt"/>
              </a:rPr>
              <a:t>x</a:t>
            </a:r>
            <a:r>
              <a:rPr lang="en-US" sz="2400" dirty="0" smtClean="0">
                <a:latin typeface="+mn-lt"/>
              </a:rPr>
              <a:t>) + (–2)(4)</a:t>
            </a:r>
          </a:p>
          <a:p>
            <a:endParaRPr lang="en-US" sz="2400" dirty="0" smtClean="0">
              <a:latin typeface="+mn-lt"/>
            </a:endParaRPr>
          </a:p>
          <a:p>
            <a:r>
              <a:rPr lang="en-US" sz="2400" dirty="0" smtClean="0">
                <a:latin typeface="+mn-lt"/>
              </a:rPr>
              <a:t>	               =    35</a:t>
            </a:r>
            <a:r>
              <a:rPr lang="en-US" sz="2400" i="1" dirty="0" smtClean="0">
                <a:latin typeface="+mn-lt"/>
              </a:rPr>
              <a:t>x</a:t>
            </a:r>
            <a:r>
              <a:rPr lang="en-US" sz="2400" baseline="30000" dirty="0" smtClean="0">
                <a:latin typeface="+mn-lt"/>
              </a:rPr>
              <a:t>2</a:t>
            </a:r>
            <a:r>
              <a:rPr lang="en-US" sz="2400" dirty="0" smtClean="0">
                <a:latin typeface="+mn-lt"/>
              </a:rPr>
              <a:t>    +    28</a:t>
            </a:r>
            <a:r>
              <a:rPr lang="en-US" sz="2400" i="1" dirty="0" smtClean="0">
                <a:latin typeface="+mn-lt"/>
              </a:rPr>
              <a:t>x   </a:t>
            </a:r>
            <a:r>
              <a:rPr lang="en-US" sz="2400" dirty="0" smtClean="0">
                <a:latin typeface="+mn-lt"/>
              </a:rPr>
              <a:t>–    10</a:t>
            </a:r>
            <a:r>
              <a:rPr lang="en-US" sz="2400" i="1" dirty="0" smtClean="0">
                <a:latin typeface="+mn-lt"/>
              </a:rPr>
              <a:t>x     </a:t>
            </a:r>
            <a:r>
              <a:rPr lang="en-US" sz="2400" dirty="0" smtClean="0">
                <a:latin typeface="+mn-lt"/>
              </a:rPr>
              <a:t>–     8</a:t>
            </a:r>
          </a:p>
          <a:p>
            <a:endParaRPr lang="en-US" sz="2400" dirty="0" smtClean="0">
              <a:latin typeface="+mn-lt"/>
            </a:endParaRPr>
          </a:p>
          <a:p>
            <a:r>
              <a:rPr lang="en-US" sz="2400" dirty="0" smtClean="0">
                <a:latin typeface="+mn-lt"/>
              </a:rPr>
              <a:t>		    =     </a:t>
            </a:r>
            <a:r>
              <a:rPr lang="en-US" sz="2400" dirty="0" smtClean="0">
                <a:solidFill>
                  <a:srgbClr val="009AFF"/>
                </a:solidFill>
                <a:latin typeface="+mn-lt"/>
              </a:rPr>
              <a:t>35</a:t>
            </a:r>
            <a:r>
              <a:rPr lang="en-US" sz="2400" i="1" dirty="0" smtClean="0">
                <a:solidFill>
                  <a:srgbClr val="009AFF"/>
                </a:solidFill>
                <a:latin typeface="+mn-lt"/>
              </a:rPr>
              <a:t>x</a:t>
            </a:r>
            <a:r>
              <a:rPr lang="en-US" sz="2400" baseline="30000" dirty="0" smtClean="0">
                <a:solidFill>
                  <a:srgbClr val="009AFF"/>
                </a:solidFill>
                <a:latin typeface="+mn-lt"/>
              </a:rPr>
              <a:t>2</a:t>
            </a:r>
            <a:r>
              <a:rPr lang="en-US" sz="2400" dirty="0" smtClean="0">
                <a:solidFill>
                  <a:srgbClr val="009AFF"/>
                </a:solidFill>
                <a:latin typeface="+mn-lt"/>
              </a:rPr>
              <a:t> + 18</a:t>
            </a:r>
            <a:r>
              <a:rPr lang="en-US" sz="2400" i="1" dirty="0" smtClean="0">
                <a:solidFill>
                  <a:srgbClr val="009AFF"/>
                </a:solidFill>
                <a:latin typeface="+mn-lt"/>
              </a:rPr>
              <a:t>x </a:t>
            </a:r>
            <a:r>
              <a:rPr lang="en-US" sz="2400" dirty="0" smtClean="0">
                <a:solidFill>
                  <a:srgbClr val="009AFF"/>
                </a:solidFill>
                <a:latin typeface="+mn-lt"/>
              </a:rPr>
              <a:t>– 8</a:t>
            </a:r>
            <a:endParaRPr lang="en-US" sz="2400" dirty="0">
              <a:latin typeface="+mn-lt"/>
            </a:endParaRPr>
          </a:p>
        </p:txBody>
      </p:sp>
      <p:sp>
        <p:nvSpPr>
          <p:cNvPr id="3" name="Rectangle 1"/>
          <p:cNvSpPr>
            <a:spLocks noChangeArrowheads="1"/>
          </p:cNvSpPr>
          <p:nvPr/>
        </p:nvSpPr>
        <p:spPr bwMode="auto">
          <a:xfrm>
            <a:off x="2438400" y="147935"/>
            <a:ext cx="410830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PRODUCT OF TWO BINOMIALS</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4" name="Rectangle 2"/>
          <p:cNvSpPr>
            <a:spLocks noGrp="1" noChangeArrowheads="1"/>
          </p:cNvSpPr>
          <p:nvPr>
            <p:ph type="title"/>
          </p:nvPr>
        </p:nvSpPr>
        <p:spPr>
          <a:xfrm>
            <a:off x="533400" y="1371600"/>
            <a:ext cx="2286000" cy="533400"/>
          </a:xfrm>
        </p:spPr>
        <p:txBody>
          <a:bodyPr/>
          <a:lstStyle/>
          <a:p>
            <a:pPr algn="l"/>
            <a:r>
              <a:rPr lang="en-US" sz="2400" b="1" dirty="0" smtClean="0"/>
              <a:t>EXAMPLE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1295400" y="228600"/>
            <a:ext cx="709367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PRODUCT OF SUM AND DIFFERENCE OF A BINOMIAL</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69633" name="Rectangle 1"/>
          <p:cNvSpPr>
            <a:spLocks noChangeArrowheads="1"/>
          </p:cNvSpPr>
          <p:nvPr/>
        </p:nvSpPr>
        <p:spPr bwMode="auto">
          <a:xfrm>
            <a:off x="2590800" y="914400"/>
            <a:ext cx="322716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 </a:t>
            </a:r>
            <a:r>
              <a:rPr lang="en-US" sz="2800" b="1" dirty="0" smtClean="0">
                <a:latin typeface="+mn-lt"/>
                <a:ea typeface="Times New Roman" pitchFamily="18" charset="0"/>
                <a:cs typeface="Arial" pitchFamily="34" charset="0"/>
              </a:rPr>
              <a:t>y</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a:t>
            </a:r>
            <a:r>
              <a:rPr lang="en-US" sz="2800" b="1" dirty="0" smtClean="0">
                <a:latin typeface="+mn-lt"/>
                <a:ea typeface="Times New Roman" pitchFamily="18" charset="0"/>
                <a:cs typeface="Arial" pitchFamily="34" charset="0"/>
              </a:rPr>
              <a:t>x</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 =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 </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a:t>
            </a:r>
            <a:endParaRPr kumimoji="0" lang="en-US" sz="2800" b="0" u="none" strike="noStrike" cap="none" normalizeH="0" baseline="0" dirty="0" smtClean="0">
              <a:ln>
                <a:noFill/>
              </a:ln>
              <a:solidFill>
                <a:schemeClr val="tx1"/>
              </a:solidFill>
              <a:effectLst/>
              <a:latin typeface="+mn-lt"/>
              <a:cs typeface="Arial" pitchFamily="34" charset="0"/>
            </a:endParaRPr>
          </a:p>
        </p:txBody>
      </p:sp>
      <p:sp>
        <p:nvSpPr>
          <p:cNvPr id="696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4" name="Object 2"/>
          <p:cNvGraphicFramePr>
            <a:graphicFrameLocks noChangeAspect="1"/>
          </p:cNvGraphicFramePr>
          <p:nvPr/>
        </p:nvGraphicFramePr>
        <p:xfrm>
          <a:off x="933450" y="2153356"/>
          <a:ext cx="2952750" cy="437444"/>
        </p:xfrm>
        <a:graphic>
          <a:graphicData uri="http://schemas.openxmlformats.org/presentationml/2006/ole">
            <mc:AlternateContent xmlns:mc="http://schemas.openxmlformats.org/markup-compatibility/2006">
              <mc:Choice xmlns:v="urn:schemas-microsoft-com:vml" Requires="v">
                <p:oleObj spid="_x0000_s69677" name="Equation" r:id="rId3" imgW="1371600" imgH="203200" progId="Equation.3">
                  <p:embed/>
                </p:oleObj>
              </mc:Choice>
              <mc:Fallback>
                <p:oleObj name="Equation" r:id="rId3" imgW="1371600" imgH="203200" progId="Equation.3">
                  <p:embed/>
                  <p:pic>
                    <p:nvPicPr>
                      <p:cNvPr id="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2153356"/>
                        <a:ext cx="2952750" cy="437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6" name="Object 4"/>
          <p:cNvGraphicFramePr>
            <a:graphicFrameLocks noChangeAspect="1"/>
          </p:cNvGraphicFramePr>
          <p:nvPr/>
        </p:nvGraphicFramePr>
        <p:xfrm>
          <a:off x="990600" y="2892425"/>
          <a:ext cx="2982912" cy="841375"/>
        </p:xfrm>
        <a:graphic>
          <a:graphicData uri="http://schemas.openxmlformats.org/presentationml/2006/ole">
            <mc:AlternateContent xmlns:mc="http://schemas.openxmlformats.org/markup-compatibility/2006">
              <mc:Choice xmlns:v="urn:schemas-microsoft-com:vml" Requires="v">
                <p:oleObj spid="_x0000_s69678" name="Equation" r:id="rId5" imgW="1524000" imgH="431800" progId="Equation.3">
                  <p:embed/>
                </p:oleObj>
              </mc:Choice>
              <mc:Fallback>
                <p:oleObj name="Equation" r:id="rId5" imgW="1524000" imgH="431800"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92425"/>
                        <a:ext cx="2982912"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38" name="Object 6"/>
          <p:cNvGraphicFramePr>
            <a:graphicFrameLocks noChangeAspect="1"/>
          </p:cNvGraphicFramePr>
          <p:nvPr/>
        </p:nvGraphicFramePr>
        <p:xfrm>
          <a:off x="990600" y="3962399"/>
          <a:ext cx="3448062" cy="457201"/>
        </p:xfrm>
        <a:graphic>
          <a:graphicData uri="http://schemas.openxmlformats.org/presentationml/2006/ole">
            <mc:AlternateContent xmlns:mc="http://schemas.openxmlformats.org/markup-compatibility/2006">
              <mc:Choice xmlns:v="urn:schemas-microsoft-com:vml" Requires="v">
                <p:oleObj spid="_x0000_s69679" name="Equation" r:id="rId7" imgW="1727200" imgH="228600" progId="Equation.3">
                  <p:embed/>
                </p:oleObj>
              </mc:Choice>
              <mc:Fallback>
                <p:oleObj name="Equation" r:id="rId7" imgW="1727200" imgH="228600"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962399"/>
                        <a:ext cx="3448062" cy="457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9640" name="Object 8"/>
          <p:cNvGraphicFramePr>
            <a:graphicFrameLocks noChangeAspect="1"/>
          </p:cNvGraphicFramePr>
          <p:nvPr/>
        </p:nvGraphicFramePr>
        <p:xfrm>
          <a:off x="990600" y="4724400"/>
          <a:ext cx="5918200" cy="533400"/>
        </p:xfrm>
        <a:graphic>
          <a:graphicData uri="http://schemas.openxmlformats.org/presentationml/2006/ole">
            <mc:AlternateContent xmlns:mc="http://schemas.openxmlformats.org/markup-compatibility/2006">
              <mc:Choice xmlns:v="urn:schemas-microsoft-com:vml" Requires="v">
                <p:oleObj spid="_x0000_s69680" name="Equation" r:id="rId9" imgW="2959100" imgH="266700" progId="Equation.3">
                  <p:embed/>
                </p:oleObj>
              </mc:Choice>
              <mc:Fallback>
                <p:oleObj name="Equation" r:id="rId9" imgW="2959100" imgH="266700" progId="Equation.3">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4724400"/>
                        <a:ext cx="5918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a:spLocks noGrp="1" noChangeArrowheads="1"/>
          </p:cNvSpPr>
          <p:nvPr>
            <p:ph type="title"/>
          </p:nvPr>
        </p:nvSpPr>
        <p:spPr>
          <a:xfrm>
            <a:off x="533400" y="1524000"/>
            <a:ext cx="2286000" cy="533400"/>
          </a:xfrm>
        </p:spPr>
        <p:txBody>
          <a:bodyPr/>
          <a:lstStyle/>
          <a:p>
            <a:pPr algn="l"/>
            <a:r>
              <a:rPr lang="en-US" sz="2400" b="1" dirty="0" smtClean="0"/>
              <a:t>EXAMPLE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2930119" y="304800"/>
            <a:ext cx="331828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SQUARE OF A BINOMIAL</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48129" name="Rectangle 1"/>
          <p:cNvSpPr>
            <a:spLocks noChangeArrowheads="1"/>
          </p:cNvSpPr>
          <p:nvPr/>
        </p:nvSpPr>
        <p:spPr bwMode="auto">
          <a:xfrm>
            <a:off x="1066800" y="1143000"/>
            <a:ext cx="4800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+ 2xy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u="none" strike="noStrike" cap="none" normalizeH="0" baseline="0" dirty="0" smtClean="0">
              <a:ln>
                <a:noFill/>
              </a:ln>
              <a:solidFill>
                <a:schemeClr val="tx1"/>
              </a:solidFill>
              <a:effectLst/>
              <a:latin typeface="+mn-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 </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2xy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endParaRPr kumimoji="0" lang="en-US" sz="2800" b="0" u="none" strike="noStrike" cap="none" normalizeH="0" baseline="0" dirty="0" smtClean="0">
              <a:ln>
                <a:noFill/>
              </a:ln>
              <a:solidFill>
                <a:schemeClr val="tx1"/>
              </a:solidFill>
              <a:effectLst/>
              <a:latin typeface="+mn-lt"/>
              <a:cs typeface="Arial" pitchFamily="34" charset="0"/>
            </a:endParaRPr>
          </a:p>
        </p:txBody>
      </p:sp>
      <p:sp>
        <p:nvSpPr>
          <p:cNvPr id="481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0" name="Object 2"/>
          <p:cNvGraphicFramePr>
            <a:graphicFrameLocks noChangeAspect="1"/>
          </p:cNvGraphicFramePr>
          <p:nvPr/>
        </p:nvGraphicFramePr>
        <p:xfrm>
          <a:off x="1377950" y="3358410"/>
          <a:ext cx="2051050" cy="603990"/>
        </p:xfrm>
        <a:graphic>
          <a:graphicData uri="http://schemas.openxmlformats.org/presentationml/2006/ole">
            <mc:AlternateContent xmlns:mc="http://schemas.openxmlformats.org/markup-compatibility/2006">
              <mc:Choice xmlns:v="urn:schemas-microsoft-com:vml" Requires="v">
                <p:oleObj spid="_x0000_s48162" name="Equation" r:id="rId3" imgW="774364" imgH="228501" progId="Equation.3">
                  <p:embed/>
                </p:oleObj>
              </mc:Choice>
              <mc:Fallback>
                <p:oleObj name="Equation" r:id="rId3" imgW="774364" imgH="228501"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3358410"/>
                        <a:ext cx="2051050" cy="6039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2" name="Object 4"/>
          <p:cNvGraphicFramePr>
            <a:graphicFrameLocks noChangeAspect="1"/>
          </p:cNvGraphicFramePr>
          <p:nvPr/>
        </p:nvGraphicFramePr>
        <p:xfrm>
          <a:off x="1371600" y="4267200"/>
          <a:ext cx="2438400" cy="609600"/>
        </p:xfrm>
        <a:graphic>
          <a:graphicData uri="http://schemas.openxmlformats.org/presentationml/2006/ole">
            <mc:AlternateContent xmlns:mc="http://schemas.openxmlformats.org/markup-compatibility/2006">
              <mc:Choice xmlns:v="urn:schemas-microsoft-com:vml" Requires="v">
                <p:oleObj spid="_x0000_s48163" name="Equation" r:id="rId5" imgW="914400" imgH="228600" progId="Equation.3">
                  <p:embed/>
                </p:oleObj>
              </mc:Choice>
              <mc:Fallback>
                <p:oleObj name="Equation" r:id="rId5" imgW="914400" imgH="228600"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267200"/>
                        <a:ext cx="2438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4" name="Object 6"/>
          <p:cNvGraphicFramePr>
            <a:graphicFrameLocks noChangeAspect="1"/>
          </p:cNvGraphicFramePr>
          <p:nvPr/>
        </p:nvGraphicFramePr>
        <p:xfrm>
          <a:off x="1447800" y="5181600"/>
          <a:ext cx="2767585" cy="609600"/>
        </p:xfrm>
        <a:graphic>
          <a:graphicData uri="http://schemas.openxmlformats.org/presentationml/2006/ole">
            <mc:AlternateContent xmlns:mc="http://schemas.openxmlformats.org/markup-compatibility/2006">
              <mc:Choice xmlns:v="urn:schemas-microsoft-com:vml" Requires="v">
                <p:oleObj spid="_x0000_s48164" name="Equation" r:id="rId7" imgW="1079032" imgH="241195" progId="Equation.3">
                  <p:embed/>
                </p:oleObj>
              </mc:Choice>
              <mc:Fallback>
                <p:oleObj name="Equation" r:id="rId7" imgW="1079032" imgH="241195"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181600"/>
                        <a:ext cx="276758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Grp="1" noChangeArrowheads="1"/>
          </p:cNvSpPr>
          <p:nvPr>
            <p:ph type="title"/>
          </p:nvPr>
        </p:nvSpPr>
        <p:spPr>
          <a:xfrm>
            <a:off x="381000" y="2667000"/>
            <a:ext cx="2286000" cy="533400"/>
          </a:xfrm>
        </p:spPr>
        <p:txBody>
          <a:bodyPr/>
          <a:lstStyle/>
          <a:p>
            <a:pPr algn="l"/>
            <a:r>
              <a:rPr lang="en-US" sz="2400" b="1" dirty="0" smtClean="0"/>
              <a:t>EXAMPLE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3073160" y="304800"/>
            <a:ext cx="294664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CUBE OF A BINOMIAL</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68609" name="Rectangle 1"/>
          <p:cNvSpPr>
            <a:spLocks noChangeArrowheads="1"/>
          </p:cNvSpPr>
          <p:nvPr/>
        </p:nvSpPr>
        <p:spPr bwMode="auto">
          <a:xfrm>
            <a:off x="762000" y="914400"/>
            <a:ext cx="66294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Arial" pitchFamily="34" charset="0"/>
              </a:rPr>
              <a:t>(</a:t>
            </a:r>
            <a:r>
              <a:rPr lang="en-US" sz="2800" b="1" dirty="0" smtClean="0">
                <a:latin typeface="+mn-lt"/>
                <a:ea typeface="Times New Roman" pitchFamily="18" charset="0"/>
                <a:cs typeface="Arial" pitchFamily="34" charset="0"/>
              </a:rPr>
              <a:t>x</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+ 3x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y+ 3xy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p>
          <a:p>
            <a:pPr marL="0" marR="0" lvl="0" indent="0" defTabSz="914400" rtl="0" eaLnBrk="1" fontAlgn="base" latinLnBrk="0" hangingPunct="1">
              <a:lnSpc>
                <a:spcPct val="100000"/>
              </a:lnSpc>
              <a:spcBef>
                <a:spcPct val="0"/>
              </a:spcBef>
              <a:spcAft>
                <a:spcPct val="0"/>
              </a:spcAft>
              <a:buClrTx/>
              <a:buSzTx/>
              <a:buFontTx/>
              <a:buNone/>
              <a:tabLst/>
            </a:pPr>
            <a:endParaRPr lang="en-US" sz="2800" dirty="0" smtClean="0">
              <a:latin typeface="+mn-lt"/>
              <a:ea typeface="Times New Roman"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3x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lang="en-US" sz="2800" b="1" dirty="0" smtClean="0">
                <a:latin typeface="+mn-lt"/>
                <a:ea typeface="Times New Roman" pitchFamily="18" charset="0"/>
                <a:cs typeface="Arial" pitchFamily="34" charset="0"/>
              </a:rPr>
              <a:t>y</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+ 3xy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endParaRPr kumimoji="0" lang="en-US" sz="2800" b="0" u="none" strike="noStrike" cap="none" normalizeH="0" baseline="0" dirty="0" smtClean="0">
              <a:ln>
                <a:noFill/>
              </a:ln>
              <a:solidFill>
                <a:schemeClr val="tx1"/>
              </a:solidFill>
              <a:effectLst/>
              <a:latin typeface="+mn-lt"/>
              <a:cs typeface="Arial" pitchFamily="34" charset="0"/>
            </a:endParaRPr>
          </a:p>
        </p:txBody>
      </p:sp>
      <p:sp>
        <p:nvSpPr>
          <p:cNvPr id="6861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8610" name="Object 2"/>
          <p:cNvGraphicFramePr>
            <a:graphicFrameLocks noChangeAspect="1"/>
          </p:cNvGraphicFramePr>
          <p:nvPr/>
        </p:nvGraphicFramePr>
        <p:xfrm>
          <a:off x="914400" y="3209769"/>
          <a:ext cx="2082800" cy="600231"/>
        </p:xfrm>
        <a:graphic>
          <a:graphicData uri="http://schemas.openxmlformats.org/presentationml/2006/ole">
            <mc:AlternateContent xmlns:mc="http://schemas.openxmlformats.org/markup-compatibility/2006">
              <mc:Choice xmlns:v="urn:schemas-microsoft-com:vml" Requires="v">
                <p:oleObj spid="_x0000_s68642" name="Equation" r:id="rId3" imgW="825500" imgH="241300" progId="Equation.3">
                  <p:embed/>
                </p:oleObj>
              </mc:Choice>
              <mc:Fallback>
                <p:oleObj name="Equation" r:id="rId3" imgW="825500" imgH="241300"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09769"/>
                        <a:ext cx="2082800" cy="600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8612" name="Object 4"/>
          <p:cNvGraphicFramePr>
            <a:graphicFrameLocks noChangeAspect="1"/>
          </p:cNvGraphicFramePr>
          <p:nvPr/>
        </p:nvGraphicFramePr>
        <p:xfrm>
          <a:off x="914400" y="4038600"/>
          <a:ext cx="1984375" cy="533400"/>
        </p:xfrm>
        <a:graphic>
          <a:graphicData uri="http://schemas.openxmlformats.org/presentationml/2006/ole">
            <mc:AlternateContent xmlns:mc="http://schemas.openxmlformats.org/markup-compatibility/2006">
              <mc:Choice xmlns:v="urn:schemas-microsoft-com:vml" Requires="v">
                <p:oleObj spid="_x0000_s68643" name="Equation" r:id="rId5" imgW="990170" imgH="266584" progId="Equation.3">
                  <p:embed/>
                </p:oleObj>
              </mc:Choice>
              <mc:Fallback>
                <p:oleObj name="Equation" r:id="rId5" imgW="990170" imgH="266584" progId="Equation.3">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038600"/>
                        <a:ext cx="19843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8614" name="Object 6"/>
          <p:cNvGraphicFramePr>
            <a:graphicFrameLocks noChangeAspect="1"/>
          </p:cNvGraphicFramePr>
          <p:nvPr/>
        </p:nvGraphicFramePr>
        <p:xfrm>
          <a:off x="914400" y="4726649"/>
          <a:ext cx="2020887" cy="607351"/>
        </p:xfrm>
        <a:graphic>
          <a:graphicData uri="http://schemas.openxmlformats.org/presentationml/2006/ole">
            <mc:AlternateContent xmlns:mc="http://schemas.openxmlformats.org/markup-compatibility/2006">
              <mc:Choice xmlns:v="urn:schemas-microsoft-com:vml" Requires="v">
                <p:oleObj spid="_x0000_s68644" name="Equation" r:id="rId7" imgW="888614" imgH="266584" progId="Equation.3">
                  <p:embed/>
                </p:oleObj>
              </mc:Choice>
              <mc:Fallback>
                <p:oleObj name="Equation" r:id="rId7" imgW="888614" imgH="266584" progId="Equation.3">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726649"/>
                        <a:ext cx="2020887" cy="607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
          <p:cNvSpPr>
            <a:spLocks noGrp="1" noChangeArrowheads="1"/>
          </p:cNvSpPr>
          <p:nvPr>
            <p:ph type="title"/>
          </p:nvPr>
        </p:nvSpPr>
        <p:spPr>
          <a:xfrm>
            <a:off x="457200" y="2514600"/>
            <a:ext cx="2286000" cy="533400"/>
          </a:xfrm>
        </p:spPr>
        <p:txBody>
          <a:bodyPr/>
          <a:lstStyle/>
          <a:p>
            <a:pPr algn="l"/>
            <a:r>
              <a:rPr lang="en-US" sz="2400" b="1" dirty="0" smtClean="0"/>
              <a:t>EXAMPLE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1524000" y="304800"/>
            <a:ext cx="562211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PRODUCT</a:t>
            </a:r>
            <a:r>
              <a:rPr kumimoji="0" lang="en-US" sz="2400" b="1" i="0" u="none" strike="noStrike" cap="none" normalizeH="0" dirty="0" smtClean="0">
                <a:ln>
                  <a:noFill/>
                </a:ln>
                <a:solidFill>
                  <a:schemeClr val="tx1"/>
                </a:solidFill>
                <a:effectLst/>
                <a:latin typeface="+mn-lt"/>
                <a:ea typeface="Times New Roman" pitchFamily="18" charset="0"/>
                <a:cs typeface="Arial" pitchFamily="34" charset="0"/>
              </a:rPr>
              <a:t> </a:t>
            </a: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A BINOMIAL  AND A TRINOMIAL</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3" name="Rectangle 1"/>
          <p:cNvSpPr>
            <a:spLocks noChangeArrowheads="1"/>
          </p:cNvSpPr>
          <p:nvPr/>
        </p:nvSpPr>
        <p:spPr bwMode="auto">
          <a:xfrm>
            <a:off x="1066800" y="914400"/>
            <a:ext cx="66294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800" b="1" dirty="0" smtClean="0">
                <a:latin typeface="+mn-lt"/>
                <a:ea typeface="Times New Roman" pitchFamily="18" charset="0"/>
                <a:cs typeface="Arial" pitchFamily="34" charset="0"/>
              </a:rPr>
              <a:t>(x</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dirty="0" smtClean="0">
                <a:ln>
                  <a:noFill/>
                </a:ln>
                <a:solidFill>
                  <a:schemeClr val="tx1"/>
                </a:solidFill>
                <a:effectLst/>
                <a:latin typeface="+mn-lt"/>
                <a:ea typeface="Times New Roman" pitchFamily="18" charset="0"/>
                <a:cs typeface="Arial" pitchFamily="34" charset="0"/>
              </a:rPr>
              <a:t>(x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dirty="0" smtClean="0">
                <a:ln>
                  <a:noFill/>
                </a:ln>
                <a:solidFill>
                  <a:schemeClr val="tx1"/>
                </a:solidFill>
                <a:effectLst/>
                <a:latin typeface="+mn-lt"/>
                <a:ea typeface="Times New Roman" pitchFamily="18" charset="0"/>
                <a:cs typeface="Arial" pitchFamily="34" charset="0"/>
              </a:rPr>
              <a:t>-xy+y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dirty="0" smtClean="0">
                <a:ln>
                  <a:noFill/>
                </a:ln>
                <a:solidFill>
                  <a:schemeClr val="tx1"/>
                </a:solidFill>
                <a:effectLst/>
                <a:latin typeface="+mn-lt"/>
                <a:ea typeface="Times New Roman" pitchFamily="18" charset="0"/>
                <a:cs typeface="Arial" pitchFamily="34" charset="0"/>
              </a:rPr>
              <a:t>)</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p>
          <a:p>
            <a:pPr marL="0" marR="0" lvl="0" indent="0" defTabSz="914400" rtl="0" eaLnBrk="1" fontAlgn="base" latinLnBrk="0" hangingPunct="1">
              <a:lnSpc>
                <a:spcPct val="100000"/>
              </a:lnSpc>
              <a:spcBef>
                <a:spcPct val="0"/>
              </a:spcBef>
              <a:spcAft>
                <a:spcPct val="0"/>
              </a:spcAft>
              <a:buClrTx/>
              <a:buSzTx/>
              <a:buFontTx/>
              <a:buNone/>
              <a:tabLst/>
            </a:pPr>
            <a:endParaRPr lang="en-US" sz="2800" dirty="0" smtClean="0">
              <a:latin typeface="+mn-lt"/>
              <a:ea typeface="Times New Roman" pitchFamily="18" charset="0"/>
              <a:cs typeface="Arial" pitchFamily="34" charset="0"/>
            </a:endParaRPr>
          </a:p>
          <a:p>
            <a:pPr lvl="0"/>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 – y)</a:t>
            </a:r>
            <a:r>
              <a:rPr kumimoji="0" lang="en-US" sz="2800" b="1" u="none" strike="noStrike" cap="none" normalizeH="0" dirty="0" smtClean="0">
                <a:ln>
                  <a:noFill/>
                </a:ln>
                <a:solidFill>
                  <a:schemeClr val="tx1"/>
                </a:solidFill>
                <a:effectLst/>
                <a:latin typeface="+mn-lt"/>
                <a:ea typeface="Times New Roman" pitchFamily="18" charset="0"/>
                <a:cs typeface="Arial" pitchFamily="34" charset="0"/>
              </a:rPr>
              <a:t>(</a:t>
            </a:r>
            <a:r>
              <a:rPr lang="en-US" sz="2800" b="1" dirty="0" smtClean="0">
                <a:latin typeface="+mn-lt"/>
                <a:ea typeface="Times New Roman" pitchFamily="18" charset="0"/>
                <a:cs typeface="Arial" pitchFamily="34" charset="0"/>
              </a:rPr>
              <a:t>x</a:t>
            </a:r>
            <a:r>
              <a:rPr lang="en-US" sz="2800" b="1" baseline="30000" dirty="0" smtClean="0">
                <a:latin typeface="+mn-lt"/>
                <a:ea typeface="Times New Roman" pitchFamily="18" charset="0"/>
                <a:cs typeface="Arial" pitchFamily="34" charset="0"/>
              </a:rPr>
              <a:t>2</a:t>
            </a:r>
            <a:r>
              <a:rPr lang="en-US" sz="2800" b="1" dirty="0" smtClean="0">
                <a:latin typeface="+mn-lt"/>
                <a:ea typeface="Times New Roman" pitchFamily="18" charset="0"/>
                <a:cs typeface="Arial" pitchFamily="34" charset="0"/>
              </a:rPr>
              <a:t>+xy+y</a:t>
            </a:r>
            <a:r>
              <a:rPr lang="en-US" sz="2800" b="1" baseline="30000" dirty="0" smtClean="0">
                <a:latin typeface="+mn-lt"/>
                <a:ea typeface="Times New Roman" pitchFamily="18" charset="0"/>
                <a:cs typeface="Arial" pitchFamily="34" charset="0"/>
              </a:rPr>
              <a:t>2</a:t>
            </a:r>
            <a:r>
              <a:rPr lang="en-US" sz="2800" b="1" dirty="0" smtClean="0">
                <a:latin typeface="+mn-lt"/>
                <a:ea typeface="Times New Roman" pitchFamily="18" charset="0"/>
                <a:cs typeface="Arial" pitchFamily="34" charset="0"/>
              </a:rPr>
              <a:t>)</a:t>
            </a:r>
            <a:r>
              <a:rPr lang="en-US" sz="2800" b="1" baseline="30000" dirty="0" smtClean="0">
                <a:latin typeface="+mn-lt"/>
                <a:ea typeface="Times New Roman" pitchFamily="18" charset="0"/>
                <a:cs typeface="Arial" pitchFamily="34" charset="0"/>
              </a:rPr>
              <a:t> </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3</a:t>
            </a:r>
            <a:endParaRPr kumimoji="0" lang="en-US" sz="2800" b="0" u="none" strike="noStrike" cap="none" normalizeH="0" baseline="0" dirty="0" smtClean="0">
              <a:ln>
                <a:noFill/>
              </a:ln>
              <a:solidFill>
                <a:schemeClr val="tx1"/>
              </a:solidFill>
              <a:effectLst/>
              <a:latin typeface="+mn-lt"/>
              <a:cs typeface="Arial" pitchFamily="34" charset="0"/>
            </a:endParaRPr>
          </a:p>
        </p:txBody>
      </p: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7585" name="Object 1"/>
          <p:cNvGraphicFramePr>
            <a:graphicFrameLocks noChangeAspect="1"/>
          </p:cNvGraphicFramePr>
          <p:nvPr/>
        </p:nvGraphicFramePr>
        <p:xfrm>
          <a:off x="660400" y="3505200"/>
          <a:ext cx="4216400" cy="496888"/>
        </p:xfrm>
        <a:graphic>
          <a:graphicData uri="http://schemas.openxmlformats.org/presentationml/2006/ole">
            <mc:AlternateContent xmlns:mc="http://schemas.openxmlformats.org/markup-compatibility/2006">
              <mc:Choice xmlns:v="urn:schemas-microsoft-com:vml" Requires="v">
                <p:oleObj spid="_x0000_s67606" name="Equation" r:id="rId3" imgW="1943100" imgH="228600" progId="Equation.3">
                  <p:embed/>
                </p:oleObj>
              </mc:Choice>
              <mc:Fallback>
                <p:oleObj name="Equation" r:id="rId3" imgW="1943100" imgH="2286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3505200"/>
                        <a:ext cx="4216400"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7587" name="Object 3"/>
          <p:cNvGraphicFramePr>
            <a:graphicFrameLocks noChangeAspect="1"/>
          </p:cNvGraphicFramePr>
          <p:nvPr/>
        </p:nvGraphicFramePr>
        <p:xfrm>
          <a:off x="660400" y="4419600"/>
          <a:ext cx="4216400" cy="457200"/>
        </p:xfrm>
        <a:graphic>
          <a:graphicData uri="http://schemas.openxmlformats.org/presentationml/2006/ole">
            <mc:AlternateContent xmlns:mc="http://schemas.openxmlformats.org/markup-compatibility/2006">
              <mc:Choice xmlns:v="urn:schemas-microsoft-com:vml" Requires="v">
                <p:oleObj spid="_x0000_s67607" name="Equation" r:id="rId5" imgW="2108200" imgH="228600" progId="Equation.3">
                  <p:embed/>
                </p:oleObj>
              </mc:Choice>
              <mc:Fallback>
                <p:oleObj name="Equation" r:id="rId5" imgW="2108200" imgH="2286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4419600"/>
                        <a:ext cx="4216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381000" y="2743200"/>
            <a:ext cx="2286000" cy="533400"/>
          </a:xfrm>
        </p:spPr>
        <p:txBody>
          <a:bodyPr/>
          <a:lstStyle/>
          <a:p>
            <a:pPr algn="l"/>
            <a:r>
              <a:rPr lang="en-US" sz="2400" b="1" dirty="0" smtClean="0"/>
              <a:t>EXAMPLE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1524000" y="304800"/>
            <a:ext cx="382822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smtClean="0">
                <a:latin typeface="+mn-lt"/>
                <a:ea typeface="Times New Roman" pitchFamily="18" charset="0"/>
                <a:cs typeface="Arial" pitchFamily="34" charset="0"/>
              </a:rPr>
              <a:t>SQUARE OF A POLY</a:t>
            </a:r>
            <a:r>
              <a:rPr kumimoji="0" lang="en-US" sz="2400" b="1" i="0" u="none" strike="noStrike" cap="none" normalizeH="0" baseline="0" dirty="0" smtClean="0">
                <a:ln>
                  <a:noFill/>
                </a:ln>
                <a:solidFill>
                  <a:schemeClr val="tx1"/>
                </a:solidFill>
                <a:effectLst/>
                <a:latin typeface="+mn-lt"/>
                <a:ea typeface="Times New Roman" pitchFamily="18" charset="0"/>
                <a:cs typeface="Arial" pitchFamily="34" charset="0"/>
              </a:rPr>
              <a:t>NOMIAL</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66561" name="Rectangle 1"/>
          <p:cNvSpPr>
            <a:spLocks noChangeArrowheads="1"/>
          </p:cNvSpPr>
          <p:nvPr/>
        </p:nvSpPr>
        <p:spPr bwMode="auto">
          <a:xfrm>
            <a:off x="304800" y="1447800"/>
            <a:ext cx="601587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 + y + z)</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+z</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+ 2xy + 2xz + 2yz</a:t>
            </a:r>
            <a:endParaRPr kumimoji="0" lang="en-US" sz="2800" b="0" u="none" strike="noStrike" cap="none" normalizeH="0" baseline="0" dirty="0" smtClean="0">
              <a:ln>
                <a:noFill/>
              </a:ln>
              <a:solidFill>
                <a:schemeClr val="tx1"/>
              </a:solidFill>
              <a:effectLst/>
              <a:latin typeface="+mn-lt"/>
              <a:cs typeface="Arial" pitchFamily="34" charset="0"/>
            </a:endParaRPr>
          </a:p>
        </p:txBody>
      </p:sp>
      <p:sp>
        <p:nvSpPr>
          <p:cNvPr id="4" name="Rectangle 1"/>
          <p:cNvSpPr>
            <a:spLocks noChangeArrowheads="1"/>
          </p:cNvSpPr>
          <p:nvPr/>
        </p:nvSpPr>
        <p:spPr bwMode="auto">
          <a:xfrm>
            <a:off x="-76200" y="2438401"/>
            <a:ext cx="9448799"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(w+ x + y + z)</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w</a:t>
            </a:r>
            <a:r>
              <a:rPr lang="en-US" sz="2800" b="1" baseline="30000" dirty="0" smtClean="0">
                <a:latin typeface="+mn-lt"/>
                <a:ea typeface="Times New Roman" pitchFamily="18" charset="0"/>
                <a:cs typeface="Arial" pitchFamily="34" charset="0"/>
              </a:rPr>
              <a:t>2 </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a:t>
            </a:r>
            <a:r>
              <a:rPr lang="en-US" sz="2800" b="1" baseline="30000" dirty="0" smtClean="0">
                <a:latin typeface="+mn-lt"/>
                <a:ea typeface="Times New Roman" pitchFamily="18" charset="0"/>
                <a:cs typeface="Arial" pitchFamily="34" charset="0"/>
              </a:rPr>
              <a:t> </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x</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y</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+z</a:t>
            </a:r>
            <a:r>
              <a:rPr kumimoji="0" lang="en-US" sz="2800" b="1" u="none" strike="noStrike" cap="none" normalizeH="0" baseline="30000" dirty="0" smtClean="0">
                <a:ln>
                  <a:noFill/>
                </a:ln>
                <a:solidFill>
                  <a:schemeClr val="tx1"/>
                </a:solidFill>
                <a:effectLst/>
                <a:latin typeface="+mn-lt"/>
                <a:ea typeface="Times New Roman" pitchFamily="18" charset="0"/>
                <a:cs typeface="Arial" pitchFamily="34" charset="0"/>
              </a:rPr>
              <a:t>2</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+ 2(</a:t>
            </a:r>
            <a:r>
              <a:rPr kumimoji="0" lang="en-US" sz="2800" b="1" u="none" strike="noStrike" cap="none" normalizeH="0" baseline="0" dirty="0" err="1" smtClean="0">
                <a:ln>
                  <a:noFill/>
                </a:ln>
                <a:solidFill>
                  <a:schemeClr val="tx1"/>
                </a:solidFill>
                <a:effectLst/>
                <a:latin typeface="+mn-lt"/>
                <a:ea typeface="Times New Roman" pitchFamily="18" charset="0"/>
                <a:cs typeface="Arial" pitchFamily="34" charset="0"/>
              </a:rPr>
              <a:t>wx</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a:t>
            </a:r>
            <a:r>
              <a:rPr kumimoji="0" lang="en-US" sz="2800" b="1" u="none" strike="noStrike" cap="none" normalizeH="0" baseline="0" dirty="0" err="1" smtClean="0">
                <a:ln>
                  <a:noFill/>
                </a:ln>
                <a:solidFill>
                  <a:schemeClr val="tx1"/>
                </a:solidFill>
                <a:effectLst/>
                <a:latin typeface="+mn-lt"/>
                <a:ea typeface="Times New Roman" pitchFamily="18" charset="0"/>
                <a:cs typeface="Arial" pitchFamily="34" charset="0"/>
              </a:rPr>
              <a:t>wy</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a:t>
            </a:r>
            <a:r>
              <a:rPr kumimoji="0" lang="en-US" sz="2800" b="1" u="none" strike="noStrike" cap="none" normalizeH="0" baseline="0" dirty="0" err="1" smtClean="0">
                <a:ln>
                  <a:noFill/>
                </a:ln>
                <a:solidFill>
                  <a:schemeClr val="tx1"/>
                </a:solidFill>
                <a:effectLst/>
                <a:latin typeface="+mn-lt"/>
                <a:ea typeface="Times New Roman" pitchFamily="18" charset="0"/>
                <a:cs typeface="Arial" pitchFamily="34" charset="0"/>
              </a:rPr>
              <a:t>wz</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a:t>
            </a:r>
            <a:r>
              <a:rPr kumimoji="0" lang="en-US" sz="2800" b="1" u="none" strike="noStrike" cap="none" normalizeH="0" baseline="0" dirty="0" err="1" smtClean="0">
                <a:ln>
                  <a:noFill/>
                </a:ln>
                <a:solidFill>
                  <a:schemeClr val="tx1"/>
                </a:solidFill>
                <a:effectLst/>
                <a:latin typeface="+mn-lt"/>
                <a:ea typeface="Times New Roman" pitchFamily="18" charset="0"/>
                <a:cs typeface="Arial" pitchFamily="34" charset="0"/>
              </a:rPr>
              <a:t>xy</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 </a:t>
            </a:r>
            <a:r>
              <a:rPr kumimoji="0" lang="en-US" sz="2800" b="1" u="none" strike="noStrike" cap="none" normalizeH="0" baseline="0" dirty="0" err="1" smtClean="0">
                <a:ln>
                  <a:noFill/>
                </a:ln>
                <a:solidFill>
                  <a:schemeClr val="tx1"/>
                </a:solidFill>
                <a:effectLst/>
                <a:latin typeface="+mn-lt"/>
                <a:ea typeface="Times New Roman" pitchFamily="18" charset="0"/>
                <a:cs typeface="Arial" pitchFamily="34" charset="0"/>
              </a:rPr>
              <a:t>xz</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 +</a:t>
            </a:r>
            <a:r>
              <a:rPr kumimoji="0" lang="en-US" sz="2800" b="1" u="none" strike="noStrike" cap="none" normalizeH="0" dirty="0" smtClean="0">
                <a:ln>
                  <a:noFill/>
                </a:ln>
                <a:solidFill>
                  <a:schemeClr val="tx1"/>
                </a:solidFill>
                <a:effectLst/>
                <a:latin typeface="+mn-lt"/>
                <a:ea typeface="Times New Roman" pitchFamily="18" charset="0"/>
                <a:cs typeface="Arial" pitchFamily="34" charset="0"/>
              </a:rPr>
              <a:t> </a:t>
            </a:r>
            <a:r>
              <a:rPr kumimoji="0" lang="en-US" sz="2800" b="1" u="none" strike="noStrike" cap="none" normalizeH="0" baseline="0" dirty="0" err="1" smtClean="0">
                <a:ln>
                  <a:noFill/>
                </a:ln>
                <a:solidFill>
                  <a:schemeClr val="tx1"/>
                </a:solidFill>
                <a:effectLst/>
                <a:latin typeface="+mn-lt"/>
                <a:ea typeface="Times New Roman" pitchFamily="18" charset="0"/>
                <a:cs typeface="Arial" pitchFamily="34" charset="0"/>
              </a:rPr>
              <a:t>yz</a:t>
            </a:r>
            <a:r>
              <a:rPr kumimoji="0" lang="en-US" sz="2800" b="1" u="none" strike="noStrike" cap="none" normalizeH="0" baseline="0" dirty="0" smtClean="0">
                <a:ln>
                  <a:noFill/>
                </a:ln>
                <a:solidFill>
                  <a:schemeClr val="tx1"/>
                </a:solidFill>
                <a:effectLst/>
                <a:latin typeface="+mn-lt"/>
                <a:ea typeface="Times New Roman" pitchFamily="18" charset="0"/>
                <a:cs typeface="Arial" pitchFamily="34" charset="0"/>
              </a:rPr>
              <a:t>)</a:t>
            </a:r>
            <a:endParaRPr kumimoji="0" lang="en-US" sz="2800" b="0" u="none" strike="noStrike" cap="none" normalizeH="0" baseline="0" dirty="0" smtClean="0">
              <a:ln>
                <a:noFill/>
              </a:ln>
              <a:solidFill>
                <a:schemeClr val="tx1"/>
              </a:solidFill>
              <a:effectLst/>
              <a:latin typeface="+mn-lt"/>
              <a:cs typeface="Arial" pitchFamily="34" charset="0"/>
            </a:endParaRPr>
          </a:p>
        </p:txBody>
      </p:sp>
      <p:sp>
        <p:nvSpPr>
          <p:cNvPr id="665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6562" name="Object 2"/>
          <p:cNvGraphicFramePr>
            <a:graphicFrameLocks noChangeAspect="1"/>
          </p:cNvGraphicFramePr>
          <p:nvPr/>
        </p:nvGraphicFramePr>
        <p:xfrm>
          <a:off x="609601" y="3969526"/>
          <a:ext cx="2438400" cy="526274"/>
        </p:xfrm>
        <a:graphic>
          <a:graphicData uri="http://schemas.openxmlformats.org/presentationml/2006/ole">
            <mc:AlternateContent xmlns:mc="http://schemas.openxmlformats.org/markup-compatibility/2006">
              <mc:Choice xmlns:v="urn:schemas-microsoft-com:vml" Requires="v">
                <p:oleObj spid="_x0000_s66583" name="Equation" r:id="rId3" imgW="1104900" imgH="241300" progId="Equation.3">
                  <p:embed/>
                </p:oleObj>
              </mc:Choice>
              <mc:Fallback>
                <p:oleObj name="Equation" r:id="rId3" imgW="1104900" imgH="2413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3969526"/>
                        <a:ext cx="2438400" cy="526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6564" name="Object 4"/>
          <p:cNvGraphicFramePr>
            <a:graphicFrameLocks noChangeAspect="1"/>
          </p:cNvGraphicFramePr>
          <p:nvPr/>
        </p:nvGraphicFramePr>
        <p:xfrm>
          <a:off x="609600" y="4800600"/>
          <a:ext cx="3357562" cy="609600"/>
        </p:xfrm>
        <a:graphic>
          <a:graphicData uri="http://schemas.openxmlformats.org/presentationml/2006/ole">
            <mc:AlternateContent xmlns:mc="http://schemas.openxmlformats.org/markup-compatibility/2006">
              <mc:Choice xmlns:v="urn:schemas-microsoft-com:vml" Requires="v">
                <p:oleObj spid="_x0000_s66584" name="Equation" r:id="rId5" imgW="1308100" imgH="241300" progId="Equation.3">
                  <p:embed/>
                </p:oleObj>
              </mc:Choice>
              <mc:Fallback>
                <p:oleObj name="Equation" r:id="rId5" imgW="1308100" imgH="241300" progId="Equation.3">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800600"/>
                        <a:ext cx="3357562"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p:cNvSpPr>
            <a:spLocks noGrp="1" noChangeArrowheads="1"/>
          </p:cNvSpPr>
          <p:nvPr>
            <p:ph type="title"/>
          </p:nvPr>
        </p:nvSpPr>
        <p:spPr>
          <a:xfrm>
            <a:off x="381000" y="3276600"/>
            <a:ext cx="2286000" cy="533400"/>
          </a:xfrm>
        </p:spPr>
        <p:txBody>
          <a:bodyPr/>
          <a:lstStyle/>
          <a:p>
            <a:pPr algn="l"/>
            <a:r>
              <a:rPr lang="en-US" sz="2400" b="1" dirty="0" smtClean="0"/>
              <a:t>EXAMPLE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FACTORING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p:cNvSpPr>
            <a:spLocks noChangeArrowheads="1"/>
          </p:cNvSpPr>
          <p:nvPr/>
        </p:nvSpPr>
        <p:spPr bwMode="auto">
          <a:xfrm>
            <a:off x="0" y="99060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In the expression</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2xy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each of the factors 2 , x and y can be considered as a coefficient of the other, where 2 is called the </a:t>
            </a: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numerical coefficient</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of x y  and </a:t>
            </a:r>
            <a:r>
              <a:rPr kumimoji="0" lang="en-US" sz="2400" b="0" i="0" u="none" strike="noStrike" cap="none" normalizeH="0" baseline="0" dirty="0" err="1" smtClean="0">
                <a:ln>
                  <a:noFill/>
                </a:ln>
                <a:solidFill>
                  <a:schemeClr val="tx1"/>
                </a:solidFill>
                <a:effectLst/>
                <a:latin typeface="+mn-lt"/>
                <a:ea typeface="Times New Roman" pitchFamily="18" charset="0"/>
                <a:cs typeface="Times New Roman" pitchFamily="18" charset="0"/>
              </a:rPr>
              <a:t>xy</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is the </a:t>
            </a:r>
            <a:r>
              <a:rPr kumimoji="0" lang="en-US" sz="2400" b="1" i="1" u="none" strike="noStrike" cap="none" normalizeH="0" baseline="0" dirty="0" smtClean="0">
                <a:ln>
                  <a:noFill/>
                </a:ln>
                <a:solidFill>
                  <a:schemeClr val="tx1"/>
                </a:solidFill>
                <a:effectLst/>
                <a:latin typeface="+mn-lt"/>
                <a:ea typeface="Times New Roman" pitchFamily="18" charset="0"/>
                <a:cs typeface="Times New Roman" pitchFamily="18" charset="0"/>
              </a:rPr>
              <a:t>literal coefficient</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of 2. </a:t>
            </a:r>
          </a:p>
        </p:txBody>
      </p:sp>
      <p:sp>
        <p:nvSpPr>
          <p:cNvPr id="10" name="Rectangle 9"/>
          <p:cNvSpPr/>
          <p:nvPr/>
        </p:nvSpPr>
        <p:spPr>
          <a:xfrm>
            <a:off x="0" y="2438400"/>
            <a:ext cx="8839200" cy="1200329"/>
          </a:xfrm>
          <a:prstGeom prst="rect">
            <a:avLst/>
          </a:prstGeom>
        </p:spPr>
        <p:txBody>
          <a:bodyPr wrap="square">
            <a:spAutoFit/>
          </a:bodyPr>
          <a:lstStyle/>
          <a:p>
            <a:pPr lvl="0"/>
            <a:r>
              <a:rPr lang="en-US" sz="2400" dirty="0" smtClean="0">
                <a:latin typeface="+mn-lt"/>
                <a:ea typeface="Times New Roman" pitchFamily="18" charset="0"/>
                <a:cs typeface="Times New Roman" pitchFamily="18" charset="0"/>
              </a:rPr>
              <a:t>The expression consisting of a product of constants and variables including the (+) or (–) sign preceding it is called an </a:t>
            </a:r>
            <a:r>
              <a:rPr lang="en-US" sz="2400" b="1" i="1" dirty="0" smtClean="0">
                <a:latin typeface="+mn-lt"/>
                <a:ea typeface="Times New Roman" pitchFamily="18" charset="0"/>
                <a:cs typeface="Times New Roman" pitchFamily="18" charset="0"/>
              </a:rPr>
              <a:t>algebraic term</a:t>
            </a:r>
            <a:r>
              <a:rPr lang="en-US" sz="2400" dirty="0" smtClean="0">
                <a:latin typeface="+mn-lt"/>
                <a:ea typeface="Times New Roman" pitchFamily="18" charset="0"/>
                <a:cs typeface="Times New Roman" pitchFamily="18" charset="0"/>
              </a:rPr>
              <a:t> or simply a term.</a:t>
            </a:r>
            <a:r>
              <a:rPr lang="en-US" sz="2400" dirty="0" smtClean="0">
                <a:latin typeface="+mn-lt"/>
                <a:ea typeface="Times New Roman" pitchFamily="18" charset="0"/>
                <a:cs typeface="Arial" pitchFamily="34" charset="0"/>
              </a:rPr>
              <a:t> </a:t>
            </a:r>
            <a:endParaRPr lang="en-US" sz="2400" dirty="0" smtClean="0">
              <a:latin typeface="+mn-lt"/>
              <a:cs typeface="Arial" pitchFamily="34" charset="0"/>
            </a:endParaRPr>
          </a:p>
        </p:txBody>
      </p:sp>
      <p:graphicFrame>
        <p:nvGraphicFramePr>
          <p:cNvPr id="11" name="Table 10"/>
          <p:cNvGraphicFramePr>
            <a:graphicFrameLocks noGrp="1"/>
          </p:cNvGraphicFramePr>
          <p:nvPr/>
        </p:nvGraphicFramePr>
        <p:xfrm>
          <a:off x="304800" y="3733800"/>
          <a:ext cx="8382000" cy="2971801"/>
        </p:xfrm>
        <a:graphic>
          <a:graphicData uri="http://schemas.openxmlformats.org/drawingml/2006/table">
            <a:tbl>
              <a:tblPr firstRow="1" bandRow="1">
                <a:tableStyleId>{5C22544A-7EE6-4342-B048-85BDC9FD1C3A}</a:tableStyleId>
              </a:tblPr>
              <a:tblGrid>
                <a:gridCol w="3352800"/>
                <a:gridCol w="1828800"/>
                <a:gridCol w="3200400"/>
              </a:tblGrid>
              <a:tr h="930303">
                <a:tc>
                  <a:txBody>
                    <a:bodyPr/>
                    <a:lstStyle/>
                    <a:p>
                      <a:r>
                        <a:rPr lang="en-US" sz="2400" dirty="0" smtClean="0"/>
                        <a:t>ALGEBRAIC EXPRESSION</a:t>
                      </a:r>
                      <a:endParaRPr lang="en-US" sz="2400" dirty="0"/>
                    </a:p>
                  </a:txBody>
                  <a:tcPr/>
                </a:tc>
                <a:tc>
                  <a:txBody>
                    <a:bodyPr/>
                    <a:lstStyle/>
                    <a:p>
                      <a:r>
                        <a:rPr lang="en-US" sz="2400" dirty="0" smtClean="0"/>
                        <a:t>NUMBER OF TERMS</a:t>
                      </a:r>
                      <a:endParaRPr lang="en-US" sz="2400" dirty="0"/>
                    </a:p>
                  </a:txBody>
                  <a:tcPr/>
                </a:tc>
                <a:tc>
                  <a:txBody>
                    <a:bodyPr/>
                    <a:lstStyle/>
                    <a:p>
                      <a:pPr algn="ctr"/>
                      <a:r>
                        <a:rPr lang="en-US" sz="2400" dirty="0" smtClean="0"/>
                        <a:t>TERMS</a:t>
                      </a:r>
                      <a:endParaRPr lang="en-US" sz="2400" dirty="0"/>
                    </a:p>
                  </a:txBody>
                  <a:tcPr/>
                </a:tc>
              </a:tr>
              <a:tr h="732183">
                <a:tc>
                  <a:txBody>
                    <a:bodyPr/>
                    <a:lstStyle/>
                    <a:p>
                      <a:pPr algn="ctr"/>
                      <a:endParaRPr lang="en-US" sz="2400" dirty="0"/>
                    </a:p>
                  </a:txBody>
                  <a:tcPr/>
                </a:tc>
                <a:tc>
                  <a:txBody>
                    <a:bodyPr/>
                    <a:lstStyle/>
                    <a:p>
                      <a:pPr algn="ctr"/>
                      <a:r>
                        <a:rPr lang="en-US" sz="2400" dirty="0" smtClean="0"/>
                        <a:t>1</a:t>
                      </a:r>
                      <a:endParaRPr lang="en-US" sz="2400" dirty="0"/>
                    </a:p>
                  </a:txBody>
                  <a:tcPr/>
                </a:tc>
                <a:tc>
                  <a:txBody>
                    <a:bodyPr/>
                    <a:lstStyle/>
                    <a:p>
                      <a:endParaRPr lang="en-US" dirty="0"/>
                    </a:p>
                  </a:txBody>
                  <a:tcPr/>
                </a:tc>
              </a:tr>
              <a:tr h="577132">
                <a:tc>
                  <a:txBody>
                    <a:bodyPr/>
                    <a:lstStyle/>
                    <a:p>
                      <a:pPr algn="ctr"/>
                      <a:endParaRPr lang="en-US" sz="2400" dirty="0"/>
                    </a:p>
                  </a:txBody>
                  <a:tcPr/>
                </a:tc>
                <a:tc>
                  <a:txBody>
                    <a:bodyPr/>
                    <a:lstStyle/>
                    <a:p>
                      <a:pPr algn="ctr"/>
                      <a:r>
                        <a:rPr lang="en-US" sz="2400" dirty="0" smtClean="0"/>
                        <a:t>2</a:t>
                      </a:r>
                      <a:endParaRPr lang="en-US" sz="2400" dirty="0"/>
                    </a:p>
                  </a:txBody>
                  <a:tcPr/>
                </a:tc>
                <a:tc>
                  <a:txBody>
                    <a:bodyPr/>
                    <a:lstStyle/>
                    <a:p>
                      <a:endParaRPr lang="en-US" dirty="0"/>
                    </a:p>
                  </a:txBody>
                  <a:tcPr/>
                </a:tc>
              </a:tr>
              <a:tr h="732183">
                <a:tc>
                  <a:txBody>
                    <a:bodyPr/>
                    <a:lstStyle/>
                    <a:p>
                      <a:endParaRPr lang="en-US" dirty="0"/>
                    </a:p>
                  </a:txBody>
                  <a:tcPr/>
                </a:tc>
                <a:tc>
                  <a:txBody>
                    <a:bodyPr/>
                    <a:lstStyle/>
                    <a:p>
                      <a:pPr algn="ctr"/>
                      <a:r>
                        <a:rPr lang="en-US" sz="2400" dirty="0" smtClean="0"/>
                        <a:t>3</a:t>
                      </a:r>
                      <a:endParaRPr lang="en-US" sz="2400" dirty="0"/>
                    </a:p>
                  </a:txBody>
                  <a:tcPr/>
                </a:tc>
                <a:tc>
                  <a:txBody>
                    <a:bodyPr/>
                    <a:lstStyle/>
                    <a:p>
                      <a:endParaRPr lang="en-US" dirty="0"/>
                    </a:p>
                  </a:txBody>
                  <a:tcPr/>
                </a:tc>
              </a:tr>
            </a:tbl>
          </a:graphicData>
        </a:graphic>
      </p:graphicFrame>
      <p:sp>
        <p:nvSpPr>
          <p:cNvPr id="256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9" name="Object 9"/>
          <p:cNvGraphicFramePr>
            <a:graphicFrameLocks noChangeAspect="1"/>
          </p:cNvGraphicFramePr>
          <p:nvPr/>
        </p:nvGraphicFramePr>
        <p:xfrm>
          <a:off x="838200" y="5410200"/>
          <a:ext cx="2057400" cy="433388"/>
        </p:xfrm>
        <a:graphic>
          <a:graphicData uri="http://schemas.openxmlformats.org/presentationml/2006/ole">
            <mc:AlternateContent xmlns:mc="http://schemas.openxmlformats.org/markup-compatibility/2006">
              <mc:Choice xmlns:v="urn:schemas-microsoft-com:vml" Requires="v">
                <p:oleObj spid="_x0000_s25700" name="Equation" r:id="rId3" imgW="1193800" imgH="215900" progId="Equation.3">
                  <p:embed/>
                </p:oleObj>
              </mc:Choice>
              <mc:Fallback>
                <p:oleObj name="Equation" r:id="rId3" imgW="1193800" imgH="215900" progId="Equation.3">
                  <p:embed/>
                  <p:pic>
                    <p:nvPicPr>
                      <p:cNvPr id="0" name="Picture 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410200"/>
                        <a:ext cx="20574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0" name="Object 10"/>
          <p:cNvGraphicFramePr>
            <a:graphicFrameLocks noChangeAspect="1"/>
          </p:cNvGraphicFramePr>
          <p:nvPr/>
        </p:nvGraphicFramePr>
        <p:xfrm>
          <a:off x="1690688" y="4813300"/>
          <a:ext cx="503237" cy="407988"/>
        </p:xfrm>
        <a:graphic>
          <a:graphicData uri="http://schemas.openxmlformats.org/presentationml/2006/ole">
            <mc:AlternateContent xmlns:mc="http://schemas.openxmlformats.org/markup-compatibility/2006">
              <mc:Choice xmlns:v="urn:schemas-microsoft-com:vml" Requires="v">
                <p:oleObj spid="_x0000_s25701" name="Equation" r:id="rId5" imgW="291973" imgH="203112" progId="Equation.3">
                  <p:embed/>
                </p:oleObj>
              </mc:Choice>
              <mc:Fallback>
                <p:oleObj name="Equation" r:id="rId5" imgW="291973" imgH="203112" progId="Equation.3">
                  <p:embed/>
                  <p:pic>
                    <p:nvPicPr>
                      <p:cNvPr id="0" name="Picture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4813300"/>
                        <a:ext cx="503237"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11" name="Object 11"/>
          <p:cNvGraphicFramePr>
            <a:graphicFrameLocks noChangeAspect="1"/>
          </p:cNvGraphicFramePr>
          <p:nvPr/>
        </p:nvGraphicFramePr>
        <p:xfrm>
          <a:off x="762000" y="6019800"/>
          <a:ext cx="2489200" cy="533400"/>
        </p:xfrm>
        <a:graphic>
          <a:graphicData uri="http://schemas.openxmlformats.org/presentationml/2006/ole">
            <mc:AlternateContent xmlns:mc="http://schemas.openxmlformats.org/markup-compatibility/2006">
              <mc:Choice xmlns:v="urn:schemas-microsoft-com:vml" Requires="v">
                <p:oleObj spid="_x0000_s25702" name="Equation" r:id="rId7" imgW="1194197" imgH="254397" progId="Equation.3">
                  <p:embed/>
                </p:oleObj>
              </mc:Choice>
              <mc:Fallback>
                <p:oleObj name="Equation" r:id="rId7" imgW="1194197" imgH="254397" progId="Equation.3">
                  <p:embed/>
                  <p:pic>
                    <p:nvPicPr>
                      <p:cNvPr id="0" name="Picture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6019800"/>
                        <a:ext cx="2489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3" name="Object 13"/>
          <p:cNvGraphicFramePr>
            <a:graphicFrameLocks noChangeAspect="1"/>
          </p:cNvGraphicFramePr>
          <p:nvPr/>
        </p:nvGraphicFramePr>
        <p:xfrm>
          <a:off x="6781800" y="4724400"/>
          <a:ext cx="503237" cy="407988"/>
        </p:xfrm>
        <a:graphic>
          <a:graphicData uri="http://schemas.openxmlformats.org/presentationml/2006/ole">
            <mc:AlternateContent xmlns:mc="http://schemas.openxmlformats.org/markup-compatibility/2006">
              <mc:Choice xmlns:v="urn:schemas-microsoft-com:vml" Requires="v">
                <p:oleObj spid="_x0000_s25703" name="Equation" r:id="rId9" imgW="291973" imgH="203112" progId="Equation.3">
                  <p:embed/>
                </p:oleObj>
              </mc:Choice>
              <mc:Fallback>
                <p:oleObj name="Equation" r:id="rId9" imgW="291973" imgH="203112" progId="Equation.3">
                  <p:embed/>
                  <p:pic>
                    <p:nvPicPr>
                      <p:cNvPr id="0" name="Picture 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724400"/>
                        <a:ext cx="503237"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4" name="Object 14"/>
          <p:cNvGraphicFramePr>
            <a:graphicFrameLocks noChangeAspect="1"/>
          </p:cNvGraphicFramePr>
          <p:nvPr/>
        </p:nvGraphicFramePr>
        <p:xfrm>
          <a:off x="5715000" y="5484812"/>
          <a:ext cx="677863" cy="458788"/>
        </p:xfrm>
        <a:graphic>
          <a:graphicData uri="http://schemas.openxmlformats.org/presentationml/2006/ole">
            <mc:AlternateContent xmlns:mc="http://schemas.openxmlformats.org/markup-compatibility/2006">
              <mc:Choice xmlns:v="urn:schemas-microsoft-com:vml" Requires="v">
                <p:oleObj spid="_x0000_s25704" name="Equation" r:id="rId10" imgW="393529" imgH="228501" progId="Equation.3">
                  <p:embed/>
                </p:oleObj>
              </mc:Choice>
              <mc:Fallback>
                <p:oleObj name="Equation" r:id="rId10" imgW="393529" imgH="228501" progId="Equation.3">
                  <p:embed/>
                  <p:pic>
                    <p:nvPicPr>
                      <p:cNvPr id="0" name="Picture 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5484812"/>
                        <a:ext cx="677863"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5" name="Object 15"/>
          <p:cNvGraphicFramePr>
            <a:graphicFrameLocks noChangeAspect="1"/>
          </p:cNvGraphicFramePr>
          <p:nvPr/>
        </p:nvGraphicFramePr>
        <p:xfrm>
          <a:off x="6781800" y="5535612"/>
          <a:ext cx="1312863" cy="407988"/>
        </p:xfrm>
        <a:graphic>
          <a:graphicData uri="http://schemas.openxmlformats.org/presentationml/2006/ole">
            <mc:AlternateContent xmlns:mc="http://schemas.openxmlformats.org/markup-compatibility/2006">
              <mc:Choice xmlns:v="urn:schemas-microsoft-com:vml" Requires="v">
                <p:oleObj spid="_x0000_s25705" name="Equation" r:id="rId12" imgW="761669" imgH="203112" progId="Equation.3">
                  <p:embed/>
                </p:oleObj>
              </mc:Choice>
              <mc:Fallback>
                <p:oleObj name="Equation" r:id="rId12" imgW="761669" imgH="203112" progId="Equation.3">
                  <p:embed/>
                  <p:pic>
                    <p:nvPicPr>
                      <p:cNvPr id="0" name="Picture 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5535612"/>
                        <a:ext cx="131286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6" name="Object 16"/>
          <p:cNvGraphicFramePr>
            <a:graphicFrameLocks noChangeAspect="1"/>
          </p:cNvGraphicFramePr>
          <p:nvPr/>
        </p:nvGraphicFramePr>
        <p:xfrm>
          <a:off x="5638800" y="6096000"/>
          <a:ext cx="927100" cy="479425"/>
        </p:xfrm>
        <a:graphic>
          <a:graphicData uri="http://schemas.openxmlformats.org/presentationml/2006/ole">
            <mc:AlternateContent xmlns:mc="http://schemas.openxmlformats.org/markup-compatibility/2006">
              <mc:Choice xmlns:v="urn:schemas-microsoft-com:vml" Requires="v">
                <p:oleObj spid="_x0000_s25706" name="Equation" r:id="rId14" imgW="444307" imgH="228501" progId="Equation.3">
                  <p:embed/>
                </p:oleObj>
              </mc:Choice>
              <mc:Fallback>
                <p:oleObj name="Equation" r:id="rId14" imgW="444307" imgH="228501" progId="Equation.3">
                  <p:embed/>
                  <p:pic>
                    <p:nvPicPr>
                      <p:cNvPr id="0" name="Picture 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6096000"/>
                        <a:ext cx="9271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7" name="Object 17"/>
          <p:cNvGraphicFramePr>
            <a:graphicFrameLocks noChangeAspect="1"/>
          </p:cNvGraphicFramePr>
          <p:nvPr/>
        </p:nvGraphicFramePr>
        <p:xfrm>
          <a:off x="6482580" y="6131310"/>
          <a:ext cx="1112838" cy="479425"/>
        </p:xfrm>
        <a:graphic>
          <a:graphicData uri="http://schemas.openxmlformats.org/presentationml/2006/ole">
            <mc:AlternateContent xmlns:mc="http://schemas.openxmlformats.org/markup-compatibility/2006">
              <mc:Choice xmlns:v="urn:schemas-microsoft-com:vml" Requires="v">
                <p:oleObj spid="_x0000_s25707" name="Equation" r:id="rId16" imgW="533169" imgH="228501" progId="Equation.3">
                  <p:embed/>
                </p:oleObj>
              </mc:Choice>
              <mc:Fallback>
                <p:oleObj name="Equation" r:id="rId16" imgW="533169" imgH="228501" progId="Equation.3">
                  <p:embed/>
                  <p:pic>
                    <p:nvPicPr>
                      <p:cNvPr id="0" name="Picture 9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82580" y="6131310"/>
                        <a:ext cx="1112838"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18"/>
          <p:cNvGraphicFramePr>
            <a:graphicFrameLocks noChangeAspect="1"/>
          </p:cNvGraphicFramePr>
          <p:nvPr/>
        </p:nvGraphicFramePr>
        <p:xfrm>
          <a:off x="7772400" y="6096000"/>
          <a:ext cx="688975" cy="479425"/>
        </p:xfrm>
        <a:graphic>
          <a:graphicData uri="http://schemas.openxmlformats.org/presentationml/2006/ole">
            <mc:AlternateContent xmlns:mc="http://schemas.openxmlformats.org/markup-compatibility/2006">
              <mc:Choice xmlns:v="urn:schemas-microsoft-com:vml" Requires="v">
                <p:oleObj spid="_x0000_s25708" name="Equation" r:id="rId18" imgW="330200" imgH="228600" progId="Equation.3">
                  <p:embed/>
                </p:oleObj>
              </mc:Choice>
              <mc:Fallback>
                <p:oleObj name="Equation" r:id="rId18" imgW="330200" imgH="228600" progId="Equation.3">
                  <p:embed/>
                  <p:pic>
                    <p:nvPicPr>
                      <p:cNvPr id="0" name="Picture 9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72400" y="6096000"/>
                        <a:ext cx="68897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p:nvSpPr>
        <p:spPr>
          <a:xfrm>
            <a:off x="2971800" y="304800"/>
            <a:ext cx="3421706" cy="461665"/>
          </a:xfrm>
          <a:prstGeom prst="rect">
            <a:avLst/>
          </a:prstGeom>
        </p:spPr>
        <p:txBody>
          <a:bodyPr wrap="none">
            <a:spAutoFit/>
          </a:bodyPr>
          <a:lstStyle/>
          <a:p>
            <a:pPr lvl="0" algn="ctr"/>
            <a:r>
              <a:rPr lang="en-US" altLang="zh-CN" sz="2400" b="1" dirty="0" smtClean="0">
                <a:latin typeface="+mn-lt"/>
                <a:ea typeface="SimSun" pitchFamily="2" charset="-122"/>
                <a:cs typeface="Times New Roman" pitchFamily="18" charset="0"/>
              </a:rPr>
              <a:t>ALGEBRAIC EXPRESSIONS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90600"/>
            <a:ext cx="8305800" cy="4356257"/>
          </a:xfrm>
          <a:prstGeom prst="rect">
            <a:avLst/>
          </a:prstGeom>
        </p:spPr>
        <p:txBody>
          <a:bodyPr wrap="square">
            <a:spAutoFit/>
          </a:bodyPr>
          <a:lstStyle/>
          <a:p>
            <a:r>
              <a:rPr lang="en-US" sz="2400" dirty="0" smtClean="0">
                <a:latin typeface="+mn-lt"/>
              </a:rPr>
              <a:t>Writing a polynomial as a product of polynomials is called</a:t>
            </a:r>
          </a:p>
          <a:p>
            <a:r>
              <a:rPr lang="en-US" sz="2400" b="1" dirty="0" smtClean="0">
                <a:latin typeface="+mn-lt"/>
              </a:rPr>
              <a:t>factoring</a:t>
            </a:r>
            <a:r>
              <a:rPr lang="en-US" sz="2400" dirty="0" smtClean="0">
                <a:latin typeface="+mn-lt"/>
              </a:rPr>
              <a:t>. Factoring is an important procedure that is often </a:t>
            </a:r>
          </a:p>
          <a:p>
            <a:r>
              <a:rPr lang="en-US" sz="2400" dirty="0" smtClean="0">
                <a:latin typeface="+mn-lt"/>
              </a:rPr>
              <a:t>used to simplify fractional expressions and to solve </a:t>
            </a:r>
          </a:p>
          <a:p>
            <a:r>
              <a:rPr lang="en-US" sz="2400" dirty="0" smtClean="0">
                <a:latin typeface="+mn-lt"/>
              </a:rPr>
              <a:t>equations. </a:t>
            </a:r>
          </a:p>
          <a:p>
            <a:endParaRPr lang="en-US" sz="2400" dirty="0" smtClean="0">
              <a:latin typeface="+mn-lt"/>
            </a:endParaRPr>
          </a:p>
          <a:p>
            <a:pPr>
              <a:lnSpc>
                <a:spcPct val="110000"/>
              </a:lnSpc>
            </a:pPr>
            <a:r>
              <a:rPr lang="en-US" sz="2400" dirty="0" smtClean="0">
                <a:latin typeface="+mn-lt"/>
              </a:rPr>
              <a:t>In this section, we consider only the factorization of polynomials that have integer coefficients. Also, we are concerned only with </a:t>
            </a:r>
            <a:r>
              <a:rPr lang="en-US" sz="2400" b="1" dirty="0" smtClean="0">
                <a:latin typeface="+mn-lt"/>
              </a:rPr>
              <a:t>factoring over the integers</a:t>
            </a:r>
            <a:r>
              <a:rPr lang="en-US" sz="2400" dirty="0" smtClean="0">
                <a:latin typeface="+mn-lt"/>
              </a:rPr>
              <a:t>. </a:t>
            </a:r>
          </a:p>
          <a:p>
            <a:pPr>
              <a:lnSpc>
                <a:spcPct val="110000"/>
              </a:lnSpc>
            </a:pPr>
            <a:endParaRPr lang="en-US" sz="2400" dirty="0" smtClean="0">
              <a:latin typeface="+mn-lt"/>
            </a:endParaRPr>
          </a:p>
          <a:p>
            <a:pPr>
              <a:lnSpc>
                <a:spcPct val="110000"/>
              </a:lnSpc>
            </a:pPr>
            <a:r>
              <a:rPr lang="en-US" sz="2400" dirty="0" smtClean="0">
                <a:latin typeface="+mn-lt"/>
              </a:rPr>
              <a:t>That is, we search only for polynomial factors that have integer coefficients.</a:t>
            </a:r>
            <a:endParaRPr lang="en-US" sz="2400" dirty="0">
              <a:latin typeface="+mn-lt"/>
            </a:endParaRPr>
          </a:p>
        </p:txBody>
      </p:sp>
      <p:sp>
        <p:nvSpPr>
          <p:cNvPr id="4" name="Rectangle 1"/>
          <p:cNvSpPr>
            <a:spLocks noChangeArrowheads="1"/>
          </p:cNvSpPr>
          <p:nvPr/>
        </p:nvSpPr>
        <p:spPr bwMode="auto">
          <a:xfrm>
            <a:off x="914400" y="224135"/>
            <a:ext cx="74676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FACTORING POLYNOMIALS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533400"/>
            <a:ext cx="3910238" cy="461665"/>
          </a:xfrm>
          <a:prstGeom prst="rect">
            <a:avLst/>
          </a:prstGeom>
        </p:spPr>
        <p:txBody>
          <a:bodyPr wrap="none">
            <a:spAutoFit/>
          </a:bodyPr>
          <a:lstStyle/>
          <a:p>
            <a:pPr algn="ctr"/>
            <a:r>
              <a:rPr lang="en-US" sz="2400" b="1" dirty="0" smtClean="0">
                <a:latin typeface="+mn-lt"/>
              </a:rPr>
              <a:t>GREATEST COMMON FACTOR</a:t>
            </a:r>
            <a:endParaRPr lang="en-US" sz="2400" b="1" dirty="0">
              <a:latin typeface="+mn-lt"/>
            </a:endParaRPr>
          </a:p>
        </p:txBody>
      </p:sp>
      <p:sp>
        <p:nvSpPr>
          <p:cNvPr id="3"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first step in the factorization of any polynomial is to use</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distributive property to factor out the </a:t>
            </a:r>
            <a:r>
              <a:rPr kumimoji="0" lang="en-US" sz="2400" b="1" i="0" u="none" strike="noStrike" kern="1200" cap="none" spc="0" normalizeH="0" baseline="0" noProof="0" dirty="0" smtClean="0">
                <a:ln>
                  <a:noFill/>
                </a:ln>
                <a:effectLst/>
                <a:uLnTx/>
                <a:uFillTx/>
                <a:latin typeface="+mn-lt"/>
                <a:ea typeface="+mn-ea"/>
                <a:cs typeface="+mn-cs"/>
              </a:rPr>
              <a:t>greatest common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factor (GCF) </a:t>
            </a:r>
            <a:r>
              <a:rPr kumimoji="0" lang="en-US" sz="2400" b="0" i="0" u="none" strike="noStrike" kern="1200" cap="none" spc="0" normalizeH="0" baseline="0" noProof="0" dirty="0" smtClean="0">
                <a:ln>
                  <a:noFill/>
                </a:ln>
                <a:effectLst/>
                <a:uLnTx/>
                <a:uFillTx/>
                <a:latin typeface="+mn-lt"/>
                <a:ea typeface="+mn-ea"/>
                <a:cs typeface="+mn-cs"/>
              </a:rPr>
              <a:t>of the terms of the polynomial.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Given two or more exponential expressions with the same prime number base or the same variable base, the GCF is the exponential expression with the smallest exponent. </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endParaRPr kumimoji="0" lang="en-US" sz="32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2</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is the GCF of 2</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0" u="none" strike="noStrike" kern="1200" cap="none" spc="0" normalizeH="0" baseline="30000" noProof="0" dirty="0" smtClean="0">
                <a:ln>
                  <a:noFill/>
                </a:ln>
                <a:effectLst/>
                <a:uLnTx/>
                <a:uFillTx/>
                <a:latin typeface="+mn-lt"/>
                <a:ea typeface="+mn-ea"/>
                <a:cs typeface="+mn-cs"/>
              </a:rPr>
              <a:t>5</a:t>
            </a:r>
            <a:r>
              <a:rPr kumimoji="0" lang="en-US" sz="2400" b="0" i="0" u="none" strike="noStrike" kern="1200" cap="none" spc="0" normalizeH="0" baseline="0" noProof="0" dirty="0" smtClean="0">
                <a:ln>
                  <a:noFill/>
                </a:ln>
                <a:effectLst/>
                <a:uLnTx/>
                <a:uFillTx/>
                <a:latin typeface="+mn-lt"/>
                <a:ea typeface="+mn-ea"/>
                <a:cs typeface="+mn-cs"/>
              </a:rPr>
              <a:t>, and 2</a:t>
            </a:r>
            <a:r>
              <a:rPr kumimoji="0" lang="en-US" sz="2400" b="0" i="0" u="none" strike="noStrike" kern="1200" cap="none" spc="0" normalizeH="0" baseline="30000" noProof="0" dirty="0" smtClean="0">
                <a:ln>
                  <a:noFill/>
                </a:ln>
                <a:effectLst/>
                <a:uLnTx/>
                <a:uFillTx/>
                <a:latin typeface="+mn-lt"/>
                <a:ea typeface="+mn-ea"/>
                <a:cs typeface="+mn-cs"/>
              </a:rPr>
              <a:t>8</a:t>
            </a:r>
            <a:r>
              <a:rPr kumimoji="0" lang="en-US" sz="2400" b="0" i="0" u="none" strike="noStrike" kern="1200" cap="none" spc="0" normalizeH="0" baseline="0" noProof="0" dirty="0" smtClean="0">
                <a:ln>
                  <a:noFill/>
                </a:ln>
                <a:effectLst/>
                <a:uLnTx/>
                <a:uFillTx/>
                <a:latin typeface="+mn-lt"/>
                <a:ea typeface="+mn-ea"/>
                <a:cs typeface="+mn-cs"/>
              </a:rPr>
              <a:t> and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is the GCF of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and </a:t>
            </a:r>
            <a:r>
              <a:rPr kumimoji="0" lang="en-US" sz="2400" b="0" i="1" u="none" strike="noStrike" kern="1200" cap="none" spc="0" normalizeH="0" baseline="0" noProof="0" dirty="0" smtClean="0">
                <a:ln>
                  <a:noFill/>
                </a:ln>
                <a:effectLst/>
                <a:uLnTx/>
                <a:uFillTx/>
                <a:latin typeface="+mn-lt"/>
                <a:ea typeface="+mn-ea"/>
                <a:cs typeface="+mn-cs"/>
              </a:rPr>
              <a:t>a</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3"/>
          <p:cNvSpPr txBox="1">
            <a:spLocks noChangeArrowheads="1"/>
          </p:cNvSpPr>
          <p:nvPr/>
        </p:nvSpPr>
        <p:spPr bwMode="auto">
          <a:xfrm>
            <a:off x="301625" y="90488"/>
            <a:ext cx="82264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2"/>
          <p:cNvSpPr txBox="1">
            <a:spLocks noChangeArrowheads="1"/>
          </p:cNvSpPr>
          <p:nvPr/>
        </p:nvSpPr>
        <p:spPr bwMode="auto">
          <a:xfrm>
            <a:off x="533400" y="48768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GCF of two or more monomials is the product of the</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GCFs of all the </a:t>
            </a:r>
            <a:r>
              <a:rPr kumimoji="0" lang="en-US" sz="2400" b="0" i="1" u="none" strike="noStrike" kern="1200" cap="none" spc="0" normalizeH="0" baseline="0" noProof="0" dirty="0" smtClean="0">
                <a:ln>
                  <a:noFill/>
                </a:ln>
                <a:effectLst/>
                <a:uLnTx/>
                <a:uFillTx/>
                <a:latin typeface="+mn-lt"/>
                <a:ea typeface="+mn-ea"/>
                <a:cs typeface="+mn-cs"/>
              </a:rPr>
              <a:t>common </a:t>
            </a:r>
            <a:r>
              <a:rPr kumimoji="0" lang="en-US" sz="2400" b="0" i="0" u="none" strike="noStrike" kern="1200" cap="none" spc="0" normalizeH="0" baseline="0" noProof="0" dirty="0" smtClean="0">
                <a:ln>
                  <a:noFill/>
                </a:ln>
                <a:effectLst/>
                <a:uLnTx/>
                <a:uFillTx/>
                <a:latin typeface="+mn-lt"/>
                <a:ea typeface="+mn-ea"/>
                <a:cs typeface="+mn-cs"/>
              </a:rPr>
              <a:t>bases.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example, to find the GCF of 27</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and 18</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factor the coefficients into prime factors and then write each common base with its smallest exponent.</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27</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effectLst/>
                <a:uLnTx/>
                <a:uFillTx/>
                <a:latin typeface="+mn-lt"/>
                <a:ea typeface="+mn-ea"/>
                <a:cs typeface="+mn-cs"/>
                <a:sym typeface="Wingdings 2" pitchFamily="18" charset="2"/>
              </a:rPr>
              <a:t></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effectLst/>
                <a:uLnTx/>
                <a:uFillTx/>
                <a:latin typeface="+mn-lt"/>
                <a:ea typeface="+mn-ea"/>
                <a:cs typeface="+mn-cs"/>
                <a:sym typeface="Wingdings 2" pitchFamily="18" charset="2"/>
              </a:rPr>
              <a:t></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18</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c </a:t>
            </a:r>
            <a:r>
              <a:rPr kumimoji="0" lang="en-US" sz="2400" b="0" i="0" u="none" strike="noStrike" kern="1200" cap="none" spc="0" normalizeH="0" baseline="0" noProof="0" dirty="0" smtClean="0">
                <a:ln>
                  <a:noFill/>
                </a:ln>
                <a:effectLst/>
                <a:uLnTx/>
                <a:uFillTx/>
                <a:latin typeface="+mn-lt"/>
                <a:ea typeface="+mn-ea"/>
                <a:cs typeface="+mn-cs"/>
              </a:rPr>
              <a:t>= 2 </a:t>
            </a:r>
            <a:r>
              <a:rPr kumimoji="0" lang="en-US" sz="2400" b="1" i="0" u="none" strike="noStrike" kern="1200" cap="none" spc="0" normalizeH="0" baseline="0" noProof="0" dirty="0" smtClean="0">
                <a:ln>
                  <a:noFill/>
                </a:ln>
                <a:effectLst/>
                <a:uLnTx/>
                <a:uFillTx/>
                <a:latin typeface="+mn-lt"/>
                <a:ea typeface="+mn-ea"/>
                <a:cs typeface="+mn-cs"/>
                <a:sym typeface="Wingdings 2" pitchFamily="18" charset="2"/>
              </a:rPr>
              <a:t></a:t>
            </a:r>
            <a:r>
              <a:rPr kumimoji="0" lang="en-US" sz="2400" b="0" i="0" u="none" strike="noStrike" kern="1200" cap="none" spc="0" normalizeH="0" baseline="0" noProof="0" dirty="0" smtClean="0">
                <a:ln>
                  <a:noFill/>
                </a:ln>
                <a:effectLst/>
                <a:uLnTx/>
                <a:uFillTx/>
                <a:latin typeface="+mn-lt"/>
                <a:ea typeface="+mn-ea"/>
                <a:cs typeface="+mn-cs"/>
              </a:rPr>
              <a:t> 3</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effectLst/>
                <a:uLnTx/>
                <a:uFillTx/>
                <a:latin typeface="+mn-lt"/>
                <a:ea typeface="+mn-ea"/>
                <a:cs typeface="+mn-cs"/>
                <a:sym typeface="Wingdings 2" pitchFamily="18" charset="2"/>
              </a:rPr>
              <a:t></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1" i="0" u="none" strike="noStrike" kern="1200" cap="none" spc="0" normalizeH="0" baseline="0" noProof="0" dirty="0" smtClean="0">
                <a:ln>
                  <a:noFill/>
                </a:ln>
                <a:effectLst/>
                <a:uLnTx/>
                <a:uFillTx/>
                <a:latin typeface="+mn-lt"/>
                <a:ea typeface="+mn-ea"/>
                <a:cs typeface="+mn-cs"/>
                <a:sym typeface="Wingdings 2" pitchFamily="18" charset="2"/>
              </a:rPr>
              <a:t></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endPar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only common bases are 3 and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The product of these common bases with their smallest exponents is 3</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The GCF of 27</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and 18</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c </a:t>
            </a:r>
            <a:r>
              <a:rPr kumimoji="0" lang="en-US" sz="2400" b="0" i="0" u="none" strike="noStrike" kern="1200" cap="none" spc="0" normalizeH="0" baseline="0" noProof="0" dirty="0" smtClean="0">
                <a:ln>
                  <a:noFill/>
                </a:ln>
                <a:effectLst/>
                <a:uLnTx/>
                <a:uFillTx/>
                <a:latin typeface="+mn-lt"/>
                <a:ea typeface="+mn-ea"/>
                <a:cs typeface="+mn-cs"/>
              </a:rPr>
              <a:t>is 9</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3"/>
          <p:cNvSpPr/>
          <p:nvPr/>
        </p:nvSpPr>
        <p:spPr>
          <a:xfrm>
            <a:off x="2642962" y="381000"/>
            <a:ext cx="3910238" cy="461665"/>
          </a:xfrm>
          <a:prstGeom prst="rect">
            <a:avLst/>
          </a:prstGeom>
        </p:spPr>
        <p:txBody>
          <a:bodyPr wrap="none">
            <a:spAutoFit/>
          </a:bodyPr>
          <a:lstStyle/>
          <a:p>
            <a:pPr algn="ctr"/>
            <a:r>
              <a:rPr lang="en-US" sz="2400" b="1" dirty="0" smtClean="0">
                <a:latin typeface="+mn-lt"/>
              </a:rPr>
              <a:t>GREATEST COMMON FACTOR</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1601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expressions 3</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 and 4(2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 have a common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binomial </a:t>
            </a:r>
            <a:r>
              <a:rPr kumimoji="0" lang="en-US" sz="2400" b="0" i="0" u="none" strike="noStrike" kern="1200" cap="none" spc="0" normalizeH="0" baseline="0" noProof="0" dirty="0" smtClean="0">
                <a:ln>
                  <a:noFill/>
                </a:ln>
                <a:effectLst/>
                <a:uLnTx/>
                <a:uFillTx/>
                <a:latin typeface="+mn-lt"/>
                <a:ea typeface="+mn-ea"/>
                <a:cs typeface="+mn-cs"/>
              </a:rPr>
              <a:t>factor, which is 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 Thus the GCF of 3</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and 4(2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 is 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2"/>
          <p:cNvSpPr/>
          <p:nvPr/>
        </p:nvSpPr>
        <p:spPr>
          <a:xfrm>
            <a:off x="2362200" y="228600"/>
            <a:ext cx="3910238" cy="461665"/>
          </a:xfrm>
          <a:prstGeom prst="rect">
            <a:avLst/>
          </a:prstGeom>
        </p:spPr>
        <p:txBody>
          <a:bodyPr wrap="none">
            <a:spAutoFit/>
          </a:bodyPr>
          <a:lstStyle/>
          <a:p>
            <a:pPr algn="ctr"/>
            <a:r>
              <a:rPr lang="en-US" sz="2400" b="1" dirty="0" smtClean="0">
                <a:latin typeface="+mn-lt"/>
              </a:rPr>
              <a:t>GREATEST COMMON FACTOR</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1601788"/>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 out the GCF.</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12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24</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5</a:t>
            </a:r>
            <a:r>
              <a:rPr kumimoji="0" lang="en-US" sz="2400" b="0" i="0" u="none" strike="noStrike" kern="1200" cap="none" spc="0" normalizeH="0" baseline="0" noProof="0" dirty="0" smtClean="0">
                <a:ln>
                  <a:noFill/>
                </a:ln>
                <a:effectLst/>
                <a:uLnTx/>
                <a:uFillTx/>
                <a:latin typeface="+mn-lt"/>
                <a:ea typeface="+mn-ea"/>
                <a:cs typeface="+mn-cs"/>
              </a:rPr>
              <a:t> + 18</a:t>
            </a:r>
            <a:r>
              <a:rPr kumimoji="0" lang="en-US" sz="2400" b="0" i="1" u="none" strike="noStrike" kern="1200" cap="none" spc="0" normalizeH="0" baseline="0" noProof="0" dirty="0" smtClean="0">
                <a:ln>
                  <a:noFill/>
                </a:ln>
                <a:effectLst/>
                <a:uLnTx/>
                <a:uFillTx/>
                <a:latin typeface="+mn-lt"/>
                <a:ea typeface="+mn-ea"/>
                <a:cs typeface="+mn-cs"/>
              </a:rPr>
              <a:t>xy</a:t>
            </a:r>
            <a:r>
              <a:rPr kumimoji="0" lang="en-US" sz="2400" b="0" i="0" u="none" strike="noStrike" kern="1200" cap="none" spc="0" normalizeH="0" baseline="30000" noProof="0" dirty="0" smtClean="0">
                <a:ln>
                  <a:noFill/>
                </a:ln>
                <a:effectLst/>
                <a:uLnTx/>
                <a:uFillTx/>
                <a:latin typeface="+mn-lt"/>
                <a:ea typeface="+mn-ea"/>
                <a:cs typeface="+mn-cs"/>
              </a:rPr>
              <a:t>6</a:t>
            </a:r>
            <a:r>
              <a:rPr kumimoji="0" lang="en-US" sz="2400" b="0" i="0" u="none" strike="noStrike" kern="1200" cap="none" spc="0" normalizeH="0" baseline="0" noProof="0" dirty="0" smtClean="0">
                <a:ln>
                  <a:noFill/>
                </a:ln>
                <a:effectLst/>
                <a:uLnTx/>
                <a:uFillTx/>
                <a:latin typeface="+mn-lt"/>
                <a:ea typeface="+mn-ea"/>
                <a:cs typeface="+mn-cs"/>
              </a:rPr>
              <a:t>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(6</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 –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7)</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Solution: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12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24</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5</a:t>
            </a:r>
            <a:r>
              <a:rPr kumimoji="0" lang="en-US" sz="2400" b="0" i="0" u="none" strike="noStrike" kern="1200" cap="none" spc="0" normalizeH="0" baseline="0" noProof="0" dirty="0" smtClean="0">
                <a:ln>
                  <a:noFill/>
                </a:ln>
                <a:effectLst/>
                <a:uLnTx/>
                <a:uFillTx/>
                <a:latin typeface="+mn-lt"/>
                <a:ea typeface="+mn-ea"/>
                <a:cs typeface="+mn-cs"/>
              </a:rPr>
              <a:t> + 18</a:t>
            </a:r>
            <a:r>
              <a:rPr kumimoji="0" lang="en-US" sz="2400" b="0" i="1" u="none" strike="noStrike" kern="1200" cap="none" spc="0" normalizeH="0" baseline="0" noProof="0" dirty="0" smtClean="0">
                <a:ln>
                  <a:noFill/>
                </a:ln>
                <a:effectLst/>
                <a:uLnTx/>
                <a:uFillTx/>
                <a:latin typeface="+mn-lt"/>
                <a:ea typeface="+mn-ea"/>
                <a:cs typeface="+mn-cs"/>
              </a:rPr>
              <a:t>xy</a:t>
            </a:r>
            <a:r>
              <a:rPr kumimoji="0" lang="en-US" sz="2400" b="0" i="0" u="none" strike="noStrike" kern="1200" cap="none" spc="0" normalizeH="0" baseline="30000" noProof="0" dirty="0" smtClean="0">
                <a:ln>
                  <a:noFill/>
                </a:ln>
                <a:effectLst/>
                <a:uLnTx/>
                <a:uFillTx/>
                <a:latin typeface="+mn-lt"/>
                <a:ea typeface="+mn-ea"/>
                <a:cs typeface="+mn-cs"/>
              </a:rPr>
              <a:t>6</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3000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(6</a:t>
            </a:r>
            <a:r>
              <a:rPr kumimoji="0" lang="en-US" sz="2400" b="0" i="1" u="none" strike="noStrike" kern="1200" cap="none" spc="0" normalizeH="0" baseline="0" noProof="0" dirty="0" smtClean="0">
                <a:ln>
                  <a:noFill/>
                </a:ln>
                <a:effectLst/>
                <a:uLnTx/>
                <a:uFillTx/>
                <a:latin typeface="+mn-lt"/>
                <a:ea typeface="+mn-ea"/>
                <a:cs typeface="+mn-cs"/>
              </a:rPr>
              <a:t>xy</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a:t>
            </a:r>
            <a:r>
              <a:rPr kumimoji="0" lang="en-US" sz="2400" b="0" i="1" u="none" strike="noStrike" kern="1200" cap="none" spc="0" normalizeH="0" baseline="0" noProof="0" dirty="0" smtClean="0">
                <a:ln>
                  <a:noFill/>
                </a:ln>
                <a:effectLst/>
                <a:uLnTx/>
                <a:uFillTx/>
                <a:latin typeface="+mn-lt"/>
                <a:ea typeface="+mn-ea"/>
                <a:cs typeface="+mn-cs"/>
              </a:rPr>
              <a:t>xy</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)4</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(6</a:t>
            </a:r>
            <a:r>
              <a:rPr kumimoji="0" lang="en-US" sz="2400" b="0" i="1" u="none" strike="noStrike" kern="1200" cap="none" spc="0" normalizeH="0" baseline="0" noProof="0" dirty="0" smtClean="0">
                <a:ln>
                  <a:noFill/>
                </a:ln>
                <a:effectLst/>
                <a:uLnTx/>
                <a:uFillTx/>
                <a:latin typeface="+mn-lt"/>
                <a:ea typeface="+mn-ea"/>
                <a:cs typeface="+mn-cs"/>
              </a:rPr>
              <a:t>xy</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)3</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6</a:t>
            </a:r>
            <a:r>
              <a:rPr kumimoji="0" lang="en-US" sz="2400" b="0" i="1" u="none" strike="noStrike" kern="1200" cap="none" spc="0" normalizeH="0" baseline="0" noProof="0" dirty="0" smtClean="0">
                <a:ln>
                  <a:noFill/>
                </a:ln>
                <a:effectLst/>
                <a:uLnTx/>
                <a:uFillTx/>
                <a:latin typeface="+mn-lt"/>
                <a:ea typeface="+mn-ea"/>
                <a:cs typeface="+mn-cs"/>
              </a:rPr>
              <a:t>xy</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4</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+ 3</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301625" y="700088"/>
            <a:ext cx="8226425" cy="747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u="none" strike="noStrike" kern="1200" cap="none" spc="0" normalizeH="0" baseline="0" noProof="0" dirty="0" smtClean="0">
                <a:ln>
                  <a:noFill/>
                </a:ln>
                <a:effectLst/>
                <a:uLnTx/>
                <a:uFillTx/>
                <a:latin typeface="+mj-lt"/>
                <a:ea typeface="+mj-ea"/>
                <a:cs typeface="+mj-cs"/>
              </a:rPr>
              <a:t>FACTOR OUT THE GREATEST COMMON FACTOR</a:t>
            </a:r>
            <a:endParaRPr kumimoji="0" lang="en-US" sz="2400" b="0" u="none" strike="noStrike" kern="1200" cap="none" spc="0" normalizeH="0" baseline="0" noProof="0" dirty="0">
              <a:ln>
                <a:noFill/>
              </a:ln>
              <a:effectLst/>
              <a:uLnTx/>
              <a:uFillTx/>
              <a:latin typeface="+mj-lt"/>
              <a:ea typeface="+mj-ea"/>
              <a:cs typeface="+mj-cs"/>
            </a:endParaRPr>
          </a:p>
        </p:txBody>
      </p:sp>
      <p:sp>
        <p:nvSpPr>
          <p:cNvPr id="4" name="Rectangle 4"/>
          <p:cNvSpPr>
            <a:spLocks noChangeArrowheads="1"/>
          </p:cNvSpPr>
          <p:nvPr/>
        </p:nvSpPr>
        <p:spPr bwMode="auto">
          <a:xfrm>
            <a:off x="6477000" y="4662488"/>
            <a:ext cx="1919288" cy="366712"/>
          </a:xfrm>
          <a:prstGeom prst="rect">
            <a:avLst/>
          </a:prstGeom>
          <a:noFill/>
          <a:ln w="9525" algn="ctr">
            <a:noFill/>
            <a:miter lim="800000"/>
            <a:headEnd/>
            <a:tailEnd/>
          </a:ln>
          <a:effectLst/>
        </p:spPr>
        <p:txBody>
          <a:bodyPr wrap="none">
            <a:spAutoFit/>
          </a:bodyPr>
          <a:lstStyle/>
          <a:p>
            <a:r>
              <a:rPr lang="en-US">
                <a:solidFill>
                  <a:srgbClr val="009AFF"/>
                </a:solidFill>
              </a:rPr>
              <a:t>The GCF is </a:t>
            </a:r>
            <a:r>
              <a:rPr lang="en-US">
                <a:solidFill>
                  <a:srgbClr val="FF1A1A"/>
                </a:solidFill>
              </a:rPr>
              <a:t>6</a:t>
            </a:r>
            <a:r>
              <a:rPr lang="en-US" i="1">
                <a:solidFill>
                  <a:srgbClr val="FF1A1A"/>
                </a:solidFill>
              </a:rPr>
              <a:t>xy</a:t>
            </a:r>
            <a:r>
              <a:rPr lang="en-US" baseline="30000">
                <a:solidFill>
                  <a:srgbClr val="FF1A1A"/>
                </a:solidFill>
              </a:rPr>
              <a:t>4</a:t>
            </a:r>
            <a:r>
              <a:rPr lang="en-US">
                <a:solidFill>
                  <a:srgbClr val="009AFF"/>
                </a:solidFill>
              </a:rPr>
              <a:t>.</a:t>
            </a:r>
          </a:p>
        </p:txBody>
      </p:sp>
      <p:sp>
        <p:nvSpPr>
          <p:cNvPr id="5" name="Rectangle 5"/>
          <p:cNvSpPr>
            <a:spLocks noChangeArrowheads="1"/>
          </p:cNvSpPr>
          <p:nvPr/>
        </p:nvSpPr>
        <p:spPr bwMode="auto">
          <a:xfrm>
            <a:off x="6483350" y="5424488"/>
            <a:ext cx="2203450" cy="366712"/>
          </a:xfrm>
          <a:prstGeom prst="rect">
            <a:avLst/>
          </a:prstGeom>
          <a:noFill/>
          <a:ln w="9525" algn="ctr">
            <a:noFill/>
            <a:miter lim="800000"/>
            <a:headEnd/>
            <a:tailEnd/>
          </a:ln>
          <a:effectLst/>
        </p:spPr>
        <p:txBody>
          <a:bodyPr wrap="none">
            <a:spAutoFit/>
          </a:bodyPr>
          <a:lstStyle/>
          <a:p>
            <a:r>
              <a:rPr lang="en-US" dirty="0">
                <a:solidFill>
                  <a:srgbClr val="009AFF"/>
                </a:solidFill>
              </a:rPr>
              <a:t>Factor out the GCF.</a:t>
            </a:r>
          </a:p>
        </p:txBody>
      </p:sp>
      <p:sp>
        <p:nvSpPr>
          <p:cNvPr id="6" name="Rectangle 5"/>
          <p:cNvSpPr/>
          <p:nvPr/>
        </p:nvSpPr>
        <p:spPr>
          <a:xfrm>
            <a:off x="2362200" y="76200"/>
            <a:ext cx="3910238" cy="461665"/>
          </a:xfrm>
          <a:prstGeom prst="rect">
            <a:avLst/>
          </a:prstGeom>
        </p:spPr>
        <p:txBody>
          <a:bodyPr wrap="none">
            <a:spAutoFit/>
          </a:bodyPr>
          <a:lstStyle/>
          <a:p>
            <a:pPr algn="ctr"/>
            <a:r>
              <a:rPr lang="en-US" sz="2400" b="1" dirty="0" smtClean="0">
                <a:latin typeface="+mn-lt"/>
              </a:rPr>
              <a:t>GREATEST COMMON FACTOR</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1000"/>
                                        <p:tgtEl>
                                          <p:spTgt spid="2">
                                            <p:txEl>
                                              <p:pRg st="5" end="5"/>
                                            </p:txEl>
                                          </p:spTgt>
                                        </p:tgtEl>
                                      </p:cBhvr>
                                    </p:animEffect>
                                    <p:anim calcmode="lin" valueType="num">
                                      <p:cBhvr>
                                        <p:cTn id="1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1000"/>
                                        <p:tgtEl>
                                          <p:spTgt spid="2">
                                            <p:txEl>
                                              <p:pRg st="7" end="7"/>
                                            </p:txEl>
                                          </p:spTgt>
                                        </p:tgtEl>
                                      </p:cBhvr>
                                    </p:animEffect>
                                    <p:anim calcmode="lin" valueType="num">
                                      <p:cBhvr>
                                        <p:cTn id="2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900" decel="100000" fill="hold"/>
                                        <p:tgtEl>
                                          <p:spTgt spid="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1000"/>
                                        <p:tgtEl>
                                          <p:spTgt spid="2">
                                            <p:txEl>
                                              <p:pRg st="9" end="9"/>
                                            </p:txEl>
                                          </p:spTgt>
                                        </p:tgtEl>
                                      </p:cBhvr>
                                    </p:animEffect>
                                    <p:anim calcmode="lin" valueType="num">
                                      <p:cBhvr>
                                        <p:cTn id="3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900" decel="100000" fill="hold"/>
                                        <p:tgtEl>
                                          <p:spTgt spid="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(6</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 –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7)</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+ 3)[(6</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 – (3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7)]</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+ 2)</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Text Box 6"/>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5" name="Rectangle 7"/>
          <p:cNvSpPr>
            <a:spLocks noChangeArrowheads="1"/>
          </p:cNvSpPr>
          <p:nvPr/>
        </p:nvSpPr>
        <p:spPr bwMode="auto">
          <a:xfrm>
            <a:off x="6157913" y="2254250"/>
            <a:ext cx="2514600" cy="641350"/>
          </a:xfrm>
          <a:prstGeom prst="rect">
            <a:avLst/>
          </a:prstGeom>
          <a:noFill/>
          <a:ln w="9525" algn="ctr">
            <a:noFill/>
            <a:miter lim="800000"/>
            <a:headEnd/>
            <a:tailEnd/>
          </a:ln>
          <a:effectLst/>
        </p:spPr>
        <p:txBody>
          <a:bodyPr>
            <a:spAutoFit/>
          </a:bodyPr>
          <a:lstStyle/>
          <a:p>
            <a:r>
              <a:rPr lang="en-US" dirty="0">
                <a:solidFill>
                  <a:srgbClr val="009AFF"/>
                </a:solidFill>
              </a:rPr>
              <a:t>The common binomial </a:t>
            </a:r>
            <a:br>
              <a:rPr lang="en-US" dirty="0">
                <a:solidFill>
                  <a:srgbClr val="009AFF"/>
                </a:solidFill>
              </a:rPr>
            </a:br>
            <a:r>
              <a:rPr lang="en-US" dirty="0">
                <a:solidFill>
                  <a:srgbClr val="009AFF"/>
                </a:solidFill>
              </a:rPr>
              <a:t>factor is 4</a:t>
            </a:r>
            <a:r>
              <a:rPr lang="en-US" i="1" dirty="0">
                <a:solidFill>
                  <a:srgbClr val="009AFF"/>
                </a:solidFill>
              </a:rPr>
              <a:t>x </a:t>
            </a:r>
            <a:r>
              <a:rPr lang="en-US" dirty="0">
                <a:solidFill>
                  <a:srgbClr val="009AFF"/>
                </a:solidFill>
              </a:rPr>
              <a:t>+ 3.</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810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
        <p:nvSpPr>
          <p:cNvPr id="3"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Some trinomials of the form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bx</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 </a:t>
            </a:r>
            <a:r>
              <a:rPr kumimoji="0" lang="en-US" sz="2400" b="0" i="0" u="none" strike="noStrike" kern="1200" cap="none" spc="0" normalizeH="0" baseline="0" noProof="0" dirty="0" smtClean="0">
                <a:ln>
                  <a:noFill/>
                </a:ln>
                <a:effectLst/>
                <a:uLnTx/>
                <a:uFillTx/>
                <a:latin typeface="+mn-lt"/>
                <a:ea typeface="+mn-ea"/>
                <a:cs typeface="+mn-cs"/>
              </a:rPr>
              <a:t>can be factored by a trial procedure. This method makes use of the FOIL method in reverse.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example, consider the following products.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(3)(5)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+ 8</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+ 15</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7)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(–2)(–7)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9</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+ 14</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9)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9</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(4)(–9)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36</a:t>
            </a:r>
          </a:p>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Rectangle 3"/>
          <p:cNvSpPr txBox="1">
            <a:spLocks noChangeArrowheads="1"/>
          </p:cNvSpPr>
          <p:nvPr/>
        </p:nvSpPr>
        <p:spPr bwMode="auto">
          <a:xfrm>
            <a:off x="301625" y="304800"/>
            <a:ext cx="8226425"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noChangeArrowheads="1"/>
          </p:cNvPicPr>
          <p:nvPr/>
        </p:nvPicPr>
        <p:blipFill>
          <a:blip r:embed="rId2"/>
          <a:srcRect/>
          <a:stretch>
            <a:fillRect/>
          </a:stretch>
        </p:blipFill>
        <p:spPr bwMode="auto">
          <a:xfrm>
            <a:off x="4953000" y="5181600"/>
            <a:ext cx="858838" cy="696912"/>
          </a:xfrm>
          <a:prstGeom prst="rect">
            <a:avLst/>
          </a:prstGeom>
          <a:noFill/>
          <a:ln w="9525" algn="ctr">
            <a:noFill/>
            <a:miter lim="800000"/>
            <a:headEnd/>
            <a:tailEnd/>
          </a:ln>
          <a:effectLst/>
        </p:spPr>
      </p:pic>
      <p:pic>
        <p:nvPicPr>
          <p:cNvPr id="6" name="Picture 5"/>
          <p:cNvPicPr>
            <a:picLocks noChangeAspect="1" noChangeArrowheads="1"/>
          </p:cNvPicPr>
          <p:nvPr/>
        </p:nvPicPr>
        <p:blipFill>
          <a:blip r:embed="rId3"/>
          <a:srcRect/>
          <a:stretch>
            <a:fillRect/>
          </a:stretch>
        </p:blipFill>
        <p:spPr bwMode="auto">
          <a:xfrm>
            <a:off x="5810250" y="5181600"/>
            <a:ext cx="666750" cy="1352550"/>
          </a:xfrm>
          <a:prstGeom prst="rect">
            <a:avLst/>
          </a:prstGeom>
          <a:noFill/>
          <a:ln w="9525" algn="ctr">
            <a:noFill/>
            <a:miter lim="800000"/>
            <a:headEnd/>
            <a:tailEnd/>
          </a:ln>
          <a:effectLst/>
        </p:spPr>
      </p:pic>
      <p:sp>
        <p:nvSpPr>
          <p:cNvPr id="7" name="Rectangle 6"/>
          <p:cNvSpPr>
            <a:spLocks noChangeArrowheads="1"/>
          </p:cNvSpPr>
          <p:nvPr/>
        </p:nvSpPr>
        <p:spPr bwMode="auto">
          <a:xfrm>
            <a:off x="1447800" y="5181600"/>
            <a:ext cx="3905250" cy="641350"/>
          </a:xfrm>
          <a:prstGeom prst="rect">
            <a:avLst/>
          </a:prstGeom>
          <a:noFill/>
          <a:ln w="9525" algn="ctr">
            <a:noFill/>
            <a:miter lim="800000"/>
            <a:headEnd/>
            <a:tailEnd/>
          </a:ln>
          <a:effectLst/>
        </p:spPr>
        <p:txBody>
          <a:bodyPr wrap="none">
            <a:spAutoFit/>
          </a:bodyPr>
          <a:lstStyle/>
          <a:p>
            <a:r>
              <a:rPr lang="en-US" dirty="0">
                <a:solidFill>
                  <a:srgbClr val="009AFF"/>
                </a:solidFill>
              </a:rPr>
              <a:t>The coefficient of </a:t>
            </a:r>
            <a:r>
              <a:rPr lang="en-US" i="1" dirty="0">
                <a:solidFill>
                  <a:srgbClr val="009AFF"/>
                </a:solidFill>
              </a:rPr>
              <a:t>x </a:t>
            </a:r>
            <a:r>
              <a:rPr lang="en-US" dirty="0">
                <a:solidFill>
                  <a:srgbClr val="009AFF"/>
                </a:solidFill>
              </a:rPr>
              <a:t>is the sum of the </a:t>
            </a:r>
            <a:br>
              <a:rPr lang="en-US" dirty="0">
                <a:solidFill>
                  <a:srgbClr val="009AFF"/>
                </a:solidFill>
              </a:rPr>
            </a:br>
            <a:r>
              <a:rPr lang="en-US" dirty="0">
                <a:solidFill>
                  <a:srgbClr val="009AFF"/>
                </a:solidFill>
              </a:rPr>
              <a:t>constant terms of the binomials.</a:t>
            </a:r>
          </a:p>
        </p:txBody>
      </p:sp>
      <p:sp>
        <p:nvSpPr>
          <p:cNvPr id="8" name="Rectangle 7"/>
          <p:cNvSpPr>
            <a:spLocks noChangeArrowheads="1"/>
          </p:cNvSpPr>
          <p:nvPr/>
        </p:nvSpPr>
        <p:spPr bwMode="auto">
          <a:xfrm>
            <a:off x="1143000" y="5943600"/>
            <a:ext cx="5086350" cy="641350"/>
          </a:xfrm>
          <a:prstGeom prst="rect">
            <a:avLst/>
          </a:prstGeom>
          <a:noFill/>
          <a:ln w="9525" algn="ctr">
            <a:noFill/>
            <a:miter lim="800000"/>
            <a:headEnd/>
            <a:tailEnd/>
          </a:ln>
          <a:effectLst/>
        </p:spPr>
        <p:txBody>
          <a:bodyPr wrap="none">
            <a:spAutoFit/>
          </a:bodyPr>
          <a:lstStyle/>
          <a:p>
            <a:r>
              <a:rPr lang="en-US" dirty="0">
                <a:solidFill>
                  <a:srgbClr val="009AFF"/>
                </a:solidFill>
              </a:rPr>
              <a:t>The constant term of the trinomial is the product </a:t>
            </a:r>
            <a:br>
              <a:rPr lang="en-US" dirty="0">
                <a:solidFill>
                  <a:srgbClr val="009AFF"/>
                </a:solidFill>
              </a:rPr>
            </a:br>
            <a:r>
              <a:rPr lang="en-US" dirty="0">
                <a:solidFill>
                  <a:srgbClr val="009AFF"/>
                </a:solidFill>
              </a:rPr>
              <a:t>of the constant terms of the binomials.</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914400"/>
            <a:ext cx="8229600" cy="571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Points to Remember to Factor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bx</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1.</a:t>
            </a:r>
            <a:r>
              <a:rPr kumimoji="0" lang="en-US" sz="2400" b="0" i="0" u="none" strike="noStrike" kern="1200" cap="none" spc="0" normalizeH="0" baseline="0" noProof="0" dirty="0" smtClean="0">
                <a:ln>
                  <a:noFill/>
                </a:ln>
                <a:effectLst/>
                <a:uLnTx/>
                <a:uFillTx/>
                <a:latin typeface="+mn-lt"/>
                <a:ea typeface="+mn-ea"/>
                <a:cs typeface="+mn-cs"/>
              </a:rPr>
              <a:t>  The constant term </a:t>
            </a:r>
            <a:r>
              <a:rPr kumimoji="0" lang="en-US" sz="2400" b="0" i="1" u="none" strike="noStrike" kern="1200" cap="none" spc="0" normalizeH="0" baseline="0" noProof="0" dirty="0" smtClean="0">
                <a:ln>
                  <a:noFill/>
                </a:ln>
                <a:effectLst/>
                <a:uLnTx/>
                <a:uFillTx/>
                <a:latin typeface="+mn-lt"/>
                <a:ea typeface="+mn-ea"/>
                <a:cs typeface="+mn-cs"/>
              </a:rPr>
              <a:t>c </a:t>
            </a:r>
            <a:r>
              <a:rPr kumimoji="0" lang="en-US" sz="2400" b="0" i="0" u="none" strike="noStrike" kern="1200" cap="none" spc="0" normalizeH="0" baseline="0" noProof="0" dirty="0" smtClean="0">
                <a:ln>
                  <a:noFill/>
                </a:ln>
                <a:effectLst/>
                <a:uLnTx/>
                <a:uFillTx/>
                <a:latin typeface="+mn-lt"/>
                <a:ea typeface="+mn-ea"/>
                <a:cs typeface="+mn-cs"/>
              </a:rPr>
              <a:t>of the trinomial is the product of the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constant terms of the binomials.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The coefficient </a:t>
            </a:r>
            <a:r>
              <a:rPr kumimoji="0" lang="en-US" sz="2400" b="0" i="1" u="none" strike="noStrike" kern="1200" cap="none" spc="0" normalizeH="0" baseline="0" noProof="0" dirty="0" smtClean="0">
                <a:ln>
                  <a:noFill/>
                </a:ln>
                <a:effectLst/>
                <a:uLnTx/>
                <a:uFillTx/>
                <a:latin typeface="+mn-lt"/>
                <a:ea typeface="+mn-ea"/>
                <a:cs typeface="+mn-cs"/>
              </a:rPr>
              <a:t>b </a:t>
            </a:r>
            <a:r>
              <a:rPr kumimoji="0" lang="en-US" sz="2400" b="0" i="0" u="none" strike="noStrike" kern="1200" cap="none" spc="0" normalizeH="0" baseline="0" noProof="0" dirty="0" smtClean="0">
                <a:ln>
                  <a:noFill/>
                </a:ln>
                <a:effectLst/>
                <a:uLnTx/>
                <a:uFillTx/>
                <a:latin typeface="+mn-lt"/>
                <a:ea typeface="+mn-ea"/>
                <a:cs typeface="+mn-cs"/>
              </a:rPr>
              <a:t>in the trinomial is the sum of the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constant terms of the binomials.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If the constant term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of the trinomial is positive, the</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constant terms of the binomials have the same sign as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the coefficient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in the trinomial.</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4. </a:t>
            </a:r>
            <a:r>
              <a:rPr kumimoji="0" lang="en-US" sz="2400" b="0" i="0" u="none" strike="noStrike" kern="1200" cap="none" spc="0" normalizeH="0" baseline="0" noProof="0" dirty="0" smtClean="0">
                <a:ln>
                  <a:noFill/>
                </a:ln>
                <a:effectLst/>
                <a:uLnTx/>
                <a:uFillTx/>
                <a:latin typeface="+mn-lt"/>
                <a:ea typeface="+mn-ea"/>
                <a:cs typeface="+mn-cs"/>
              </a:rPr>
              <a:t>If the constant term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of the trinomial is negative, the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constant terms of the binomials have opposite signs.</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2"/>
          <p:cNvSpPr/>
          <p:nvPr/>
        </p:nvSpPr>
        <p:spPr>
          <a:xfrm>
            <a:off x="2667000" y="1524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18    	</a:t>
            </a: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+ 10</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Solution: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Find two integers whose product is –18 and whose sum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is 7.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The integers are –2 and 9: –2(9) = –18, –2 + 9 = 7.</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200" b="0" i="1"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3200" b="0" i="1" u="none" strike="noStrike" kern="1200" cap="none" spc="0" normalizeH="0" baseline="0" noProof="0" dirty="0" smtClean="0">
                <a:ln>
                  <a:noFill/>
                </a:ln>
                <a:effectLst/>
                <a:uLnTx/>
                <a:uFillTx/>
                <a:latin typeface="+mn-lt"/>
                <a:ea typeface="+mn-ea"/>
                <a:cs typeface="+mn-cs"/>
              </a:rPr>
              <a:t>x</a:t>
            </a:r>
            <a:r>
              <a:rPr kumimoji="0" lang="en-US" sz="3200" b="0" i="0" u="none" strike="noStrike" kern="1200" cap="none" spc="0" normalizeH="0" baseline="30000" noProof="0" dirty="0" smtClean="0">
                <a:ln>
                  <a:noFill/>
                </a:ln>
                <a:effectLst/>
                <a:uLnTx/>
                <a:uFillTx/>
                <a:latin typeface="+mn-lt"/>
                <a:ea typeface="+mn-ea"/>
                <a:cs typeface="+mn-cs"/>
              </a:rPr>
              <a:t>2</a:t>
            </a:r>
            <a:r>
              <a:rPr kumimoji="0" lang="en-US" sz="3200" b="0" i="0" u="none" strike="noStrike" kern="1200" cap="none" spc="0" normalizeH="0" baseline="0" noProof="0" dirty="0" smtClean="0">
                <a:ln>
                  <a:noFill/>
                </a:ln>
                <a:effectLst/>
                <a:uLnTx/>
                <a:uFillTx/>
                <a:latin typeface="+mn-lt"/>
                <a:ea typeface="+mn-ea"/>
                <a:cs typeface="+mn-cs"/>
              </a:rPr>
              <a:t> + 7</a:t>
            </a:r>
            <a:r>
              <a:rPr kumimoji="0" lang="en-US" sz="3200" b="0" i="1" u="none" strike="noStrike" kern="1200" cap="none" spc="0" normalizeH="0" baseline="0" noProof="0" dirty="0" smtClean="0">
                <a:ln>
                  <a:noFill/>
                </a:ln>
                <a:effectLst/>
                <a:uLnTx/>
                <a:uFillTx/>
                <a:latin typeface="+mn-lt"/>
                <a:ea typeface="+mn-ea"/>
                <a:cs typeface="+mn-cs"/>
              </a:rPr>
              <a:t>x </a:t>
            </a:r>
            <a:r>
              <a:rPr kumimoji="0" lang="en-US" sz="3200" b="0" i="0" u="none" strike="noStrike" kern="1200" cap="none" spc="0" normalizeH="0" baseline="0" noProof="0" dirty="0" smtClean="0">
                <a:ln>
                  <a:noFill/>
                </a:ln>
                <a:effectLst/>
                <a:uLnTx/>
                <a:uFillTx/>
                <a:latin typeface="+mn-lt"/>
                <a:ea typeface="+mn-ea"/>
                <a:cs typeface="+mn-cs"/>
              </a:rPr>
              <a:t>– 18 = </a:t>
            </a:r>
            <a:r>
              <a:rPr kumimoji="0" lang="en-US" sz="3200" b="0" i="0" u="none" strike="noStrike" kern="1200" cap="none" spc="0" normalizeH="0" baseline="0" noProof="0" dirty="0" smtClean="0">
                <a:ln>
                  <a:noFill/>
                </a:ln>
                <a:solidFill>
                  <a:srgbClr val="009AFF"/>
                </a:solidFill>
                <a:effectLst/>
                <a:uLnTx/>
                <a:uFillTx/>
                <a:latin typeface="+mn-lt"/>
                <a:ea typeface="+mn-ea"/>
                <a:cs typeface="+mn-cs"/>
              </a:rPr>
              <a:t>(</a:t>
            </a:r>
            <a:r>
              <a:rPr kumimoji="0" lang="en-US" sz="3200" b="0" i="1" u="none" strike="noStrike" kern="1200" cap="none" spc="0" normalizeH="0" baseline="0" noProof="0" dirty="0" smtClean="0">
                <a:ln>
                  <a:noFill/>
                </a:ln>
                <a:solidFill>
                  <a:srgbClr val="009AFF"/>
                </a:solidFill>
                <a:effectLst/>
                <a:uLnTx/>
                <a:uFillTx/>
                <a:latin typeface="+mn-lt"/>
                <a:ea typeface="+mn-ea"/>
                <a:cs typeface="+mn-cs"/>
              </a:rPr>
              <a:t>x </a:t>
            </a:r>
            <a:r>
              <a:rPr kumimoji="0" lang="en-US" sz="3200" b="0" i="0" u="none" strike="noStrike" kern="1200" cap="none" spc="0" normalizeH="0" baseline="0" noProof="0" dirty="0" smtClean="0">
                <a:ln>
                  <a:noFill/>
                </a:ln>
                <a:solidFill>
                  <a:srgbClr val="009AFF"/>
                </a:solidFill>
                <a:effectLst/>
                <a:uLnTx/>
                <a:uFillTx/>
                <a:latin typeface="+mn-lt"/>
                <a:ea typeface="+mn-ea"/>
                <a:cs typeface="+mn-cs"/>
              </a:rPr>
              <a:t>– 2)(</a:t>
            </a:r>
            <a:r>
              <a:rPr kumimoji="0" lang="en-US" sz="3200" b="0" i="1" u="none" strike="noStrike" kern="1200" cap="none" spc="0" normalizeH="0" baseline="0" noProof="0" dirty="0" smtClean="0">
                <a:ln>
                  <a:noFill/>
                </a:ln>
                <a:solidFill>
                  <a:srgbClr val="009AFF"/>
                </a:solidFill>
                <a:effectLst/>
                <a:uLnTx/>
                <a:uFillTx/>
                <a:latin typeface="+mn-lt"/>
                <a:ea typeface="+mn-ea"/>
                <a:cs typeface="+mn-cs"/>
              </a:rPr>
              <a:t>x </a:t>
            </a:r>
            <a:r>
              <a:rPr kumimoji="0" lang="en-US" sz="3200" b="0" i="0" u="none" strike="noStrike" kern="1200" cap="none" spc="0" normalizeH="0" baseline="0" noProof="0" dirty="0" smtClean="0">
                <a:ln>
                  <a:noFill/>
                </a:ln>
                <a:solidFill>
                  <a:srgbClr val="009AFF"/>
                </a:solidFill>
                <a:effectLst/>
                <a:uLnTx/>
                <a:uFillTx/>
                <a:latin typeface="+mn-lt"/>
                <a:ea typeface="+mn-ea"/>
                <a:cs typeface="+mn-cs"/>
              </a:rPr>
              <a:t>+ 9)</a:t>
            </a:r>
            <a:endParaRPr kumimoji="0" lang="en-US" sz="3200" b="0" i="0" u="none" strike="noStrike" kern="1200" cap="none" spc="0" normalizeH="0" baseline="0" noProof="0" dirty="0">
              <a:ln>
                <a:noFill/>
              </a:ln>
              <a:solidFill>
                <a:srgbClr val="009AFF"/>
              </a:solidFill>
              <a:effectLst/>
              <a:uLnTx/>
              <a:uFillTx/>
              <a:latin typeface="+mn-lt"/>
              <a:ea typeface="+mn-ea"/>
              <a:cs typeface="+mn-cs"/>
            </a:endParaRPr>
          </a:p>
        </p:txBody>
      </p:sp>
      <p:sp>
        <p:nvSpPr>
          <p:cNvPr id="3" name="Rectangle 2"/>
          <p:cNvSpPr/>
          <p:nvPr/>
        </p:nvSpPr>
        <p:spPr>
          <a:xfrm>
            <a:off x="2667000" y="1524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
        <p:nvSpPr>
          <p:cNvPr id="4" name="Rectangle 2"/>
          <p:cNvSpPr txBox="1">
            <a:spLocks noChangeArrowheads="1"/>
          </p:cNvSpPr>
          <p:nvPr/>
        </p:nvSpPr>
        <p:spPr bwMode="auto">
          <a:xfrm>
            <a:off x="914400" y="8382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1000"/>
                                        <p:tgtEl>
                                          <p:spTgt spid="2">
                                            <p:txEl>
                                              <p:pRg st="4" end="4"/>
                                            </p:txEl>
                                          </p:spTgt>
                                        </p:tgtEl>
                                      </p:cBhvr>
                                    </p:animEffect>
                                    <p:anim calcmode="lin" valueType="num">
                                      <p:cBhvr>
                                        <p:cTn id="1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1000"/>
                                        <p:tgtEl>
                                          <p:spTgt spid="2">
                                            <p:txEl>
                                              <p:pRg st="6" end="6"/>
                                            </p:txEl>
                                          </p:spTgt>
                                        </p:tgtEl>
                                      </p:cBhvr>
                                    </p:animEffect>
                                    <p:anim calcmode="lin" valueType="num">
                                      <p:cBhvr>
                                        <p:cTn id="2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1000"/>
                                        <p:tgtEl>
                                          <p:spTgt spid="2">
                                            <p:txEl>
                                              <p:pRg st="8" end="8"/>
                                            </p:txEl>
                                          </p:spTgt>
                                        </p:tgtEl>
                                      </p:cBhvr>
                                    </p:animEffect>
                                    <p:anim calcmode="lin" valueType="num">
                                      <p:cBhvr>
                                        <p:cTn id="2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Find two integers whose product is 10 and whose sum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is 7.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The integers are 2 and 5: 2(5) = 10, 2 + 5 = 7.</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+ 10</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+ 5</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0" noProof="0" dirty="0" smtClean="0">
                <a:ln>
                  <a:noFill/>
                </a:ln>
                <a:effectLst/>
                <a:uLnTx/>
                <a:uFillTx/>
                <a:latin typeface="+mn-lt"/>
                <a:ea typeface="+mn-ea"/>
                <a:cs typeface="+mn-cs"/>
              </a:rPr>
              <a:t>)</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5" name="Rectangle 4"/>
          <p:cNvSpPr/>
          <p:nvPr/>
        </p:nvSpPr>
        <p:spPr>
          <a:xfrm>
            <a:off x="2667000" y="762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1000"/>
                                        <p:tgtEl>
                                          <p:spTgt spid="2">
                                            <p:txEl>
                                              <p:pRg st="4" end="4"/>
                                            </p:txEl>
                                          </p:spTgt>
                                        </p:tgtEl>
                                      </p:cBhvr>
                                    </p:animEffect>
                                    <p:anim calcmode="lin" valueType="num">
                                      <p:cBhvr>
                                        <p:cTn id="1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533400"/>
            <a:ext cx="5532797" cy="461665"/>
          </a:xfrm>
          <a:prstGeom prst="rect">
            <a:avLst/>
          </a:prstGeom>
        </p:spPr>
        <p:txBody>
          <a:bodyPr wrap="none">
            <a:spAutoFit/>
          </a:bodyPr>
          <a:lstStyle/>
          <a:p>
            <a:pPr lvl="0" algn="ctr"/>
            <a:r>
              <a:rPr lang="en-US" altLang="zh-CN" sz="2400" b="1" dirty="0" smtClean="0">
                <a:latin typeface="+mn-lt"/>
                <a:ea typeface="SimSun" pitchFamily="2" charset="-122"/>
                <a:cs typeface="Times New Roman" pitchFamily="18" charset="0"/>
              </a:rPr>
              <a:t>EVALUATION OF ALGEBRAIC EXPRESSIONS</a:t>
            </a:r>
          </a:p>
        </p:txBody>
      </p:sp>
      <p:sp>
        <p:nvSpPr>
          <p:cNvPr id="5" name="Rectangle 6"/>
          <p:cNvSpPr>
            <a:spLocks noChangeArrowheads="1"/>
          </p:cNvSpPr>
          <p:nvPr/>
        </p:nvSpPr>
        <p:spPr bwMode="auto">
          <a:xfrm>
            <a:off x="152400" y="990600"/>
            <a:ext cx="8839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latin typeface="+mn-lt"/>
                <a:ea typeface="Times New Roman" pitchFamily="18" charset="0"/>
                <a:cs typeface="Times New Roman" pitchFamily="18" charset="0"/>
              </a:rPr>
              <a:t>An algebraic </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expression</a:t>
            </a:r>
            <a:r>
              <a:rPr kumimoji="0" lang="en-US" sz="2400" b="0" i="0" u="none" strike="noStrike" cap="none" normalizeH="0" dirty="0" smtClean="0">
                <a:ln>
                  <a:noFill/>
                </a:ln>
                <a:solidFill>
                  <a:schemeClr val="tx1"/>
                </a:solidFill>
                <a:effectLst/>
                <a:latin typeface="+mn-lt"/>
                <a:ea typeface="Times New Roman" pitchFamily="18" charset="0"/>
                <a:cs typeface="Times New Roman" pitchFamily="18" charset="0"/>
              </a:rPr>
              <a:t>  can be evaluated  by substituting the values of the variable involved and then performing the operations.</a:t>
            </a:r>
            <a:r>
              <a:rPr kumimoji="0" lang="en-US" sz="2400" b="0" i="0" u="none" strike="noStrike" cap="none" normalizeH="0" baseline="0" dirty="0" smtClean="0">
                <a:ln>
                  <a:noFill/>
                </a:ln>
                <a:solidFill>
                  <a:schemeClr val="tx1"/>
                </a:solidFill>
                <a:effectLst/>
                <a:latin typeface="+mn-lt"/>
                <a:ea typeface="Times New Roman" pitchFamily="18" charset="0"/>
                <a:cs typeface="Times New Roman" pitchFamily="18" charset="0"/>
              </a:rPr>
              <a:t> </a:t>
            </a:r>
          </a:p>
        </p:txBody>
      </p:sp>
      <p:sp>
        <p:nvSpPr>
          <p:cNvPr id="6" name="Rectangle 5"/>
          <p:cNvSpPr/>
          <p:nvPr/>
        </p:nvSpPr>
        <p:spPr>
          <a:xfrm>
            <a:off x="304800" y="2369403"/>
            <a:ext cx="8534400" cy="830997"/>
          </a:xfrm>
          <a:prstGeom prst="rect">
            <a:avLst/>
          </a:prstGeom>
        </p:spPr>
        <p:txBody>
          <a:bodyPr wrap="square">
            <a:spAutoFit/>
          </a:bodyPr>
          <a:lstStyle/>
          <a:p>
            <a:r>
              <a:rPr lang="en-US" sz="2400" dirty="0" smtClean="0">
                <a:latin typeface="+mn-lt"/>
              </a:rPr>
              <a:t>Evaluate each of the following algebraic  expressions for a = -1, b = 2, x = -2 and y = 3.  </a:t>
            </a:r>
            <a:endParaRPr lang="en-US" sz="2400" dirty="0">
              <a:latin typeface="+mn-lt"/>
            </a:endParaRPr>
          </a:p>
        </p:txBody>
      </p:sp>
      <p:graphicFrame>
        <p:nvGraphicFramePr>
          <p:cNvPr id="7" name="Object 6"/>
          <p:cNvGraphicFramePr>
            <a:graphicFrameLocks noChangeAspect="1"/>
          </p:cNvGraphicFramePr>
          <p:nvPr/>
        </p:nvGraphicFramePr>
        <p:xfrm>
          <a:off x="514350" y="3352799"/>
          <a:ext cx="2686050" cy="1106021"/>
        </p:xfrm>
        <a:graphic>
          <a:graphicData uri="http://schemas.openxmlformats.org/presentationml/2006/ole">
            <mc:AlternateContent xmlns:mc="http://schemas.openxmlformats.org/markup-compatibility/2006">
              <mc:Choice xmlns:v="urn:schemas-microsoft-com:vml" Requires="v">
                <p:oleObj spid="_x0000_s31787" name="Equation" r:id="rId3" imgW="1079032" imgH="444307" progId="Equation.3">
                  <p:embed/>
                </p:oleObj>
              </mc:Choice>
              <mc:Fallback>
                <p:oleObj name="Equation" r:id="rId3" imgW="1079032" imgH="444307" progId="Equation.3">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3352799"/>
                        <a:ext cx="2686050" cy="1106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3"/>
          <p:cNvGraphicFramePr>
            <a:graphicFrameLocks noChangeAspect="1"/>
          </p:cNvGraphicFramePr>
          <p:nvPr/>
        </p:nvGraphicFramePr>
        <p:xfrm>
          <a:off x="533400" y="4800600"/>
          <a:ext cx="1801813" cy="1106488"/>
        </p:xfrm>
        <a:graphic>
          <a:graphicData uri="http://schemas.openxmlformats.org/presentationml/2006/ole">
            <mc:AlternateContent xmlns:mc="http://schemas.openxmlformats.org/markup-compatibility/2006">
              <mc:Choice xmlns:v="urn:schemas-microsoft-com:vml" Requires="v">
                <p:oleObj spid="_x0000_s31788" name="Equation" r:id="rId5" imgW="723586" imgH="444307" progId="Equation.3">
                  <p:embed/>
                </p:oleObj>
              </mc:Choice>
              <mc:Fallback>
                <p:oleObj name="Equation" r:id="rId5" imgW="723586" imgH="444307" progId="Equation.3">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800600"/>
                        <a:ext cx="1801813"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4"/>
          <p:cNvGraphicFramePr>
            <a:graphicFrameLocks noChangeAspect="1"/>
          </p:cNvGraphicFramePr>
          <p:nvPr/>
        </p:nvGraphicFramePr>
        <p:xfrm>
          <a:off x="4205288" y="3468688"/>
          <a:ext cx="2687637" cy="568325"/>
        </p:xfrm>
        <a:graphic>
          <a:graphicData uri="http://schemas.openxmlformats.org/presentationml/2006/ole">
            <mc:AlternateContent xmlns:mc="http://schemas.openxmlformats.org/markup-compatibility/2006">
              <mc:Choice xmlns:v="urn:schemas-microsoft-com:vml" Requires="v">
                <p:oleObj spid="_x0000_s31789" name="Equation" r:id="rId7" imgW="1079500" imgH="228600" progId="Equation.3">
                  <p:embed/>
                </p:oleObj>
              </mc:Choice>
              <mc:Fallback>
                <p:oleObj name="Equation" r:id="rId7" imgW="1079500" imgH="228600" progId="Equation.3">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5288" y="3468688"/>
                        <a:ext cx="2687637"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6"/>
          <p:cNvGraphicFramePr>
            <a:graphicFrameLocks noChangeAspect="1"/>
          </p:cNvGraphicFramePr>
          <p:nvPr/>
        </p:nvGraphicFramePr>
        <p:xfrm>
          <a:off x="4271963" y="4760913"/>
          <a:ext cx="2371725" cy="1104900"/>
        </p:xfrm>
        <a:graphic>
          <a:graphicData uri="http://schemas.openxmlformats.org/presentationml/2006/ole">
            <mc:AlternateContent xmlns:mc="http://schemas.openxmlformats.org/markup-compatibility/2006">
              <mc:Choice xmlns:v="urn:schemas-microsoft-com:vml" Requires="v">
                <p:oleObj spid="_x0000_s31790" name="Equation" r:id="rId9" imgW="952087" imgH="444307" progId="Equation.3">
                  <p:embed/>
                </p:oleObj>
              </mc:Choice>
              <mc:Fallback>
                <p:oleObj name="Equation" r:id="rId9" imgW="952087" imgH="444307" progId="Equation.3">
                  <p:embed/>
                  <p:pic>
                    <p:nvPicPr>
                      <p:cNvPr id="0"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1963" y="4760913"/>
                        <a:ext cx="2371725"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
          <p:cNvSpPr>
            <a:spLocks noChangeArrowheads="1"/>
          </p:cNvSpPr>
          <p:nvPr/>
        </p:nvSpPr>
        <p:spPr bwMode="auto">
          <a:xfrm>
            <a:off x="304800" y="1976735"/>
            <a:ext cx="152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EXAMPLE</a:t>
            </a: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Sometimes it is impossible to factor a polynomial into the product of two polynomials having integer coefficients. Such polynomials are said to be </a:t>
            </a:r>
            <a:r>
              <a:rPr kumimoji="0" lang="en-US" sz="2400" b="1" i="0" u="none" strike="noStrike" kern="1200" cap="none" spc="0" normalizeH="0" baseline="0" noProof="0" dirty="0" smtClean="0">
                <a:ln>
                  <a:noFill/>
                </a:ln>
                <a:effectLst/>
                <a:uLnTx/>
                <a:uFillTx/>
                <a:latin typeface="+mn-lt"/>
                <a:ea typeface="+mn-ea"/>
                <a:cs typeface="+mn-cs"/>
              </a:rPr>
              <a:t>non factorable over the integers.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1"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example,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+ 7 is non factorable over the integers because there are no integers whose product is 7 and whose sum or difference is 3.</a:t>
            </a:r>
          </a:p>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trial method sometimes can be used to factor trinomials of the form </a:t>
            </a:r>
            <a:r>
              <a:rPr kumimoji="0" lang="en-US" sz="2400" b="0" i="1" u="none" strike="noStrike" kern="1200" cap="none" spc="0" normalizeH="0" baseline="0" noProof="0" dirty="0" smtClean="0">
                <a:ln>
                  <a:noFill/>
                </a:ln>
                <a:effectLst/>
                <a:uLnTx/>
                <a:uFillTx/>
                <a:latin typeface="+mn-lt"/>
                <a:ea typeface="+mn-ea"/>
                <a:cs typeface="+mn-cs"/>
              </a:rPr>
              <a:t>ax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bx</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which do not have a leading coefficient of 1.</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2"/>
          <p:cNvSpPr/>
          <p:nvPr/>
        </p:nvSpPr>
        <p:spPr>
          <a:xfrm>
            <a:off x="2667000" y="1524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We use the factors of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and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to form trial binomial factors. Factoring trinomials of this type may require testing many factors. To reduce the number of trial factors, make use of the following points.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Points to Remember to Factor</a:t>
            </a:r>
            <a:r>
              <a:rPr kumimoji="0" lang="en-US" sz="2400" b="1"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ax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bx</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 a </a:t>
            </a:r>
            <a:r>
              <a:rPr kumimoji="0" lang="en-US" sz="2400" b="0" i="0" u="none" strike="noStrike" kern="1200" cap="none" spc="0" normalizeH="0" baseline="0" noProof="0" dirty="0" smtClean="0">
                <a:ln>
                  <a:noFill/>
                </a:ln>
                <a:effectLst/>
                <a:uLnTx/>
                <a:uFillTx/>
                <a:latin typeface="+mn-lt"/>
                <a:ea typeface="+mn-ea"/>
                <a:cs typeface="+mn-cs"/>
              </a:rPr>
              <a:t>&gt; 0</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1.  </a:t>
            </a:r>
            <a:r>
              <a:rPr kumimoji="0" lang="en-US" sz="2400" b="0" i="0" u="none" strike="noStrike" kern="1200" cap="none" spc="0" normalizeH="0" baseline="0" noProof="0" dirty="0" smtClean="0">
                <a:ln>
                  <a:noFill/>
                </a:ln>
                <a:effectLst/>
                <a:uLnTx/>
                <a:uFillTx/>
                <a:latin typeface="+mn-lt"/>
                <a:ea typeface="+mn-ea"/>
                <a:cs typeface="+mn-cs"/>
              </a:rPr>
              <a:t>If the constant term of the trinomial is positive, the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constant terms of the binomials have the same sign as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the coefficient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in the trinomial.</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2.  </a:t>
            </a:r>
            <a:r>
              <a:rPr kumimoji="0" lang="en-US" sz="2400" b="0" i="0" u="none" strike="noStrike" kern="1200" cap="none" spc="0" normalizeH="0" baseline="0" noProof="0" dirty="0" smtClean="0">
                <a:ln>
                  <a:noFill/>
                </a:ln>
                <a:effectLst/>
                <a:uLnTx/>
                <a:uFillTx/>
                <a:latin typeface="+mn-lt"/>
                <a:ea typeface="+mn-ea"/>
                <a:cs typeface="+mn-cs"/>
              </a:rPr>
              <a:t>If the constant term of the trinomial is negative, the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constant terms of the binomials have opposite signs.</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2"/>
          <p:cNvSpPr/>
          <p:nvPr/>
        </p:nvSpPr>
        <p:spPr>
          <a:xfrm>
            <a:off x="2667000" y="1524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1373188"/>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3.  </a:t>
            </a:r>
            <a:r>
              <a:rPr kumimoji="0" lang="en-US" sz="2400" b="0" i="0" u="none" strike="noStrike" kern="1200" cap="none" spc="0" normalizeH="0" baseline="0" noProof="0" dirty="0" smtClean="0">
                <a:ln>
                  <a:noFill/>
                </a:ln>
                <a:effectLst/>
                <a:uLnTx/>
                <a:uFillTx/>
                <a:latin typeface="+mn-lt"/>
                <a:ea typeface="+mn-ea"/>
                <a:cs typeface="+mn-cs"/>
              </a:rPr>
              <a:t>If the terms of the trinomial do not have a common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     factor, then neither binomial will have a common factor.</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If you have difficulty factoring a trinomial, you may wish to use the following theorem. It will indicate whether the trinomial is factorable over the integers.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Factorization Theorem</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trinomial </a:t>
            </a:r>
            <a:r>
              <a:rPr kumimoji="0" lang="en-US" sz="2400" b="0" i="1" u="none" strike="noStrike" kern="1200" cap="none" spc="0" normalizeH="0" baseline="0" noProof="0" dirty="0" smtClean="0">
                <a:ln>
                  <a:noFill/>
                </a:ln>
                <a:effectLst/>
                <a:uLnTx/>
                <a:uFillTx/>
                <a:latin typeface="+mn-lt"/>
                <a:ea typeface="+mn-ea"/>
                <a:cs typeface="+mn-cs"/>
              </a:rPr>
              <a:t>ax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bx</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with integer coefficients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and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 can be factored as the product of two binomials with integer coefficients if and only if </a:t>
            </a:r>
            <a:r>
              <a:rPr kumimoji="0" lang="en-US" sz="2400" b="1" i="1" u="none" strike="noStrike" kern="1200" cap="none" spc="0" normalizeH="0" baseline="0" noProof="0" dirty="0" smtClean="0">
                <a:ln>
                  <a:noFill/>
                </a:ln>
                <a:effectLst/>
                <a:uLnTx/>
                <a:uFillTx/>
                <a:latin typeface="+mn-lt"/>
                <a:ea typeface="+mn-ea"/>
                <a:cs typeface="+mn-cs"/>
              </a:rPr>
              <a:t>b</a:t>
            </a:r>
            <a:r>
              <a:rPr kumimoji="0" lang="en-US" sz="2400" b="1" i="0" u="none" strike="noStrike" kern="1200" cap="none" spc="0" normalizeH="0" baseline="30000" noProof="0" dirty="0" smtClean="0">
                <a:ln>
                  <a:noFill/>
                </a:ln>
                <a:effectLst/>
                <a:uLnTx/>
                <a:uFillTx/>
                <a:latin typeface="+mn-lt"/>
                <a:ea typeface="+mn-ea"/>
                <a:cs typeface="+mn-cs"/>
              </a:rPr>
              <a:t>2</a:t>
            </a:r>
            <a:r>
              <a:rPr kumimoji="0" lang="en-US" sz="2400" b="1" i="0" u="none" strike="noStrike" kern="1200" cap="none" spc="0" normalizeH="0" baseline="0" noProof="0" dirty="0" smtClean="0">
                <a:ln>
                  <a:noFill/>
                </a:ln>
                <a:effectLst/>
                <a:uLnTx/>
                <a:uFillTx/>
                <a:latin typeface="+mn-lt"/>
                <a:ea typeface="+mn-ea"/>
                <a:cs typeface="+mn-cs"/>
              </a:rPr>
              <a:t> – 4</a:t>
            </a:r>
            <a:r>
              <a:rPr kumimoji="0" lang="en-US" sz="2400" b="1" i="1" u="none" strike="noStrike" kern="1200" cap="none" spc="0" normalizeH="0" baseline="0" noProof="0" dirty="0" smtClean="0">
                <a:ln>
                  <a:noFill/>
                </a:ln>
                <a:effectLst/>
                <a:uLnTx/>
                <a:uFillTx/>
                <a:latin typeface="+mn-lt"/>
                <a:ea typeface="+mn-ea"/>
                <a:cs typeface="+mn-cs"/>
              </a:rPr>
              <a:t>ac </a:t>
            </a:r>
            <a:r>
              <a:rPr kumimoji="0" lang="en-US" sz="2400" b="0" i="0" u="none" strike="noStrike" kern="1200" cap="none" spc="0" normalizeH="0" baseline="0" noProof="0" dirty="0" smtClean="0">
                <a:ln>
                  <a:noFill/>
                </a:ln>
                <a:effectLst/>
                <a:uLnTx/>
                <a:uFillTx/>
                <a:latin typeface="+mn-lt"/>
                <a:ea typeface="+mn-ea"/>
                <a:cs typeface="+mn-cs"/>
              </a:rPr>
              <a:t>is a perfect square.</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3"/>
          <p:cNvSpPr/>
          <p:nvPr/>
        </p:nvSpPr>
        <p:spPr>
          <a:xfrm>
            <a:off x="2667000" y="1524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product of a term and itself is called a </a:t>
            </a:r>
            <a:r>
              <a:rPr kumimoji="0" lang="en-US" sz="2400" b="1" i="0" u="none" strike="noStrike" kern="1200" cap="none" spc="0" normalizeH="0" baseline="0" noProof="0" dirty="0" smtClean="0">
                <a:ln>
                  <a:noFill/>
                </a:ln>
                <a:effectLst/>
                <a:uLnTx/>
                <a:uFillTx/>
                <a:latin typeface="+mn-lt"/>
                <a:ea typeface="+mn-ea"/>
                <a:cs typeface="+mn-cs"/>
              </a:rPr>
              <a:t>perfect square</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exponents on variables of perfect squares are always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even numbers.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a:t>
            </a:r>
            <a:r>
              <a:rPr kumimoji="0" lang="en-US" sz="2400" b="1" i="0" u="none" strike="noStrike" kern="1200" cap="none" spc="0" normalizeH="0" baseline="0" noProof="0" dirty="0" smtClean="0">
                <a:ln>
                  <a:noFill/>
                </a:ln>
                <a:effectLst/>
                <a:uLnTx/>
                <a:uFillTx/>
                <a:latin typeface="+mn-lt"/>
                <a:ea typeface="+mn-ea"/>
                <a:cs typeface="+mn-cs"/>
              </a:rPr>
              <a:t>square root of a perfect square </a:t>
            </a:r>
            <a:r>
              <a:rPr kumimoji="0" lang="en-US" sz="2400" b="0" i="0" u="none" strike="noStrike" kern="1200" cap="none" spc="0" normalizeH="0" baseline="0" noProof="0" dirty="0" smtClean="0">
                <a:ln>
                  <a:noFill/>
                </a:ln>
                <a:effectLst/>
                <a:uLnTx/>
                <a:uFillTx/>
                <a:latin typeface="+mn-lt"/>
                <a:ea typeface="+mn-ea"/>
                <a:cs typeface="+mn-cs"/>
              </a:rPr>
              <a:t>is one of the two equal factors of the perfect square. </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To find the square root of a perfect square variable term, divide the exponent by 2. </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2"/>
          <p:cNvSpPr/>
          <p:nvPr/>
        </p:nvSpPr>
        <p:spPr>
          <a:xfrm>
            <a:off x="2667000" y="152400"/>
            <a:ext cx="3359639" cy="461665"/>
          </a:xfrm>
          <a:prstGeom prst="rect">
            <a:avLst/>
          </a:prstGeom>
        </p:spPr>
        <p:txBody>
          <a:bodyPr wrap="none">
            <a:spAutoFit/>
          </a:bodyPr>
          <a:lstStyle/>
          <a:p>
            <a:pPr algn="ctr"/>
            <a:r>
              <a:rPr lang="en-US" sz="2400" b="1" dirty="0" smtClean="0">
                <a:latin typeface="+mn-lt"/>
              </a:rPr>
              <a:t>FACTORING TRINOMIALS</a:t>
            </a:r>
            <a:endParaRPr lang="en-US" sz="2400" b="1" dirty="0">
              <a:latin typeface="+mn-lt"/>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the examples in Table below, assume that the variables represent positive numbers.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factors of the difference of two perfect squares are the sum and difference of the square roots of the perfect squares.</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301625" y="90488"/>
            <a:ext cx="82264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n-lt"/>
              <a:ea typeface="+mj-ea"/>
              <a:cs typeface="+mj-cs"/>
            </a:endParaRPr>
          </a:p>
        </p:txBody>
      </p:sp>
      <p:pic>
        <p:nvPicPr>
          <p:cNvPr id="4" name="Picture 4"/>
          <p:cNvPicPr>
            <a:picLocks noChangeAspect="1" noChangeArrowheads="1"/>
          </p:cNvPicPr>
          <p:nvPr/>
        </p:nvPicPr>
        <p:blipFill>
          <a:blip r:embed="rId2"/>
          <a:srcRect/>
          <a:stretch>
            <a:fillRect/>
          </a:stretch>
        </p:blipFill>
        <p:spPr bwMode="auto">
          <a:xfrm>
            <a:off x="914400" y="2770188"/>
            <a:ext cx="6718300" cy="1954212"/>
          </a:xfrm>
          <a:prstGeom prst="rect">
            <a:avLst/>
          </a:prstGeom>
          <a:noFill/>
          <a:ln w="9525" algn="ctr">
            <a:noFill/>
            <a:miter lim="800000"/>
            <a:headEnd/>
            <a:tailEnd/>
          </a:ln>
          <a:effectLst/>
        </p:spPr>
      </p:pic>
      <p:sp>
        <p:nvSpPr>
          <p:cNvPr id="6" name="Rectangle 6"/>
          <p:cNvSpPr>
            <a:spLocks noChangeArrowheads="1"/>
          </p:cNvSpPr>
          <p:nvPr/>
        </p:nvSpPr>
        <p:spPr bwMode="auto">
          <a:xfrm>
            <a:off x="3773512" y="2438400"/>
            <a:ext cx="3694088" cy="400110"/>
          </a:xfrm>
          <a:prstGeom prst="rect">
            <a:avLst/>
          </a:prstGeom>
          <a:noFill/>
          <a:ln w="9525" algn="ctr">
            <a:noFill/>
            <a:miter lim="800000"/>
            <a:headEnd/>
            <a:tailEnd/>
          </a:ln>
          <a:effectLst/>
        </p:spPr>
        <p:txBody>
          <a:bodyPr wrap="none">
            <a:spAutoFit/>
          </a:bodyPr>
          <a:lstStyle/>
          <a:p>
            <a:r>
              <a:rPr lang="en-US" sz="2000" dirty="0">
                <a:latin typeface="+mn-lt"/>
              </a:rPr>
              <a:t>Perfect Squares and Square Roots</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solidFill>
                  <a:srgbClr val="B30000"/>
                </a:solidFill>
                <a:effectLst/>
                <a:uLnTx/>
                <a:uFillTx/>
                <a:latin typeface="+mn-lt"/>
                <a:ea typeface="+mn-ea"/>
                <a:cs typeface="+mn-cs"/>
              </a:rPr>
              <a:t>Factors of the Difference of Two Perfect Squares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1" i="1" u="none" strike="noStrike" kern="1200" cap="none" spc="0" normalizeH="0" baseline="0" noProof="0" dirty="0" smtClean="0">
                <a:ln>
                  <a:noFill/>
                </a:ln>
                <a:effectLst/>
                <a:uLnTx/>
                <a:uFillTx/>
                <a:latin typeface="+mn-lt"/>
                <a:ea typeface="+mn-ea"/>
                <a:cs typeface="+mn-cs"/>
              </a:rPr>
              <a:t>a</a:t>
            </a:r>
            <a:r>
              <a:rPr kumimoji="0" lang="en-US" sz="2400" b="1" i="0" u="none" strike="noStrike" kern="1200" cap="none" spc="0" normalizeH="0" baseline="30000" noProof="0" dirty="0" smtClean="0">
                <a:ln>
                  <a:noFill/>
                </a:ln>
                <a:effectLst/>
                <a:uLnTx/>
                <a:uFillTx/>
                <a:latin typeface="+mn-lt"/>
                <a:ea typeface="+mn-ea"/>
                <a:cs typeface="+mn-cs"/>
              </a:rPr>
              <a:t>2</a:t>
            </a:r>
            <a:r>
              <a:rPr kumimoji="0" lang="en-US" sz="2400" b="1" i="0" u="none" strike="noStrike" kern="1200" cap="none" spc="0" normalizeH="0" baseline="0" noProof="0" dirty="0" smtClean="0">
                <a:ln>
                  <a:noFill/>
                </a:ln>
                <a:effectLst/>
                <a:uLnTx/>
                <a:uFillTx/>
                <a:latin typeface="+mn-lt"/>
                <a:ea typeface="+mn-ea"/>
                <a:cs typeface="+mn-cs"/>
              </a:rPr>
              <a:t> – </a:t>
            </a:r>
            <a:r>
              <a:rPr kumimoji="0" lang="en-US" sz="2400" b="1" i="1" u="none" strike="noStrike" kern="1200" cap="none" spc="0" normalizeH="0" baseline="0" noProof="0" dirty="0" smtClean="0">
                <a:ln>
                  <a:noFill/>
                </a:ln>
                <a:effectLst/>
                <a:uLnTx/>
                <a:uFillTx/>
                <a:latin typeface="+mn-lt"/>
                <a:ea typeface="+mn-ea"/>
                <a:cs typeface="+mn-cs"/>
              </a:rPr>
              <a:t>b</a:t>
            </a:r>
            <a:r>
              <a:rPr kumimoji="0" lang="en-US" sz="2400" b="1" i="0" u="none" strike="noStrike" kern="1200" cap="none" spc="0" normalizeH="0" baseline="30000" noProof="0" dirty="0" smtClean="0">
                <a:ln>
                  <a:noFill/>
                </a:ln>
                <a:effectLst/>
                <a:uLnTx/>
                <a:uFillTx/>
                <a:latin typeface="+mn-lt"/>
                <a:ea typeface="+mn-ea"/>
                <a:cs typeface="+mn-cs"/>
              </a:rPr>
              <a:t>2</a:t>
            </a:r>
            <a:r>
              <a:rPr kumimoji="0" lang="en-US" sz="2400" b="1" i="0" u="none" strike="noStrike" kern="1200" cap="none" spc="0" normalizeH="0" baseline="0" noProof="0" dirty="0" smtClean="0">
                <a:ln>
                  <a:noFill/>
                </a:ln>
                <a:effectLst/>
                <a:uLnTx/>
                <a:uFillTx/>
                <a:latin typeface="+mn-lt"/>
                <a:ea typeface="+mn-ea"/>
                <a:cs typeface="+mn-cs"/>
              </a:rPr>
              <a:t> = (</a:t>
            </a:r>
            <a:r>
              <a:rPr kumimoji="0" lang="en-US" sz="2400" b="1" i="1" u="none" strike="noStrike" kern="1200" cap="none" spc="0" normalizeH="0" baseline="0" noProof="0" dirty="0" smtClean="0">
                <a:ln>
                  <a:noFill/>
                </a:ln>
                <a:effectLst/>
                <a:uLnTx/>
                <a:uFillTx/>
                <a:latin typeface="+mn-lt"/>
                <a:ea typeface="+mn-ea"/>
                <a:cs typeface="+mn-cs"/>
              </a:rPr>
              <a:t>a </a:t>
            </a:r>
            <a:r>
              <a:rPr kumimoji="0" lang="en-US" sz="2400" b="1" i="0" u="none" strike="noStrike" kern="1200" cap="none" spc="0" normalizeH="0" baseline="0" noProof="0" dirty="0" smtClean="0">
                <a:ln>
                  <a:noFill/>
                </a:ln>
                <a:effectLst/>
                <a:uLnTx/>
                <a:uFillTx/>
                <a:latin typeface="+mn-lt"/>
                <a:ea typeface="+mn-ea"/>
                <a:cs typeface="+mn-cs"/>
              </a:rPr>
              <a:t>+ </a:t>
            </a:r>
            <a:r>
              <a:rPr kumimoji="0" lang="en-US" sz="2400" b="1" i="1" u="none" strike="noStrike" kern="1200" cap="none" spc="0" normalizeH="0" baseline="0" noProof="0" dirty="0" smtClean="0">
                <a:ln>
                  <a:noFill/>
                </a:ln>
                <a:effectLst/>
                <a:uLnTx/>
                <a:uFillTx/>
                <a:latin typeface="+mn-lt"/>
                <a:ea typeface="+mn-ea"/>
                <a:cs typeface="+mn-cs"/>
              </a:rPr>
              <a:t>b</a:t>
            </a:r>
            <a:r>
              <a:rPr kumimoji="0" lang="en-US" sz="2400" b="1" i="0" u="none" strike="noStrike" kern="1200" cap="none" spc="0" normalizeH="0" baseline="0" noProof="0" dirty="0" smtClean="0">
                <a:ln>
                  <a:noFill/>
                </a:ln>
                <a:effectLst/>
                <a:uLnTx/>
                <a:uFillTx/>
                <a:latin typeface="+mn-lt"/>
                <a:ea typeface="+mn-ea"/>
                <a:cs typeface="+mn-cs"/>
              </a:rPr>
              <a:t>)(</a:t>
            </a:r>
            <a:r>
              <a:rPr kumimoji="0" lang="en-US" sz="2400" b="1" i="1" u="none" strike="noStrike" kern="1200" cap="none" spc="0" normalizeH="0" baseline="0" noProof="0" dirty="0" smtClean="0">
                <a:ln>
                  <a:noFill/>
                </a:ln>
                <a:effectLst/>
                <a:uLnTx/>
                <a:uFillTx/>
                <a:latin typeface="+mn-lt"/>
                <a:ea typeface="+mn-ea"/>
                <a:cs typeface="+mn-cs"/>
              </a:rPr>
              <a:t>a </a:t>
            </a:r>
            <a:r>
              <a:rPr kumimoji="0" lang="en-US" sz="2400" b="1" i="0" u="none" strike="noStrike" kern="1200" cap="none" spc="0" normalizeH="0" baseline="0" noProof="0" dirty="0" smtClean="0">
                <a:ln>
                  <a:noFill/>
                </a:ln>
                <a:effectLst/>
                <a:uLnTx/>
                <a:uFillTx/>
                <a:latin typeface="+mn-lt"/>
                <a:ea typeface="+mn-ea"/>
                <a:cs typeface="+mn-cs"/>
              </a:rPr>
              <a:t>– </a:t>
            </a:r>
            <a:r>
              <a:rPr kumimoji="0" lang="en-US" sz="2400" b="1" i="1" u="none" strike="noStrike" kern="1200" cap="none" spc="0" normalizeH="0" baseline="0" noProof="0" dirty="0" smtClean="0">
                <a:ln>
                  <a:noFill/>
                </a:ln>
                <a:effectLst/>
                <a:uLnTx/>
                <a:uFillTx/>
                <a:latin typeface="+mn-lt"/>
                <a:ea typeface="+mn-ea"/>
                <a:cs typeface="+mn-cs"/>
              </a:rPr>
              <a:t>b</a:t>
            </a:r>
            <a:r>
              <a:rPr kumimoji="0" lang="en-US" sz="2400" b="1"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difference of two perfect squares always factors over the integers. However, the sum of squares does not factor over the integers.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instance,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does not factor over the integers. As another example,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+ 4 is the sum of squares and does not factor over the integers.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There are no integers whose product is 4 and whose sum is 0.</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2667000" y="152400"/>
            <a:ext cx="3886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Factors of the Difference of Two Perfect Squares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difference of two perfect squares always factors over the integers. However, the sum of squares does not factor over the integers.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instance,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does not factor over the integers. As another example,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+ 4 is the sum of squares and does not factor over the integers.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There are no integers whose product is 4 and whose sum is 0.</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2667000" y="152400"/>
            <a:ext cx="3886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49</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144		</a:t>
            </a: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81</a:t>
            </a:r>
            <a:endParaRPr kumimoji="0" lang="en-US" sz="2400" b="0" i="0" u="none" strike="noStrike" kern="1200" cap="none" spc="0" normalizeH="0" baseline="3000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Solution: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49</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144 = (7</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12</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3000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+ 12)(7</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81 =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(9)</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3000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+ 9)(</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9)</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4"/>
          <p:cNvSpPr>
            <a:spLocks noChangeArrowheads="1"/>
          </p:cNvSpPr>
          <p:nvPr/>
        </p:nvSpPr>
        <p:spPr bwMode="auto">
          <a:xfrm>
            <a:off x="5254625" y="3146425"/>
            <a:ext cx="3663950" cy="366713"/>
          </a:xfrm>
          <a:prstGeom prst="rect">
            <a:avLst/>
          </a:prstGeom>
          <a:noFill/>
          <a:ln w="9525" algn="ctr">
            <a:noFill/>
            <a:miter lim="800000"/>
            <a:headEnd/>
            <a:tailEnd/>
          </a:ln>
          <a:effectLst/>
        </p:spPr>
        <p:txBody>
          <a:bodyPr>
            <a:spAutoFit/>
          </a:bodyPr>
          <a:lstStyle/>
          <a:p>
            <a:r>
              <a:rPr lang="en-US">
                <a:solidFill>
                  <a:srgbClr val="009AFF"/>
                </a:solidFill>
              </a:rPr>
              <a:t>Write as the difference of squares.</a:t>
            </a:r>
          </a:p>
        </p:txBody>
      </p:sp>
      <p:sp>
        <p:nvSpPr>
          <p:cNvPr id="5" name="Rectangle 5"/>
          <p:cNvSpPr>
            <a:spLocks noChangeArrowheads="1"/>
          </p:cNvSpPr>
          <p:nvPr/>
        </p:nvSpPr>
        <p:spPr bwMode="auto">
          <a:xfrm>
            <a:off x="5254625" y="3733800"/>
            <a:ext cx="3657600" cy="915988"/>
          </a:xfrm>
          <a:prstGeom prst="rect">
            <a:avLst/>
          </a:prstGeom>
          <a:noFill/>
          <a:ln w="9525" algn="ctr">
            <a:noFill/>
            <a:miter lim="800000"/>
            <a:headEnd/>
            <a:tailEnd/>
          </a:ln>
          <a:effectLst/>
        </p:spPr>
        <p:txBody>
          <a:bodyPr>
            <a:spAutoFit/>
          </a:bodyPr>
          <a:lstStyle/>
          <a:p>
            <a:r>
              <a:rPr lang="en-US">
                <a:solidFill>
                  <a:srgbClr val="009AFF"/>
                </a:solidFill>
              </a:rPr>
              <a:t>The binomial factors are the sum </a:t>
            </a:r>
            <a:br>
              <a:rPr lang="en-US">
                <a:solidFill>
                  <a:srgbClr val="009AFF"/>
                </a:solidFill>
              </a:rPr>
            </a:br>
            <a:r>
              <a:rPr lang="en-US">
                <a:solidFill>
                  <a:srgbClr val="009AFF"/>
                </a:solidFill>
              </a:rPr>
              <a:t>and the difference of the square </a:t>
            </a:r>
            <a:br>
              <a:rPr lang="en-US">
                <a:solidFill>
                  <a:srgbClr val="009AFF"/>
                </a:solidFill>
              </a:rPr>
            </a:br>
            <a:r>
              <a:rPr lang="en-US">
                <a:solidFill>
                  <a:srgbClr val="009AFF"/>
                </a:solidFill>
              </a:rPr>
              <a:t>roots of the squares.</a:t>
            </a:r>
          </a:p>
        </p:txBody>
      </p:sp>
      <p:sp>
        <p:nvSpPr>
          <p:cNvPr id="6" name="Rectangle 6"/>
          <p:cNvSpPr>
            <a:spLocks noChangeArrowheads="1"/>
          </p:cNvSpPr>
          <p:nvPr/>
        </p:nvSpPr>
        <p:spPr bwMode="auto">
          <a:xfrm>
            <a:off x="5254625" y="5105400"/>
            <a:ext cx="3663950" cy="366713"/>
          </a:xfrm>
          <a:prstGeom prst="rect">
            <a:avLst/>
          </a:prstGeom>
          <a:noFill/>
          <a:ln w="9525" algn="ctr">
            <a:noFill/>
            <a:miter lim="800000"/>
            <a:headEnd/>
            <a:tailEnd/>
          </a:ln>
          <a:effectLst/>
        </p:spPr>
        <p:txBody>
          <a:bodyPr wrap="none">
            <a:spAutoFit/>
          </a:bodyPr>
          <a:lstStyle/>
          <a:p>
            <a:r>
              <a:rPr lang="en-US">
                <a:solidFill>
                  <a:srgbClr val="009AFF"/>
                </a:solidFill>
              </a:rPr>
              <a:t>Write as the difference of squares.</a:t>
            </a:r>
          </a:p>
        </p:txBody>
      </p:sp>
      <p:sp>
        <p:nvSpPr>
          <p:cNvPr id="7" name="Rectangle 7"/>
          <p:cNvSpPr>
            <a:spLocks noChangeArrowheads="1"/>
          </p:cNvSpPr>
          <p:nvPr/>
        </p:nvSpPr>
        <p:spPr bwMode="auto">
          <a:xfrm>
            <a:off x="5254625" y="5651500"/>
            <a:ext cx="3657600" cy="915988"/>
          </a:xfrm>
          <a:prstGeom prst="rect">
            <a:avLst/>
          </a:prstGeom>
          <a:noFill/>
          <a:ln w="9525" algn="ctr">
            <a:noFill/>
            <a:miter lim="800000"/>
            <a:headEnd/>
            <a:tailEnd/>
          </a:ln>
          <a:effectLst/>
        </p:spPr>
        <p:txBody>
          <a:bodyPr>
            <a:spAutoFit/>
          </a:bodyPr>
          <a:lstStyle/>
          <a:p>
            <a:r>
              <a:rPr lang="en-US">
                <a:solidFill>
                  <a:srgbClr val="009AFF"/>
                </a:solidFill>
              </a:rPr>
              <a:t>The binomial factors are the sum </a:t>
            </a:r>
            <a:br>
              <a:rPr lang="en-US">
                <a:solidFill>
                  <a:srgbClr val="009AFF"/>
                </a:solidFill>
              </a:rPr>
            </a:br>
            <a:r>
              <a:rPr lang="en-US">
                <a:solidFill>
                  <a:srgbClr val="009AFF"/>
                </a:solidFill>
              </a:rPr>
              <a:t>and the difference of the square</a:t>
            </a:r>
            <a:br>
              <a:rPr lang="en-US">
                <a:solidFill>
                  <a:srgbClr val="009AFF"/>
                </a:solidFill>
              </a:rPr>
            </a:br>
            <a:r>
              <a:rPr lang="en-US">
                <a:solidFill>
                  <a:srgbClr val="009AFF"/>
                </a:solidFill>
              </a:rPr>
              <a:t>roots of the squares.</a:t>
            </a:r>
          </a:p>
        </p:txBody>
      </p:sp>
      <p:sp>
        <p:nvSpPr>
          <p:cNvPr id="8" name="Rectangle 2"/>
          <p:cNvSpPr txBox="1">
            <a:spLocks noChangeArrowheads="1"/>
          </p:cNvSpPr>
          <p:nvPr/>
        </p:nvSpPr>
        <p:spPr bwMode="auto">
          <a:xfrm>
            <a:off x="914400" y="3810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1000"/>
                                        <p:tgtEl>
                                          <p:spTgt spid="2">
                                            <p:txEl>
                                              <p:pRg st="4" end="4"/>
                                            </p:txEl>
                                          </p:spTgt>
                                        </p:tgtEl>
                                      </p:cBhvr>
                                    </p:animEffect>
                                    <p:anim calcmode="lin" valueType="num">
                                      <p:cBhvr>
                                        <p:cTn id="1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anim calcmode="lin" valueType="num">
                                      <p:cBhvr>
                                        <p:cTn id="2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900" decel="100000" fill="hold"/>
                                        <p:tgtEl>
                                          <p:spTgt spid="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1000"/>
                                        <p:tgtEl>
                                          <p:spTgt spid="2">
                                            <p:txEl>
                                              <p:pRg st="9" end="9"/>
                                            </p:txEl>
                                          </p:spTgt>
                                        </p:tgtEl>
                                      </p:cBhvr>
                                    </p:animEffect>
                                    <p:anim calcmode="lin" valueType="num">
                                      <p:cBhvr>
                                        <p:cTn id="4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3"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anim calcmode="lin" valueType="num">
                                      <p:cBhvr>
                                        <p:cTn id="48" dur="1000" fill="hold"/>
                                        <p:tgtEl>
                                          <p:spTgt spid="6"/>
                                        </p:tgtEl>
                                        <p:attrNameLst>
                                          <p:attrName>ppt_x</p:attrName>
                                        </p:attrNameLst>
                                      </p:cBhvr>
                                      <p:tavLst>
                                        <p:tav tm="0">
                                          <p:val>
                                            <p:strVal val="#ppt_x"/>
                                          </p:val>
                                        </p:tav>
                                        <p:tav tm="100000">
                                          <p:val>
                                            <p:strVal val="#ppt_x"/>
                                          </p:val>
                                        </p:tav>
                                      </p:tavLst>
                                    </p:anim>
                                    <p:anim calcmode="lin" valueType="num">
                                      <p:cBhvr>
                                        <p:cTn id="49" dur="900" decel="100000" fill="hold"/>
                                        <p:tgtEl>
                                          <p:spTgt spid="6"/>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fade">
                                      <p:cBhvr>
                                        <p:cTn id="55" dur="1000"/>
                                        <p:tgtEl>
                                          <p:spTgt spid="2">
                                            <p:txEl>
                                              <p:pRg st="11" end="11"/>
                                            </p:txEl>
                                          </p:spTgt>
                                        </p:tgtEl>
                                      </p:cBhvr>
                                    </p:animEffect>
                                    <p:anim calcmode="lin" valueType="num">
                                      <p:cBhvr>
                                        <p:cTn id="56"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11" end="11"/>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11" end="11"/>
                                            </p:txEl>
                                          </p:spTgt>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900" decel="100000" fill="hold"/>
                                        <p:tgtEl>
                                          <p:spTgt spid="7"/>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en-US" sz="2400" b="0" i="0" u="none" strike="noStrike" kern="1200" cap="none" spc="0" normalizeH="0" baseline="0" noProof="0" dirty="0" smtClean="0">
                <a:ln>
                  <a:noFill/>
                </a:ln>
                <a:solidFill>
                  <a:srgbClr val="009AFF"/>
                </a:solidFill>
                <a:effectLst/>
                <a:uLnTx/>
                <a:uFillTx/>
                <a:latin typeface="+mn-lt"/>
                <a:ea typeface="+mn-ea"/>
                <a:cs typeface="+mn-cs"/>
              </a:rPr>
              <a:t> (</a:t>
            </a:r>
            <a:r>
              <a:rPr kumimoji="0" lang="en-US" sz="2400" b="0" i="1" u="none" strike="noStrike" kern="1200" cap="none" spc="0" normalizeH="0" baseline="0" noProof="0" dirty="0" smtClean="0">
                <a:ln>
                  <a:noFill/>
                </a:ln>
                <a:solidFill>
                  <a:srgbClr val="009AFF"/>
                </a:solidFill>
                <a:effectLst/>
                <a:uLnTx/>
                <a:uFillTx/>
                <a:latin typeface="+mn-lt"/>
                <a:ea typeface="+mn-ea"/>
                <a:cs typeface="+mn-cs"/>
              </a:rPr>
              <a:t>a </a:t>
            </a:r>
            <a:r>
              <a:rPr kumimoji="0" lang="en-US" sz="2400" b="0" i="0" u="none" strike="noStrike" kern="1200" cap="none" spc="0" normalizeH="0" baseline="0" noProof="0" dirty="0" smtClean="0">
                <a:ln>
                  <a:noFill/>
                </a:ln>
                <a:solidFill>
                  <a:srgbClr val="009AFF"/>
                </a:solidFill>
                <a:effectLst/>
                <a:uLnTx/>
                <a:uFillTx/>
                <a:latin typeface="+mn-lt"/>
                <a:ea typeface="+mn-ea"/>
                <a:cs typeface="+mn-cs"/>
              </a:rPr>
              <a:t>+ 3)(</a:t>
            </a:r>
            <a:r>
              <a:rPr kumimoji="0" lang="en-US" sz="2400" b="0" i="1" u="none" strike="noStrike" kern="1200" cap="none" spc="0" normalizeH="0" baseline="0" noProof="0" dirty="0" smtClean="0">
                <a:ln>
                  <a:noFill/>
                </a:ln>
                <a:solidFill>
                  <a:srgbClr val="009AFF"/>
                </a:solidFill>
                <a:effectLst/>
                <a:uLnTx/>
                <a:uFillTx/>
                <a:latin typeface="+mn-lt"/>
                <a:ea typeface="+mn-ea"/>
                <a:cs typeface="+mn-cs"/>
              </a:rPr>
              <a:t>a </a:t>
            </a:r>
            <a:r>
              <a:rPr kumimoji="0" lang="en-US" sz="2400" b="0" i="0" u="none" strike="noStrike" kern="1200" cap="none" spc="0" normalizeH="0" baseline="0" noProof="0" dirty="0" smtClean="0">
                <a:ln>
                  <a:noFill/>
                </a:ln>
                <a:solidFill>
                  <a:srgbClr val="009AFF"/>
                </a:solidFill>
                <a:effectLst/>
                <a:uLnTx/>
                <a:uFillTx/>
                <a:latin typeface="+mn-lt"/>
                <a:ea typeface="+mn-ea"/>
                <a:cs typeface="+mn-cs"/>
              </a:rPr>
              <a:t>– 3)(</a:t>
            </a:r>
            <a:r>
              <a:rPr kumimoji="0" lang="en-US" sz="2400" b="0" i="1" u="none" strike="noStrike" kern="1200" cap="none" spc="0" normalizeH="0" baseline="0" noProof="0" dirty="0" smtClean="0">
                <a:ln>
                  <a:noFill/>
                </a:ln>
                <a:solidFill>
                  <a:srgbClr val="009AFF"/>
                </a:solidFill>
                <a:effectLst/>
                <a:uLnTx/>
                <a:uFillTx/>
                <a:latin typeface="+mn-lt"/>
                <a:ea typeface="+mn-ea"/>
                <a:cs typeface="+mn-cs"/>
              </a:rPr>
              <a:t>a</a:t>
            </a:r>
            <a:r>
              <a:rPr kumimoji="0" lang="en-US" sz="2400" b="0" i="0" u="none" strike="noStrike" kern="1200" cap="none" spc="0" normalizeH="0" baseline="30000" noProof="0" dirty="0" smtClean="0">
                <a:ln>
                  <a:noFill/>
                </a:ln>
                <a:solidFill>
                  <a:srgbClr val="009AFF"/>
                </a:solidFill>
                <a:effectLst/>
                <a:uLnTx/>
                <a:uFillTx/>
                <a:latin typeface="+mn-lt"/>
                <a:ea typeface="+mn-ea"/>
                <a:cs typeface="+mn-cs"/>
              </a:rPr>
              <a:t>2</a:t>
            </a:r>
            <a:r>
              <a:rPr kumimoji="0" lang="en-US" sz="2400" b="0" i="0" u="none" strike="noStrike" kern="1200" cap="none" spc="0" normalizeH="0" baseline="0" noProof="0" dirty="0" smtClean="0">
                <a:ln>
                  <a:noFill/>
                </a:ln>
                <a:solidFill>
                  <a:srgbClr val="009AFF"/>
                </a:solidFill>
                <a:effectLst/>
                <a:uLnTx/>
                <a:uFillTx/>
                <a:latin typeface="+mn-lt"/>
                <a:ea typeface="+mn-ea"/>
                <a:cs typeface="+mn-cs"/>
              </a:rPr>
              <a:t> + 9)</a:t>
            </a:r>
            <a:endParaRPr kumimoji="0" lang="en-US" sz="2400" b="0" i="0" u="none" strike="noStrike" kern="1200" cap="none" spc="0" normalizeH="0" baseline="0" noProof="0" dirty="0">
              <a:ln>
                <a:noFill/>
              </a:ln>
              <a:solidFill>
                <a:srgbClr val="009AFF"/>
              </a:solidFill>
              <a:effectLst/>
              <a:uLnTx/>
              <a:uFillTx/>
              <a:latin typeface="+mn-lt"/>
              <a:ea typeface="+mn-ea"/>
              <a:cs typeface="+mn-cs"/>
            </a:endParaRPr>
          </a:p>
        </p:txBody>
      </p:sp>
      <p:sp>
        <p:nvSpPr>
          <p:cNvPr id="4"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5" name="Rectangle 5"/>
          <p:cNvSpPr>
            <a:spLocks noChangeArrowheads="1"/>
          </p:cNvSpPr>
          <p:nvPr/>
        </p:nvSpPr>
        <p:spPr bwMode="auto">
          <a:xfrm>
            <a:off x="4414838" y="1400175"/>
            <a:ext cx="4572000" cy="915988"/>
          </a:xfrm>
          <a:prstGeom prst="rect">
            <a:avLst/>
          </a:prstGeom>
          <a:noFill/>
          <a:ln w="9525" algn="ctr">
            <a:noFill/>
            <a:miter lim="800000"/>
            <a:headEnd/>
            <a:tailEnd/>
          </a:ln>
          <a:effectLst/>
        </p:spPr>
        <p:txBody>
          <a:bodyPr>
            <a:spAutoFit/>
          </a:bodyPr>
          <a:lstStyle/>
          <a:p>
            <a:r>
              <a:rPr lang="en-US" i="1" dirty="0">
                <a:solidFill>
                  <a:srgbClr val="009AFF"/>
                </a:solidFill>
              </a:rPr>
              <a:t>a</a:t>
            </a:r>
            <a:r>
              <a:rPr lang="en-US" baseline="30000" dirty="0">
                <a:solidFill>
                  <a:srgbClr val="009AFF"/>
                </a:solidFill>
              </a:rPr>
              <a:t>2</a:t>
            </a:r>
            <a:r>
              <a:rPr lang="en-US" dirty="0">
                <a:solidFill>
                  <a:srgbClr val="009AFF"/>
                </a:solidFill>
              </a:rPr>
              <a:t> – 9 is the difference of squares. Factor as </a:t>
            </a:r>
            <a:r>
              <a:rPr lang="en-US" dirty="0" smtClean="0">
                <a:solidFill>
                  <a:srgbClr val="009AFF"/>
                </a:solidFill>
              </a:rPr>
              <a:t>   (</a:t>
            </a:r>
            <a:r>
              <a:rPr lang="en-US" i="1" dirty="0">
                <a:solidFill>
                  <a:srgbClr val="009AFF"/>
                </a:solidFill>
              </a:rPr>
              <a:t>a </a:t>
            </a:r>
            <a:r>
              <a:rPr lang="en-US" dirty="0">
                <a:solidFill>
                  <a:srgbClr val="009AFF"/>
                </a:solidFill>
              </a:rPr>
              <a:t>+ 3)(</a:t>
            </a:r>
            <a:r>
              <a:rPr lang="en-US" i="1" dirty="0">
                <a:solidFill>
                  <a:srgbClr val="009AFF"/>
                </a:solidFill>
              </a:rPr>
              <a:t>a </a:t>
            </a:r>
            <a:r>
              <a:rPr lang="en-US" dirty="0">
                <a:solidFill>
                  <a:srgbClr val="009AFF"/>
                </a:solidFill>
              </a:rPr>
              <a:t>– 3). The sum of squares,</a:t>
            </a:r>
          </a:p>
          <a:p>
            <a:r>
              <a:rPr lang="en-US" i="1" dirty="0">
                <a:solidFill>
                  <a:srgbClr val="009AFF"/>
                </a:solidFill>
              </a:rPr>
              <a:t>a</a:t>
            </a:r>
            <a:r>
              <a:rPr lang="en-US" baseline="30000" dirty="0">
                <a:solidFill>
                  <a:srgbClr val="009AFF"/>
                </a:solidFill>
              </a:rPr>
              <a:t>2</a:t>
            </a:r>
            <a:r>
              <a:rPr lang="en-US" dirty="0">
                <a:solidFill>
                  <a:srgbClr val="009AFF"/>
                </a:solidFill>
              </a:rPr>
              <a:t> + 9, does not factor over the integers.</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1220788"/>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A </a:t>
            </a:r>
            <a:r>
              <a:rPr kumimoji="0" lang="en-US" sz="2400" b="1" i="0" u="none" strike="noStrike" kern="1200" cap="none" spc="0" normalizeH="0" baseline="0" noProof="0" dirty="0" smtClean="0">
                <a:ln>
                  <a:noFill/>
                </a:ln>
                <a:effectLst/>
                <a:uLnTx/>
                <a:uFillTx/>
                <a:latin typeface="+mn-lt"/>
                <a:ea typeface="+mn-ea"/>
                <a:cs typeface="+mn-cs"/>
              </a:rPr>
              <a:t>perfect-square trinomial </a:t>
            </a:r>
            <a:r>
              <a:rPr kumimoji="0" lang="en-US" sz="2400" b="0" i="0" u="none" strike="noStrike" kern="1200" cap="none" spc="0" normalizeH="0" baseline="0" noProof="0" dirty="0" smtClean="0">
                <a:ln>
                  <a:noFill/>
                </a:ln>
                <a:effectLst/>
                <a:uLnTx/>
                <a:uFillTx/>
                <a:latin typeface="+mn-lt"/>
                <a:ea typeface="+mn-ea"/>
                <a:cs typeface="+mn-cs"/>
              </a:rPr>
              <a:t>is a trinomial that is the square of a binomial. For example,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+ 9 is a perfect-square trinomial because</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+ 3)</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+ 9</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Every perfect-square trinomial can be factored by the trial method, but it generally is faster to factor perfect-square trinomials by using the following factoring formulas.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solidFill>
                  <a:srgbClr val="C00000"/>
                </a:solidFill>
                <a:effectLst/>
                <a:uLnTx/>
                <a:uFillTx/>
                <a:latin typeface="+mn-lt"/>
                <a:ea typeface="+mn-ea"/>
                <a:cs typeface="+mn-cs"/>
              </a:rPr>
              <a:t>Factors of a Perfect-Square Trinomial</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ab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ab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endParaRPr kumimoji="0" lang="en-US" sz="2400" b="0" i="0" u="none" strike="noStrike" kern="1200" cap="none" spc="0" normalizeH="0" baseline="30000" noProof="0" dirty="0">
              <a:ln>
                <a:noFill/>
              </a:ln>
              <a:effectLst/>
              <a:uLnTx/>
              <a:uFillTx/>
              <a:latin typeface="+mn-lt"/>
              <a:ea typeface="+mn-ea"/>
              <a:cs typeface="+mn-cs"/>
            </a:endParaRPr>
          </a:p>
        </p:txBody>
      </p:sp>
      <p:sp>
        <p:nvSpPr>
          <p:cNvPr id="3" name="Rectangle 3"/>
          <p:cNvSpPr txBox="1">
            <a:spLocks noChangeArrowheads="1"/>
          </p:cNvSpPr>
          <p:nvPr/>
        </p:nvSpPr>
        <p:spPr bwMode="auto">
          <a:xfrm>
            <a:off x="2590800" y="228600"/>
            <a:ext cx="42672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14400" y="2438400"/>
            <a:ext cx="7467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400" b="1" dirty="0" smtClean="0">
                <a:latin typeface="+mn-lt"/>
                <a:ea typeface="SimSun" pitchFamily="2" charset="-122"/>
                <a:cs typeface="Times New Roman" pitchFamily="18" charset="0"/>
              </a:rPr>
              <a:t>INTEGER AND ZERO EXPONENTS</a:t>
            </a:r>
            <a:endParaRPr kumimoji="0" lang="en-US" altLang="zh-CN" sz="2400" b="1" i="0" u="none" strike="noStrike" cap="none" normalizeH="0" baseline="0" dirty="0" smtClean="0">
              <a:ln>
                <a:noFill/>
              </a:ln>
              <a:solidFill>
                <a:schemeClr val="tx1"/>
              </a:solidFill>
              <a:effectLst/>
              <a:latin typeface="+mn-lt"/>
              <a:ea typeface="SimSun"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4800" y="609600"/>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product of the same three terms is called a </a:t>
            </a:r>
            <a:r>
              <a:rPr kumimoji="0" lang="en-US" sz="2400" b="1" i="0" u="none" strike="noStrike" kern="1200" cap="none" spc="0" normalizeH="0" baseline="0" noProof="0" dirty="0" smtClean="0">
                <a:ln>
                  <a:noFill/>
                </a:ln>
                <a:effectLst/>
                <a:uLnTx/>
                <a:uFillTx/>
                <a:latin typeface="+mn-lt"/>
                <a:ea typeface="+mn-ea"/>
                <a:cs typeface="+mn-cs"/>
              </a:rPr>
              <a:t>perfect cube</a:t>
            </a:r>
            <a:r>
              <a:rPr kumimoji="0" lang="en-US" sz="2400" b="0" i="0" u="none" strike="noStrike" kern="1200" cap="none" spc="0" normalizeH="0" baseline="0" noProof="0" dirty="0" smtClean="0">
                <a:ln>
                  <a:noFill/>
                </a:ln>
                <a:effectLst/>
                <a:uLnTx/>
                <a:uFillTx/>
                <a:latin typeface="+mn-lt"/>
                <a:ea typeface="+mn-ea"/>
                <a:cs typeface="+mn-cs"/>
              </a:rPr>
              <a:t>. The exponents on variables of perfect cubes are always divisible by 3.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a:t>
            </a:r>
            <a:r>
              <a:rPr kumimoji="0" lang="en-US" sz="2400" b="1" i="0" u="none" strike="noStrike" kern="1200" cap="none" spc="0" normalizeH="0" baseline="0" noProof="0" dirty="0" smtClean="0">
                <a:ln>
                  <a:noFill/>
                </a:ln>
                <a:effectLst/>
                <a:uLnTx/>
                <a:uFillTx/>
                <a:latin typeface="+mn-lt"/>
                <a:ea typeface="+mn-ea"/>
                <a:cs typeface="+mn-cs"/>
              </a:rPr>
              <a:t>cube root of a perfect cube </a:t>
            </a:r>
            <a:r>
              <a:rPr kumimoji="0" lang="en-US" sz="2400" b="0" i="0" u="none" strike="noStrike" kern="1200" cap="none" spc="0" normalizeH="0" baseline="0" noProof="0" dirty="0" smtClean="0">
                <a:ln>
                  <a:noFill/>
                </a:ln>
                <a:effectLst/>
                <a:uLnTx/>
                <a:uFillTx/>
                <a:latin typeface="+mn-lt"/>
                <a:ea typeface="+mn-ea"/>
                <a:cs typeface="+mn-cs"/>
              </a:rPr>
              <a:t>is one of the three equal factors of the perfect cube. To find the cube root of a perfect cube variable term, divide the exponent by 3.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See Table</a:t>
            </a:r>
            <a:r>
              <a:rPr kumimoji="0" lang="en-US" sz="2400" b="0" i="0" u="none" strike="noStrike" kern="1200" cap="none" spc="0" normalizeH="0" noProof="0" dirty="0" smtClean="0">
                <a:ln>
                  <a:noFill/>
                </a:ln>
                <a:effectLst/>
                <a:uLnTx/>
                <a:uFillTx/>
                <a:latin typeface="+mn-lt"/>
                <a:ea typeface="+mn-ea"/>
                <a:cs typeface="+mn-cs"/>
              </a:rPr>
              <a:t> below</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ectangle 6"/>
          <p:cNvSpPr>
            <a:spLocks noChangeArrowheads="1"/>
          </p:cNvSpPr>
          <p:nvPr/>
        </p:nvSpPr>
        <p:spPr bwMode="auto">
          <a:xfrm>
            <a:off x="4038600" y="3657600"/>
            <a:ext cx="3309752" cy="400110"/>
          </a:xfrm>
          <a:prstGeom prst="rect">
            <a:avLst/>
          </a:prstGeom>
          <a:noFill/>
          <a:ln w="9525" algn="ctr">
            <a:noFill/>
            <a:miter lim="800000"/>
            <a:headEnd/>
            <a:tailEnd/>
          </a:ln>
          <a:effectLst/>
        </p:spPr>
        <p:txBody>
          <a:bodyPr wrap="none">
            <a:spAutoFit/>
          </a:bodyPr>
          <a:lstStyle/>
          <a:p>
            <a:r>
              <a:rPr lang="en-US" sz="2000" dirty="0">
                <a:latin typeface="+mn-lt"/>
              </a:rPr>
              <a:t>Perfect Cubes and Cube Roots</a:t>
            </a:r>
          </a:p>
        </p:txBody>
      </p:sp>
      <p:pic>
        <p:nvPicPr>
          <p:cNvPr id="6" name="Picture 7"/>
          <p:cNvPicPr>
            <a:picLocks noChangeAspect="1" noChangeArrowheads="1"/>
          </p:cNvPicPr>
          <p:nvPr/>
        </p:nvPicPr>
        <p:blipFill>
          <a:blip r:embed="rId2"/>
          <a:srcRect/>
          <a:stretch>
            <a:fillRect/>
          </a:stretch>
        </p:blipFill>
        <p:spPr bwMode="auto">
          <a:xfrm>
            <a:off x="914400" y="3962400"/>
            <a:ext cx="6477000" cy="1885950"/>
          </a:xfrm>
          <a:prstGeom prst="rect">
            <a:avLst/>
          </a:prstGeom>
          <a:noFill/>
          <a:ln w="9525" algn="ctr">
            <a:noFill/>
            <a:miter lim="800000"/>
            <a:headEnd/>
            <a:tailEnd/>
          </a:ln>
          <a:effectLst/>
        </p:spPr>
      </p:pic>
      <p:sp>
        <p:nvSpPr>
          <p:cNvPr id="7" name="Rectangle 3"/>
          <p:cNvSpPr txBox="1">
            <a:spLocks noChangeArrowheads="1"/>
          </p:cNvSpPr>
          <p:nvPr/>
        </p:nvSpPr>
        <p:spPr bwMode="auto">
          <a:xfrm>
            <a:off x="2286000" y="76200"/>
            <a:ext cx="42672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143000"/>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following factoring formulas are used to factor the sum or difference of two perfect cubes.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solidFill>
                  <a:srgbClr val="C00000"/>
                </a:solidFill>
                <a:effectLst/>
                <a:uLnTx/>
                <a:uFillTx/>
                <a:latin typeface="+mn-lt"/>
                <a:ea typeface="+mn-ea"/>
                <a:cs typeface="+mn-cs"/>
              </a:rPr>
              <a:t>Factors of the Sum or Difference of Two Perfect Cubes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a</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ab</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a</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ab</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Certain trinomials can be expressed as quadratic trinomials by making suitable variable substitutions. A trinomial is </a:t>
            </a:r>
            <a:r>
              <a:rPr kumimoji="0" lang="en-US" sz="2400" b="1" i="0" u="none" strike="noStrike" kern="1200" cap="none" spc="0" normalizeH="0" baseline="0" noProof="0" dirty="0" smtClean="0">
                <a:ln>
                  <a:noFill/>
                </a:ln>
                <a:effectLst/>
                <a:uLnTx/>
                <a:uFillTx/>
                <a:latin typeface="+mn-lt"/>
                <a:ea typeface="+mn-ea"/>
                <a:cs typeface="+mn-cs"/>
              </a:rPr>
              <a:t>quadratic in form </a:t>
            </a:r>
            <a:r>
              <a:rPr kumimoji="0" lang="en-US" sz="2400" b="0" i="0" u="none" strike="noStrike" kern="1200" cap="none" spc="0" normalizeH="0" baseline="0" noProof="0" dirty="0" smtClean="0">
                <a:ln>
                  <a:noFill/>
                </a:ln>
                <a:effectLst/>
                <a:uLnTx/>
                <a:uFillTx/>
                <a:latin typeface="+mn-lt"/>
                <a:ea typeface="+mn-ea"/>
                <a:cs typeface="+mn-cs"/>
              </a:rPr>
              <a:t>if it can be written as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au</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bu</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2286000" y="228600"/>
            <a:ext cx="42672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33400" y="838200"/>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If we let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0" noProof="0" dirty="0" smtClean="0">
                <a:ln>
                  <a:noFill/>
                </a:ln>
                <a:effectLst/>
                <a:uLnTx/>
                <a:uFillTx/>
                <a:latin typeface="+mn-lt"/>
                <a:ea typeface="+mn-ea"/>
                <a:cs typeface="+mn-cs"/>
              </a:rPr>
              <a:t>, the trinomial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 can be written as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x</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u </a:t>
            </a:r>
            <a:r>
              <a:rPr kumimoji="0" lang="en-US" sz="2400" b="0" i="0" u="none" strike="noStrike" kern="1200" cap="none" spc="0" normalizeH="0" baseline="0" noProof="0" dirty="0" smtClean="0">
                <a:ln>
                  <a:noFill/>
                </a:ln>
                <a:effectLst/>
                <a:uLnTx/>
                <a:uFillTx/>
                <a:latin typeface="+mn-lt"/>
                <a:ea typeface="+mn-ea"/>
                <a:cs typeface="+mn-cs"/>
              </a:rPr>
              <a:t>+ 6</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trinomial is quadratic in form.</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If we let </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0" noProof="0" dirty="0" smtClean="0">
                <a:ln>
                  <a:noFill/>
                </a:ln>
                <a:effectLst/>
                <a:uLnTx/>
                <a:uFillTx/>
                <a:latin typeface="+mn-lt"/>
                <a:ea typeface="+mn-ea"/>
                <a:cs typeface="+mn-cs"/>
              </a:rPr>
              <a:t>, the trinomial 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9 can be written as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9 = 2(</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0" u="none" strike="noStrike" kern="1200" cap="none" spc="0" normalizeH="0" baseline="0" noProof="0" dirty="0" smtClean="0">
                <a:ln>
                  <a:noFill/>
                </a:ln>
                <a:effectLst/>
                <a:uLnTx/>
                <a:uFillTx/>
                <a:latin typeface="+mn-lt"/>
                <a:ea typeface="+mn-ea"/>
                <a:cs typeface="+mn-cs"/>
              </a:rPr>
              <a:t>) – 9</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1" u="none" strike="noStrike" kern="1200" cap="none" spc="0" normalizeH="0" baseline="0" noProof="0" dirty="0" smtClean="0">
                <a:ln>
                  <a:noFill/>
                </a:ln>
                <a:effectLst/>
                <a:uLnTx/>
                <a:uFillTx/>
                <a:latin typeface="+mn-lt"/>
                <a:ea typeface="+mn-ea"/>
                <a:cs typeface="+mn-cs"/>
              </a:rPr>
              <a:t>u </a:t>
            </a:r>
            <a:r>
              <a:rPr kumimoji="0" lang="en-US" sz="2400" b="0" i="0" u="none" strike="noStrike" kern="1200" cap="none" spc="0" normalizeH="0" baseline="0" noProof="0" dirty="0" smtClean="0">
                <a:ln>
                  <a:noFill/>
                </a:ln>
                <a:effectLst/>
                <a:uLnTx/>
                <a:uFillTx/>
                <a:latin typeface="+mn-lt"/>
                <a:ea typeface="+mn-ea"/>
                <a:cs typeface="+mn-cs"/>
              </a:rPr>
              <a:t>– 9</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trinomial is quadratic in form.</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3"/>
          <p:cNvSpPr txBox="1">
            <a:spLocks noChangeArrowheads="1"/>
          </p:cNvSpPr>
          <p:nvPr/>
        </p:nvSpPr>
        <p:spPr bwMode="auto">
          <a:xfrm>
            <a:off x="2286000" y="152400"/>
            <a:ext cx="42672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33400" y="609600"/>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When a trinomial that is quadratic in form is factored, the variable part of the first term in each binomial factor will </a:t>
            </a:r>
            <a:br>
              <a:rPr kumimoji="0" lang="en-US" sz="2400" b="0" i="0" u="none" strike="noStrike" kern="1200" cap="none" spc="0" normalizeH="0" baseline="0" noProof="0" dirty="0" smtClean="0">
                <a:ln>
                  <a:noFill/>
                </a:ln>
                <a:effectLst/>
                <a:uLnTx/>
                <a:uFillTx/>
                <a:latin typeface="+mn-lt"/>
                <a:ea typeface="+mn-ea"/>
                <a:cs typeface="+mn-cs"/>
              </a:rPr>
            </a:br>
            <a:r>
              <a:rPr kumimoji="0" lang="en-US" sz="2400" b="0" i="0" u="none" strike="noStrike" kern="1200" cap="none" spc="0" normalizeH="0" baseline="0" noProof="0" dirty="0" smtClean="0">
                <a:ln>
                  <a:noFill/>
                </a:ln>
                <a:effectLst/>
                <a:uLnTx/>
                <a:uFillTx/>
                <a:latin typeface="+mn-lt"/>
                <a:ea typeface="+mn-ea"/>
                <a:cs typeface="+mn-cs"/>
              </a:rPr>
              <a:t>be </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0" noProof="0" dirty="0" smtClean="0">
                <a:ln>
                  <a:noFill/>
                </a:ln>
                <a:effectLst/>
                <a:uLnTx/>
                <a:uFillTx/>
                <a:latin typeface="+mn-lt"/>
                <a:ea typeface="+mn-ea"/>
                <a:cs typeface="+mn-cs"/>
              </a:rPr>
              <a:t>.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For example, because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 is quadratic in form when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0" noProof="0" dirty="0" smtClean="0">
                <a:ln>
                  <a:noFill/>
                </a:ln>
                <a:effectLst/>
                <a:uLnTx/>
                <a:uFillTx/>
                <a:latin typeface="+mn-lt"/>
                <a:ea typeface="+mn-ea"/>
                <a:cs typeface="+mn-cs"/>
              </a:rPr>
              <a:t>, the first term in each binomial factor will be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x</a:t>
            </a:r>
            <a:r>
              <a:rPr kumimoji="0" lang="en-US" sz="2400" b="0" i="0" u="none" strike="noStrike" kern="1200" cap="none" spc="0" normalizeH="0" baseline="30000" noProof="0" dirty="0" smtClean="0">
                <a:ln>
                  <a:noFill/>
                </a:ln>
                <a:effectLst/>
                <a:uLnTx/>
                <a:uFillTx/>
                <a:latin typeface="+mn-lt"/>
                <a:ea typeface="+mn-ea"/>
                <a:cs typeface="+mn-cs"/>
              </a:rPr>
              <a:t>4</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+ 5(</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+ 6</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+ 3)</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trinomial </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15 is quadratic in form when      </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0" noProof="0" dirty="0" smtClean="0">
                <a:ln>
                  <a:noFill/>
                </a:ln>
                <a:effectLst/>
                <a:uLnTx/>
                <a:uFillTx/>
                <a:latin typeface="+mn-lt"/>
                <a:ea typeface="+mn-ea"/>
                <a:cs typeface="+mn-cs"/>
              </a:rPr>
              <a:t>. The first term in each binomial factor will be </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1" u="none" strike="noStrike" kern="1200" cap="none" spc="0" normalizeH="0" baseline="0" noProof="0" dirty="0" smtClean="0">
                <a:ln>
                  <a:noFill/>
                </a:ln>
                <a:effectLst/>
                <a:uLnTx/>
                <a:uFillTx/>
                <a:latin typeface="+mn-lt"/>
                <a:ea typeface="+mn-ea"/>
                <a:cs typeface="+mn-cs"/>
              </a:rPr>
              <a:t>	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xy </a:t>
            </a:r>
            <a:r>
              <a:rPr kumimoji="0" lang="en-US" sz="2400" b="0" i="0" u="none" strike="noStrike" kern="1200" cap="none" spc="0" normalizeH="0" baseline="0" noProof="0" dirty="0" smtClean="0">
                <a:ln>
                  <a:noFill/>
                </a:ln>
                <a:effectLst/>
                <a:uLnTx/>
                <a:uFillTx/>
                <a:latin typeface="+mn-lt"/>
                <a:ea typeface="+mn-ea"/>
                <a:cs typeface="+mn-cs"/>
              </a:rPr>
              <a:t>– 15 = (</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0" u="none" strike="noStrike" kern="1200" cap="none" spc="0" normalizeH="0" baseline="0" noProof="0" dirty="0" smtClean="0">
                <a:ln>
                  <a:noFill/>
                </a:ln>
                <a:effectLst/>
                <a:uLnTx/>
                <a:uFillTx/>
                <a:latin typeface="+mn-lt"/>
                <a:ea typeface="+mn-ea"/>
                <a:cs typeface="+mn-cs"/>
              </a:rPr>
              <a:t>) – 15</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lang="en-US" sz="2400" dirty="0" smtClean="0">
                <a:latin typeface="+mn-lt"/>
              </a:rPr>
              <a:t>              </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+ 3)(</a:t>
            </a:r>
            <a:r>
              <a:rPr kumimoji="0" lang="en-US" sz="2400" b="0" i="1" u="none" strike="noStrike" kern="1200" cap="none" spc="0" normalizeH="0" baseline="0" noProof="0" dirty="0" err="1" smtClean="0">
                <a:ln>
                  <a:noFill/>
                </a:ln>
                <a:effectLst/>
                <a:uLnTx/>
                <a:uFillTx/>
                <a:latin typeface="+mn-lt"/>
                <a:ea typeface="+mn-ea"/>
                <a:cs typeface="+mn-cs"/>
              </a:rPr>
              <a:t>xy</a:t>
            </a:r>
            <a:r>
              <a:rPr kumimoji="0" lang="en-US" sz="2400" b="0" i="1"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5</a:t>
            </a:r>
            <a:r>
              <a:rPr kumimoji="0" lang="en-US" sz="3200" b="0" i="0" u="none" strike="noStrike" kern="1200" cap="none" spc="0" normalizeH="0" baseline="0" noProof="0" dirty="0" smtClean="0">
                <a:ln>
                  <a:noFill/>
                </a:ln>
                <a:effectLst/>
                <a:uLnTx/>
                <a:uFillTx/>
                <a:latin typeface="+mn-lt"/>
                <a:ea typeface="+mn-ea"/>
                <a:cs typeface="+mn-cs"/>
              </a:rPr>
              <a:t>)</a:t>
            </a:r>
            <a:endParaRPr kumimoji="0" lang="en-US" sz="32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2286000" y="152400"/>
            <a:ext cx="4267200" cy="30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SPECIAL FACTORING</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Some polynomials can be </a:t>
            </a:r>
            <a:r>
              <a:rPr kumimoji="0" lang="en-US" sz="2400" b="1" i="0" u="none" strike="noStrike" kern="1200" cap="none" spc="0" normalizeH="0" baseline="0" noProof="0" dirty="0" smtClean="0">
                <a:ln>
                  <a:noFill/>
                </a:ln>
                <a:effectLst/>
                <a:uLnTx/>
                <a:uFillTx/>
                <a:latin typeface="+mn-lt"/>
                <a:ea typeface="+mn-ea"/>
                <a:cs typeface="+mn-cs"/>
              </a:rPr>
              <a:t>factored by grouping</a:t>
            </a:r>
            <a:r>
              <a:rPr kumimoji="0" lang="en-US" sz="2400" b="0" i="0" u="none" strike="noStrike" kern="1200" cap="none" spc="0" normalizeH="0" baseline="0" noProof="0" dirty="0" smtClean="0">
                <a:ln>
                  <a:noFill/>
                </a:ln>
                <a:effectLst/>
                <a:uLnTx/>
                <a:uFillTx/>
                <a:latin typeface="+mn-lt"/>
                <a:ea typeface="+mn-ea"/>
                <a:cs typeface="+mn-cs"/>
              </a:rPr>
              <a:t>. Pairs of terms that have a common factor are first grouped together. </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The process makes repeated use of the distributive property, as shown in the following factorization of  6</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21</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4</a:t>
            </a:r>
            <a:r>
              <a:rPr kumimoji="0" lang="en-US" sz="2400" b="0" i="1" u="none" strike="noStrike" kern="1200" cap="none" spc="0" normalizeH="0" baseline="0" noProof="0" dirty="0" smtClean="0">
                <a:ln>
                  <a:noFill/>
                </a:ln>
                <a:effectLst/>
                <a:uLnTx/>
                <a:uFillTx/>
                <a:latin typeface="+mn-lt"/>
                <a:ea typeface="+mn-ea"/>
                <a:cs typeface="+mn-cs"/>
              </a:rPr>
              <a:t>y </a:t>
            </a:r>
            <a:r>
              <a:rPr kumimoji="0" lang="en-US" sz="2400" b="0" i="0" u="none" strike="noStrike" kern="1200" cap="none" spc="0" normalizeH="0" baseline="0" noProof="0" dirty="0" smtClean="0">
                <a:ln>
                  <a:noFill/>
                </a:ln>
                <a:effectLst/>
                <a:uLnTx/>
                <a:uFillTx/>
                <a:latin typeface="+mn-lt"/>
                <a:ea typeface="+mn-ea"/>
                <a:cs typeface="+mn-cs"/>
              </a:rPr>
              <a:t>+ 14.</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6</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21</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4</a:t>
            </a:r>
            <a:r>
              <a:rPr kumimoji="0" lang="en-US" sz="2400" b="0" i="1" u="none" strike="noStrike" kern="1200" cap="none" spc="0" normalizeH="0" baseline="0" noProof="0" dirty="0" smtClean="0">
                <a:ln>
                  <a:noFill/>
                </a:ln>
                <a:effectLst/>
                <a:uLnTx/>
                <a:uFillTx/>
                <a:latin typeface="+mn-lt"/>
                <a:ea typeface="+mn-ea"/>
                <a:cs typeface="+mn-cs"/>
              </a:rPr>
              <a:t>y </a:t>
            </a:r>
            <a:r>
              <a:rPr kumimoji="0" lang="en-US" sz="2400" b="0" i="0" u="none" strike="noStrike" kern="1200" cap="none" spc="0" normalizeH="0" baseline="0" noProof="0" dirty="0" smtClean="0">
                <a:ln>
                  <a:noFill/>
                </a:ln>
                <a:effectLst/>
                <a:uLnTx/>
                <a:uFillTx/>
                <a:latin typeface="+mn-lt"/>
                <a:ea typeface="+mn-ea"/>
                <a:cs typeface="+mn-cs"/>
              </a:rPr>
              <a:t>+ 14</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(6</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21</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(4</a:t>
            </a:r>
            <a:r>
              <a:rPr kumimoji="0" lang="en-US" sz="2400" b="0" i="1" u="none" strike="noStrike" kern="1200" cap="none" spc="0" normalizeH="0" baseline="0" noProof="0" dirty="0" smtClean="0">
                <a:ln>
                  <a:noFill/>
                </a:ln>
                <a:effectLst/>
                <a:uLnTx/>
                <a:uFillTx/>
                <a:latin typeface="+mn-lt"/>
                <a:ea typeface="+mn-ea"/>
                <a:cs typeface="+mn-cs"/>
              </a:rPr>
              <a:t>y </a:t>
            </a:r>
            <a:r>
              <a:rPr kumimoji="0" lang="en-US" sz="2400" b="0" i="0" u="none" strike="noStrike" kern="1200" cap="none" spc="0" normalizeH="0" baseline="0" noProof="0" dirty="0" smtClean="0">
                <a:ln>
                  <a:noFill/>
                </a:ln>
                <a:effectLst/>
                <a:uLnTx/>
                <a:uFillTx/>
                <a:latin typeface="+mn-lt"/>
                <a:ea typeface="+mn-ea"/>
                <a:cs typeface="+mn-cs"/>
              </a:rPr>
              <a:t>– 14)</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3</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(2</a:t>
            </a:r>
            <a:r>
              <a:rPr kumimoji="0" lang="en-US" sz="2400" b="0" i="1" u="none" strike="noStrike" kern="1200" cap="none" spc="0" normalizeH="0" baseline="0" noProof="0" dirty="0" smtClean="0">
                <a:ln>
                  <a:noFill/>
                </a:ln>
                <a:effectLst/>
                <a:uLnTx/>
                <a:uFillTx/>
                <a:latin typeface="+mn-lt"/>
                <a:ea typeface="+mn-ea"/>
                <a:cs typeface="+mn-cs"/>
              </a:rPr>
              <a:t>y </a:t>
            </a:r>
            <a:r>
              <a:rPr kumimoji="0" lang="en-US" sz="2400" b="0" i="0" u="none" strike="noStrike" kern="1200" cap="none" spc="0" normalizeH="0" baseline="0" noProof="0" dirty="0" smtClean="0">
                <a:ln>
                  <a:noFill/>
                </a:ln>
                <a:effectLst/>
                <a:uLnTx/>
                <a:uFillTx/>
                <a:latin typeface="+mn-lt"/>
                <a:ea typeface="+mn-ea"/>
                <a:cs typeface="+mn-cs"/>
              </a:rPr>
              <a:t>– 7) – 2(2</a:t>
            </a:r>
            <a:r>
              <a:rPr kumimoji="0" lang="en-US" sz="2400" b="0" i="1" u="none" strike="noStrike" kern="1200" cap="none" spc="0" normalizeH="0" baseline="0" noProof="0" dirty="0" smtClean="0">
                <a:ln>
                  <a:noFill/>
                </a:ln>
                <a:effectLst/>
                <a:uLnTx/>
                <a:uFillTx/>
                <a:latin typeface="+mn-lt"/>
                <a:ea typeface="+mn-ea"/>
                <a:cs typeface="+mn-cs"/>
              </a:rPr>
              <a:t>y </a:t>
            </a:r>
            <a:r>
              <a:rPr kumimoji="0" lang="en-US" sz="2400" b="0" i="0" u="none" strike="noStrike" kern="1200" cap="none" spc="0" normalizeH="0" baseline="0" noProof="0" dirty="0" smtClean="0">
                <a:ln>
                  <a:noFill/>
                </a:ln>
                <a:effectLst/>
                <a:uLnTx/>
                <a:uFillTx/>
                <a:latin typeface="+mn-lt"/>
                <a:ea typeface="+mn-ea"/>
                <a:cs typeface="+mn-cs"/>
              </a:rPr>
              <a:t>– 7)</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4"/>
          <p:cNvSpPr>
            <a:spLocks noChangeArrowheads="1"/>
          </p:cNvSpPr>
          <p:nvPr/>
        </p:nvSpPr>
        <p:spPr bwMode="auto">
          <a:xfrm>
            <a:off x="5805488" y="5059363"/>
            <a:ext cx="2749550" cy="641350"/>
          </a:xfrm>
          <a:prstGeom prst="rect">
            <a:avLst/>
          </a:prstGeom>
          <a:noFill/>
          <a:ln w="9525" algn="ctr">
            <a:noFill/>
            <a:miter lim="800000"/>
            <a:headEnd/>
            <a:tailEnd/>
          </a:ln>
          <a:effectLst/>
        </p:spPr>
        <p:txBody>
          <a:bodyPr wrap="none">
            <a:spAutoFit/>
          </a:bodyPr>
          <a:lstStyle/>
          <a:p>
            <a:r>
              <a:rPr lang="en-US">
                <a:solidFill>
                  <a:srgbClr val="009AFF"/>
                </a:solidFill>
              </a:rPr>
              <a:t>Group the first two terms </a:t>
            </a:r>
            <a:br>
              <a:rPr lang="en-US">
                <a:solidFill>
                  <a:srgbClr val="009AFF"/>
                </a:solidFill>
              </a:rPr>
            </a:br>
            <a:r>
              <a:rPr lang="en-US">
                <a:solidFill>
                  <a:srgbClr val="009AFF"/>
                </a:solidFill>
              </a:rPr>
              <a:t>and the last two terms.</a:t>
            </a:r>
          </a:p>
        </p:txBody>
      </p:sp>
      <p:sp>
        <p:nvSpPr>
          <p:cNvPr id="5" name="Rectangle 5"/>
          <p:cNvSpPr>
            <a:spLocks noChangeArrowheads="1"/>
          </p:cNvSpPr>
          <p:nvPr/>
        </p:nvSpPr>
        <p:spPr bwMode="auto">
          <a:xfrm>
            <a:off x="5819775" y="5759450"/>
            <a:ext cx="2724150" cy="641350"/>
          </a:xfrm>
          <a:prstGeom prst="rect">
            <a:avLst/>
          </a:prstGeom>
          <a:noFill/>
          <a:ln w="9525" algn="ctr">
            <a:noFill/>
            <a:miter lim="800000"/>
            <a:headEnd/>
            <a:tailEnd/>
          </a:ln>
          <a:effectLst/>
        </p:spPr>
        <p:txBody>
          <a:bodyPr wrap="none">
            <a:spAutoFit/>
          </a:bodyPr>
          <a:lstStyle/>
          <a:p>
            <a:r>
              <a:rPr lang="en-US">
                <a:solidFill>
                  <a:srgbClr val="009AFF"/>
                </a:solidFill>
              </a:rPr>
              <a:t>Factor out the GCF from </a:t>
            </a:r>
            <a:br>
              <a:rPr lang="en-US">
                <a:solidFill>
                  <a:srgbClr val="009AFF"/>
                </a:solidFill>
              </a:rPr>
            </a:br>
            <a:r>
              <a:rPr lang="en-US">
                <a:solidFill>
                  <a:srgbClr val="009AFF"/>
                </a:solidFill>
              </a:rPr>
              <a:t>each of the groups.</a:t>
            </a:r>
          </a:p>
        </p:txBody>
      </p:sp>
      <p:sp>
        <p:nvSpPr>
          <p:cNvPr id="6" name="Rectangle 3"/>
          <p:cNvSpPr txBox="1">
            <a:spLocks noChangeArrowheads="1"/>
          </p:cNvSpPr>
          <p:nvPr/>
        </p:nvSpPr>
        <p:spPr bwMode="auto">
          <a:xfrm>
            <a:off x="304800" y="0"/>
            <a:ext cx="8232775"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FACTOR BY GROUPING</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y </a:t>
            </a:r>
            <a:r>
              <a:rPr kumimoji="0" lang="en-US" sz="2400" b="0" i="0" u="none" strike="noStrike" kern="1200" cap="none" spc="0" normalizeH="0" baseline="0" noProof="0" dirty="0" smtClean="0">
                <a:ln>
                  <a:noFill/>
                </a:ln>
                <a:effectLst/>
                <a:uLnTx/>
                <a:uFillTx/>
                <a:latin typeface="+mn-lt"/>
                <a:ea typeface="+mn-ea"/>
                <a:cs typeface="+mn-cs"/>
              </a:rPr>
              <a:t>– 7)(3</a:t>
            </a:r>
            <a:r>
              <a:rPr kumimoji="0" lang="en-US" sz="2400" b="0" i="1" u="none" strike="noStrike" kern="1200" cap="none" spc="0" normalizeH="0" baseline="0" noProof="0" dirty="0" smtClean="0">
                <a:ln>
                  <a:noFill/>
                </a:ln>
                <a:effectLst/>
                <a:uLnTx/>
                <a:uFillTx/>
                <a:latin typeface="+mn-lt"/>
                <a:ea typeface="+mn-ea"/>
                <a:cs typeface="+mn-cs"/>
              </a:rPr>
              <a:t>y</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When you factor by grouping, some experimentation may be necessary to find a grouping that fits the form of one of the special factoring formulas.</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6"/>
          <p:cNvSpPr>
            <a:spLocks noChangeArrowheads="1"/>
          </p:cNvSpPr>
          <p:nvPr/>
        </p:nvSpPr>
        <p:spPr bwMode="auto">
          <a:xfrm>
            <a:off x="5357813" y="1400175"/>
            <a:ext cx="2597150" cy="641350"/>
          </a:xfrm>
          <a:prstGeom prst="rect">
            <a:avLst/>
          </a:prstGeom>
          <a:noFill/>
          <a:ln w="9525" algn="ctr">
            <a:noFill/>
            <a:miter lim="800000"/>
            <a:headEnd/>
            <a:tailEnd/>
          </a:ln>
          <a:effectLst/>
        </p:spPr>
        <p:txBody>
          <a:bodyPr wrap="none">
            <a:spAutoFit/>
          </a:bodyPr>
          <a:lstStyle/>
          <a:p>
            <a:r>
              <a:rPr lang="en-US">
                <a:solidFill>
                  <a:srgbClr val="009AFF"/>
                </a:solidFill>
              </a:rPr>
              <a:t>Factor out the common </a:t>
            </a:r>
            <a:br>
              <a:rPr lang="en-US">
                <a:solidFill>
                  <a:srgbClr val="009AFF"/>
                </a:solidFill>
              </a:rPr>
            </a:br>
            <a:r>
              <a:rPr lang="en-US">
                <a:solidFill>
                  <a:srgbClr val="009AFF"/>
                </a:solidFill>
              </a:rPr>
              <a:t>binomial factor.</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09600" y="1296988"/>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 by grouping.</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+ 10</a:t>
            </a:r>
            <a:r>
              <a:rPr kumimoji="0" lang="en-US" sz="2400" b="0" i="1" u="none" strike="noStrike" kern="1200" cap="none" spc="0" normalizeH="0" baseline="0" noProof="0" dirty="0" smtClean="0">
                <a:ln>
                  <a:noFill/>
                </a:ln>
                <a:effectLst/>
                <a:uLnTx/>
                <a:uFillTx/>
                <a:latin typeface="+mn-lt"/>
                <a:ea typeface="+mn-ea"/>
                <a:cs typeface="+mn-cs"/>
              </a:rPr>
              <a:t>ab </a:t>
            </a:r>
            <a:r>
              <a:rPr kumimoji="0" lang="en-US" sz="2400" b="0" i="0" u="none" strike="noStrike" kern="1200" cap="none" spc="0" normalizeH="0" baseline="0" noProof="0" dirty="0" smtClean="0">
                <a:ln>
                  <a:noFill/>
                </a:ln>
                <a:effectLst/>
                <a:uLnTx/>
                <a:uFillTx/>
                <a:latin typeface="+mn-lt"/>
                <a:ea typeface="+mn-ea"/>
                <a:cs typeface="+mn-cs"/>
              </a:rPr>
              <a:t>+ 25</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b. </a:t>
            </a:r>
            <a:r>
              <a:rPr kumimoji="0" lang="en-US" sz="2400" b="0" i="1" u="none" strike="noStrike" kern="1200" cap="none" spc="0" normalizeH="0" baseline="0" noProof="0" dirty="0" smtClean="0">
                <a:ln>
                  <a:noFill/>
                </a:ln>
                <a:effectLst/>
                <a:uLnTx/>
                <a:uFillTx/>
                <a:latin typeface="+mn-lt"/>
                <a:ea typeface="+mn-ea"/>
                <a:cs typeface="+mn-cs"/>
              </a:rPr>
              <a:t>p</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Solution: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a.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+ 10</a:t>
            </a:r>
            <a:r>
              <a:rPr kumimoji="0" lang="en-US" sz="2400" b="0" i="1" u="none" strike="noStrike" kern="1200" cap="none" spc="0" normalizeH="0" baseline="0" noProof="0" dirty="0" smtClean="0">
                <a:ln>
                  <a:noFill/>
                </a:ln>
                <a:effectLst/>
                <a:uLnTx/>
                <a:uFillTx/>
                <a:latin typeface="+mn-lt"/>
                <a:ea typeface="+mn-ea"/>
                <a:cs typeface="+mn-cs"/>
              </a:rPr>
              <a:t>ab </a:t>
            </a:r>
            <a:r>
              <a:rPr kumimoji="0" lang="en-US" sz="2400" b="0" i="0" u="none" strike="noStrike" kern="1200" cap="none" spc="0" normalizeH="0" baseline="0" noProof="0" dirty="0" smtClean="0">
                <a:ln>
                  <a:noFill/>
                </a:ln>
                <a:effectLst/>
                <a:uLnTx/>
                <a:uFillTx/>
                <a:latin typeface="+mn-lt"/>
                <a:ea typeface="+mn-ea"/>
                <a:cs typeface="+mn-cs"/>
              </a:rPr>
              <a:t>+ 25</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+ 10</a:t>
            </a:r>
            <a:r>
              <a:rPr kumimoji="0" lang="en-US" sz="2400" b="0" i="1" u="none" strike="noStrike" kern="1200" cap="none" spc="0" normalizeH="0" baseline="0" noProof="0" dirty="0" smtClean="0">
                <a:ln>
                  <a:noFill/>
                </a:ln>
                <a:effectLst/>
                <a:uLnTx/>
                <a:uFillTx/>
                <a:latin typeface="+mn-lt"/>
                <a:ea typeface="+mn-ea"/>
                <a:cs typeface="+mn-cs"/>
              </a:rPr>
              <a:t>ab </a:t>
            </a:r>
            <a:r>
              <a:rPr kumimoji="0" lang="en-US" sz="2400" b="0" i="0" u="none" strike="noStrike" kern="1200" cap="none" spc="0" normalizeH="0" baseline="0" noProof="0" dirty="0" smtClean="0">
                <a:ln>
                  <a:noFill/>
                </a:ln>
                <a:effectLst/>
                <a:uLnTx/>
                <a:uFillTx/>
                <a:latin typeface="+mn-lt"/>
                <a:ea typeface="+mn-ea"/>
                <a:cs typeface="+mn-cs"/>
              </a:rPr>
              <a:t>+ 25</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30000" noProof="0" dirty="0" smtClean="0">
                <a:ln>
                  <a:noFill/>
                </a:ln>
                <a:effectLst/>
                <a:uLnTx/>
                <a:uFillTx/>
                <a:latin typeface="+mn-lt"/>
                <a:ea typeface="+mn-ea"/>
                <a:cs typeface="+mn-cs"/>
              </a:rPr>
              <a:t>2</a:t>
            </a: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+ 5</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30000" noProof="0" dirty="0" smtClean="0">
                <a:ln>
                  <a:noFill/>
                </a:ln>
                <a:effectLst/>
                <a:uLnTx/>
                <a:uFillTx/>
                <a:latin typeface="+mn-lt"/>
                <a:ea typeface="+mn-ea"/>
                <a:cs typeface="+mn-cs"/>
              </a:rPr>
              <a:t>2</a:t>
            </a: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+ 5</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+ 5</a:t>
            </a:r>
            <a:r>
              <a:rPr kumimoji="0" lang="en-US" sz="2400" b="0" i="1"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+ 5</a:t>
            </a:r>
            <a:r>
              <a:rPr kumimoji="0" lang="en-US" sz="2400" b="0" i="1" u="none" strike="noStrike" kern="1200" cap="none" spc="0" normalizeH="0" baseline="0" noProof="0" dirty="0" smtClean="0">
                <a:ln>
                  <a:noFill/>
                </a:ln>
                <a:effectLst/>
                <a:uLnTx/>
                <a:uFillTx/>
                <a:latin typeface="+mn-lt"/>
                <a:ea typeface="+mn-ea"/>
                <a:cs typeface="+mn-cs"/>
              </a:rPr>
              <a:t>b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a </a:t>
            </a:r>
            <a:r>
              <a:rPr kumimoji="0" lang="en-US" sz="2400" b="0" i="0" u="none" strike="noStrike" kern="1200" cap="none" spc="0" normalizeH="0" baseline="0" noProof="0" dirty="0" smtClean="0">
                <a:ln>
                  <a:noFill/>
                </a:ln>
                <a:effectLst/>
                <a:uLnTx/>
                <a:uFillTx/>
                <a:latin typeface="+mn-lt"/>
                <a:ea typeface="+mn-ea"/>
                <a:cs typeface="+mn-cs"/>
              </a:rPr>
              <a:t>+ 5</a:t>
            </a:r>
            <a:r>
              <a:rPr kumimoji="0" lang="en-US" sz="2400" b="0" i="1" u="none" strike="noStrike" kern="1200" cap="none" spc="0" normalizeH="0" baseline="0" noProof="0" dirty="0" smtClean="0">
                <a:ln>
                  <a:noFill/>
                </a:ln>
                <a:effectLst/>
                <a:uLnTx/>
                <a:uFillTx/>
                <a:latin typeface="+mn-lt"/>
                <a:ea typeface="+mn-ea"/>
                <a:cs typeface="+mn-cs"/>
              </a:rPr>
              <a:t>b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c</a:t>
            </a:r>
            <a:r>
              <a:rPr kumimoji="0" lang="en-US" sz="2400" b="0" i="0" u="none" strike="noStrike" kern="1200" cap="none" spc="0" normalizeH="0" baseline="0" noProof="0" dirty="0" smtClean="0">
                <a:ln>
                  <a:noFill/>
                </a:ln>
                <a:effectLst/>
                <a:uLnTx/>
                <a:uFillTx/>
                <a:latin typeface="+mn-lt"/>
                <a:ea typeface="+mn-ea"/>
                <a:cs typeface="+mn-cs"/>
              </a:rPr>
              <a:t>)</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Rectangle 8"/>
          <p:cNvSpPr>
            <a:spLocks noChangeArrowheads="1"/>
          </p:cNvSpPr>
          <p:nvPr/>
        </p:nvSpPr>
        <p:spPr bwMode="auto">
          <a:xfrm>
            <a:off x="5867400" y="3625850"/>
            <a:ext cx="3200400" cy="641350"/>
          </a:xfrm>
          <a:prstGeom prst="rect">
            <a:avLst/>
          </a:prstGeom>
          <a:noFill/>
          <a:ln w="9525" algn="ctr">
            <a:noFill/>
            <a:miter lim="800000"/>
            <a:headEnd/>
            <a:tailEnd/>
          </a:ln>
          <a:effectLst/>
        </p:spPr>
        <p:txBody>
          <a:bodyPr>
            <a:spAutoFit/>
          </a:bodyPr>
          <a:lstStyle/>
          <a:p>
            <a:r>
              <a:rPr lang="en-US" dirty="0">
                <a:solidFill>
                  <a:srgbClr val="009AFF"/>
                </a:solidFill>
              </a:rPr>
              <a:t>Group the terms of the perfect square trinomial.</a:t>
            </a:r>
          </a:p>
        </p:txBody>
      </p:sp>
      <p:sp>
        <p:nvSpPr>
          <p:cNvPr id="5" name="Rectangle 9"/>
          <p:cNvSpPr>
            <a:spLocks noChangeArrowheads="1"/>
          </p:cNvSpPr>
          <p:nvPr/>
        </p:nvSpPr>
        <p:spPr bwMode="auto">
          <a:xfrm>
            <a:off x="5867400" y="4281488"/>
            <a:ext cx="2203450" cy="366712"/>
          </a:xfrm>
          <a:prstGeom prst="rect">
            <a:avLst/>
          </a:prstGeom>
          <a:noFill/>
          <a:ln w="9525" algn="ctr">
            <a:noFill/>
            <a:miter lim="800000"/>
            <a:headEnd/>
            <a:tailEnd/>
          </a:ln>
          <a:effectLst/>
        </p:spPr>
        <p:txBody>
          <a:bodyPr wrap="none">
            <a:spAutoFit/>
          </a:bodyPr>
          <a:lstStyle/>
          <a:p>
            <a:r>
              <a:rPr lang="en-US" dirty="0">
                <a:solidFill>
                  <a:srgbClr val="009AFF"/>
                </a:solidFill>
              </a:rPr>
              <a:t>Factor the trinomial.</a:t>
            </a:r>
          </a:p>
        </p:txBody>
      </p:sp>
      <p:sp>
        <p:nvSpPr>
          <p:cNvPr id="6" name="Rectangle 10"/>
          <p:cNvSpPr>
            <a:spLocks noChangeArrowheads="1"/>
          </p:cNvSpPr>
          <p:nvPr/>
        </p:nvSpPr>
        <p:spPr bwMode="auto">
          <a:xfrm>
            <a:off x="5886450" y="4616450"/>
            <a:ext cx="2343150" cy="641350"/>
          </a:xfrm>
          <a:prstGeom prst="rect">
            <a:avLst/>
          </a:prstGeom>
          <a:noFill/>
          <a:ln w="9525" algn="ctr">
            <a:noFill/>
            <a:miter lim="800000"/>
            <a:headEnd/>
            <a:tailEnd/>
          </a:ln>
          <a:effectLst/>
        </p:spPr>
        <p:txBody>
          <a:bodyPr wrap="none">
            <a:spAutoFit/>
          </a:bodyPr>
          <a:lstStyle/>
          <a:p>
            <a:r>
              <a:rPr lang="en-US" dirty="0">
                <a:solidFill>
                  <a:srgbClr val="009AFF"/>
                </a:solidFill>
              </a:rPr>
              <a:t>Factor the difference </a:t>
            </a:r>
            <a:br>
              <a:rPr lang="en-US" dirty="0">
                <a:solidFill>
                  <a:srgbClr val="009AFF"/>
                </a:solidFill>
              </a:rPr>
            </a:br>
            <a:r>
              <a:rPr lang="en-US" dirty="0">
                <a:solidFill>
                  <a:srgbClr val="009AFF"/>
                </a:solidFill>
              </a:rPr>
              <a:t>of squares.</a:t>
            </a:r>
          </a:p>
        </p:txBody>
      </p:sp>
      <p:sp>
        <p:nvSpPr>
          <p:cNvPr id="7" name="Rectangle 11"/>
          <p:cNvSpPr>
            <a:spLocks noChangeArrowheads="1"/>
          </p:cNvSpPr>
          <p:nvPr/>
        </p:nvSpPr>
        <p:spPr bwMode="auto">
          <a:xfrm>
            <a:off x="5867400" y="5272088"/>
            <a:ext cx="1047750" cy="366712"/>
          </a:xfrm>
          <a:prstGeom prst="rect">
            <a:avLst/>
          </a:prstGeom>
          <a:noFill/>
          <a:ln w="9525" algn="ctr">
            <a:noFill/>
            <a:miter lim="800000"/>
            <a:headEnd/>
            <a:tailEnd/>
          </a:ln>
          <a:effectLst/>
        </p:spPr>
        <p:txBody>
          <a:bodyPr wrap="none">
            <a:spAutoFit/>
          </a:bodyPr>
          <a:lstStyle/>
          <a:p>
            <a:r>
              <a:rPr lang="en-US" dirty="0">
                <a:solidFill>
                  <a:srgbClr val="009AFF"/>
                </a:solidFill>
              </a:rPr>
              <a:t>Simplify.</a:t>
            </a:r>
          </a:p>
        </p:txBody>
      </p:sp>
      <p:sp>
        <p:nvSpPr>
          <p:cNvPr id="8" name="Rectangle 2"/>
          <p:cNvSpPr txBox="1">
            <a:spLocks noChangeArrowheads="1"/>
          </p:cNvSpPr>
          <p:nvPr/>
        </p:nvSpPr>
        <p:spPr bwMode="auto">
          <a:xfrm>
            <a:off x="990600" y="5334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1000"/>
                                        <p:tgtEl>
                                          <p:spTgt spid="2">
                                            <p:txEl>
                                              <p:pRg st="5" end="5"/>
                                            </p:txEl>
                                          </p:spTgt>
                                        </p:tgtEl>
                                      </p:cBhvr>
                                    </p:animEffect>
                                    <p:anim calcmode="lin" valueType="num">
                                      <p:cBhvr>
                                        <p:cTn id="1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1000"/>
                                        <p:tgtEl>
                                          <p:spTgt spid="2">
                                            <p:txEl>
                                              <p:pRg st="6" end="6"/>
                                            </p:txEl>
                                          </p:spTgt>
                                        </p:tgtEl>
                                      </p:cBhvr>
                                    </p:animEffect>
                                    <p:anim calcmode="lin" valueType="num">
                                      <p:cBhvr>
                                        <p:cTn id="2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900" decel="100000" fill="hold"/>
                                        <p:tgtEl>
                                          <p:spTgt spid="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1000"/>
                                        <p:tgtEl>
                                          <p:spTgt spid="2">
                                            <p:txEl>
                                              <p:pRg st="7" end="7"/>
                                            </p:txEl>
                                          </p:spTgt>
                                        </p:tgtEl>
                                      </p:cBhvr>
                                    </p:animEffect>
                                    <p:anim calcmode="lin" valueType="num">
                                      <p:cBhvr>
                                        <p:cTn id="3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900" decel="100000" fill="hold"/>
                                        <p:tgtEl>
                                          <p:spTgt spid="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900" decel="100000" fill="hold"/>
                                        <p:tgtEl>
                                          <p:spTgt spid="6"/>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7" presetClass="entr" presetSubtype="0" fill="hold"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1000"/>
                                        <p:tgtEl>
                                          <p:spTgt spid="2">
                                            <p:txEl>
                                              <p:pRg st="9" end="9"/>
                                            </p:txEl>
                                          </p:spTgt>
                                        </p:tgtEl>
                                      </p:cBhvr>
                                    </p:animEffect>
                                    <p:anim calcmode="lin" valueType="num">
                                      <p:cBhvr>
                                        <p:cTn id="6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3"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1000"/>
                                        <p:tgtEl>
                                          <p:spTgt spid="7"/>
                                        </p:tgtEl>
                                      </p:cBhvr>
                                    </p:animEffect>
                                    <p:anim calcmode="lin" valueType="num">
                                      <p:cBhvr>
                                        <p:cTn id="68" dur="1000" fill="hold"/>
                                        <p:tgtEl>
                                          <p:spTgt spid="7"/>
                                        </p:tgtEl>
                                        <p:attrNameLst>
                                          <p:attrName>ppt_x</p:attrName>
                                        </p:attrNameLst>
                                      </p:cBhvr>
                                      <p:tavLst>
                                        <p:tav tm="0">
                                          <p:val>
                                            <p:strVal val="#ppt_x"/>
                                          </p:val>
                                        </p:tav>
                                        <p:tav tm="100000">
                                          <p:val>
                                            <p:strVal val="#ppt_x"/>
                                          </p:val>
                                        </p:tav>
                                      </p:tavLst>
                                    </p:anim>
                                    <p:anim calcmode="lin" valueType="num">
                                      <p:cBhvr>
                                        <p:cTn id="69" dur="900" decel="100000" fill="hold"/>
                                        <p:tgtEl>
                                          <p:spTgt spid="7"/>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1" i="0" u="none" strike="noStrike" kern="1200" cap="none" spc="0" normalizeH="0" baseline="0" noProof="0" dirty="0" smtClean="0">
                <a:ln>
                  <a:noFill/>
                </a:ln>
                <a:effectLst/>
                <a:uLnTx/>
                <a:uFillTx/>
                <a:latin typeface="+mn-lt"/>
                <a:ea typeface="+mn-ea"/>
                <a:cs typeface="+mn-cs"/>
              </a:rPr>
              <a:t>b.</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p</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30000" noProof="0" dirty="0" smtClean="0">
                <a:ln>
                  <a:noFill/>
                </a:ln>
                <a:effectLst/>
                <a:uLnTx/>
                <a:uFillTx/>
                <a:latin typeface="+mn-lt"/>
                <a:ea typeface="+mn-ea"/>
                <a:cs typeface="+mn-cs"/>
              </a:rPr>
              <a:t>2</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3000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1"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p </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1" u="none" strike="noStrike" kern="1200" cap="none" spc="0" normalizeH="0" baseline="0" noProof="0" dirty="0" smtClean="0">
                <a:ln>
                  <a:noFill/>
                </a:ln>
                <a:effectLst/>
                <a:uLnTx/>
                <a:uFillTx/>
                <a:latin typeface="+mn-lt"/>
                <a:ea typeface="+mn-ea"/>
                <a:cs typeface="+mn-cs"/>
              </a:rPr>
              <a:t>q </a:t>
            </a:r>
            <a:r>
              <a:rPr kumimoji="0" lang="en-US" sz="2400" b="0" i="0" u="none" strike="noStrike" kern="1200" cap="none" spc="0" normalizeH="0" baseline="0" noProof="0" dirty="0" smtClean="0">
                <a:ln>
                  <a:noFill/>
                </a:ln>
                <a:effectLst/>
                <a:uLnTx/>
                <a:uFillTx/>
                <a:latin typeface="+mn-lt"/>
                <a:ea typeface="+mn-ea"/>
                <a:cs typeface="+mn-cs"/>
              </a:rPr>
              <a:t>+ 1)</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5" name="Rectangle 6"/>
          <p:cNvSpPr>
            <a:spLocks noChangeArrowheads="1"/>
          </p:cNvSpPr>
          <p:nvPr/>
        </p:nvSpPr>
        <p:spPr bwMode="auto">
          <a:xfrm>
            <a:off x="5027613" y="2147887"/>
            <a:ext cx="2343150" cy="366713"/>
          </a:xfrm>
          <a:prstGeom prst="rect">
            <a:avLst/>
          </a:prstGeom>
          <a:noFill/>
          <a:ln w="9525" algn="ctr">
            <a:noFill/>
            <a:miter lim="800000"/>
            <a:headEnd/>
            <a:tailEnd/>
          </a:ln>
          <a:effectLst/>
        </p:spPr>
        <p:txBody>
          <a:bodyPr wrap="none">
            <a:spAutoFit/>
          </a:bodyPr>
          <a:lstStyle/>
          <a:p>
            <a:r>
              <a:rPr lang="en-US" dirty="0">
                <a:solidFill>
                  <a:srgbClr val="009AFF"/>
                </a:solidFill>
              </a:rPr>
              <a:t>Rearrange the terms.</a:t>
            </a:r>
          </a:p>
        </p:txBody>
      </p:sp>
      <p:sp>
        <p:nvSpPr>
          <p:cNvPr id="6" name="Rectangle 7"/>
          <p:cNvSpPr>
            <a:spLocks noChangeArrowheads="1"/>
          </p:cNvSpPr>
          <p:nvPr/>
        </p:nvSpPr>
        <p:spPr bwMode="auto">
          <a:xfrm>
            <a:off x="5027613" y="2986088"/>
            <a:ext cx="1123950" cy="366712"/>
          </a:xfrm>
          <a:prstGeom prst="rect">
            <a:avLst/>
          </a:prstGeom>
          <a:noFill/>
          <a:ln w="9525" algn="ctr">
            <a:noFill/>
            <a:miter lim="800000"/>
            <a:headEnd/>
            <a:tailEnd/>
          </a:ln>
          <a:effectLst/>
        </p:spPr>
        <p:txBody>
          <a:bodyPr wrap="none">
            <a:spAutoFit/>
          </a:bodyPr>
          <a:lstStyle/>
          <a:p>
            <a:r>
              <a:rPr lang="en-US" dirty="0">
                <a:solidFill>
                  <a:srgbClr val="009AFF"/>
                </a:solidFill>
              </a:rPr>
              <a:t>Regroup.</a:t>
            </a:r>
          </a:p>
        </p:txBody>
      </p:sp>
      <p:sp>
        <p:nvSpPr>
          <p:cNvPr id="7" name="Rectangle 8"/>
          <p:cNvSpPr>
            <a:spLocks noChangeArrowheads="1"/>
          </p:cNvSpPr>
          <p:nvPr/>
        </p:nvSpPr>
        <p:spPr bwMode="auto">
          <a:xfrm>
            <a:off x="5027613" y="3900487"/>
            <a:ext cx="3473450" cy="366713"/>
          </a:xfrm>
          <a:prstGeom prst="rect">
            <a:avLst/>
          </a:prstGeom>
          <a:noFill/>
          <a:ln w="9525" algn="ctr">
            <a:noFill/>
            <a:miter lim="800000"/>
            <a:headEnd/>
            <a:tailEnd/>
          </a:ln>
          <a:effectLst/>
        </p:spPr>
        <p:txBody>
          <a:bodyPr wrap="none">
            <a:spAutoFit/>
          </a:bodyPr>
          <a:lstStyle/>
          <a:p>
            <a:r>
              <a:rPr lang="en-US" dirty="0">
                <a:solidFill>
                  <a:srgbClr val="009AFF"/>
                </a:solidFill>
              </a:rPr>
              <a:t>Factor the difference of squares.</a:t>
            </a:r>
          </a:p>
        </p:txBody>
      </p:sp>
      <p:sp>
        <p:nvSpPr>
          <p:cNvPr id="8" name="Rectangle 9"/>
          <p:cNvSpPr>
            <a:spLocks noChangeArrowheads="1"/>
          </p:cNvSpPr>
          <p:nvPr/>
        </p:nvSpPr>
        <p:spPr bwMode="auto">
          <a:xfrm>
            <a:off x="5027613" y="4814887"/>
            <a:ext cx="3956050" cy="366713"/>
          </a:xfrm>
          <a:prstGeom prst="rect">
            <a:avLst/>
          </a:prstGeom>
          <a:noFill/>
          <a:ln w="9525" algn="ctr">
            <a:noFill/>
            <a:miter lim="800000"/>
            <a:headEnd/>
            <a:tailEnd/>
          </a:ln>
          <a:effectLst/>
        </p:spPr>
        <p:txBody>
          <a:bodyPr wrap="none">
            <a:spAutoFit/>
          </a:bodyPr>
          <a:lstStyle/>
          <a:p>
            <a:r>
              <a:rPr lang="en-US" dirty="0">
                <a:solidFill>
                  <a:srgbClr val="009AFF"/>
                </a:solidFill>
              </a:rPr>
              <a:t>Factor out the common factor (</a:t>
            </a:r>
            <a:r>
              <a:rPr lang="en-US" i="1" dirty="0">
                <a:solidFill>
                  <a:srgbClr val="009AFF"/>
                </a:solidFill>
              </a:rPr>
              <a:t>p </a:t>
            </a:r>
            <a:r>
              <a:rPr lang="en-US" dirty="0">
                <a:solidFill>
                  <a:srgbClr val="009AFF"/>
                </a:solidFill>
              </a:rPr>
              <a:t>– </a:t>
            </a:r>
            <a:r>
              <a:rPr lang="en-US" i="1" dirty="0">
                <a:solidFill>
                  <a:srgbClr val="009AFF"/>
                </a:solidFill>
              </a:rPr>
              <a:t>q</a:t>
            </a:r>
            <a:r>
              <a:rPr lang="en-US" dirty="0">
                <a:solidFill>
                  <a:srgbClr val="009AFF"/>
                </a:solidFill>
              </a:rPr>
              <a:t>).</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1000"/>
                                        <p:tgtEl>
                                          <p:spTgt spid="2">
                                            <p:txEl>
                                              <p:pRg st="6" end="6"/>
                                            </p:txEl>
                                          </p:spTgt>
                                        </p:tgtEl>
                                      </p:cBhvr>
                                    </p:animEffect>
                                    <p:anim calcmode="lin" valueType="num">
                                      <p:cBhvr>
                                        <p:cTn id="2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par>
                                <p:cTn id="25" presetID="37"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900" decel="100000" fill="hold"/>
                                        <p:tgtEl>
                                          <p:spTgt spid="7"/>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900" decel="100000" fill="hold"/>
                                        <p:tgtEl>
                                          <p:spTgt spid="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r>
              <a:rPr kumimoji="0" lang="en-US" sz="2400" b="0" i="0" u="none" strike="noStrike" kern="1200" cap="none" spc="0" normalizeH="0" baseline="0" noProof="0" dirty="0" smtClean="0">
                <a:ln>
                  <a:noFill/>
                </a:ln>
                <a:effectLst/>
                <a:uLnTx/>
                <a:uFillTx/>
                <a:latin typeface="+mn-lt"/>
                <a:ea typeface="+mn-ea"/>
                <a:cs typeface="+mn-cs"/>
              </a:rPr>
              <a:t>A general factoring strategy for polynomials is shown below.</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r>
              <a:rPr kumimoji="0" lang="en-US" sz="2400" b="0" i="0" u="none" strike="noStrike" kern="1200" cap="none" spc="0" normalizeH="0" baseline="0" noProof="0" dirty="0" smtClean="0">
                <a:ln>
                  <a:noFill/>
                </a:ln>
                <a:effectLst/>
                <a:uLnTx/>
                <a:uFillTx/>
                <a:latin typeface="+mn-lt"/>
                <a:ea typeface="+mn-ea"/>
                <a:cs typeface="+mn-cs"/>
              </a:rPr>
              <a:t>General Factoring Strategy</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1. </a:t>
            </a:r>
            <a:r>
              <a:rPr kumimoji="0" lang="en-US" sz="2400" b="0" i="0" u="none" strike="noStrike" kern="1200" cap="none" spc="0" normalizeH="0" baseline="0" noProof="0" dirty="0" smtClean="0">
                <a:ln>
                  <a:noFill/>
                </a:ln>
                <a:effectLst/>
                <a:uLnTx/>
                <a:uFillTx/>
                <a:latin typeface="+mn-lt"/>
                <a:ea typeface="+mn-ea"/>
                <a:cs typeface="+mn-cs"/>
              </a:rPr>
              <a:t>Factor out the GCF of all terms.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2. </a:t>
            </a:r>
            <a:r>
              <a:rPr kumimoji="0" lang="en-US" sz="2400" b="0" i="0" u="none" strike="noStrike" kern="1200" cap="none" spc="0" normalizeH="0" baseline="0" noProof="0" dirty="0" smtClean="0">
                <a:ln>
                  <a:noFill/>
                </a:ln>
                <a:effectLst/>
                <a:uLnTx/>
                <a:uFillTx/>
                <a:latin typeface="+mn-lt"/>
                <a:ea typeface="+mn-ea"/>
                <a:cs typeface="+mn-cs"/>
              </a:rPr>
              <a:t>Try to factor a binomial as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	a. </a:t>
            </a:r>
            <a:r>
              <a:rPr kumimoji="0" lang="en-US" sz="2400" b="0" i="0" u="none" strike="noStrike" kern="1200" cap="none" spc="0" normalizeH="0" baseline="0" noProof="0" dirty="0" smtClean="0">
                <a:ln>
                  <a:noFill/>
                </a:ln>
                <a:effectLst/>
                <a:uLnTx/>
                <a:uFillTx/>
                <a:latin typeface="+mn-lt"/>
                <a:ea typeface="+mn-ea"/>
                <a:cs typeface="+mn-cs"/>
              </a:rPr>
              <a:t>the difference of two squares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endParaRPr kumimoji="0" lang="en-US" sz="2400" b="1"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	b. </a:t>
            </a:r>
            <a:r>
              <a:rPr kumimoji="0" lang="en-US" sz="2400" b="0" i="0" u="none" strike="noStrike" kern="1200" cap="none" spc="0" normalizeH="0" baseline="0" noProof="0" dirty="0" smtClean="0">
                <a:ln>
                  <a:noFill/>
                </a:ln>
                <a:effectLst/>
                <a:uLnTx/>
                <a:uFillTx/>
                <a:latin typeface="+mn-lt"/>
                <a:ea typeface="+mn-ea"/>
                <a:cs typeface="+mn-cs"/>
              </a:rPr>
              <a:t>the sum or difference of two cubes</a:t>
            </a:r>
            <a:endParaRPr kumimoji="0" lang="en-US" sz="2400" b="0" i="0"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301625" y="90488"/>
            <a:ext cx="89122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effectLst/>
                <a:uLnTx/>
                <a:uFillTx/>
                <a:latin typeface="+mj-lt"/>
                <a:ea typeface="+mj-ea"/>
                <a:cs typeface="+mj-cs"/>
              </a:rPr>
              <a:t>GENERAL</a:t>
            </a:r>
            <a:r>
              <a:rPr kumimoji="0" lang="en-US" sz="2400" b="0" i="0" u="none" strike="noStrike" kern="1200" cap="none" spc="0" normalizeH="0" baseline="0" noProof="0" dirty="0" smtClean="0">
                <a:ln>
                  <a:noFill/>
                </a:ln>
                <a:effectLst/>
                <a:uLnTx/>
                <a:uFillTx/>
                <a:latin typeface="+mj-lt"/>
                <a:ea typeface="+mj-ea"/>
                <a:cs typeface="+mj-cs"/>
              </a:rPr>
              <a:t> </a:t>
            </a:r>
            <a:r>
              <a:rPr kumimoji="0" lang="en-US" sz="2400" b="1" i="0" u="none" strike="noStrike" kern="1200" cap="none" spc="0" normalizeH="0" baseline="0" noProof="0" dirty="0" smtClean="0">
                <a:ln>
                  <a:noFill/>
                </a:ln>
                <a:effectLst/>
                <a:uLnTx/>
                <a:uFillTx/>
                <a:latin typeface="+mj-lt"/>
                <a:ea typeface="+mj-ea"/>
                <a:cs typeface="+mj-cs"/>
              </a:rPr>
              <a:t>FACTORING</a:t>
            </a:r>
            <a:endParaRPr kumimoji="0" lang="en-US" sz="2400" b="1"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685800"/>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3. </a:t>
            </a:r>
            <a:r>
              <a:rPr kumimoji="0" lang="en-US" sz="2400" b="0" i="0" u="none" strike="noStrike" kern="1200" cap="none" spc="0" normalizeH="0" baseline="0" noProof="0" dirty="0" smtClean="0">
                <a:ln>
                  <a:noFill/>
                </a:ln>
                <a:effectLst/>
                <a:uLnTx/>
                <a:uFillTx/>
                <a:latin typeface="+mn-lt"/>
                <a:ea typeface="+mn-ea"/>
                <a:cs typeface="+mn-cs"/>
              </a:rPr>
              <a:t>Try to factor a trinomial</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	a. </a:t>
            </a:r>
            <a:r>
              <a:rPr kumimoji="0" lang="en-US" sz="2400" b="0" i="0" u="none" strike="noStrike" kern="1200" cap="none" spc="0" normalizeH="0" baseline="0" noProof="0" dirty="0" smtClean="0">
                <a:ln>
                  <a:noFill/>
                </a:ln>
                <a:effectLst/>
                <a:uLnTx/>
                <a:uFillTx/>
                <a:latin typeface="+mn-lt"/>
                <a:ea typeface="+mn-ea"/>
                <a:cs typeface="+mn-cs"/>
              </a:rPr>
              <a:t>as a perfect–square trinomial</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	b. </a:t>
            </a:r>
            <a:r>
              <a:rPr kumimoji="0" lang="en-US" sz="2400" b="0" i="0" u="none" strike="noStrike" kern="1200" cap="none" spc="0" normalizeH="0" baseline="0" noProof="0" dirty="0" smtClean="0">
                <a:ln>
                  <a:noFill/>
                </a:ln>
                <a:effectLst/>
                <a:uLnTx/>
                <a:uFillTx/>
                <a:latin typeface="+mn-lt"/>
                <a:ea typeface="+mn-ea"/>
                <a:cs typeface="+mn-cs"/>
              </a:rPr>
              <a:t>using the trial method</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4. </a:t>
            </a:r>
            <a:r>
              <a:rPr kumimoji="0" lang="en-US" sz="2400" b="0" i="0" u="none" strike="noStrike" kern="1200" cap="none" spc="0" normalizeH="0" baseline="0" noProof="0" dirty="0" smtClean="0">
                <a:ln>
                  <a:noFill/>
                </a:ln>
                <a:effectLst/>
                <a:uLnTx/>
                <a:uFillTx/>
                <a:latin typeface="+mn-lt"/>
                <a:ea typeface="+mn-ea"/>
                <a:cs typeface="+mn-cs"/>
              </a:rPr>
              <a:t>Try to factor a polynomial with more than three terms by 	grouping.</a:t>
            </a: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endParaRPr kumimoji="0" lang="en-US" sz="2400" b="1"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10000"/>
              </a:lnSpc>
              <a:spcBef>
                <a:spcPct val="20000"/>
              </a:spcBef>
              <a:spcAft>
                <a:spcPct val="0"/>
              </a:spcAft>
              <a:buClrTx/>
              <a:buSzTx/>
              <a:buFont typeface="Arial" pitchFamily="34" charset="0"/>
              <a:buNone/>
              <a:tabLst>
                <a:tab pos="346075" algn="l"/>
              </a:tabLst>
              <a:defRPr/>
            </a:pPr>
            <a:r>
              <a:rPr kumimoji="0" lang="en-US" sz="2400" b="1" i="0" u="none" strike="noStrike" kern="1200" cap="none" spc="0" normalizeH="0" baseline="0" noProof="0" dirty="0" smtClean="0">
                <a:ln>
                  <a:noFill/>
                </a:ln>
                <a:effectLst/>
                <a:uLnTx/>
                <a:uFillTx/>
                <a:latin typeface="+mn-lt"/>
                <a:ea typeface="+mn-ea"/>
                <a:cs typeface="+mn-cs"/>
              </a:rPr>
              <a:t>5. </a:t>
            </a:r>
            <a:r>
              <a:rPr kumimoji="0" lang="en-US" sz="2400" b="0" i="0" u="none" strike="noStrike" kern="1200" cap="none" spc="0" normalizeH="0" baseline="0" noProof="0" dirty="0" smtClean="0">
                <a:ln>
                  <a:noFill/>
                </a:ln>
                <a:effectLst/>
                <a:uLnTx/>
                <a:uFillTx/>
                <a:latin typeface="+mn-lt"/>
                <a:ea typeface="+mn-ea"/>
                <a:cs typeface="+mn-cs"/>
              </a:rPr>
              <a:t>After each factorization, examine the new factors to see 	whether they can be factored.</a:t>
            </a:r>
            <a:endParaRPr kumimoji="0" lang="en-US" sz="24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90600" y="1371600"/>
            <a:ext cx="7162800" cy="1046440"/>
          </a:xfrm>
          <a:prstGeom prst="rect">
            <a:avLst/>
          </a:prstGeom>
        </p:spPr>
        <p:txBody>
          <a:bodyPr wrap="square">
            <a:spAutoFit/>
          </a:bodyPr>
          <a:lstStyle/>
          <a:p>
            <a:r>
              <a:rPr lang="en-US" sz="2400" dirty="0" smtClean="0">
                <a:latin typeface="+mn-lt"/>
              </a:rPr>
              <a:t>If </a:t>
            </a:r>
            <a:r>
              <a:rPr lang="en-US" sz="2400" i="1" dirty="0" smtClean="0">
                <a:latin typeface="+mn-lt"/>
              </a:rPr>
              <a:t>b </a:t>
            </a:r>
            <a:r>
              <a:rPr lang="en-US" sz="2400" dirty="0" smtClean="0">
                <a:latin typeface="+mn-lt"/>
              </a:rPr>
              <a:t>is any real number and </a:t>
            </a:r>
            <a:r>
              <a:rPr lang="en-US" sz="2400" i="1" dirty="0" smtClean="0">
                <a:latin typeface="+mn-lt"/>
              </a:rPr>
              <a:t>n </a:t>
            </a:r>
            <a:r>
              <a:rPr lang="en-US" sz="2400" dirty="0" smtClean="0">
                <a:latin typeface="+mn-lt"/>
              </a:rPr>
              <a:t>is a natural number, then</a:t>
            </a:r>
          </a:p>
          <a:p>
            <a:endParaRPr lang="en-US" sz="2400" dirty="0" smtClean="0">
              <a:latin typeface="+mn-lt"/>
            </a:endParaRPr>
          </a:p>
          <a:p>
            <a:endParaRPr lang="en-US" sz="1400" dirty="0">
              <a:solidFill>
                <a:srgbClr val="21419C"/>
              </a:solidFill>
            </a:endParaRPr>
          </a:p>
        </p:txBody>
      </p:sp>
      <p:sp>
        <p:nvSpPr>
          <p:cNvPr id="13" name="Rectangle 12"/>
          <p:cNvSpPr/>
          <p:nvPr/>
        </p:nvSpPr>
        <p:spPr>
          <a:xfrm>
            <a:off x="2133600" y="2514600"/>
            <a:ext cx="4038600" cy="584775"/>
          </a:xfrm>
          <a:prstGeom prst="rect">
            <a:avLst/>
          </a:prstGeom>
        </p:spPr>
        <p:txBody>
          <a:bodyPr wrap="square">
            <a:spAutoFit/>
          </a:bodyPr>
          <a:lstStyle/>
          <a:p>
            <a:r>
              <a:rPr lang="en-US" sz="3200" i="1" dirty="0" err="1" smtClean="0">
                <a:latin typeface="+mn-lt"/>
              </a:rPr>
              <a:t>b</a:t>
            </a:r>
            <a:r>
              <a:rPr lang="en-US" sz="3200" i="1" baseline="30000" dirty="0" err="1" smtClean="0">
                <a:latin typeface="+mn-lt"/>
              </a:rPr>
              <a:t>n</a:t>
            </a:r>
            <a:r>
              <a:rPr lang="en-US" sz="3200" i="1" dirty="0" smtClean="0">
                <a:latin typeface="+mn-lt"/>
              </a:rPr>
              <a:t>= b </a:t>
            </a:r>
            <a:r>
              <a:rPr lang="en-US" sz="3200" b="1" dirty="0" smtClean="0">
                <a:latin typeface="+mn-lt"/>
                <a:sym typeface="Wingdings 2" pitchFamily="18" charset="2"/>
              </a:rPr>
              <a:t></a:t>
            </a:r>
            <a:r>
              <a:rPr lang="en-US" sz="3200" i="1" dirty="0" smtClean="0">
                <a:latin typeface="+mn-lt"/>
              </a:rPr>
              <a:t> b </a:t>
            </a:r>
            <a:r>
              <a:rPr lang="en-US" sz="3200" b="1" dirty="0" smtClean="0">
                <a:latin typeface="+mn-lt"/>
                <a:sym typeface="Wingdings 2" pitchFamily="18" charset="2"/>
              </a:rPr>
              <a:t></a:t>
            </a:r>
            <a:r>
              <a:rPr lang="en-US" sz="3200" i="1" dirty="0" smtClean="0">
                <a:latin typeface="+mn-lt"/>
              </a:rPr>
              <a:t> b </a:t>
            </a:r>
            <a:r>
              <a:rPr lang="en-US" sz="3200" b="1" dirty="0" smtClean="0">
                <a:latin typeface="+mn-lt"/>
                <a:sym typeface="Wingdings 2" pitchFamily="18" charset="2"/>
              </a:rPr>
              <a:t> </a:t>
            </a:r>
            <a:r>
              <a:rPr lang="en-US" sz="3200" b="1" baseline="30000" dirty="0" smtClean="0">
                <a:latin typeface="+mn-lt"/>
                <a:sym typeface="Wingdings 2" pitchFamily="18" charset="2"/>
              </a:rPr>
              <a:t>. . .</a:t>
            </a:r>
            <a:r>
              <a:rPr lang="en-US" sz="3200" b="1" dirty="0" smtClean="0">
                <a:latin typeface="+mn-lt"/>
                <a:sym typeface="Wingdings 2" pitchFamily="18" charset="2"/>
              </a:rPr>
              <a:t> </a:t>
            </a:r>
            <a:r>
              <a:rPr lang="en-US" sz="3200" dirty="0" smtClean="0">
                <a:latin typeface="+mn-lt"/>
                <a:sym typeface="Wingdings 2" pitchFamily="18" charset="2"/>
              </a:rPr>
              <a:t> </a:t>
            </a:r>
            <a:r>
              <a:rPr lang="en-US" sz="3200" i="1" dirty="0" smtClean="0">
                <a:latin typeface="+mn-lt"/>
                <a:sym typeface="Wingdings 2" pitchFamily="18" charset="2"/>
              </a:rPr>
              <a:t>b</a:t>
            </a:r>
            <a:endParaRPr lang="en-US" sz="3200" dirty="0">
              <a:latin typeface="+mn-lt"/>
            </a:endParaRPr>
          </a:p>
        </p:txBody>
      </p:sp>
      <p:pic>
        <p:nvPicPr>
          <p:cNvPr id="14" name="Picture 4"/>
          <p:cNvPicPr>
            <a:picLocks noChangeAspect="1" noChangeArrowheads="1"/>
          </p:cNvPicPr>
          <p:nvPr/>
        </p:nvPicPr>
        <p:blipFill>
          <a:blip r:embed="rId2"/>
          <a:srcRect/>
          <a:stretch>
            <a:fillRect/>
          </a:stretch>
        </p:blipFill>
        <p:spPr bwMode="auto">
          <a:xfrm>
            <a:off x="2819400" y="2438399"/>
            <a:ext cx="2590800" cy="178409"/>
          </a:xfrm>
          <a:prstGeom prst="rect">
            <a:avLst/>
          </a:prstGeom>
          <a:noFill/>
          <a:ln w="9525" algn="ctr">
            <a:noFill/>
            <a:miter lim="800000"/>
            <a:headEnd/>
            <a:tailEnd/>
          </a:ln>
          <a:effectLst/>
        </p:spPr>
      </p:pic>
      <p:sp>
        <p:nvSpPr>
          <p:cNvPr id="15" name="Rectangle 5"/>
          <p:cNvSpPr>
            <a:spLocks noChangeArrowheads="1"/>
          </p:cNvSpPr>
          <p:nvPr/>
        </p:nvSpPr>
        <p:spPr bwMode="auto">
          <a:xfrm>
            <a:off x="2895600" y="2057400"/>
            <a:ext cx="2612190" cy="461665"/>
          </a:xfrm>
          <a:prstGeom prst="rect">
            <a:avLst/>
          </a:prstGeom>
          <a:noFill/>
          <a:ln w="9525" algn="ctr">
            <a:noFill/>
            <a:miter lim="800000"/>
            <a:headEnd/>
            <a:tailEnd/>
          </a:ln>
          <a:effectLst/>
        </p:spPr>
        <p:txBody>
          <a:bodyPr wrap="none">
            <a:spAutoFit/>
          </a:bodyPr>
          <a:lstStyle/>
          <a:p>
            <a:r>
              <a:rPr lang="en-US" sz="2400" i="1" dirty="0">
                <a:solidFill>
                  <a:srgbClr val="009AFF"/>
                </a:solidFill>
                <a:latin typeface="+mn-lt"/>
              </a:rPr>
              <a:t>b </a:t>
            </a:r>
            <a:r>
              <a:rPr lang="en-US" sz="2400" dirty="0">
                <a:solidFill>
                  <a:srgbClr val="009AFF"/>
                </a:solidFill>
                <a:latin typeface="+mn-lt"/>
              </a:rPr>
              <a:t>is a factor </a:t>
            </a:r>
            <a:r>
              <a:rPr lang="en-US" sz="2400" i="1" dirty="0">
                <a:solidFill>
                  <a:srgbClr val="009AFF"/>
                </a:solidFill>
                <a:latin typeface="+mn-lt"/>
              </a:rPr>
              <a:t>n </a:t>
            </a:r>
            <a:r>
              <a:rPr lang="en-US" sz="2400" dirty="0">
                <a:solidFill>
                  <a:srgbClr val="009AFF"/>
                </a:solidFill>
                <a:latin typeface="+mn-lt"/>
              </a:rPr>
              <a:t>times</a:t>
            </a:r>
          </a:p>
        </p:txBody>
      </p:sp>
      <p:sp>
        <p:nvSpPr>
          <p:cNvPr id="16" name="Rectangle 15"/>
          <p:cNvSpPr/>
          <p:nvPr/>
        </p:nvSpPr>
        <p:spPr>
          <a:xfrm>
            <a:off x="1066800" y="3886200"/>
            <a:ext cx="5494902" cy="461665"/>
          </a:xfrm>
          <a:prstGeom prst="rect">
            <a:avLst/>
          </a:prstGeom>
        </p:spPr>
        <p:txBody>
          <a:bodyPr wrap="none">
            <a:spAutoFit/>
          </a:bodyPr>
          <a:lstStyle/>
          <a:p>
            <a:r>
              <a:rPr lang="en-US" sz="2400" dirty="0" smtClean="0">
                <a:latin typeface="+mn-lt"/>
                <a:sym typeface="Wingdings 2" pitchFamily="18" charset="2"/>
              </a:rPr>
              <a:t>where </a:t>
            </a:r>
            <a:r>
              <a:rPr lang="en-US" sz="2400" i="1" dirty="0" smtClean="0">
                <a:latin typeface="+mn-lt"/>
                <a:sym typeface="Wingdings 2" pitchFamily="18" charset="2"/>
              </a:rPr>
              <a:t>b</a:t>
            </a:r>
            <a:r>
              <a:rPr lang="en-US" sz="2400" dirty="0" smtClean="0">
                <a:latin typeface="+mn-lt"/>
                <a:sym typeface="Wingdings 2" pitchFamily="18" charset="2"/>
              </a:rPr>
              <a:t> is the </a:t>
            </a:r>
            <a:r>
              <a:rPr lang="en-US" sz="2400" b="1" dirty="0" smtClean="0">
                <a:latin typeface="+mn-lt"/>
                <a:sym typeface="Wingdings 2" pitchFamily="18" charset="2"/>
              </a:rPr>
              <a:t>base </a:t>
            </a:r>
            <a:r>
              <a:rPr lang="en-US" sz="2400" dirty="0" smtClean="0">
                <a:latin typeface="+mn-lt"/>
                <a:sym typeface="Wingdings 2" pitchFamily="18" charset="2"/>
              </a:rPr>
              <a:t>and </a:t>
            </a:r>
            <a:r>
              <a:rPr lang="en-US" sz="2400" i="1" dirty="0" smtClean="0">
                <a:latin typeface="+mn-lt"/>
                <a:sym typeface="Wingdings 2" pitchFamily="18" charset="2"/>
              </a:rPr>
              <a:t>n</a:t>
            </a:r>
            <a:r>
              <a:rPr lang="en-US" sz="2400" dirty="0" smtClean="0">
                <a:latin typeface="+mn-lt"/>
                <a:sym typeface="Wingdings 2" pitchFamily="18" charset="2"/>
              </a:rPr>
              <a:t> is the </a:t>
            </a:r>
            <a:r>
              <a:rPr lang="en-US" sz="2400" b="1" dirty="0" smtClean="0">
                <a:latin typeface="+mn-lt"/>
                <a:sym typeface="Wingdings 2" pitchFamily="18" charset="2"/>
              </a:rPr>
              <a:t>exponent.</a:t>
            </a:r>
            <a:endParaRPr lang="en-US" sz="2400" b="1" dirty="0">
              <a:latin typeface="+mn-lt"/>
              <a:sym typeface="Wingdings 2" pitchFamily="18" charset="2"/>
            </a:endParaRPr>
          </a:p>
        </p:txBody>
      </p:sp>
      <p:sp>
        <p:nvSpPr>
          <p:cNvPr id="17" name="Rectangle 16"/>
          <p:cNvSpPr/>
          <p:nvPr/>
        </p:nvSpPr>
        <p:spPr>
          <a:xfrm>
            <a:off x="2743200" y="381000"/>
            <a:ext cx="3785203" cy="461665"/>
          </a:xfrm>
          <a:prstGeom prst="rect">
            <a:avLst/>
          </a:prstGeom>
        </p:spPr>
        <p:txBody>
          <a:bodyPr wrap="none">
            <a:spAutoFit/>
          </a:bodyPr>
          <a:lstStyle/>
          <a:p>
            <a:r>
              <a:rPr lang="en-US" sz="2400" b="1" dirty="0" smtClean="0">
                <a:latin typeface="+mn-lt"/>
              </a:rPr>
              <a:t>EXPONENTIAL EXPRESSIONS</a:t>
            </a:r>
            <a:endParaRPr lang="en-US" sz="2400" b="1" dirty="0">
              <a:latin typeface="+mn-l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0013"/>
            <a:ext cx="82296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 2</a:t>
            </a:r>
            <a:r>
              <a:rPr kumimoji="0" lang="en-US" sz="2400" b="0" i="1" u="none" strike="noStrike" kern="1200" cap="none" spc="0" normalizeH="0" baseline="0" noProof="0" dirty="0" smtClean="0">
                <a:ln>
                  <a:noFill/>
                </a:ln>
                <a:effectLst/>
                <a:uLnTx/>
                <a:uFillTx/>
                <a:latin typeface="+mn-lt"/>
                <a:ea typeface="+mn-ea"/>
                <a:cs typeface="+mn-cs"/>
              </a:rPr>
              <a:t>vx</a:t>
            </a:r>
            <a:r>
              <a:rPr kumimoji="0" lang="en-US" sz="2400" b="0" i="0" u="none" strike="noStrike" kern="1200" cap="none" spc="0" normalizeH="0" baseline="30000" noProof="0" dirty="0" smtClean="0">
                <a:ln>
                  <a:noFill/>
                </a:ln>
                <a:effectLst/>
                <a:uLnTx/>
                <a:uFillTx/>
                <a:latin typeface="+mn-lt"/>
                <a:ea typeface="+mn-ea"/>
                <a:cs typeface="+mn-cs"/>
              </a:rPr>
              <a:t>6</a:t>
            </a:r>
            <a:r>
              <a:rPr kumimoji="0" lang="en-US" sz="2400" b="0" i="0" u="none" strike="noStrike" kern="1200" cap="none" spc="0" normalizeH="0" baseline="0" noProof="0" dirty="0" smtClean="0">
                <a:ln>
                  <a:noFill/>
                </a:ln>
                <a:effectLst/>
                <a:uLnTx/>
                <a:uFillTx/>
                <a:latin typeface="+mn-lt"/>
                <a:ea typeface="+mn-ea"/>
                <a:cs typeface="+mn-cs"/>
              </a:rPr>
              <a:t> + 14</a:t>
            </a:r>
            <a:r>
              <a:rPr kumimoji="0" lang="en-US" sz="2400" b="0" i="1" u="none" strike="noStrike" kern="1200" cap="none" spc="0" normalizeH="0" baseline="0" noProof="0" dirty="0" smtClean="0">
                <a:ln>
                  <a:noFill/>
                </a:ln>
                <a:effectLst/>
                <a:uLnTx/>
                <a:uFillTx/>
                <a:latin typeface="+mn-lt"/>
                <a:ea typeface="+mn-ea"/>
                <a:cs typeface="+mn-cs"/>
              </a:rPr>
              <a:t>vx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16</a:t>
            </a:r>
            <a:r>
              <a:rPr kumimoji="0" lang="en-US" sz="2400" b="0" i="1" u="none" strike="noStrike" kern="1200" cap="none" spc="0" normalizeH="0" baseline="0" noProof="0" dirty="0" smtClean="0">
                <a:ln>
                  <a:noFill/>
                </a:ln>
                <a:effectLst/>
                <a:uLnTx/>
                <a:uFillTx/>
                <a:latin typeface="+mn-lt"/>
                <a:ea typeface="+mn-ea"/>
                <a:cs typeface="+mn-cs"/>
              </a:rPr>
              <a:t>v</a:t>
            </a: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Solution:</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vx</a:t>
            </a:r>
            <a:r>
              <a:rPr kumimoji="0" lang="en-US" sz="2400" b="0" i="0" u="none" strike="noStrike" kern="1200" cap="none" spc="0" normalizeH="0" baseline="30000" noProof="0" dirty="0" smtClean="0">
                <a:ln>
                  <a:noFill/>
                </a:ln>
                <a:effectLst/>
                <a:uLnTx/>
                <a:uFillTx/>
                <a:latin typeface="+mn-lt"/>
                <a:ea typeface="+mn-ea"/>
                <a:cs typeface="+mn-cs"/>
              </a:rPr>
              <a:t>6</a:t>
            </a:r>
            <a:r>
              <a:rPr kumimoji="0" lang="en-US" sz="2400" b="0" i="0" u="none" strike="noStrike" kern="1200" cap="none" spc="0" normalizeH="0" baseline="0" noProof="0" dirty="0" smtClean="0">
                <a:ln>
                  <a:noFill/>
                </a:ln>
                <a:effectLst/>
                <a:uLnTx/>
                <a:uFillTx/>
                <a:latin typeface="+mn-lt"/>
                <a:ea typeface="+mn-ea"/>
                <a:cs typeface="+mn-cs"/>
              </a:rPr>
              <a:t> + 14</a:t>
            </a:r>
            <a:r>
              <a:rPr kumimoji="0" lang="en-US" sz="2400" b="0" i="1" u="none" strike="noStrike" kern="1200" cap="none" spc="0" normalizeH="0" baseline="0" noProof="0" dirty="0" smtClean="0">
                <a:ln>
                  <a:noFill/>
                </a:ln>
                <a:effectLst/>
                <a:uLnTx/>
                <a:uFillTx/>
                <a:latin typeface="+mn-lt"/>
                <a:ea typeface="+mn-ea"/>
                <a:cs typeface="+mn-cs"/>
              </a:rPr>
              <a:t>vx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16</a:t>
            </a:r>
            <a:r>
              <a:rPr kumimoji="0" lang="en-US" sz="2400" b="0" i="1" u="none" strike="noStrike" kern="1200" cap="none" spc="0" normalizeH="0" baseline="0" noProof="0" dirty="0" smtClean="0">
                <a:ln>
                  <a:noFill/>
                </a:ln>
                <a:effectLst/>
                <a:uLnTx/>
                <a:uFillTx/>
                <a:latin typeface="+mn-lt"/>
                <a:ea typeface="+mn-ea"/>
                <a:cs typeface="+mn-cs"/>
              </a:rPr>
              <a:t>v</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1"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v</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6</a:t>
            </a: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8)</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v</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u</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+ 7</a:t>
            </a:r>
            <a:r>
              <a:rPr kumimoji="0" lang="en-US" sz="2400" b="0" i="1" u="none" strike="noStrike" kern="1200" cap="none" spc="0" normalizeH="0" baseline="0" noProof="0" dirty="0" smtClean="0">
                <a:ln>
                  <a:noFill/>
                </a:ln>
                <a:effectLst/>
                <a:uLnTx/>
                <a:uFillTx/>
                <a:latin typeface="+mn-lt"/>
                <a:ea typeface="+mn-ea"/>
                <a:cs typeface="+mn-cs"/>
              </a:rPr>
              <a:t>u </a:t>
            </a:r>
            <a:r>
              <a:rPr kumimoji="0" lang="en-US" sz="2400" b="0" i="0" u="none" strike="noStrike" kern="1200" cap="none" spc="0" normalizeH="0" baseline="0" noProof="0" dirty="0" smtClean="0">
                <a:ln>
                  <a:noFill/>
                </a:ln>
                <a:effectLst/>
                <a:uLnTx/>
                <a:uFillTx/>
                <a:latin typeface="+mn-lt"/>
                <a:ea typeface="+mn-ea"/>
                <a:cs typeface="+mn-cs"/>
              </a:rPr>
              <a:t>– 8)</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v</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u </a:t>
            </a:r>
            <a:r>
              <a:rPr kumimoji="0" lang="en-US" sz="2400" b="0" i="0" u="none" strike="noStrike" kern="1200" cap="none" spc="0" normalizeH="0" baseline="0" noProof="0" dirty="0" smtClean="0">
                <a:ln>
                  <a:noFill/>
                </a:ln>
                <a:effectLst/>
                <a:uLnTx/>
                <a:uFillTx/>
                <a:latin typeface="+mn-lt"/>
                <a:ea typeface="+mn-ea"/>
                <a:cs typeface="+mn-cs"/>
              </a:rPr>
              <a:t>+ 8)(</a:t>
            </a:r>
            <a:r>
              <a:rPr kumimoji="0" lang="en-US" sz="2400" b="0" i="1" u="none" strike="noStrike" kern="1200" cap="none" spc="0" normalizeH="0" baseline="0" noProof="0" dirty="0" smtClean="0">
                <a:ln>
                  <a:noFill/>
                </a:ln>
                <a:effectLst/>
                <a:uLnTx/>
                <a:uFillTx/>
                <a:latin typeface="+mn-lt"/>
                <a:ea typeface="+mn-ea"/>
                <a:cs typeface="+mn-cs"/>
              </a:rPr>
              <a:t>u </a:t>
            </a:r>
            <a:r>
              <a:rPr kumimoji="0" lang="en-US" sz="2400" b="0" i="0" u="none" strike="noStrike" kern="1200" cap="none" spc="0" normalizeH="0" baseline="0" noProof="0" dirty="0" smtClean="0">
                <a:ln>
                  <a:noFill/>
                </a:ln>
                <a:effectLst/>
                <a:uLnTx/>
                <a:uFillTx/>
                <a:latin typeface="+mn-lt"/>
                <a:ea typeface="+mn-ea"/>
                <a:cs typeface="+mn-cs"/>
              </a:rPr>
              <a:t>– 1)</a:t>
            </a:r>
            <a:endParaRPr kumimoji="0" lang="en-US" sz="2400" b="0" i="1" u="none" strike="noStrike" kern="1200" cap="none" spc="0" normalizeH="0" baseline="0" noProof="0" dirty="0">
              <a:ln>
                <a:noFill/>
              </a:ln>
              <a:effectLst/>
              <a:uLnTx/>
              <a:uFillTx/>
              <a:latin typeface="+mn-lt"/>
              <a:ea typeface="+mn-ea"/>
              <a:cs typeface="+mn-cs"/>
            </a:endParaRPr>
          </a:p>
        </p:txBody>
      </p:sp>
      <p:sp>
        <p:nvSpPr>
          <p:cNvPr id="3" name="Rectangle 3"/>
          <p:cNvSpPr txBox="1">
            <a:spLocks noChangeArrowheads="1"/>
          </p:cNvSpPr>
          <p:nvPr/>
        </p:nvSpPr>
        <p:spPr bwMode="auto">
          <a:xfrm>
            <a:off x="301625" y="90488"/>
            <a:ext cx="89122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u="none" strike="noStrike" kern="1200" cap="none" spc="0" normalizeH="0" baseline="0" noProof="0" dirty="0" smtClean="0">
                <a:ln>
                  <a:noFill/>
                </a:ln>
                <a:solidFill>
                  <a:schemeClr val="tx1"/>
                </a:solidFill>
                <a:effectLst/>
                <a:uLnTx/>
                <a:uFillTx/>
                <a:latin typeface="+mj-lt"/>
                <a:ea typeface="+mj-ea"/>
                <a:cs typeface="+mj-cs"/>
              </a:rPr>
              <a:t>FACTOR USING THE GENERAL FACTORING STRATEGY</a:t>
            </a:r>
            <a:endParaRPr kumimoji="0" lang="en-US" sz="2400" b="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4"/>
          <p:cNvSpPr>
            <a:spLocks noChangeArrowheads="1"/>
          </p:cNvSpPr>
          <p:nvPr/>
        </p:nvSpPr>
        <p:spPr bwMode="auto">
          <a:xfrm>
            <a:off x="4924425" y="3522663"/>
            <a:ext cx="1720850" cy="366712"/>
          </a:xfrm>
          <a:prstGeom prst="rect">
            <a:avLst/>
          </a:prstGeom>
          <a:noFill/>
          <a:ln w="9525" algn="ctr">
            <a:noFill/>
            <a:miter lim="800000"/>
            <a:headEnd/>
            <a:tailEnd/>
          </a:ln>
          <a:effectLst/>
        </p:spPr>
        <p:txBody>
          <a:bodyPr wrap="none">
            <a:spAutoFit/>
          </a:bodyPr>
          <a:lstStyle/>
          <a:p>
            <a:r>
              <a:rPr lang="en-US">
                <a:solidFill>
                  <a:srgbClr val="009AFF"/>
                </a:solidFill>
              </a:rPr>
              <a:t>The GCF is 2</a:t>
            </a:r>
            <a:r>
              <a:rPr lang="en-US" i="1">
                <a:solidFill>
                  <a:srgbClr val="009AFF"/>
                </a:solidFill>
              </a:rPr>
              <a:t>v</a:t>
            </a:r>
            <a:r>
              <a:rPr lang="en-US">
                <a:solidFill>
                  <a:srgbClr val="009AFF"/>
                </a:solidFill>
              </a:rPr>
              <a:t>.</a:t>
            </a:r>
          </a:p>
        </p:txBody>
      </p:sp>
      <p:sp>
        <p:nvSpPr>
          <p:cNvPr id="5" name="Rectangle 5"/>
          <p:cNvSpPr>
            <a:spLocks noChangeArrowheads="1"/>
          </p:cNvSpPr>
          <p:nvPr/>
        </p:nvSpPr>
        <p:spPr bwMode="auto">
          <a:xfrm>
            <a:off x="4927600" y="4343400"/>
            <a:ext cx="3597275" cy="641350"/>
          </a:xfrm>
          <a:prstGeom prst="rect">
            <a:avLst/>
          </a:prstGeom>
          <a:noFill/>
          <a:ln w="9525" algn="ctr">
            <a:noFill/>
            <a:miter lim="800000"/>
            <a:headEnd/>
            <a:tailEnd/>
          </a:ln>
          <a:effectLst/>
        </p:spPr>
        <p:txBody>
          <a:bodyPr wrap="none">
            <a:spAutoFit/>
          </a:bodyPr>
          <a:lstStyle/>
          <a:p>
            <a:r>
              <a:rPr lang="en-US" i="1" dirty="0">
                <a:solidFill>
                  <a:srgbClr val="009AFF"/>
                </a:solidFill>
              </a:rPr>
              <a:t>x</a:t>
            </a:r>
            <a:r>
              <a:rPr lang="en-US" baseline="30000" dirty="0">
                <a:solidFill>
                  <a:srgbClr val="009AFF"/>
                </a:solidFill>
              </a:rPr>
              <a:t>6</a:t>
            </a:r>
            <a:r>
              <a:rPr lang="en-US" dirty="0">
                <a:solidFill>
                  <a:srgbClr val="009AFF"/>
                </a:solidFill>
              </a:rPr>
              <a:t> + 7</a:t>
            </a:r>
            <a:r>
              <a:rPr lang="en-US" i="1" dirty="0">
                <a:solidFill>
                  <a:srgbClr val="009AFF"/>
                </a:solidFill>
              </a:rPr>
              <a:t>x</a:t>
            </a:r>
            <a:r>
              <a:rPr lang="en-US" baseline="30000" dirty="0">
                <a:solidFill>
                  <a:srgbClr val="009AFF"/>
                </a:solidFill>
              </a:rPr>
              <a:t>3</a:t>
            </a:r>
            <a:r>
              <a:rPr lang="en-US" dirty="0">
                <a:solidFill>
                  <a:srgbClr val="009AFF"/>
                </a:solidFill>
              </a:rPr>
              <a:t> – 8 is quadratic in form.   </a:t>
            </a:r>
          </a:p>
          <a:p>
            <a:r>
              <a:rPr lang="en-US" dirty="0">
                <a:solidFill>
                  <a:srgbClr val="009AFF"/>
                </a:solidFill>
              </a:rPr>
              <a:t>Let </a:t>
            </a:r>
            <a:r>
              <a:rPr lang="en-US" i="1" dirty="0">
                <a:solidFill>
                  <a:srgbClr val="009AFF"/>
                </a:solidFill>
              </a:rPr>
              <a:t>u </a:t>
            </a:r>
            <a:r>
              <a:rPr lang="en-US" dirty="0">
                <a:solidFill>
                  <a:srgbClr val="009AFF"/>
                </a:solidFill>
              </a:rPr>
              <a:t>= </a:t>
            </a:r>
            <a:r>
              <a:rPr lang="en-US" i="1" dirty="0">
                <a:solidFill>
                  <a:srgbClr val="009AFF"/>
                </a:solidFill>
              </a:rPr>
              <a:t>x</a:t>
            </a:r>
            <a:r>
              <a:rPr lang="en-US" baseline="30000" dirty="0">
                <a:solidFill>
                  <a:srgbClr val="009AFF"/>
                </a:solidFill>
              </a:rPr>
              <a:t>3</a:t>
            </a:r>
            <a:r>
              <a:rPr lang="en-US" dirty="0">
                <a:solidFill>
                  <a:srgbClr val="009AFF"/>
                </a:solidFill>
              </a:rPr>
              <a:t>. Then </a:t>
            </a:r>
            <a:r>
              <a:rPr lang="en-US" i="1" dirty="0">
                <a:solidFill>
                  <a:srgbClr val="009AFF"/>
                </a:solidFill>
              </a:rPr>
              <a:t>u</a:t>
            </a:r>
            <a:r>
              <a:rPr lang="en-US" baseline="30000" dirty="0">
                <a:solidFill>
                  <a:srgbClr val="009AFF"/>
                </a:solidFill>
              </a:rPr>
              <a:t>2</a:t>
            </a:r>
            <a:r>
              <a:rPr lang="en-US" dirty="0">
                <a:solidFill>
                  <a:srgbClr val="009AFF"/>
                </a:solidFill>
              </a:rPr>
              <a:t> = </a:t>
            </a:r>
            <a:r>
              <a:rPr lang="en-US" i="1" dirty="0">
                <a:solidFill>
                  <a:srgbClr val="009AFF"/>
                </a:solidFill>
              </a:rPr>
              <a:t>x</a:t>
            </a:r>
            <a:r>
              <a:rPr lang="en-US" baseline="30000" dirty="0">
                <a:solidFill>
                  <a:srgbClr val="009AFF"/>
                </a:solidFill>
              </a:rPr>
              <a:t>6</a:t>
            </a:r>
            <a:r>
              <a:rPr lang="en-US" dirty="0">
                <a:solidFill>
                  <a:srgbClr val="009AFF"/>
                </a:solidFill>
              </a:rPr>
              <a:t>.</a:t>
            </a:r>
          </a:p>
        </p:txBody>
      </p:sp>
      <p:sp>
        <p:nvSpPr>
          <p:cNvPr id="6" name="Rectangle 6"/>
          <p:cNvSpPr>
            <a:spLocks noChangeArrowheads="1"/>
          </p:cNvSpPr>
          <p:nvPr/>
        </p:nvSpPr>
        <p:spPr bwMode="auto">
          <a:xfrm>
            <a:off x="4908550" y="5272088"/>
            <a:ext cx="895350" cy="366712"/>
          </a:xfrm>
          <a:prstGeom prst="rect">
            <a:avLst/>
          </a:prstGeom>
          <a:noFill/>
          <a:ln w="9525" algn="ctr">
            <a:noFill/>
            <a:miter lim="800000"/>
            <a:headEnd/>
            <a:tailEnd/>
          </a:ln>
          <a:effectLst/>
        </p:spPr>
        <p:txBody>
          <a:bodyPr wrap="none">
            <a:spAutoFit/>
          </a:bodyPr>
          <a:lstStyle/>
          <a:p>
            <a:r>
              <a:rPr lang="en-US">
                <a:solidFill>
                  <a:srgbClr val="009AFF"/>
                </a:solidFill>
              </a:rPr>
              <a:t>Factor.</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1000"/>
                                        <p:tgtEl>
                                          <p:spTgt spid="2">
                                            <p:txEl>
                                              <p:pRg st="3" end="3"/>
                                            </p:txEl>
                                          </p:spTgt>
                                        </p:tgtEl>
                                      </p:cBhvr>
                                    </p:animEffect>
                                    <p:anim calcmode="lin" valueType="num">
                                      <p:cBhvr>
                                        <p:cTn id="1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900" decel="100000" fill="hold"/>
                                        <p:tgtEl>
                                          <p:spTgt spid="4"/>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900" decel="100000" fill="hold"/>
                                        <p:tgtEl>
                                          <p:spTgt spid="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900" decel="100000" fill="hold"/>
                                        <p:tgtEl>
                                          <p:spTgt spid="6"/>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Effect transition="in" filter="fade">
                                      <p:cBhvr>
                                        <p:cTn id="55" dur="1000"/>
                                        <p:tgtEl>
                                          <p:spTgt spid="2">
                                            <p:txEl>
                                              <p:pRg st="9" end="9"/>
                                            </p:txEl>
                                          </p:spTgt>
                                        </p:tgtEl>
                                      </p:cBhvr>
                                    </p:animEffect>
                                    <p:anim calcmode="lin" valueType="num">
                                      <p:cBhvr>
                                        <p:cTn id="56"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1600"/>
            <a:ext cx="8229600" cy="5256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v</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+ 8)(</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3</a:t>
            </a:r>
            <a:r>
              <a:rPr kumimoji="0" lang="en-US" sz="2400" b="0" i="0" u="none" strike="noStrike" kern="1200" cap="none" spc="0" normalizeH="0" baseline="0" noProof="0" dirty="0" smtClean="0">
                <a:ln>
                  <a:noFill/>
                </a:ln>
                <a:effectLst/>
                <a:uLnTx/>
                <a:uFillTx/>
                <a:latin typeface="+mn-lt"/>
                <a:ea typeface="+mn-ea"/>
                <a:cs typeface="+mn-cs"/>
              </a:rPr>
              <a:t> – 1)</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v</a:t>
            </a:r>
            <a:r>
              <a:rPr kumimoji="0" lang="en-US" sz="2400" b="0" i="0" u="none" strike="noStrike" kern="1200" cap="none" spc="0" normalizeH="0" baseline="0" noProof="0" dirty="0" smtClean="0">
                <a:ln>
                  <a:noFill/>
                </a:ln>
                <a:effectLst/>
                <a:uLnTx/>
                <a:uFillTx/>
                <a:latin typeface="+mn-lt"/>
                <a:ea typeface="+mn-ea"/>
                <a:cs typeface="+mn-cs"/>
              </a:rPr>
              <a:t>(</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+ 2)(</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2</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+ 4)(</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a:t>
            </a:r>
            <a:r>
              <a:rPr kumimoji="0" lang="en-US" sz="2400" b="0" i="1" u="none" strike="noStrike" kern="1200" cap="none" spc="0" normalizeH="0" baseline="0" noProof="0" dirty="0" smtClean="0">
                <a:ln>
                  <a:noFill/>
                </a:ln>
                <a:effectLst/>
                <a:uLnTx/>
                <a:uFillTx/>
                <a:latin typeface="+mn-lt"/>
                <a:ea typeface="+mn-ea"/>
                <a:cs typeface="+mn-cs"/>
              </a:rPr>
              <a:t>x</a:t>
            </a:r>
            <a:r>
              <a:rPr kumimoji="0" lang="en-US" sz="2400" b="0" i="0" u="none" strike="noStrike" kern="1200" cap="none" spc="0" normalizeH="0" baseline="30000" noProof="0" dirty="0" smtClean="0">
                <a:ln>
                  <a:noFill/>
                </a:ln>
                <a:effectLst/>
                <a:uLnTx/>
                <a:uFillTx/>
                <a:latin typeface="+mn-lt"/>
                <a:ea typeface="+mn-ea"/>
                <a:cs typeface="+mn-cs"/>
              </a:rPr>
              <a:t>2</a:t>
            </a:r>
            <a:r>
              <a:rPr kumimoji="0" lang="en-US" sz="2400" b="0" i="0" u="none" strike="noStrike" kern="1200" cap="none" spc="0" normalizeH="0" baseline="0" noProof="0" dirty="0" smtClean="0">
                <a:ln>
                  <a:noFill/>
                </a:ln>
                <a:effectLst/>
                <a:uLnTx/>
                <a:uFillTx/>
                <a:latin typeface="+mn-lt"/>
                <a:ea typeface="+mn-ea"/>
                <a:cs typeface="+mn-cs"/>
              </a:rPr>
              <a:t> + </a:t>
            </a:r>
            <a:r>
              <a:rPr kumimoji="0" lang="en-US" sz="2400" b="0" i="1" u="none" strike="noStrike" kern="1200" cap="none" spc="0" normalizeH="0" baseline="0" noProof="0" dirty="0" smtClean="0">
                <a:ln>
                  <a:noFill/>
                </a:ln>
                <a:effectLst/>
                <a:uLnTx/>
                <a:uFillTx/>
                <a:latin typeface="+mn-lt"/>
                <a:ea typeface="+mn-ea"/>
                <a:cs typeface="+mn-cs"/>
              </a:rPr>
              <a:t>x </a:t>
            </a:r>
            <a:r>
              <a:rPr kumimoji="0" lang="en-US" sz="2400" b="0" i="0" u="none" strike="noStrike" kern="1200" cap="none" spc="0" normalizeH="0" baseline="0" noProof="0" dirty="0" smtClean="0">
                <a:ln>
                  <a:noFill/>
                </a:ln>
                <a:effectLst/>
                <a:uLnTx/>
                <a:uFillTx/>
                <a:latin typeface="+mn-lt"/>
                <a:ea typeface="+mn-ea"/>
                <a:cs typeface="+mn-cs"/>
              </a:rPr>
              <a:t>+ 1)</a:t>
            </a:r>
            <a:endParaRPr kumimoji="0" lang="en-US" sz="2400" b="0" i="0" u="none" strike="noStrike" kern="1200" cap="none" spc="0" normalizeH="0" baseline="0" noProof="0" dirty="0">
              <a:ln>
                <a:noFill/>
              </a:ln>
              <a:effectLst/>
              <a:uLnTx/>
              <a:uFillTx/>
              <a:latin typeface="+mn-lt"/>
              <a:ea typeface="+mn-ea"/>
              <a:cs typeface="+mn-cs"/>
            </a:endParaRPr>
          </a:p>
        </p:txBody>
      </p:sp>
      <p:sp>
        <p:nvSpPr>
          <p:cNvPr id="4" name="Text Box 4"/>
          <p:cNvSpPr txBox="1">
            <a:spLocks noChangeArrowheads="1"/>
          </p:cNvSpPr>
          <p:nvPr/>
        </p:nvSpPr>
        <p:spPr bwMode="auto">
          <a:xfrm>
            <a:off x="8242300" y="652463"/>
            <a:ext cx="793750" cy="366712"/>
          </a:xfrm>
          <a:prstGeom prst="rect">
            <a:avLst/>
          </a:prstGeom>
          <a:noFill/>
          <a:ln w="9525" algn="ctr">
            <a:noFill/>
            <a:miter lim="800000"/>
            <a:headEnd/>
            <a:tailEnd/>
          </a:ln>
          <a:effectLst/>
        </p:spPr>
        <p:txBody>
          <a:bodyPr wrap="none">
            <a:spAutoFit/>
          </a:bodyPr>
          <a:lstStyle/>
          <a:p>
            <a:r>
              <a:rPr lang="en-US">
                <a:solidFill>
                  <a:srgbClr val="00718C"/>
                </a:solidFill>
              </a:rPr>
              <a:t>cont’d</a:t>
            </a:r>
          </a:p>
        </p:txBody>
      </p:sp>
      <p:sp>
        <p:nvSpPr>
          <p:cNvPr id="5" name="Rectangle 5"/>
          <p:cNvSpPr>
            <a:spLocks noChangeArrowheads="1"/>
          </p:cNvSpPr>
          <p:nvPr/>
        </p:nvSpPr>
        <p:spPr bwMode="auto">
          <a:xfrm>
            <a:off x="4876800" y="1447800"/>
            <a:ext cx="4191000" cy="641350"/>
          </a:xfrm>
          <a:prstGeom prst="rect">
            <a:avLst/>
          </a:prstGeom>
          <a:noFill/>
          <a:ln w="9525" algn="ctr">
            <a:noFill/>
            <a:miter lim="800000"/>
            <a:headEnd/>
            <a:tailEnd/>
          </a:ln>
          <a:effectLst/>
        </p:spPr>
        <p:txBody>
          <a:bodyPr>
            <a:spAutoFit/>
          </a:bodyPr>
          <a:lstStyle/>
          <a:p>
            <a:r>
              <a:rPr lang="en-US">
                <a:solidFill>
                  <a:srgbClr val="009AFF"/>
                </a:solidFill>
              </a:rPr>
              <a:t>Replace </a:t>
            </a:r>
            <a:r>
              <a:rPr lang="en-US" i="1">
                <a:solidFill>
                  <a:srgbClr val="009AFF"/>
                </a:solidFill>
              </a:rPr>
              <a:t>u </a:t>
            </a:r>
            <a:r>
              <a:rPr lang="en-US">
                <a:solidFill>
                  <a:srgbClr val="009AFF"/>
                </a:solidFill>
              </a:rPr>
              <a:t>with </a:t>
            </a:r>
            <a:r>
              <a:rPr lang="en-US" i="1">
                <a:solidFill>
                  <a:srgbClr val="009AFF"/>
                </a:solidFill>
              </a:rPr>
              <a:t>x</a:t>
            </a:r>
            <a:r>
              <a:rPr lang="en-US" baseline="30000">
                <a:solidFill>
                  <a:srgbClr val="009AFF"/>
                </a:solidFill>
              </a:rPr>
              <a:t>3</a:t>
            </a:r>
            <a:r>
              <a:rPr lang="en-US">
                <a:solidFill>
                  <a:srgbClr val="009AFF"/>
                </a:solidFill>
              </a:rPr>
              <a:t>. </a:t>
            </a:r>
            <a:r>
              <a:rPr lang="en-US" i="1">
                <a:solidFill>
                  <a:srgbClr val="009AFF"/>
                </a:solidFill>
              </a:rPr>
              <a:t>x</a:t>
            </a:r>
            <a:r>
              <a:rPr lang="en-US" baseline="30000">
                <a:solidFill>
                  <a:srgbClr val="009AFF"/>
                </a:solidFill>
              </a:rPr>
              <a:t>3</a:t>
            </a:r>
            <a:r>
              <a:rPr lang="en-US">
                <a:solidFill>
                  <a:srgbClr val="009AFF"/>
                </a:solidFill>
              </a:rPr>
              <a:t> + 8 is the sum of</a:t>
            </a:r>
          </a:p>
          <a:p>
            <a:r>
              <a:rPr lang="en-US">
                <a:solidFill>
                  <a:srgbClr val="009AFF"/>
                </a:solidFill>
              </a:rPr>
              <a:t>cubes. </a:t>
            </a:r>
            <a:r>
              <a:rPr lang="en-US" i="1">
                <a:solidFill>
                  <a:srgbClr val="009AFF"/>
                </a:solidFill>
              </a:rPr>
              <a:t>x</a:t>
            </a:r>
            <a:r>
              <a:rPr lang="en-US" baseline="30000">
                <a:solidFill>
                  <a:srgbClr val="009AFF"/>
                </a:solidFill>
              </a:rPr>
              <a:t>3</a:t>
            </a:r>
            <a:r>
              <a:rPr lang="en-US">
                <a:solidFill>
                  <a:srgbClr val="009AFF"/>
                </a:solidFill>
              </a:rPr>
              <a:t> – 1 is the difference of cubes.</a:t>
            </a:r>
          </a:p>
        </p:txBody>
      </p:sp>
      <p:sp>
        <p:nvSpPr>
          <p:cNvPr id="6" name="Rectangle 6"/>
          <p:cNvSpPr>
            <a:spLocks noChangeArrowheads="1"/>
          </p:cNvSpPr>
          <p:nvPr/>
        </p:nvSpPr>
        <p:spPr bwMode="auto">
          <a:xfrm>
            <a:off x="4800600" y="2819400"/>
            <a:ext cx="4114800" cy="641350"/>
          </a:xfrm>
          <a:prstGeom prst="rect">
            <a:avLst/>
          </a:prstGeom>
          <a:noFill/>
          <a:ln w="9525" algn="ctr">
            <a:noFill/>
            <a:miter lim="800000"/>
            <a:headEnd/>
            <a:tailEnd/>
          </a:ln>
          <a:effectLst/>
        </p:spPr>
        <p:txBody>
          <a:bodyPr>
            <a:spAutoFit/>
          </a:bodyPr>
          <a:lstStyle/>
          <a:p>
            <a:r>
              <a:rPr lang="en-US">
                <a:solidFill>
                  <a:srgbClr val="009AFF"/>
                </a:solidFill>
              </a:rPr>
              <a:t>Factor the sum and difference of cubes.</a:t>
            </a: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900" decel="100000" fill="hold"/>
                                        <p:tgtEl>
                                          <p:spTgt spid="6"/>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1601"/>
            <a:ext cx="8229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Recall that in a perfect square</a:t>
            </a:r>
            <a:r>
              <a:rPr kumimoji="0" lang="en-US" sz="2400" b="0" i="0" u="none" strike="noStrike" kern="1200" cap="none" spc="0" normalizeH="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rPr>
              <a:t> trinomial the middle term should</a:t>
            </a:r>
            <a:r>
              <a:rPr kumimoji="0" lang="en-US" sz="2400" b="0" i="0" u="none" strike="noStrike" kern="1200" cap="none" spc="0" normalizeH="0" noProof="0" dirty="0" smtClean="0">
                <a:ln>
                  <a:noFill/>
                </a:ln>
                <a:effectLst/>
                <a:uLnTx/>
                <a:uFillTx/>
                <a:latin typeface="+mn-lt"/>
                <a:ea typeface="+mn-ea"/>
                <a:cs typeface="+mn-cs"/>
              </a:rPr>
              <a:t> be twice the product of the square roots of the first and last terms. Adding and subtracting suitable  terms can sometimes be used whenever the polynomial is not a  perfect square trinomial .</a:t>
            </a: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a:t>
            </a:r>
            <a:endParaRPr kumimoji="0" lang="en-US" sz="2400" b="0" i="0" u="none" strike="noStrike" kern="1200" cap="none" spc="0" normalizeH="0" baseline="0" noProof="0" dirty="0">
              <a:ln>
                <a:noFill/>
              </a:ln>
              <a:effectLst/>
              <a:uLnTx/>
              <a:uFillTx/>
              <a:latin typeface="+mn-lt"/>
              <a:ea typeface="+mn-ea"/>
              <a:cs typeface="+mn-cs"/>
            </a:endParaRPr>
          </a:p>
        </p:txBody>
      </p:sp>
      <p:sp>
        <p:nvSpPr>
          <p:cNvPr id="7" name="Rectangle 3"/>
          <p:cNvSpPr txBox="1">
            <a:spLocks noChangeArrowheads="1"/>
          </p:cNvSpPr>
          <p:nvPr/>
        </p:nvSpPr>
        <p:spPr bwMode="auto">
          <a:xfrm>
            <a:off x="454025" y="700088"/>
            <a:ext cx="8232775"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FACTOR ING</a:t>
            </a:r>
            <a:r>
              <a:rPr kumimoji="0" lang="en-US" sz="2400" b="1" i="0" u="none" strike="noStrike" kern="1200" cap="none" spc="0" normalizeH="0" noProof="0" dirty="0" smtClean="0">
                <a:ln>
                  <a:noFill/>
                </a:ln>
                <a:solidFill>
                  <a:schemeClr val="tx1"/>
                </a:solidFill>
                <a:effectLst/>
                <a:uLnTx/>
                <a:uFillTx/>
                <a:latin typeface="+mj-lt"/>
                <a:ea typeface="+mj-ea"/>
                <a:cs typeface="+mj-cs"/>
              </a:rPr>
              <a:t> BY ADDING AND SUBTRACTING  A SUITABLE TERM</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2"/>
          <p:cNvSpPr txBox="1">
            <a:spLocks noChangeArrowheads="1"/>
          </p:cNvSpPr>
          <p:nvPr/>
        </p:nvSpPr>
        <p:spPr bwMode="auto">
          <a:xfrm>
            <a:off x="533400" y="32004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
        <p:nvSpPr>
          <p:cNvPr id="9" name="Rectangle 2"/>
          <p:cNvSpPr txBox="1">
            <a:spLocks noChangeArrowheads="1"/>
          </p:cNvSpPr>
          <p:nvPr/>
        </p:nvSpPr>
        <p:spPr bwMode="auto">
          <a:xfrm>
            <a:off x="457200" y="3810000"/>
            <a:ext cx="8229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lang="en-US" sz="2400" dirty="0" smtClean="0">
                <a:latin typeface="+mn-lt"/>
              </a:rPr>
              <a:t>F</a:t>
            </a:r>
            <a:r>
              <a:rPr kumimoji="0" lang="en-US" sz="2400" b="0" i="0" u="none" strike="noStrike" kern="1200" cap="none" spc="0" normalizeH="0" baseline="0" noProof="0" dirty="0" smtClean="0">
                <a:ln>
                  <a:noFill/>
                </a:ln>
                <a:effectLst/>
                <a:uLnTx/>
                <a:uFillTx/>
                <a:latin typeface="+mn-lt"/>
                <a:ea typeface="+mn-ea"/>
                <a:cs typeface="+mn-cs"/>
              </a:rPr>
              <a:t>actor  each of the following completely.</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a:t>
            </a:r>
            <a:endParaRPr kumimoji="0" lang="en-US" sz="2400" b="0" i="0" u="none" strike="noStrike" kern="1200" cap="none" spc="0" normalizeH="0" baseline="0" noProof="0" dirty="0">
              <a:ln>
                <a:noFill/>
              </a:ln>
              <a:effectLst/>
              <a:uLnTx/>
              <a:uFillTx/>
              <a:latin typeface="+mn-lt"/>
              <a:ea typeface="+mn-ea"/>
              <a:cs typeface="+mn-cs"/>
            </a:endParaRPr>
          </a:p>
        </p:txBody>
      </p:sp>
      <p:graphicFrame>
        <p:nvGraphicFramePr>
          <p:cNvPr id="113666" name="Object 2"/>
          <p:cNvGraphicFramePr>
            <a:graphicFrameLocks noChangeAspect="1"/>
          </p:cNvGraphicFramePr>
          <p:nvPr/>
        </p:nvGraphicFramePr>
        <p:xfrm>
          <a:off x="1541463" y="4518025"/>
          <a:ext cx="4002087" cy="2128838"/>
        </p:xfrm>
        <a:graphic>
          <a:graphicData uri="http://schemas.openxmlformats.org/presentationml/2006/ole">
            <mc:AlternateContent xmlns:mc="http://schemas.openxmlformats.org/markup-compatibility/2006">
              <mc:Choice xmlns:v="urn:schemas-microsoft-com:vml" Requires="v">
                <p:oleObj spid="_x0000_s113676" name="Equation" r:id="rId3" imgW="1384300" imgH="736600" progId="Equation.3">
                  <p:embed/>
                </p:oleObj>
              </mc:Choice>
              <mc:Fallback>
                <p:oleObj name="Equation" r:id="rId3" imgW="1384300" imgH="7366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463" y="4518025"/>
                        <a:ext cx="4002087" cy="212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1000"/>
                                        <p:tgtEl>
                                          <p:spTgt spid="9">
                                            <p:txEl>
                                              <p:pRg st="2" end="2"/>
                                            </p:txEl>
                                          </p:spTgt>
                                        </p:tgtEl>
                                      </p:cBhvr>
                                    </p:animEffect>
                                    <p:anim calcmode="lin" valueType="num">
                                      <p:cBhvr>
                                        <p:cTn id="16"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9">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525587"/>
            <a:ext cx="1524000" cy="455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lang="en-US" sz="2400" dirty="0" smtClean="0">
                <a:latin typeface="+mn-lt"/>
              </a:rPr>
              <a:t>S</a:t>
            </a:r>
            <a:r>
              <a:rPr kumimoji="0" lang="en-US" sz="2400" b="0" i="0" u="none" strike="noStrike" kern="1200" cap="none" spc="0" normalizeH="0" baseline="0" noProof="0" dirty="0" err="1" smtClean="0">
                <a:ln>
                  <a:noFill/>
                </a:ln>
                <a:effectLst/>
                <a:uLnTx/>
                <a:uFillTx/>
                <a:latin typeface="+mn-lt"/>
                <a:ea typeface="+mn-ea"/>
                <a:cs typeface="+mn-cs"/>
              </a:rPr>
              <a:t>olution</a:t>
            </a:r>
            <a:r>
              <a:rPr kumimoji="0" lang="en-US" sz="2400" b="0" i="0" u="none" strike="noStrike" kern="1200" cap="none" spc="0" normalizeH="0" baseline="0" noProof="0" dirty="0" smtClean="0">
                <a:ln>
                  <a:noFill/>
                </a:ln>
                <a:effectLst/>
                <a:uLnTx/>
                <a:uFillTx/>
                <a:latin typeface="+mn-lt"/>
                <a:ea typeface="+mn-ea"/>
                <a:cs typeface="+mn-cs"/>
              </a:rPr>
              <a:t>:</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lang="en-US" sz="2400" dirty="0" smtClean="0">
              <a:latin typeface="+mn-lt"/>
            </a:endParaRPr>
          </a:p>
        </p:txBody>
      </p:sp>
      <p:sp>
        <p:nvSpPr>
          <p:cNvPr id="7" name="Rectangle 3"/>
          <p:cNvSpPr txBox="1">
            <a:spLocks noChangeArrowheads="1"/>
          </p:cNvSpPr>
          <p:nvPr/>
        </p:nvSpPr>
        <p:spPr bwMode="auto">
          <a:xfrm>
            <a:off x="454025" y="700088"/>
            <a:ext cx="8232775"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FACTOR ING</a:t>
            </a:r>
            <a:r>
              <a:rPr kumimoji="0" lang="en-US" sz="2400" b="1" i="0" u="none" strike="noStrike" kern="1200" cap="none" spc="0" normalizeH="0" noProof="0" dirty="0" smtClean="0">
                <a:ln>
                  <a:noFill/>
                </a:ln>
                <a:solidFill>
                  <a:schemeClr val="tx1"/>
                </a:solidFill>
                <a:effectLst/>
                <a:uLnTx/>
                <a:uFillTx/>
                <a:latin typeface="+mj-lt"/>
                <a:ea typeface="+mj-ea"/>
                <a:cs typeface="+mj-cs"/>
              </a:rPr>
              <a:t> BY ADDING AND SUBTRACTING  A SUITABLE TERM</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Object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14710" name="Equation" r:id="rId3" imgW="0" imgH="0" progId="Equation.3">
                  <p:embed/>
                </p:oleObj>
              </mc:Choice>
              <mc:Fallback>
                <p:oleObj name="Equation" r:id="rId3" imgW="0" imgH="0" progId="Equation.3">
                  <p:embed/>
                  <p:pic>
                    <p:nvPicPr>
                      <p:cNvPr id="0" name="AutoShape 2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1" name="Object 3"/>
          <p:cNvGraphicFramePr>
            <a:graphicFrameLocks noChangeAspect="1"/>
          </p:cNvGraphicFramePr>
          <p:nvPr/>
        </p:nvGraphicFramePr>
        <p:xfrm>
          <a:off x="172378" y="2246823"/>
          <a:ext cx="8895422" cy="3544377"/>
        </p:xfrm>
        <a:graphic>
          <a:graphicData uri="http://schemas.openxmlformats.org/presentationml/2006/ole">
            <mc:AlternateContent xmlns:mc="http://schemas.openxmlformats.org/markup-compatibility/2006">
              <mc:Choice xmlns:v="urn:schemas-microsoft-com:vml" Requires="v">
                <p:oleObj spid="_x0000_s114711" name="Equation" r:id="rId4" imgW="3187700" imgH="1257300" progId="Equation.3">
                  <p:embed/>
                </p:oleObj>
              </mc:Choice>
              <mc:Fallback>
                <p:oleObj name="Equation" r:id="rId4" imgW="3187700" imgH="12573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378" y="2246823"/>
                        <a:ext cx="8895422" cy="3544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371601"/>
            <a:ext cx="82296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Polynomials  in</a:t>
            </a:r>
            <a:r>
              <a:rPr kumimoji="0" lang="en-US" sz="2400" b="0" i="0" u="none" strike="noStrike" kern="1200" cap="none" spc="0" normalizeH="0" noProof="0" dirty="0" smtClean="0">
                <a:ln>
                  <a:noFill/>
                </a:ln>
                <a:effectLst/>
                <a:uLnTx/>
                <a:uFillTx/>
                <a:latin typeface="+mn-lt"/>
                <a:ea typeface="+mn-ea"/>
                <a:cs typeface="+mn-cs"/>
              </a:rPr>
              <a:t> one variable of degree higher than two can be factored by means  of </a:t>
            </a:r>
            <a:r>
              <a:rPr kumimoji="0" lang="en-US" sz="2400" b="1" i="0" u="none" strike="noStrike" kern="1200" cap="none" spc="0" normalizeH="0" noProof="0" dirty="0" smtClean="0">
                <a:ln>
                  <a:noFill/>
                </a:ln>
                <a:effectLst/>
                <a:uLnTx/>
                <a:uFillTx/>
                <a:latin typeface="+mn-lt"/>
                <a:ea typeface="+mn-ea"/>
                <a:cs typeface="+mn-cs"/>
              </a:rPr>
              <a:t>synthetic division</a:t>
            </a:r>
            <a:r>
              <a:rPr kumimoji="0" lang="en-US" sz="2400" b="0" i="0" u="none" strike="noStrike" kern="1200" cap="none" spc="0" normalizeH="0" noProof="0" dirty="0" smtClean="0">
                <a:ln>
                  <a:noFill/>
                </a:ln>
                <a:effectLst/>
                <a:uLnTx/>
                <a:uFillTx/>
                <a:latin typeface="+mn-lt"/>
                <a:ea typeface="+mn-ea"/>
                <a:cs typeface="+mn-cs"/>
              </a:rPr>
              <a:t>. The terms are arranged in descending power of the variable and then apply the steps  in synthetic division.</a:t>
            </a: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a:t>
            </a:r>
            <a:endParaRPr kumimoji="0" lang="en-US" sz="2400" b="0" i="0" u="none" strike="noStrike" kern="1200" cap="none" spc="0" normalizeH="0" baseline="0" noProof="0" dirty="0">
              <a:ln>
                <a:noFill/>
              </a:ln>
              <a:effectLst/>
              <a:uLnTx/>
              <a:uFillTx/>
              <a:latin typeface="+mn-lt"/>
              <a:ea typeface="+mn-ea"/>
              <a:cs typeface="+mn-cs"/>
            </a:endParaRPr>
          </a:p>
        </p:txBody>
      </p:sp>
      <p:sp>
        <p:nvSpPr>
          <p:cNvPr id="7" name="Rectangle 3"/>
          <p:cNvSpPr txBox="1">
            <a:spLocks noChangeArrowheads="1"/>
          </p:cNvSpPr>
          <p:nvPr/>
        </p:nvSpPr>
        <p:spPr bwMode="auto">
          <a:xfrm>
            <a:off x="304800" y="0"/>
            <a:ext cx="8232775"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FACTOR BY </a:t>
            </a:r>
            <a:r>
              <a:rPr lang="en-US" sz="2400" b="1" dirty="0" smtClean="0">
                <a:latin typeface="+mj-lt"/>
                <a:ea typeface="+mj-ea"/>
                <a:cs typeface="+mj-cs"/>
              </a:rPr>
              <a:t> SYNTHETIC DIVISION</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2"/>
          <p:cNvSpPr txBox="1">
            <a:spLocks noChangeArrowheads="1"/>
          </p:cNvSpPr>
          <p:nvPr/>
        </p:nvSpPr>
        <p:spPr bwMode="auto">
          <a:xfrm>
            <a:off x="609600" y="32766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sp>
        <p:nvSpPr>
          <p:cNvPr id="5" name="Rectangle 2"/>
          <p:cNvSpPr txBox="1">
            <a:spLocks noChangeArrowheads="1"/>
          </p:cNvSpPr>
          <p:nvPr/>
        </p:nvSpPr>
        <p:spPr bwMode="auto">
          <a:xfrm>
            <a:off x="609600" y="38862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 each of the following polynomials.</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a:t>
            </a:r>
            <a:endParaRPr kumimoji="0" lang="en-US" sz="2400" b="0" i="0" u="none" strike="noStrike" kern="1200" cap="none" spc="0" normalizeH="0" baseline="0" noProof="0" dirty="0">
              <a:ln>
                <a:noFill/>
              </a:ln>
              <a:effectLst/>
              <a:uLnTx/>
              <a:uFillTx/>
              <a:latin typeface="+mn-lt"/>
              <a:ea typeface="+mn-ea"/>
              <a:cs typeface="+mn-cs"/>
            </a:endParaRPr>
          </a:p>
        </p:txBody>
      </p:sp>
      <p:graphicFrame>
        <p:nvGraphicFramePr>
          <p:cNvPr id="6" name="Object 5"/>
          <p:cNvGraphicFramePr>
            <a:graphicFrameLocks noChangeAspect="1"/>
          </p:cNvGraphicFramePr>
          <p:nvPr/>
        </p:nvGraphicFramePr>
        <p:xfrm>
          <a:off x="1524000" y="4572000"/>
          <a:ext cx="4038600" cy="2019300"/>
        </p:xfrm>
        <a:graphic>
          <a:graphicData uri="http://schemas.openxmlformats.org/presentationml/2006/ole">
            <mc:AlternateContent xmlns:mc="http://schemas.openxmlformats.org/markup-compatibility/2006">
              <mc:Choice xmlns:v="urn:schemas-microsoft-com:vml" Requires="v">
                <p:oleObj spid="_x0000_s112652" name="Equation" r:id="rId3" imgW="1397000" imgH="698500" progId="Equation.3">
                  <p:embed/>
                </p:oleObj>
              </mc:Choice>
              <mc:Fallback>
                <p:oleObj name="Equation" r:id="rId3" imgW="1397000" imgH="6985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572000"/>
                        <a:ext cx="40386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327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066800"/>
            <a:ext cx="8229600" cy="1981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Binomials  that</a:t>
            </a:r>
            <a:r>
              <a:rPr kumimoji="0" lang="en-US" sz="2400" b="0" i="0" u="none" strike="noStrike" kern="1200" cap="none" spc="0" normalizeH="0" noProof="0" dirty="0" smtClean="0">
                <a:ln>
                  <a:noFill/>
                </a:ln>
                <a:effectLst/>
                <a:uLnTx/>
                <a:uFillTx/>
                <a:latin typeface="+mn-lt"/>
                <a:ea typeface="+mn-ea"/>
                <a:cs typeface="+mn-cs"/>
              </a:rPr>
              <a:t> can be reduced  to either the sum or difference of two cubes or two squares can be factored easily.  However if the binomials contain odd number exponents which cannot be reduced to third power, it is convenient to use the pattern shown below:</a:t>
            </a: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smtClean="0">
              <a:ln>
                <a:noFill/>
              </a:ln>
              <a:effectLst/>
              <a:uLnTx/>
              <a:uFillTx/>
              <a:latin typeface="+mn-lt"/>
              <a:ea typeface="+mn-ea"/>
              <a:cs typeface="+mn-cs"/>
            </a:endParaRP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p:txBody>
      </p:sp>
      <p:sp>
        <p:nvSpPr>
          <p:cNvPr id="7" name="Rectangle 3"/>
          <p:cNvSpPr txBox="1">
            <a:spLocks noChangeArrowheads="1"/>
          </p:cNvSpPr>
          <p:nvPr/>
        </p:nvSpPr>
        <p:spPr bwMode="auto">
          <a:xfrm>
            <a:off x="152400" y="381000"/>
            <a:ext cx="8232775"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FACTOR ING</a:t>
            </a:r>
            <a:r>
              <a:rPr kumimoji="0" lang="en-US" sz="2400" b="1" i="0" u="none" strike="noStrike" kern="1200" cap="none" spc="0" normalizeH="0" noProof="0" dirty="0" smtClean="0">
                <a:ln>
                  <a:noFill/>
                </a:ln>
                <a:solidFill>
                  <a:schemeClr val="tx1"/>
                </a:solidFill>
                <a:effectLst/>
                <a:uLnTx/>
                <a:uFillTx/>
                <a:latin typeface="+mj-lt"/>
                <a:ea typeface="+mj-ea"/>
                <a:cs typeface="+mj-cs"/>
              </a:rPr>
              <a:t> BY BINOMIALS OF THE FORM  </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2"/>
          <p:cNvSpPr txBox="1">
            <a:spLocks noChangeArrowheads="1"/>
          </p:cNvSpPr>
          <p:nvPr/>
        </p:nvSpPr>
        <p:spPr bwMode="auto">
          <a:xfrm>
            <a:off x="304800" y="4267200"/>
            <a:ext cx="2286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EXAMPLE</a:t>
            </a:r>
          </a:p>
        </p:txBody>
      </p:sp>
      <p:graphicFrame>
        <p:nvGraphicFramePr>
          <p:cNvPr id="5" name="Object 4"/>
          <p:cNvGraphicFramePr>
            <a:graphicFrameLocks noChangeAspect="1"/>
          </p:cNvGraphicFramePr>
          <p:nvPr/>
        </p:nvGraphicFramePr>
        <p:xfrm>
          <a:off x="7014411" y="485274"/>
          <a:ext cx="1225550" cy="596214"/>
        </p:xfrm>
        <a:graphic>
          <a:graphicData uri="http://schemas.openxmlformats.org/presentationml/2006/ole">
            <mc:AlternateContent xmlns:mc="http://schemas.openxmlformats.org/markup-compatibility/2006">
              <mc:Choice xmlns:v="urn:schemas-microsoft-com:vml" Requires="v">
                <p:oleObj spid="_x0000_s115744" name="Equation" r:id="rId3" imgW="469900" imgH="228600" progId="Equation.3">
                  <p:embed/>
                </p:oleObj>
              </mc:Choice>
              <mc:Fallback>
                <p:oleObj name="Equation" r:id="rId3" imgW="469900" imgH="2286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411" y="485274"/>
                        <a:ext cx="1225550" cy="596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533400" y="3048000"/>
          <a:ext cx="8211553" cy="1143000"/>
        </p:xfrm>
        <a:graphic>
          <a:graphicData uri="http://schemas.openxmlformats.org/presentationml/2006/ole">
            <mc:AlternateContent xmlns:mc="http://schemas.openxmlformats.org/markup-compatibility/2006">
              <mc:Choice xmlns:v="urn:schemas-microsoft-com:vml" Requires="v">
                <p:oleObj spid="_x0000_s115745" name="Equation" r:id="rId5" imgW="3467100" imgH="482600" progId="Equation.3">
                  <p:embed/>
                </p:oleObj>
              </mc:Choice>
              <mc:Fallback>
                <p:oleObj name="Equation" r:id="rId5" imgW="3467100" imgH="48260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821155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bwMode="auto">
          <a:xfrm>
            <a:off x="381000" y="4724400"/>
            <a:ext cx="8229600"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Factor each of the following polynomials completely.</a:t>
            </a:r>
          </a:p>
          <a:p>
            <a:pPr marL="0" marR="0" lvl="0" indent="0"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   </a:t>
            </a:r>
            <a:endParaRPr kumimoji="0" lang="en-US" sz="2400" b="0" i="0" u="none" strike="noStrike" kern="1200" cap="none" spc="0" normalizeH="0" baseline="0" noProof="0" dirty="0">
              <a:ln>
                <a:noFill/>
              </a:ln>
              <a:effectLst/>
              <a:uLnTx/>
              <a:uFillTx/>
              <a:latin typeface="+mn-lt"/>
              <a:ea typeface="+mn-ea"/>
              <a:cs typeface="+mn-cs"/>
            </a:endParaRPr>
          </a:p>
        </p:txBody>
      </p:sp>
      <p:graphicFrame>
        <p:nvGraphicFramePr>
          <p:cNvPr id="115716" name="Object 4"/>
          <p:cNvGraphicFramePr>
            <a:graphicFrameLocks noChangeAspect="1"/>
          </p:cNvGraphicFramePr>
          <p:nvPr/>
        </p:nvGraphicFramePr>
        <p:xfrm>
          <a:off x="1447801" y="5301907"/>
          <a:ext cx="5867399" cy="1251293"/>
        </p:xfrm>
        <a:graphic>
          <a:graphicData uri="http://schemas.openxmlformats.org/presentationml/2006/ole">
            <mc:AlternateContent xmlns:mc="http://schemas.openxmlformats.org/markup-compatibility/2006">
              <mc:Choice xmlns:v="urn:schemas-microsoft-com:vml" Requires="v">
                <p:oleObj spid="_x0000_s115746" name="Equation" r:id="rId7" imgW="2260600" imgH="482600" progId="Equation.3">
                  <p:embed/>
                </p:oleObj>
              </mc:Choice>
              <mc:Fallback>
                <p:oleObj name="Equation" r:id="rId7" imgW="2260600" imgH="48260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1" y="5301907"/>
                        <a:ext cx="5867399" cy="1251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304800" y="0"/>
            <a:ext cx="8232775"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dirty="0" smtClean="0">
                <a:latin typeface="+mj-lt"/>
                <a:ea typeface="+mj-ea"/>
                <a:cs typeface="+mj-cs"/>
              </a:rPr>
              <a:t>EXERCISES</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883270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5443CF895D6C44A2AFF18F96EA0BC5" ma:contentTypeVersion="0" ma:contentTypeDescription="Create a new document." ma:contentTypeScope="" ma:versionID="13b06dad3dbfbca08be7a7f25fd6374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74EE4C-2601-492F-86E6-AEA6EE9AB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9C3C8CB-B0D3-417C-8BD1-91752D5A8D8C}">
  <ds:schemaRefs>
    <ds:schemaRef ds:uri="http://schemas.microsoft.com/office/infopath/2007/PartnerControls"/>
    <ds:schemaRef ds:uri="http://www.w3.org/XML/1998/namespace"/>
    <ds:schemaRef ds:uri="http://schemas.microsoft.com/office/2006/metadata/properties"/>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847D0868-D8D4-450B-BB3C-13F92FCDCF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mapua</Template>
  <TotalTime>6272</TotalTime>
  <Words>5518</Words>
  <Application>Microsoft Office PowerPoint</Application>
  <PresentationFormat>On-screen Show (4:3)</PresentationFormat>
  <Paragraphs>717</Paragraphs>
  <Slides>96</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98" baseType="lpstr">
      <vt:lpstr>TOPIC</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EVALUATE AN EXPONENTIAL EXPRESSION</vt:lpstr>
      <vt:lpstr> EVALUATE AN EXPONENTIAL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Polynomials can also be classified according to the nature of its numerical coefficient as being integral, rational or irrational. </vt:lpstr>
      <vt:lpstr>EXAMPLE</vt:lpstr>
      <vt:lpstr>PowerPoint Presentation</vt:lpstr>
      <vt:lpstr>PowerPoint Presentation</vt:lpstr>
      <vt:lpstr>EXAMPLE</vt:lpstr>
      <vt:lpstr>A rational expression is an algebraic expression involving a ratio of two polynomials.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EXAMPLE</vt:lpstr>
      <vt:lpstr>EXAMPLE</vt:lpstr>
      <vt:lpstr>EXAMPLE</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AVF Foundation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Polynomials</dc:title>
  <dc:creator>Dionnie Lanuza</dc:creator>
  <cp:lastModifiedBy>Robert P. Domingo</cp:lastModifiedBy>
  <cp:revision>584</cp:revision>
  <dcterms:created xsi:type="dcterms:W3CDTF">2006-02-13T02:12:12Z</dcterms:created>
  <dcterms:modified xsi:type="dcterms:W3CDTF">2014-07-19T01:21:34Z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0x010100A55443CF895D6C44A2AFF18F96EA0BC5</vt:lpwstr>
  </property>
</Properties>
</file>