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5" r:id="rId4"/>
  </p:sldMasterIdLst>
  <p:notesMasterIdLst>
    <p:notesMasterId r:id="rId43"/>
  </p:notesMasterIdLst>
  <p:sldIdLst>
    <p:sldId id="256" r:id="rId5"/>
    <p:sldId id="405" r:id="rId6"/>
    <p:sldId id="406" r:id="rId7"/>
    <p:sldId id="407" r:id="rId8"/>
    <p:sldId id="411" r:id="rId9"/>
    <p:sldId id="408" r:id="rId10"/>
    <p:sldId id="409" r:id="rId11"/>
    <p:sldId id="410" r:id="rId12"/>
    <p:sldId id="413" r:id="rId13"/>
    <p:sldId id="415" r:id="rId14"/>
    <p:sldId id="416" r:id="rId15"/>
    <p:sldId id="414" r:id="rId16"/>
    <p:sldId id="418" r:id="rId17"/>
    <p:sldId id="417" r:id="rId18"/>
    <p:sldId id="419" r:id="rId19"/>
    <p:sldId id="420" r:id="rId20"/>
    <p:sldId id="421" r:id="rId21"/>
    <p:sldId id="423" r:id="rId22"/>
    <p:sldId id="424" r:id="rId23"/>
    <p:sldId id="422" r:id="rId24"/>
    <p:sldId id="426" r:id="rId25"/>
    <p:sldId id="425" r:id="rId26"/>
    <p:sldId id="428" r:id="rId27"/>
    <p:sldId id="427" r:id="rId28"/>
    <p:sldId id="430" r:id="rId29"/>
    <p:sldId id="431" r:id="rId30"/>
    <p:sldId id="433" r:id="rId31"/>
    <p:sldId id="432" r:id="rId32"/>
    <p:sldId id="434" r:id="rId33"/>
    <p:sldId id="435" r:id="rId34"/>
    <p:sldId id="437" r:id="rId35"/>
    <p:sldId id="436" r:id="rId36"/>
    <p:sldId id="438" r:id="rId37"/>
    <p:sldId id="439" r:id="rId38"/>
    <p:sldId id="441" r:id="rId39"/>
    <p:sldId id="442" r:id="rId40"/>
    <p:sldId id="443" r:id="rId41"/>
    <p:sldId id="440" r:id="rId4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0000"/>
    <a:srgbClr val="FD706D"/>
    <a:srgbClr val="FF0066"/>
    <a:srgbClr val="00FF00"/>
    <a:srgbClr val="0000FF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576" autoAdjust="0"/>
  </p:normalViewPr>
  <p:slideViewPr>
    <p:cSldViewPr>
      <p:cViewPr varScale="1">
        <p:scale>
          <a:sx n="69" d="100"/>
          <a:sy n="69" d="100"/>
        </p:scale>
        <p:origin x="-5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90C113C-FA8D-46B9-81A3-E62F703A8E25}" type="datetimeFigureOut">
              <a:rPr lang="en-US"/>
              <a:pPr>
                <a:defRPr/>
              </a:pPr>
              <a:t>7/17/2014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373D014-CF31-41B1-B0BA-96666EE124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7286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73D014-CF31-41B1-B0BA-96666EE1241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3941B1-683A-4C00-8BE8-F19650964ED3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3AC470-A673-4613-A60A-19863FF4FB47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73E074-DF37-4E14-8556-5EA02AC17976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99174-3558-4ECF-88CC-1EADAF5F65E5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0ED1C2-756A-434B-AC47-37008AB370FA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27239B-9081-46C1-BBB1-847EFD3AC32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4D6045-32FE-44F8-8E6B-CDA5840AB13A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C2B3F6-775D-4D6B-BFC1-78E4D3F60BB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6AE1CE-184F-4C3F-AC52-60E2D4A4AF7F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B6AE2B-D1EF-49F8-BB30-9A42CAD794CC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69342D-822B-4F53-90CE-C53C5656821A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741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00DA1B0-BB8A-4E9C-97D1-E3EE9168AB39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6" r:id="rId1"/>
    <p:sldLayoutId id="2147483957" r:id="rId2"/>
    <p:sldLayoutId id="2147483958" r:id="rId3"/>
    <p:sldLayoutId id="2147483959" r:id="rId4"/>
    <p:sldLayoutId id="2147483960" r:id="rId5"/>
    <p:sldLayoutId id="2147483961" r:id="rId6"/>
    <p:sldLayoutId id="2147483962" r:id="rId7"/>
    <p:sldLayoutId id="2147483963" r:id="rId8"/>
    <p:sldLayoutId id="2147483964" r:id="rId9"/>
    <p:sldLayoutId id="2147483965" r:id="rId10"/>
    <p:sldLayoutId id="2147483966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wmf"/><Relationship Id="rId4" Type="http://schemas.openxmlformats.org/officeDocument/2006/relationships/image" Target="../media/image5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itle 10"/>
          <p:cNvSpPr>
            <a:spLocks noGrp="1"/>
          </p:cNvSpPr>
          <p:nvPr>
            <p:ph type="subTitle" idx="1"/>
          </p:nvPr>
        </p:nvSpPr>
        <p:spPr>
          <a:xfrm>
            <a:off x="1219200" y="2819400"/>
            <a:ext cx="6400800" cy="17526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ALGEBRA</a:t>
            </a:r>
          </a:p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Math 10-3</a:t>
            </a:r>
          </a:p>
        </p:txBody>
      </p:sp>
      <p:sp>
        <p:nvSpPr>
          <p:cNvPr id="5" name="Rectangle 4"/>
          <p:cNvSpPr/>
          <p:nvPr/>
        </p:nvSpPr>
        <p:spPr>
          <a:xfrm>
            <a:off x="990600" y="762000"/>
            <a:ext cx="7239000" cy="762000"/>
          </a:xfrm>
          <a:prstGeom prst="rect">
            <a:avLst/>
          </a:prstGeom>
          <a:solidFill>
            <a:srgbClr val="FF3300"/>
          </a:solidFill>
          <a:ln>
            <a:solidFill>
              <a:schemeClr val="tx1"/>
            </a:solidFill>
          </a:ln>
          <a:effectLst>
            <a:outerShdw blurRad="50800" dist="50800" dir="5400000" algn="ctr" rotWithShape="0">
              <a:schemeClr val="tx1">
                <a:lumMod val="50000"/>
                <a:lumOff val="50000"/>
              </a:schemeClr>
            </a:outerShdw>
          </a:effectLst>
          <a:scene3d>
            <a:camera prst="orthographicFront"/>
            <a:lightRig rig="threePt" dir="t"/>
          </a:scene3d>
          <a:sp3d extrusionH="12700">
            <a:bevelT w="12700" h="88900"/>
            <a:bevelB w="1016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800" b="1" dirty="0">
              <a:solidFill>
                <a:srgbClr val="FF0000"/>
              </a:solidFill>
            </a:endParaRPr>
          </a:p>
        </p:txBody>
      </p:sp>
      <p:pic>
        <p:nvPicPr>
          <p:cNvPr id="6" name="Picture 5" descr="DEPARTMENT OF MATHEMATICS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9213" y="457200"/>
            <a:ext cx="144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09600" y="2286000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pitchFamily="34" charset="0"/>
              <a:buNone/>
              <a:defRPr/>
            </a:pPr>
            <a:endParaRPr lang="en-US" sz="4000" b="1" dirty="0">
              <a:solidFill>
                <a:schemeClr val="tx1">
                  <a:tint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6519446"/>
            <a:ext cx="9144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6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1524000"/>
            <a:ext cx="1855788" cy="739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9688" y="2717800"/>
            <a:ext cx="2989262" cy="7493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8242300" y="652463"/>
            <a:ext cx="7937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718C"/>
                </a:solidFill>
              </a:rPr>
              <a:t>cont’d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676400" y="228600"/>
            <a:ext cx="57912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2400" b="1" dirty="0" smtClean="0">
                <a:latin typeface="+mn-lt"/>
              </a:rPr>
              <a:t>SIMPLIFYING RATIONAL EXPRESSIONS</a:t>
            </a:r>
          </a:p>
        </p:txBody>
      </p:sp>
    </p:spTree>
    <p:extLst>
      <p:ext uri="{BB962C8B-B14F-4D97-AF65-F5344CB8AC3E}">
        <p14:creationId xmlns:p14="http://schemas.microsoft.com/office/powerpoint/2010/main" val="88327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81200" y="2895601"/>
            <a:ext cx="55626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 smtClean="0">
                <a:latin typeface="+mn-lt"/>
                <a:ea typeface="+mj-ea"/>
                <a:cs typeface="+mj-cs"/>
              </a:rPr>
              <a:t>OPERATIONS ON RATIONAL EXPRESSIONS</a:t>
            </a:r>
          </a:p>
        </p:txBody>
      </p:sp>
    </p:spTree>
    <p:extLst>
      <p:ext uri="{BB962C8B-B14F-4D97-AF65-F5344CB8AC3E}">
        <p14:creationId xmlns:p14="http://schemas.microsoft.com/office/powerpoint/2010/main" val="88327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04800" y="1066800"/>
            <a:ext cx="8763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Arithmetic operations are defined on rational expressions in the same way as they are on rational numbers.</a:t>
            </a:r>
          </a:p>
          <a:p>
            <a:pPr marL="0" marR="0" lvl="0" indent="0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Definitions of Arithmetic Operations for Rational Expressions</a:t>
            </a:r>
          </a:p>
          <a:p>
            <a:pPr marL="0" marR="0" lvl="0" indent="0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For all rational expressions       	and     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where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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0 and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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0,</a:t>
            </a:r>
          </a:p>
          <a:p>
            <a:pPr marL="0" marR="0" lvl="0" indent="0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Addition  </a:t>
            </a:r>
          </a:p>
          <a:p>
            <a:pPr marL="0" marR="0" lvl="0" indent="0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Subtraction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51608" y="3451302"/>
            <a:ext cx="841375" cy="706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3397404"/>
            <a:ext cx="365125" cy="688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84321" y="4443490"/>
            <a:ext cx="2266950" cy="758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46067" y="5481638"/>
            <a:ext cx="2239963" cy="723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752600" y="228600"/>
            <a:ext cx="55626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 smtClean="0">
                <a:latin typeface="+mn-lt"/>
                <a:ea typeface="+mj-ea"/>
                <a:cs typeface="+mj-cs"/>
              </a:rPr>
              <a:t>OPERATIONS ON RATIONAL EXPRESSIONS</a:t>
            </a:r>
          </a:p>
        </p:txBody>
      </p:sp>
    </p:spTree>
    <p:extLst>
      <p:ext uri="{BB962C8B-B14F-4D97-AF65-F5344CB8AC3E}">
        <p14:creationId xmlns:p14="http://schemas.microsoft.com/office/powerpoint/2010/main" val="88327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457200" y="1370013"/>
            <a:ext cx="8229600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Multiplication</a:t>
            </a:r>
          </a:p>
          <a:p>
            <a:pPr marL="0" marR="0" lvl="0" indent="0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Division</a:t>
            </a:r>
          </a:p>
          <a:p>
            <a:pPr marL="0" marR="0" lvl="0" indent="0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Factoring and the equivalent expressions property of </a:t>
            </a:r>
          </a:p>
          <a:p>
            <a:pPr marL="0" marR="0" lvl="0" indent="0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rational expressions are used in the multiplication and </a:t>
            </a:r>
          </a:p>
          <a:p>
            <a:pPr marL="0" marR="0" lvl="0" indent="0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division of rational expressions.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1382713"/>
            <a:ext cx="1636713" cy="75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54363" y="2411413"/>
            <a:ext cx="3949700" cy="7127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752600" y="228600"/>
            <a:ext cx="55626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 smtClean="0">
                <a:latin typeface="+mn-lt"/>
                <a:ea typeface="+mj-ea"/>
                <a:cs typeface="+mj-cs"/>
              </a:rPr>
              <a:t>OPERATIONS ON RATIONAL EXPRESSIONS</a:t>
            </a:r>
          </a:p>
        </p:txBody>
      </p:sp>
    </p:spTree>
    <p:extLst>
      <p:ext uri="{BB962C8B-B14F-4D97-AF65-F5344CB8AC3E}">
        <p14:creationId xmlns:p14="http://schemas.microsoft.com/office/powerpoint/2010/main" val="88327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457200" y="1370013"/>
            <a:ext cx="8229600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Multiply: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Solution: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384300"/>
            <a:ext cx="3711575" cy="7493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743200"/>
            <a:ext cx="3784600" cy="768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39925" y="3814763"/>
            <a:ext cx="4232275" cy="7493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46275" y="5108575"/>
            <a:ext cx="4414838" cy="722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6526213" y="3165475"/>
            <a:ext cx="8953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AFF"/>
                </a:solidFill>
              </a:rPr>
              <a:t>Factor.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781800" y="5237163"/>
            <a:ext cx="17780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AFF"/>
                </a:solidFill>
              </a:rPr>
              <a:t>2 – </a:t>
            </a:r>
            <a:r>
              <a:rPr lang="en-US" i="1">
                <a:solidFill>
                  <a:srgbClr val="009AFF"/>
                </a:solidFill>
              </a:rPr>
              <a:t>x </a:t>
            </a:r>
            <a:r>
              <a:rPr lang="en-US">
                <a:solidFill>
                  <a:srgbClr val="009AFF"/>
                </a:solidFill>
              </a:rPr>
              <a:t>= –(</a:t>
            </a:r>
            <a:r>
              <a:rPr lang="en-US" i="1">
                <a:solidFill>
                  <a:srgbClr val="009AFF"/>
                </a:solidFill>
              </a:rPr>
              <a:t>x </a:t>
            </a:r>
            <a:r>
              <a:rPr lang="en-US">
                <a:solidFill>
                  <a:srgbClr val="009AFF"/>
                </a:solidFill>
              </a:rPr>
              <a:t>– 2).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57200" y="685800"/>
            <a:ext cx="2286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752600" y="76200"/>
            <a:ext cx="55626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 smtClean="0">
                <a:latin typeface="+mn-lt"/>
                <a:ea typeface="+mj-ea"/>
                <a:cs typeface="+mj-cs"/>
              </a:rPr>
              <a:t>OPERATIONS ON RATIONAL EXPRESSIONS</a:t>
            </a:r>
          </a:p>
        </p:txBody>
      </p:sp>
    </p:spTree>
    <p:extLst>
      <p:ext uri="{BB962C8B-B14F-4D97-AF65-F5344CB8AC3E}">
        <p14:creationId xmlns:p14="http://schemas.microsoft.com/office/powerpoint/2010/main" val="88327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524000"/>
            <a:ext cx="4232275" cy="7667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81188" y="2532063"/>
            <a:ext cx="1544637" cy="72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81200" y="3581400"/>
            <a:ext cx="1398588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705600" y="1676400"/>
            <a:ext cx="10477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AFF"/>
                </a:solidFill>
              </a:rPr>
              <a:t>Simplify.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8242300" y="652463"/>
            <a:ext cx="7937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718C"/>
                </a:solidFill>
              </a:rPr>
              <a:t>cont’d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752600" y="76200"/>
            <a:ext cx="55626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 smtClean="0">
                <a:latin typeface="+mn-lt"/>
                <a:ea typeface="+mj-ea"/>
                <a:cs typeface="+mj-cs"/>
              </a:rPr>
              <a:t>OPERATIONS ON RATIONAL EXPRESSIONS</a:t>
            </a:r>
          </a:p>
        </p:txBody>
      </p:sp>
    </p:spTree>
    <p:extLst>
      <p:ext uri="{BB962C8B-B14F-4D97-AF65-F5344CB8AC3E}">
        <p14:creationId xmlns:p14="http://schemas.microsoft.com/office/powerpoint/2010/main" val="88327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457200" y="1370013"/>
            <a:ext cx="8229600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Addition of rational expressions with a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common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denominator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is accomplished by writing the sum of the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numerators over the common denominator. For example,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If the rational expressions do not have a common denominator, then they can be written as equivalent expressions that have a common denominator by multiplying the numerator and denominator of each of the rational expressions by the required polynomials.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4963" y="2940050"/>
            <a:ext cx="5557837" cy="82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52600" y="224135"/>
            <a:ext cx="55626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 smtClean="0">
                <a:latin typeface="+mn-lt"/>
                <a:ea typeface="+mj-ea"/>
                <a:cs typeface="+mj-cs"/>
              </a:rPr>
              <a:t>OPERATIONS ON RATIONAL EXPRESSIONS</a:t>
            </a:r>
          </a:p>
        </p:txBody>
      </p:sp>
    </p:spTree>
    <p:extLst>
      <p:ext uri="{BB962C8B-B14F-4D97-AF65-F5344CB8AC3E}">
        <p14:creationId xmlns:p14="http://schemas.microsoft.com/office/powerpoint/2010/main" val="88327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752600" y="300335"/>
            <a:ext cx="55626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 smtClean="0">
                <a:latin typeface="+mn-lt"/>
                <a:ea typeface="+mj-ea"/>
                <a:cs typeface="+mj-cs"/>
              </a:rPr>
              <a:t>OPERATIONS ON RATIONAL EXPRESSIONS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1370013"/>
            <a:ext cx="8229600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The following procedure can be used to determine the least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common denominator (LCD) of rational expressions. </a:t>
            </a:r>
          </a:p>
          <a:p>
            <a:pPr marL="0" marR="0" lvl="0" indent="0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It is similar to the process used to find the LCD of rational numbers.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327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98613" y="2895600"/>
            <a:ext cx="617378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400" b="1" dirty="0" smtClean="0">
                <a:latin typeface="+mj-lt"/>
                <a:ea typeface="+mj-ea"/>
                <a:cs typeface="+mj-cs"/>
              </a:rPr>
              <a:t>Determining the LCD of Rational Expressions</a:t>
            </a:r>
          </a:p>
        </p:txBody>
      </p:sp>
    </p:spTree>
    <p:extLst>
      <p:ext uri="{BB962C8B-B14F-4D97-AF65-F5344CB8AC3E}">
        <p14:creationId xmlns:p14="http://schemas.microsoft.com/office/powerpoint/2010/main" val="88327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457200" y="1370013"/>
            <a:ext cx="8229600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1.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Factor each denominator completely and express</a:t>
            </a:r>
            <a:b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repeated factors using exponential notation.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2.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Identify the largest power of each factor in any single</a:t>
            </a:r>
            <a:b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factorization. The LCD is the product of each factor</a:t>
            </a:r>
            <a:b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raised to its largest power.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For example, the rational expressions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have an LCD of (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+ 3)(2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– 1).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4691063"/>
            <a:ext cx="3648075" cy="7953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368425" y="304800"/>
            <a:ext cx="63277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2400" b="1" dirty="0" smtClean="0">
                <a:latin typeface="+mj-lt"/>
                <a:ea typeface="+mj-ea"/>
                <a:cs typeface="+mj-cs"/>
              </a:rPr>
              <a:t>Determining the LCD of Rational Expressions</a:t>
            </a:r>
            <a:endParaRPr lang="en-US" sz="24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8327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38400"/>
            <a:ext cx="6400800" cy="101123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PH" sz="2400" b="1" dirty="0" smtClean="0">
                <a:solidFill>
                  <a:schemeClr val="tx1"/>
                </a:solidFill>
              </a:rPr>
              <a:t>LESSON 3</a:t>
            </a:r>
          </a:p>
          <a:p>
            <a:pPr>
              <a:defRPr/>
            </a:pPr>
            <a:r>
              <a:rPr lang="en-PH" sz="2400" b="1" dirty="0" smtClean="0">
                <a:solidFill>
                  <a:schemeClr val="tx1"/>
                </a:solidFill>
              </a:rPr>
              <a:t>RATIONAL EXPRESSIONS</a:t>
            </a:r>
            <a:endParaRPr lang="en-PH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27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597025" y="90488"/>
            <a:ext cx="6022975" cy="900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2400" b="1" dirty="0" smtClean="0">
                <a:latin typeface="+mj-lt"/>
                <a:ea typeface="+mj-ea"/>
                <a:cs typeface="+mj-cs"/>
              </a:rPr>
              <a:t>Determining the LCD of Rational Expressions</a:t>
            </a:r>
            <a:endParaRPr lang="en-US" sz="2400" b="1" dirty="0">
              <a:latin typeface="+mj-lt"/>
              <a:ea typeface="+mj-ea"/>
              <a:cs typeface="+mj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1370013"/>
            <a:ext cx="8229600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The rational expressions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have an LCD of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+ 5)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– 7)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179638"/>
            <a:ext cx="6078538" cy="803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8327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457200" y="1370013"/>
            <a:ext cx="8229600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Perform the indicated operation and then simplify, if possible.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a.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b.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1625" y="90488"/>
            <a:ext cx="82264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j-ea"/>
                <a:cs typeface="+mj-cs"/>
              </a:rPr>
              <a:t>ADD AND SUBTRACT RATIONAL EXPRESSIONS</a:t>
            </a:r>
            <a:endParaRPr kumimoji="0" lang="en-US" sz="24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262188"/>
            <a:ext cx="2349500" cy="758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1863" y="3509963"/>
            <a:ext cx="4222750" cy="82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8327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57200" y="1370013"/>
            <a:ext cx="8229600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The LCD is (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– 3)(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+ 5). Write equivalent fractions in terms of the LCD, and then add.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01625" y="242888"/>
            <a:ext cx="8226425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j-ea"/>
                <a:cs typeface="+mj-cs"/>
              </a:rPr>
              <a:t>SOLUTION</a:t>
            </a:r>
            <a:endParaRPr kumimoji="0" lang="en-US" sz="2400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5613" y="2438400"/>
            <a:ext cx="6965950" cy="804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3200" y="3508375"/>
            <a:ext cx="4854575" cy="804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68600" y="4592638"/>
            <a:ext cx="4789488" cy="8588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13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65425" y="5657850"/>
            <a:ext cx="2249488" cy="839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7773988" y="4838700"/>
            <a:ext cx="6540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AFF"/>
                </a:solidFill>
              </a:rPr>
              <a:t>Add.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747000" y="5800725"/>
            <a:ext cx="10477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AFF"/>
                </a:solidFill>
              </a:rPr>
              <a:t>Simplify.</a:t>
            </a:r>
          </a:p>
        </p:txBody>
      </p:sp>
    </p:spTree>
    <p:extLst>
      <p:ext uri="{BB962C8B-B14F-4D97-AF65-F5344CB8AC3E}">
        <p14:creationId xmlns:p14="http://schemas.microsoft.com/office/powerpoint/2010/main" val="88327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457200" y="1370013"/>
            <a:ext cx="8229600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Factor the denominators: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x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– 3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– 10 = (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– 5)(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+ 2)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1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x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– 7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+ 10 = (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– 5)(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– 2)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The LCD is (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– 5)(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+ 2)(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– 2). Write equivalent fractions in terms of the LCD, and then subtract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133601" y="304800"/>
            <a:ext cx="1905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2400" b="1" dirty="0" smtClean="0">
                <a:latin typeface="+mj-lt"/>
                <a:ea typeface="+mj-ea"/>
                <a:cs typeface="+mj-cs"/>
              </a:rPr>
              <a:t>SOLUTION</a:t>
            </a:r>
            <a:endParaRPr lang="en-US" sz="2400" b="1" dirty="0">
              <a:latin typeface="+mj-lt"/>
              <a:ea typeface="+mj-ea"/>
              <a:cs typeface="+mj-cs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242300" y="652463"/>
            <a:ext cx="7937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718C"/>
                </a:solidFill>
              </a:rPr>
              <a:t>cont’d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3413" y="4149725"/>
            <a:ext cx="4232275" cy="7858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5588" y="5121275"/>
            <a:ext cx="6856412" cy="82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8327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242300" y="652463"/>
            <a:ext cx="7937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718C"/>
                </a:solidFill>
              </a:rPr>
              <a:t>cont’d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519238"/>
            <a:ext cx="6791325" cy="841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2954338"/>
            <a:ext cx="5868988" cy="860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0" y="4375150"/>
            <a:ext cx="3327400" cy="803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8327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8242300" y="652463"/>
            <a:ext cx="7937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718C"/>
                </a:solidFill>
              </a:rPr>
              <a:t>cont’d</a:t>
            </a:r>
          </a:p>
        </p:txBody>
      </p:sp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3038" y="1516063"/>
            <a:ext cx="3382962" cy="8588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12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11300" y="2843213"/>
            <a:ext cx="3308350" cy="758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13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0" y="4267200"/>
            <a:ext cx="2349500" cy="768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8327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55613" y="2819400"/>
            <a:ext cx="81915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b="1" dirty="0" smtClean="0">
                <a:latin typeface="+mj-lt"/>
                <a:ea typeface="+mj-ea"/>
                <a:cs typeface="+mj-cs"/>
              </a:rPr>
              <a:t>COMPLEX FRACTIONS</a:t>
            </a:r>
          </a:p>
        </p:txBody>
      </p:sp>
    </p:spTree>
    <p:extLst>
      <p:ext uri="{BB962C8B-B14F-4D97-AF65-F5344CB8AC3E}">
        <p14:creationId xmlns:p14="http://schemas.microsoft.com/office/powerpoint/2010/main" val="88327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9906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complex fraction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is a fraction whose numerator or denominator contains one or more fractions. Simplify complex fractions using one of the following methods.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Methods for Simplifying Complex Fractions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1" u="none" strike="noStrike" kern="120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Method 1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Multiply by 1 in the form                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1.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Determine the LCD of all fractions in the complex</a:t>
            </a:r>
            <a:b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 fraction.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2.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Multiply both the numerator and the denominator of the</a:t>
            </a:r>
            <a:b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 complex fraction by the LCD.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3.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If possible, simplify the resulting rational expression.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1625" y="90488"/>
            <a:ext cx="8226425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2400" b="1" dirty="0" smtClean="0">
                <a:latin typeface="+mj-lt"/>
                <a:ea typeface="+mj-ea"/>
                <a:cs typeface="+mj-cs"/>
              </a:rPr>
              <a:t>COMPLEX FRACTIONS</a:t>
            </a:r>
            <a:endParaRPr lang="en-US" sz="24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5400" y="3429000"/>
            <a:ext cx="539750" cy="625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8327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457200" y="1370013"/>
            <a:ext cx="8229600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B3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Method 2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B3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B3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Multiply the numerator by the reciprocal of the    </a:t>
            </a:r>
            <a:b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B3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B3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denominator.</a:t>
            </a:r>
          </a:p>
          <a:p>
            <a:pPr marL="457200" marR="0" lvl="0" indent="-457200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Simplify the numerator to a single fraction and the</a:t>
            </a:r>
            <a:b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denominator to a single fraction.</a:t>
            </a:r>
          </a:p>
          <a:p>
            <a:pPr marL="457200" marR="0" lvl="0" indent="-457200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AutoNum type="arabicPeriod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AutoNum type="arabicPeriod" startAt="2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Using the definition for dividing fractions, multiply the</a:t>
            </a:r>
            <a:b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numerator by the reciprocal of the denominator.</a:t>
            </a:r>
          </a:p>
          <a:p>
            <a:pPr marL="457200" marR="0" lvl="0" indent="-457200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AutoNum type="arabicPeriod" startAt="2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3.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If possible, simplify the resulting rational expression.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1625" y="90488"/>
            <a:ext cx="82264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r>
              <a:rPr lang="en-US" sz="2400" b="1" dirty="0" smtClean="0">
                <a:latin typeface="+mj-lt"/>
                <a:ea typeface="+mj-ea"/>
                <a:cs typeface="+mj-cs"/>
              </a:rPr>
              <a:t>COMPLEX FRACTIONS</a:t>
            </a:r>
            <a:endParaRPr lang="en-US" sz="24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8327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1370013"/>
            <a:ext cx="8229600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Simplify.</a:t>
            </a: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a.   				b.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301625" y="90488"/>
            <a:ext cx="8226425" cy="1143000"/>
          </a:xfrm>
          <a:noFill/>
        </p:spPr>
        <p:txBody>
          <a:bodyPr/>
          <a:lstStyle/>
          <a:p>
            <a:pPr>
              <a:defRPr/>
            </a:pPr>
            <a:r>
              <a:rPr lang="en-US" sz="3500" dirty="0" smtClean="0"/>
              <a:t> </a:t>
            </a:r>
            <a:r>
              <a:rPr lang="en-US" sz="2400" b="1" dirty="0" smtClean="0"/>
              <a:t>SIMPLIFY COMPLEX FRACTIONS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286000"/>
            <a:ext cx="2239962" cy="16383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30725" y="2308225"/>
            <a:ext cx="2266950" cy="1206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457200" y="1370013"/>
            <a:ext cx="8229600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rational expression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is a fraction in which the numerator and denominator are polynomials.</a:t>
            </a:r>
          </a:p>
          <a:p>
            <a:pPr marL="0" marR="0" lvl="0" indent="0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For example, the expressions below are rational expressions.</a:t>
            </a:r>
          </a:p>
          <a:p>
            <a:pPr marL="0" marR="0" lvl="0" indent="0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The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domain of a rational expression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is the set of all real numbers that can be used as replacements for the variable.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65362" y="3581400"/>
            <a:ext cx="3602038" cy="7762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2514600" y="304801"/>
            <a:ext cx="4114800" cy="457199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PH" sz="2400" b="1" dirty="0" smtClean="0">
                <a:solidFill>
                  <a:schemeClr val="tx1"/>
                </a:solidFill>
              </a:rPr>
              <a:t>RATIONAL EXPRESSIONS</a:t>
            </a:r>
          </a:p>
        </p:txBody>
      </p:sp>
    </p:spTree>
    <p:extLst>
      <p:ext uri="{BB962C8B-B14F-4D97-AF65-F5344CB8AC3E}">
        <p14:creationId xmlns:p14="http://schemas.microsoft.com/office/powerpoint/2010/main" val="88327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457200" y="1370013"/>
            <a:ext cx="8229600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Simplify the numerator to a single fraction and the denominator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a single fraction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title"/>
          </p:nvPr>
        </p:nvSpPr>
        <p:spPr>
          <a:xfrm>
            <a:off x="301625" y="90488"/>
            <a:ext cx="8226425" cy="1143000"/>
          </a:xfrm>
          <a:noFill/>
        </p:spPr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r>
              <a:rPr lang="en-US" sz="2400" b="1" dirty="0" smtClean="0"/>
              <a:t>SOLUTION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863" y="2336800"/>
            <a:ext cx="5932487" cy="1701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60663" y="4197350"/>
            <a:ext cx="2220912" cy="1593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477000" y="2667000"/>
            <a:ext cx="25082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rgbClr val="009AFF"/>
                </a:solidFill>
              </a:rPr>
              <a:t>Simplify the numerator and denominator.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title"/>
          </p:nvPr>
        </p:nvSpPr>
        <p:spPr>
          <a:xfrm>
            <a:off x="301625" y="90488"/>
            <a:ext cx="8226425" cy="1143000"/>
          </a:xfrm>
          <a:noFill/>
        </p:spPr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r>
              <a:rPr lang="en-US" sz="2400" b="1" dirty="0" smtClean="0"/>
              <a:t>SOLUTION</a:t>
            </a: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447800"/>
            <a:ext cx="1654175" cy="159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12988" y="3467100"/>
            <a:ext cx="2760662" cy="768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27275" y="4860925"/>
            <a:ext cx="1535113" cy="747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316538" y="3502025"/>
            <a:ext cx="3276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rgbClr val="009AFF"/>
                </a:solidFill>
              </a:rPr>
              <a:t>Multiply the numerator by the</a:t>
            </a:r>
          </a:p>
          <a:p>
            <a:r>
              <a:rPr lang="en-US">
                <a:solidFill>
                  <a:srgbClr val="009AFF"/>
                </a:solidFill>
              </a:rPr>
              <a:t>reciprocal of the denominator.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8242300" y="652463"/>
            <a:ext cx="7937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718C"/>
                </a:solidFill>
              </a:rPr>
              <a:t>cont’d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Grp="1" noChangeArrowheads="1"/>
          </p:cNvSpPr>
          <p:nvPr>
            <p:ph type="title"/>
          </p:nvPr>
        </p:nvSpPr>
        <p:spPr>
          <a:xfrm>
            <a:off x="301625" y="90488"/>
            <a:ext cx="8226425" cy="976312"/>
          </a:xfrm>
          <a:noFill/>
        </p:spPr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r>
              <a:rPr lang="en-US" sz="2400" b="1" dirty="0" smtClean="0"/>
              <a:t>SOLUTION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8242300" y="652463"/>
            <a:ext cx="7937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718C"/>
                </a:solidFill>
              </a:rPr>
              <a:t>cont’d</a:t>
            </a: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371600"/>
            <a:ext cx="5200650" cy="1179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2667000"/>
            <a:ext cx="2816225" cy="8588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67000" y="3886200"/>
            <a:ext cx="1828800" cy="758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14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84463" y="4964113"/>
            <a:ext cx="2852737" cy="796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5900738" y="1371600"/>
            <a:ext cx="3054350" cy="915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rgbClr val="009AFF"/>
                </a:solidFill>
              </a:rPr>
              <a:t>Multiply the numerator and denominator by the LCD of all the fractions.</a:t>
            </a: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5915025" y="4052888"/>
            <a:ext cx="10477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AFF"/>
                </a:solidFill>
              </a:rPr>
              <a:t>Simplify.</a:t>
            </a:r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5897563" y="5141913"/>
            <a:ext cx="29337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AFF"/>
                </a:solidFill>
              </a:rPr>
              <a:t>Subtract. The LCD is </a:t>
            </a:r>
            <a:r>
              <a:rPr lang="en-US" i="1">
                <a:solidFill>
                  <a:srgbClr val="FF1A1A"/>
                </a:solidFill>
              </a:rPr>
              <a:t>x </a:t>
            </a:r>
            <a:r>
              <a:rPr lang="en-US">
                <a:solidFill>
                  <a:srgbClr val="FF1A1A"/>
                </a:solidFill>
              </a:rPr>
              <a:t>+ 2</a:t>
            </a:r>
            <a:r>
              <a:rPr lang="en-US">
                <a:solidFill>
                  <a:srgbClr val="009AFF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301625" y="90488"/>
            <a:ext cx="8226425" cy="1143000"/>
          </a:xfrm>
          <a:noFill/>
        </p:spPr>
        <p:txBody>
          <a:bodyPr/>
          <a:lstStyle/>
          <a:p>
            <a:pPr>
              <a:defRPr/>
            </a:pPr>
            <a:r>
              <a:rPr lang="en-US" sz="2400" b="1" dirty="0" smtClean="0"/>
              <a:t>SOLUTION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8242300" y="652463"/>
            <a:ext cx="7937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718C"/>
                </a:solidFill>
              </a:rPr>
              <a:t>cont’d</a:t>
            </a: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1582738"/>
            <a:ext cx="2578100" cy="768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93963" y="2992438"/>
            <a:ext cx="2439987" cy="768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55613" y="3198813"/>
            <a:ext cx="81915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b="1" dirty="0" smtClean="0">
                <a:latin typeface="+mj-lt"/>
                <a:ea typeface="+mj-ea"/>
                <a:cs typeface="+mj-cs"/>
              </a:rPr>
              <a:t>APPLICATION OF RATIONAL EXPRESSIONS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457200" y="1370013"/>
            <a:ext cx="8229600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average speed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a round trip is given by the complex fraction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where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the average speed on the way to your destination and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the average speed on your return trip. Find the average speed for a round trip if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50 mph and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40 mph.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title"/>
          </p:nvPr>
        </p:nvSpPr>
        <p:spPr>
          <a:xfrm>
            <a:off x="301625" y="90488"/>
            <a:ext cx="8226425" cy="1143000"/>
          </a:xfrm>
          <a:noFill/>
        </p:spPr>
        <p:txBody>
          <a:bodyPr/>
          <a:lstStyle/>
          <a:p>
            <a:r>
              <a:rPr lang="en-US" sz="2400" b="1" dirty="0" smtClean="0"/>
              <a:t>SOLVE AN APPLICATION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2819400"/>
            <a:ext cx="1143000" cy="12176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457200" y="1370013"/>
            <a:ext cx="8229600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Evaluate the complex fraction with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50 and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40.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title"/>
          </p:nvPr>
        </p:nvSpPr>
        <p:spPr>
          <a:xfrm>
            <a:off x="301625" y="90488"/>
            <a:ext cx="8226425" cy="1143000"/>
          </a:xfrm>
          <a:noFill/>
        </p:spPr>
        <p:txBody>
          <a:bodyPr/>
          <a:lstStyle/>
          <a:p>
            <a:r>
              <a:rPr lang="en-US" sz="2400" b="1" dirty="0" smtClean="0"/>
              <a:t>SOLUTION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517775"/>
            <a:ext cx="2778125" cy="1216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3488" y="3725862"/>
            <a:ext cx="2286000" cy="11509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03488" y="5030787"/>
            <a:ext cx="1882775" cy="11414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356225" y="2268538"/>
            <a:ext cx="3429000" cy="9159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rgbClr val="009AFF"/>
                </a:solidFill>
              </a:rPr>
              <a:t>Substitute the given values for </a:t>
            </a:r>
            <a:r>
              <a:rPr lang="en-US" i="1">
                <a:solidFill>
                  <a:srgbClr val="009AFF"/>
                </a:solidFill>
              </a:rPr>
              <a:t>v</a:t>
            </a:r>
            <a:r>
              <a:rPr lang="en-US" baseline="-25000">
                <a:solidFill>
                  <a:srgbClr val="009AFF"/>
                </a:solidFill>
              </a:rPr>
              <a:t>1</a:t>
            </a:r>
            <a:r>
              <a:rPr lang="en-US">
                <a:solidFill>
                  <a:srgbClr val="009AFF"/>
                </a:solidFill>
              </a:rPr>
              <a:t> and </a:t>
            </a:r>
            <a:r>
              <a:rPr lang="en-US" i="1">
                <a:solidFill>
                  <a:srgbClr val="009AFF"/>
                </a:solidFill>
              </a:rPr>
              <a:t>v</a:t>
            </a:r>
            <a:r>
              <a:rPr lang="en-US" baseline="-25000">
                <a:solidFill>
                  <a:srgbClr val="009AFF"/>
                </a:solidFill>
              </a:rPr>
              <a:t>2</a:t>
            </a:r>
            <a:r>
              <a:rPr lang="en-US">
                <a:solidFill>
                  <a:srgbClr val="009AFF"/>
                </a:solidFill>
              </a:rPr>
              <a:t>. Then simplify the denominator.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457200" y="1370013"/>
            <a:ext cx="8229600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None/>
            </a:pPr>
            <a:endParaRPr lang="en-US" sz="2400"/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endParaRPr lang="en-US" sz="2400"/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sz="2400"/>
              <a:t>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endParaRPr lang="en-US" sz="2400"/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endParaRPr lang="en-US" sz="2400"/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endParaRPr lang="en-US" sz="2400"/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endParaRPr lang="en-US" sz="2400"/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endParaRPr lang="en-US" sz="2400"/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endParaRPr lang="en-US" sz="2400"/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endParaRPr lang="en-US" sz="1200"/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sz="2400">
                <a:solidFill>
                  <a:srgbClr val="009AFF"/>
                </a:solidFill>
              </a:rPr>
              <a:t>The average speed for the round trip is        mph.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title"/>
          </p:nvPr>
        </p:nvSpPr>
        <p:spPr>
          <a:xfrm>
            <a:off x="301625" y="90488"/>
            <a:ext cx="8226425" cy="1143000"/>
          </a:xfrm>
          <a:noFill/>
        </p:spPr>
        <p:txBody>
          <a:bodyPr/>
          <a:lstStyle/>
          <a:p>
            <a:r>
              <a:rPr lang="en-US" sz="2400" b="1" dirty="0" smtClean="0"/>
              <a:t>SOLUTION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55863" y="1371600"/>
            <a:ext cx="950912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8400" y="2768600"/>
            <a:ext cx="1233488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38400" y="3709988"/>
            <a:ext cx="904875" cy="706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438400" y="4592638"/>
            <a:ext cx="1004888" cy="676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843588" y="5400675"/>
            <a:ext cx="630237" cy="730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8242300" y="652463"/>
            <a:ext cx="7937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718C"/>
                </a:solidFill>
              </a:rPr>
              <a:t>cont’d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457200" y="1370013"/>
            <a:ext cx="8318500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Any value of the variable that causes division by zero is excluded from the domain of the rational expression. For example, the domain of</a:t>
            </a:r>
          </a:p>
          <a:p>
            <a:pPr marL="0" marR="0" lvl="0" indent="0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is the set of all real numbers except 0 and 5. </a:t>
            </a:r>
          </a:p>
          <a:p>
            <a:pPr marL="0" marR="0" lvl="0" indent="0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Both 0 and 5 are excluded values because the denominator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– 5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equals zero when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= 0 and also when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= 5.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5813" y="3017838"/>
            <a:ext cx="3235325" cy="758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2514600" y="304801"/>
            <a:ext cx="4114800" cy="457199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PH" sz="2400" b="1" dirty="0" smtClean="0">
                <a:solidFill>
                  <a:schemeClr val="tx1"/>
                </a:solidFill>
              </a:rPr>
              <a:t>RATIONAL EXPRESSIONS</a:t>
            </a:r>
          </a:p>
        </p:txBody>
      </p:sp>
    </p:spTree>
    <p:extLst>
      <p:ext uri="{BB962C8B-B14F-4D97-AF65-F5344CB8AC3E}">
        <p14:creationId xmlns:p14="http://schemas.microsoft.com/office/powerpoint/2010/main" val="88327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7200" y="1370013"/>
            <a:ext cx="8229600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Sometimes the excluded values are specified to the right of a rational expression, as shown here. </a:t>
            </a:r>
          </a:p>
          <a:p>
            <a:pPr marL="0" marR="0" lvl="0" indent="0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However, a rational expression is meaningful only for those real numbers that are not excluded values, regardless of whether the excluded values are specifically stated.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2514600" y="304801"/>
            <a:ext cx="4114800" cy="457199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PH" sz="2400" b="1" dirty="0" smtClean="0">
                <a:solidFill>
                  <a:schemeClr val="tx1"/>
                </a:solidFill>
              </a:rPr>
              <a:t>RATIONAL EXPRESSIONS</a:t>
            </a:r>
          </a:p>
        </p:txBody>
      </p:sp>
    </p:spTree>
    <p:extLst>
      <p:ext uri="{BB962C8B-B14F-4D97-AF65-F5344CB8AC3E}">
        <p14:creationId xmlns:p14="http://schemas.microsoft.com/office/powerpoint/2010/main" val="88327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457200" y="685800"/>
            <a:ext cx="82296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Rational expressions have properties similar to the properties of rational numbers.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Properties of Rational Expressions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For all rational expressions      and     , where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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0 and </a:t>
            </a:r>
            <a:b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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0,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Equality			   	       if and only if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QR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Equivalent expressions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Sign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2949498"/>
            <a:ext cx="274638" cy="638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2971800"/>
            <a:ext cx="255587" cy="585788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67200" y="4168698"/>
            <a:ext cx="1033463" cy="714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67200" y="5021186"/>
            <a:ext cx="2330450" cy="7032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043132" y="5894388"/>
            <a:ext cx="2366962" cy="722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18" name="Subtitle 2"/>
          <p:cNvSpPr>
            <a:spLocks noGrp="1"/>
          </p:cNvSpPr>
          <p:nvPr>
            <p:ph type="subTitle" idx="1"/>
          </p:nvPr>
        </p:nvSpPr>
        <p:spPr>
          <a:xfrm>
            <a:off x="2514600" y="152400"/>
            <a:ext cx="4114800" cy="457199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PH" sz="2400" b="1" dirty="0" smtClean="0">
                <a:solidFill>
                  <a:schemeClr val="tx1"/>
                </a:solidFill>
              </a:rPr>
              <a:t>RATIONAL EXPRESSIONS</a:t>
            </a:r>
          </a:p>
        </p:txBody>
      </p:sp>
    </p:spTree>
    <p:extLst>
      <p:ext uri="{BB962C8B-B14F-4D97-AF65-F5344CB8AC3E}">
        <p14:creationId xmlns:p14="http://schemas.microsoft.com/office/powerpoint/2010/main" val="88327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76400" y="2819400"/>
            <a:ext cx="57912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2400" b="1" dirty="0" smtClean="0">
                <a:latin typeface="+mn-lt"/>
              </a:rPr>
              <a:t>SIMPLIFYING RATIONAL EXPRESSIONS</a:t>
            </a:r>
          </a:p>
        </p:txBody>
      </p:sp>
    </p:spTree>
    <p:extLst>
      <p:ext uri="{BB962C8B-B14F-4D97-AF65-F5344CB8AC3E}">
        <p14:creationId xmlns:p14="http://schemas.microsoft.com/office/powerpoint/2010/main" val="88327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1370013"/>
            <a:ext cx="8229600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To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simplify a rational expression,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factor the numerator and denominator. </a:t>
            </a:r>
          </a:p>
          <a:p>
            <a:pPr marL="0" marR="0" lvl="0" indent="0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Then use the equivalent expressions property to eliminate factors common to both the numerator and the denominator. </a:t>
            </a:r>
          </a:p>
          <a:p>
            <a:pPr marL="0" marR="0" lvl="0" indent="0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 rational expression is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simplified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when 1 is the only common factor of both the numerator and the denominator.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676400" y="381000"/>
            <a:ext cx="57912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2400" b="1" dirty="0" smtClean="0">
                <a:latin typeface="+mn-lt"/>
              </a:rPr>
              <a:t>SIMPLIFYING RATIONAL EXPRESSIONS</a:t>
            </a:r>
          </a:p>
        </p:txBody>
      </p:sp>
    </p:spTree>
    <p:extLst>
      <p:ext uri="{BB962C8B-B14F-4D97-AF65-F5344CB8AC3E}">
        <p14:creationId xmlns:p14="http://schemas.microsoft.com/office/powerpoint/2010/main" val="88327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457200" y="1370013"/>
            <a:ext cx="8229600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Simplify: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Solution: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371600"/>
            <a:ext cx="2239963" cy="7953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3200400"/>
            <a:ext cx="4891088" cy="860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33725" y="4181475"/>
            <a:ext cx="2833688" cy="833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170238" y="5349875"/>
            <a:ext cx="2797175" cy="82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6526213" y="3190875"/>
            <a:ext cx="8953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AFF"/>
                </a:solidFill>
              </a:rPr>
              <a:t>Factor.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553200" y="4343400"/>
            <a:ext cx="24003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AFF"/>
                </a:solidFill>
              </a:rPr>
              <a:t>Use (7 – </a:t>
            </a:r>
            <a:r>
              <a:rPr lang="en-US" i="1">
                <a:solidFill>
                  <a:srgbClr val="009AFF"/>
                </a:solidFill>
              </a:rPr>
              <a:t>x</a:t>
            </a:r>
            <a:r>
              <a:rPr lang="en-US">
                <a:solidFill>
                  <a:srgbClr val="009AFF"/>
                </a:solidFill>
              </a:rPr>
              <a:t>) = –(</a:t>
            </a:r>
            <a:r>
              <a:rPr lang="en-US" i="1">
                <a:solidFill>
                  <a:srgbClr val="009AFF"/>
                </a:solidFill>
              </a:rPr>
              <a:t>x </a:t>
            </a:r>
            <a:r>
              <a:rPr lang="en-US">
                <a:solidFill>
                  <a:srgbClr val="009AFF"/>
                </a:solidFill>
              </a:rPr>
              <a:t>– 7).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705600" y="5534025"/>
            <a:ext cx="7413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9AFF"/>
                </a:solidFill>
              </a:rPr>
              <a:t>x </a:t>
            </a:r>
            <a:r>
              <a:rPr lang="en-US" b="1">
                <a:solidFill>
                  <a:srgbClr val="009AFF"/>
                </a:solidFill>
                <a:sym typeface="Symbol" pitchFamily="18" charset="2"/>
              </a:rPr>
              <a:t></a:t>
            </a:r>
            <a:r>
              <a:rPr lang="en-US"/>
              <a:t> </a:t>
            </a:r>
            <a:r>
              <a:rPr lang="en-US">
                <a:solidFill>
                  <a:srgbClr val="009AFF"/>
                </a:solidFill>
              </a:rPr>
              <a:t>7.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676400" y="228600"/>
            <a:ext cx="57912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2400" b="1" dirty="0" smtClean="0">
                <a:latin typeface="+mn-lt"/>
              </a:rPr>
              <a:t>SIMPLIFYING RATIONAL EXPRESSIONS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33400" y="685800"/>
            <a:ext cx="2286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88327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theme/theme1.xml><?xml version="1.0" encoding="utf-8"?>
<a:theme xmlns:a="http://schemas.openxmlformats.org/drawingml/2006/main" name="TOP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5443CF895D6C44A2AFF18F96EA0BC5" ma:contentTypeVersion="0" ma:contentTypeDescription="Create a new document." ma:contentTypeScope="" ma:versionID="13b06dad3dbfbca08be7a7f25fd6374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774EE4C-2601-492F-86E6-AEA6EE9ABC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47D0868-D8D4-450B-BB3C-13F92FCDCFD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9C3C8CB-B0D3-417C-8BD1-91752D5A8D8C}">
  <ds:schemaRefs>
    <ds:schemaRef ds:uri="http://www.w3.org/XML/1998/namespace"/>
    <ds:schemaRef ds:uri="http://purl.org/dc/elements/1.1/"/>
    <ds:schemaRef ds:uri="http://schemas.microsoft.com/office/2006/documentManagement/types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mapua</Template>
  <TotalTime>4804</TotalTime>
  <Words>890</Words>
  <Application>Microsoft Office PowerPoint</Application>
  <PresentationFormat>On-screen Show (4:3)</PresentationFormat>
  <Paragraphs>194</Paragraphs>
  <Slides>38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TOPIC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SIMPLIFY COMPLEX FRACTIONS</vt:lpstr>
      <vt:lpstr> SOLUTION</vt:lpstr>
      <vt:lpstr> SOLUTION</vt:lpstr>
      <vt:lpstr> SOLUTION</vt:lpstr>
      <vt:lpstr>SOLUTION</vt:lpstr>
      <vt:lpstr>PowerPoint Presentation</vt:lpstr>
      <vt:lpstr>SOLVE AN APPLICATION</vt:lpstr>
      <vt:lpstr>SOLUTION</vt:lpstr>
      <vt:lpstr>SOLUTION</vt:lpstr>
      <vt:lpstr>PowerPoint Presentation</vt:lpstr>
    </vt:vector>
  </TitlesOfParts>
  <Company>AVF Foundation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Rational Expression</dc:title>
  <dc:creator>Dionnie Lanuza</dc:creator>
  <cp:lastModifiedBy>Teresita L. Zapanta</cp:lastModifiedBy>
  <cp:revision>462</cp:revision>
  <dcterms:created xsi:type="dcterms:W3CDTF">2006-02-13T02:12:12Z</dcterms:created>
  <dcterms:modified xsi:type="dcterms:W3CDTF">2014-07-17T10:18:06Z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0x010100A55443CF895D6C44A2AFF18F96EA0BC5</vt:lpwstr>
  </property>
</Properties>
</file>