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36"/>
  </p:notesMasterIdLst>
  <p:sldIdLst>
    <p:sldId id="256" r:id="rId5"/>
    <p:sldId id="438" r:id="rId6"/>
    <p:sldId id="440" r:id="rId7"/>
    <p:sldId id="441" r:id="rId8"/>
    <p:sldId id="443" r:id="rId9"/>
    <p:sldId id="442" r:id="rId10"/>
    <p:sldId id="406" r:id="rId11"/>
    <p:sldId id="445" r:id="rId12"/>
    <p:sldId id="446" r:id="rId13"/>
    <p:sldId id="448" r:id="rId14"/>
    <p:sldId id="447" r:id="rId15"/>
    <p:sldId id="449" r:id="rId16"/>
    <p:sldId id="450" r:id="rId17"/>
    <p:sldId id="452" r:id="rId18"/>
    <p:sldId id="451" r:id="rId19"/>
    <p:sldId id="444" r:id="rId20"/>
    <p:sldId id="454" r:id="rId21"/>
    <p:sldId id="455" r:id="rId22"/>
    <p:sldId id="457" r:id="rId23"/>
    <p:sldId id="456" r:id="rId24"/>
    <p:sldId id="458" r:id="rId25"/>
    <p:sldId id="459" r:id="rId26"/>
    <p:sldId id="453" r:id="rId27"/>
    <p:sldId id="460" r:id="rId28"/>
    <p:sldId id="462" r:id="rId29"/>
    <p:sldId id="461" r:id="rId30"/>
    <p:sldId id="464" r:id="rId31"/>
    <p:sldId id="465" r:id="rId32"/>
    <p:sldId id="466" r:id="rId33"/>
    <p:sldId id="468" r:id="rId34"/>
    <p:sldId id="46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FD706D"/>
    <a:srgbClr val="FF0066"/>
    <a:srgbClr val="00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40" d="100"/>
          <a:sy n="40" d="100"/>
        </p:scale>
        <p:origin x="-1392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w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wmf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wmf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ALGEBRA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10-3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Rational Exponents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represent rational numbers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positive real numbers,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Product        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Quotient             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Power          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qr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32200"/>
            <a:ext cx="5302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4050" y="5289550"/>
            <a:ext cx="3638550" cy="95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Recall that an exponential expression is in simplest form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no powers of powers or negative exponents occur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each base occurs at most once.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Radicals,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expressed by the notation      , are also used to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denote roots. The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radicand,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the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positive integer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index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the radical.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positive integer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real number such that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real number,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the index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equals 2, then the radical       is written as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simply      , and it is referred to as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principal square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root of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 simply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square root of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30338"/>
            <a:ext cx="420688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913" y="3167063"/>
            <a:ext cx="4937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6388" y="3975100"/>
            <a:ext cx="1408112" cy="420688"/>
          </a:xfrm>
          <a:prstGeom prst="rect">
            <a:avLst/>
          </a:prstGeom>
          <a:noFill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6600" y="4886325"/>
            <a:ext cx="484188" cy="34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60500" y="5291138"/>
            <a:ext cx="457200" cy="360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symbol        is reserved to represent the nonnegative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square root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To represent the negative square root of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write             For example,         = 5, whereas                       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= –5.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all positive integers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all integers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and all real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such that        is a real number,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1409700"/>
            <a:ext cx="457200" cy="360363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2743200"/>
            <a:ext cx="95091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4650" y="2260600"/>
            <a:ext cx="84137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1825" y="2312988"/>
            <a:ext cx="676275" cy="328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3300" y="3614738"/>
            <a:ext cx="850900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6300" y="4495800"/>
            <a:ext cx="474663" cy="376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6575" y="5002213"/>
            <a:ext cx="2943225" cy="484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       is a real number, the equations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can be used to write exponential expressions such as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radical form.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the denominator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 the index of the radical and the numerator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 the power of the radicand or as the power of the radical.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09700"/>
            <a:ext cx="474663" cy="376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675" y="2133600"/>
            <a:ext cx="5064125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EXAMPLE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equations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and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also can be used to write radical expressions in exponential form.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070100"/>
            <a:ext cx="40862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62500" y="2046288"/>
            <a:ext cx="396240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Use the denominator 3 as the index </a:t>
            </a:r>
          </a:p>
          <a:p>
            <a:r>
              <a:rPr lang="en-US">
                <a:solidFill>
                  <a:srgbClr val="009AFF"/>
                </a:solidFill>
              </a:rPr>
              <a:t>of the radical and the numerator 2 </a:t>
            </a:r>
          </a:p>
          <a:p>
            <a:r>
              <a:rPr lang="en-US">
                <a:solidFill>
                  <a:srgbClr val="009AFF"/>
                </a:solidFill>
              </a:rPr>
              <a:t>as the power of the radical.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1213" y="4081462"/>
            <a:ext cx="170021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0300" y="3940175"/>
            <a:ext cx="1984375" cy="63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737225"/>
            <a:ext cx="2860675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760913" y="5637212"/>
            <a:ext cx="41910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Use the index 2 as the denominator</a:t>
            </a:r>
          </a:p>
          <a:p>
            <a:r>
              <a:rPr lang="en-US" dirty="0">
                <a:solidFill>
                  <a:srgbClr val="009AFF"/>
                </a:solidFill>
              </a:rPr>
              <a:t>of the power and the exponent 3 as</a:t>
            </a:r>
          </a:p>
          <a:p>
            <a:r>
              <a:rPr lang="en-US" dirty="0">
                <a:solidFill>
                  <a:srgbClr val="009AFF"/>
                </a:solidFill>
              </a:rPr>
              <a:t> the numerator of the power.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dirty="0" smtClean="0"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definition of                 often can be used to evaluate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radical expressions. For instance,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=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Consider            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5 and 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–5.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 1: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5,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 2: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–5, then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1409700"/>
            <a:ext cx="822325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562" y="2590800"/>
            <a:ext cx="858838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643312"/>
            <a:ext cx="630237" cy="395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9488" y="4452937"/>
            <a:ext cx="3802062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5319712"/>
            <a:ext cx="4487863" cy="54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These two cases suggest that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–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 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 0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Recalling the definition of absolute value, we can write this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more compactly 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9050" y="2252662"/>
            <a:ext cx="1206500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956050"/>
            <a:ext cx="1389062" cy="53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Simplifying odd roots of a variable expression does not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 using the absolute value symbol. Consider            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5 and when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–5.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 1: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5,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 2: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–5, then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Thus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873250"/>
            <a:ext cx="639763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8213" y="3068638"/>
            <a:ext cx="4268787" cy="566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3150" y="3983038"/>
            <a:ext cx="4799013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4992688"/>
            <a:ext cx="1233487" cy="493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Although we have illustrated this principle only for square roots and cube roots, the same reasoning can be applied to other cases. The general result is given below.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an even natural number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real number,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an odd natural number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real number, then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3035300"/>
            <a:ext cx="576263" cy="382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738" y="4037013"/>
            <a:ext cx="1490662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0" y="5575300"/>
            <a:ext cx="1243013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5122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LESSON 4</a:t>
            </a:r>
          </a:p>
          <a:p>
            <a:pPr algn="ctr"/>
            <a:r>
              <a:rPr lang="en-US" sz="2400" b="1" dirty="0" smtClean="0">
                <a:latin typeface="+mn-lt"/>
              </a:rPr>
              <a:t>RATIONAL EXPONENTS , and RADICALS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EXAMPLE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Because radicals are defined in terms of rational powers, the properties of radicals are similar to those of exponential expressions.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963" y="2133600"/>
            <a:ext cx="4287837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Radicals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natural numbers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positive real numbers, then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Product   </a:t>
            </a: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Quotient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Index          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55938"/>
            <a:ext cx="2459038" cy="47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5663" y="3786188"/>
            <a:ext cx="1608137" cy="976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080000"/>
            <a:ext cx="2001838" cy="566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radical is in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simplest form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it meets all of the following criteria.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radicand contains only powers less than the index.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(           does not satisfy this requirement because 5, the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exponent, is greater than 2, the index.)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index of the radical is as small as possible.                    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(            does not satisfy this requirement because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3027363"/>
            <a:ext cx="603250" cy="439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4813300"/>
            <a:ext cx="603250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257800"/>
            <a:ext cx="3300412" cy="420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048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SIMPLIFYING RADICAL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denominator has been rationalized. That is, no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radicals occur in the denominator. (              does not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satisfy this requirement.)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 fractions occur under the radical sign. (               does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not satisfy this requirement.)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Radical expressions are simplified by using the properties of radicals.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0" y="1866900"/>
            <a:ext cx="749300" cy="382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098800"/>
            <a:ext cx="887413" cy="46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762000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</a:t>
            </a:r>
            <a:endParaRPr lang="en-US" sz="2400" b="1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                                b.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 RADICAL EXPRESSIONS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006600"/>
            <a:ext cx="1216025" cy="49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1968500"/>
            <a:ext cx="1270000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900" y="3543300"/>
            <a:ext cx="2605088" cy="48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4700" y="4165600"/>
            <a:ext cx="2120900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3425" y="4927600"/>
            <a:ext cx="2111375" cy="474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20888" y="5707063"/>
            <a:ext cx="1535112" cy="46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953000" y="4159250"/>
            <a:ext cx="3962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Factor and group factors that can    be written as a power of the index.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4921250" y="4978400"/>
            <a:ext cx="3867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Use the product property of radicals.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27600" y="5741988"/>
            <a:ext cx="2406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Recall that for </a:t>
            </a:r>
            <a:r>
              <a:rPr lang="en-US" i="1">
                <a:solidFill>
                  <a:srgbClr val="009AFF"/>
                </a:solidFill>
              </a:rPr>
              <a:t>n </a:t>
            </a:r>
            <a:r>
              <a:rPr lang="en-US">
                <a:solidFill>
                  <a:srgbClr val="009AFF"/>
                </a:solidFill>
              </a:rPr>
              <a:t>even,</a:t>
            </a:r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9800" y="5721350"/>
            <a:ext cx="11604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1320800"/>
            <a:ext cx="3271838" cy="49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2095500"/>
            <a:ext cx="2522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870200"/>
            <a:ext cx="2349500" cy="474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84400" y="3605213"/>
            <a:ext cx="14986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181600" y="1357313"/>
            <a:ext cx="3733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Factor and group factors that can be written as a power of the index.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229225" y="2749550"/>
            <a:ext cx="3016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Use the product property of </a:t>
            </a:r>
          </a:p>
          <a:p>
            <a:r>
              <a:rPr lang="en-US">
                <a:solidFill>
                  <a:srgbClr val="009AFF"/>
                </a:solidFill>
              </a:rPr>
              <a:t>radicals.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257800" y="3633788"/>
            <a:ext cx="2292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Recall that for </a:t>
            </a:r>
            <a:r>
              <a:rPr lang="en-US" i="1">
                <a:solidFill>
                  <a:srgbClr val="009AFF"/>
                </a:solidFill>
              </a:rPr>
              <a:t>n </a:t>
            </a:r>
            <a:r>
              <a:rPr lang="en-US">
                <a:solidFill>
                  <a:srgbClr val="009AFF"/>
                </a:solidFill>
              </a:rPr>
              <a:t>odd,</a:t>
            </a:r>
          </a:p>
        </p:txBody>
      </p:sp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86650" y="3619500"/>
            <a:ext cx="1069975" cy="39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242300" y="652463"/>
            <a:ext cx="793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18C"/>
                </a:solidFill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3190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SIMPLIFYING 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Like radicals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have the same radicand and the same index. For instance,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are like radicals.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Addition and subtraction of like radicals are accomplished by using the distributive property. For example,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2336800"/>
            <a:ext cx="4205288" cy="622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53000"/>
            <a:ext cx="5311775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413" y="5572125"/>
            <a:ext cx="6389687" cy="49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SIMPLIFYING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sum                       cannot be simplified further because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radicands are not the same.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sum                      cannot be simplified because the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indices are not the same.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Sometimes it is possible to simplify radical expressions that do not appear to be like radicals by simplifying each radical  expression.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1335088"/>
            <a:ext cx="1736725" cy="430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2736850"/>
            <a:ext cx="1581150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 ING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Multiplication of radical expressions is accomplished by using the distributive property. For instance,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Finding the product of more complicated radical expressions may require repeated use of the distributive property.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5922963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222625"/>
            <a:ext cx="2257425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5925" y="3962400"/>
            <a:ext cx="2111375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4648200"/>
            <a:ext cx="1892300" cy="382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553200" y="2463800"/>
            <a:ext cx="2190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Use the distributive </a:t>
            </a:r>
          </a:p>
          <a:p>
            <a:r>
              <a:rPr lang="en-US">
                <a:solidFill>
                  <a:srgbClr val="009AFF"/>
                </a:solidFill>
              </a:rPr>
              <a:t>property.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519863" y="3221038"/>
            <a:ext cx="2438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Multiply the radicals.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673850" y="3951288"/>
            <a:ext cx="1047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AFF"/>
                </a:solidFill>
              </a:rPr>
              <a:t>Simplify.</a:t>
            </a: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SIMPLIFYING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rationalize the denominator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a fraction means to write the fraction in an equivalent form that does not involve any radicals in the denominator.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This is accomplished by multiplying the numerator and denominator of the radical expression by an expression that will cause the radicand in the denominator to be a perfect root of the index.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724400"/>
            <a:ext cx="4241800" cy="996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041900" y="4584700"/>
            <a:ext cx="3886200" cy="1585913"/>
            <a:chOff x="3264" y="2976"/>
            <a:chExt cx="2448" cy="999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264" y="2976"/>
              <a:ext cx="2448" cy="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9AFF"/>
                  </a:solidFill>
                </a:rPr>
                <a:t>Recall </a:t>
              </a:r>
              <a:r>
                <a:rPr lang="en-US" dirty="0" smtClean="0">
                  <a:solidFill>
                    <a:srgbClr val="009AFF"/>
                  </a:solidFill>
                </a:rPr>
                <a:t>that           </a:t>
              </a:r>
              <a:r>
                <a:rPr lang="en-US" dirty="0">
                  <a:solidFill>
                    <a:srgbClr val="009AFF"/>
                  </a:solidFill>
                </a:rPr>
                <a:t>means        </a:t>
              </a:r>
            </a:p>
            <a:p>
              <a:r>
                <a:rPr lang="en-US" dirty="0">
                  <a:solidFill>
                    <a:srgbClr val="009AFF"/>
                  </a:solidFill>
                </a:rPr>
                <a:t>Multiply numerator and </a:t>
              </a:r>
            </a:p>
            <a:p>
              <a:endParaRPr lang="en-US" sz="400" dirty="0">
                <a:solidFill>
                  <a:srgbClr val="009AFF"/>
                </a:solidFill>
              </a:endParaRPr>
            </a:p>
            <a:p>
              <a:r>
                <a:rPr lang="en-US" dirty="0">
                  <a:solidFill>
                    <a:srgbClr val="009AFF"/>
                  </a:solidFill>
                </a:rPr>
                <a:t>denominator by        so that the </a:t>
              </a:r>
            </a:p>
            <a:p>
              <a:endParaRPr lang="en-US" sz="400" dirty="0">
                <a:solidFill>
                  <a:srgbClr val="009AFF"/>
                </a:solidFill>
              </a:endParaRPr>
            </a:p>
            <a:p>
              <a:r>
                <a:rPr lang="en-US" dirty="0">
                  <a:solidFill>
                    <a:srgbClr val="009AFF"/>
                  </a:solidFill>
                </a:rPr>
                <a:t>radicand is a perfect root of the index of the radical.</a:t>
              </a:r>
            </a:p>
          </p:txBody>
        </p:sp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48" y="3000"/>
              <a:ext cx="259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96" y="2976"/>
              <a:ext cx="271" cy="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5" y="3384"/>
              <a:ext cx="259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3810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this point, the expression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has been defined for real numbers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integers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Now we wish to extend the definition of exponents to include rational numbers so that expressions such as 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will be meaningful.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Not just any definition will do. We want a definition of rational exponents for which the properties of integer exponents are true.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following example shows the direction we can take to accomplish our goal.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SIMPLIFYING  RADICAL EXPRESSIONS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09700"/>
            <a:ext cx="470693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477202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715000" y="1447800"/>
            <a:ext cx="3505200" cy="1585913"/>
            <a:chOff x="3312" y="912"/>
            <a:chExt cx="2208" cy="999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312" y="912"/>
              <a:ext cx="2208" cy="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9AFF"/>
                  </a:solidFill>
                </a:rPr>
                <a:t>Multiply numerator and </a:t>
              </a:r>
            </a:p>
            <a:p>
              <a:endParaRPr lang="en-US" sz="400">
                <a:solidFill>
                  <a:srgbClr val="009AFF"/>
                </a:solidFill>
              </a:endParaRPr>
            </a:p>
            <a:p>
              <a:r>
                <a:rPr lang="en-US">
                  <a:solidFill>
                    <a:srgbClr val="009AFF"/>
                  </a:solidFill>
                </a:rPr>
                <a:t>denominator by</a:t>
              </a:r>
            </a:p>
            <a:p>
              <a:endParaRPr lang="en-US" sz="400">
                <a:solidFill>
                  <a:srgbClr val="009AFF"/>
                </a:solidFill>
              </a:endParaRPr>
            </a:p>
            <a:p>
              <a:r>
                <a:rPr lang="en-US">
                  <a:solidFill>
                    <a:srgbClr val="009AFF"/>
                  </a:solidFill>
                </a:rPr>
                <a:t>so that the radicand </a:t>
              </a:r>
            </a:p>
            <a:p>
              <a:r>
                <a:rPr lang="en-US">
                  <a:solidFill>
                    <a:srgbClr val="009AFF"/>
                  </a:solidFill>
                </a:rPr>
                <a:t>is a perfect root of the</a:t>
              </a:r>
            </a:p>
            <a:p>
              <a:r>
                <a:rPr lang="en-US">
                  <a:solidFill>
                    <a:srgbClr val="009AFF"/>
                  </a:solidFill>
                </a:rPr>
                <a:t>index of the radical.</a:t>
              </a:r>
            </a:p>
          </p:txBody>
        </p:sp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0" y="1120"/>
              <a:ext cx="345" cy="2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638800" y="3519488"/>
            <a:ext cx="2971800" cy="1585912"/>
            <a:chOff x="3552" y="2217"/>
            <a:chExt cx="1872" cy="999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0" y="2408"/>
              <a:ext cx="351" cy="2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552" y="2217"/>
              <a:ext cx="1872" cy="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9AFF"/>
                  </a:solidFill>
                </a:rPr>
                <a:t>Multiply numerator and </a:t>
              </a:r>
            </a:p>
            <a:p>
              <a:endParaRPr lang="en-US" sz="400" dirty="0">
                <a:solidFill>
                  <a:srgbClr val="009AFF"/>
                </a:solidFill>
              </a:endParaRPr>
            </a:p>
            <a:p>
              <a:r>
                <a:rPr lang="en-US" dirty="0">
                  <a:solidFill>
                    <a:srgbClr val="009AFF"/>
                  </a:solidFill>
                </a:rPr>
                <a:t>denominator by</a:t>
              </a:r>
            </a:p>
            <a:p>
              <a:endParaRPr lang="en-US" sz="400" dirty="0">
                <a:solidFill>
                  <a:srgbClr val="009AFF"/>
                </a:solidFill>
              </a:endParaRPr>
            </a:p>
            <a:p>
              <a:r>
                <a:rPr lang="en-US" dirty="0">
                  <a:solidFill>
                    <a:srgbClr val="009AFF"/>
                  </a:solidFill>
                </a:rPr>
                <a:t>so that the radicand </a:t>
              </a:r>
            </a:p>
            <a:p>
              <a:r>
                <a:rPr lang="en-US" dirty="0">
                  <a:solidFill>
                    <a:srgbClr val="009AFF"/>
                  </a:solidFill>
                </a:rPr>
                <a:t>is a perfect root of the</a:t>
              </a:r>
            </a:p>
            <a:p>
              <a:r>
                <a:rPr lang="en-US" dirty="0">
                  <a:solidFill>
                    <a:srgbClr val="009AFF"/>
                  </a:solidFill>
                </a:rPr>
                <a:t>index of the radical.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1625" y="90488"/>
            <a:ext cx="822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n-lt"/>
              </a:rPr>
              <a:t>SIMPLIFYING  RADICAL EXPRESSIONS</a:t>
            </a:r>
            <a:endParaRPr lang="en-US" sz="2400" b="1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rationalize the denominator of a fractional expression such as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 use the conjugate                     , of which is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product of these conjugate pairs does not involve a radical.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124200"/>
            <a:ext cx="1371600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124200"/>
            <a:ext cx="1462088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6575" y="1905000"/>
            <a:ext cx="1571625" cy="820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724400"/>
            <a:ext cx="4424362" cy="52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286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4582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the product property for exponential expressions is to hold for rational exponents, then for rational numbers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example,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must equal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 + 1/2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9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Thus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must be a square root of 9. That is, 9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3.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example suggests that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can be defined in terms of roots according to the following definition.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376535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an even positive integer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0,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nonnegative real number such that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an odd positive integer,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the real number such that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5 because 5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25.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(–64)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 4 because (– 4)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–64.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tabLst/>
              <a:defRPr/>
            </a:pPr>
            <a:endParaRPr lang="en-US" sz="2400" dirty="0" smtClean="0">
              <a:latin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4 because 4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16.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–16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–(16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– 4.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(–16)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not a real number.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1419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(–32)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–2 because (–2)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–32.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an even positive integer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 0,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complex number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define expressions such as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we will extend our definition of exponents even further.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Because we want the power property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pq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be true for rational exponents also, we must have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With this in mind, we make the following definition.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 of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all positive integers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such that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in simplest form, and for all real numbers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which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   a real number,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457200"/>
            <a:ext cx="8191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RATIONAL EXPONENTS AND RADICALS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defined as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as (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we can evaluate expressions such as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more than one way.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example, because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real number,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can be evaluated in either of the following ways.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=16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(8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4096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=16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Of the two methods, the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method is usually easier to apply, provided you can evaluate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Simplify.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2/3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–3/5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(64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–3/5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(32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EVALUATE A NUMBER WITH A RATIONAL EXPONENT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6200" y="1981200"/>
            <a:ext cx="1335088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63850" y="3581400"/>
            <a:ext cx="81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/>
              <a:t>= 4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57588" y="3581400"/>
            <a:ext cx="785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/>
              <a:t>= </a:t>
            </a:r>
            <a:r>
              <a:rPr lang="en-US" sz="2400" dirty="0">
                <a:solidFill>
                  <a:srgbClr val="009AFF"/>
                </a:solidFill>
              </a:rPr>
              <a:t>16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70225" y="4419600"/>
            <a:ext cx="841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= 2</a:t>
            </a:r>
            <a:r>
              <a:rPr lang="en-US" sz="2400" baseline="30000" dirty="0"/>
              <a:t>–3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38" y="4306887"/>
            <a:ext cx="768350" cy="798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0" y="4222750"/>
            <a:ext cx="676275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5105400"/>
            <a:ext cx="2714625" cy="90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7913" y="5159375"/>
            <a:ext cx="1792287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8938" y="5133975"/>
            <a:ext cx="1096962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5275" y="5216525"/>
            <a:ext cx="758825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533400" y="990600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EXAMPLE 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3C8CB-B0D3-417C-8BD1-91752D5A8D8C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4776</TotalTime>
  <Words>1676</Words>
  <Application>Microsoft Office PowerPoint</Application>
  <PresentationFormat>On-screen Show (4:3)</PresentationFormat>
  <Paragraphs>287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Exponents</dc:title>
  <dc:creator>Dionnie Lanuza</dc:creator>
  <cp:lastModifiedBy>Teresita L. Zapanta</cp:lastModifiedBy>
  <cp:revision>459</cp:revision>
  <dcterms:created xsi:type="dcterms:W3CDTF">2006-02-13T02:12:12Z</dcterms:created>
  <dcterms:modified xsi:type="dcterms:W3CDTF">2014-07-17T10:18:40Z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